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88" r:id="rId5"/>
    <p:sldId id="286" r:id="rId6"/>
    <p:sldId id="289" r:id="rId7"/>
    <p:sldId id="290" r:id="rId8"/>
    <p:sldId id="260" r:id="rId9"/>
    <p:sldId id="261" r:id="rId10"/>
    <p:sldId id="291" r:id="rId11"/>
    <p:sldId id="287" r:id="rId12"/>
    <p:sldId id="276" r:id="rId13"/>
    <p:sldId id="285" r:id="rId14"/>
    <p:sldId id="278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>
      <p:cViewPr varScale="1">
        <p:scale>
          <a:sx n="70" d="100"/>
          <a:sy n="70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175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pic>
        <p:nvPicPr>
          <p:cNvPr id="7" name="Picture 44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523"/>
          <a:stretch/>
        </p:blipFill>
        <p:spPr bwMode="auto">
          <a:xfrm>
            <a:off x="467544" y="260649"/>
            <a:ext cx="1280574" cy="122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 userDrawn="1"/>
        </p:nvSpPr>
        <p:spPr>
          <a:xfrm>
            <a:off x="0" y="6309320"/>
            <a:ext cx="9143998" cy="5486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581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1439144" y="548680"/>
            <a:ext cx="7776864" cy="2592288"/>
          </a:xfrm>
        </p:spPr>
        <p:txBody>
          <a:bodyPr>
            <a:normAutofit/>
          </a:bodyPr>
          <a:lstStyle/>
          <a:p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DEMARCACIONES SEÑALES HORIZONTALES Y </a:t>
            </a: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VERTICALES</a:t>
            </a:r>
            <a:b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s-CO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080120" y="6381328"/>
            <a:ext cx="72728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INSPECCIÓN DE TRÁNSITO Y TRANSPORTE DE BARRANCABERMEJA</a:t>
            </a:r>
            <a:endParaRPr lang="es-CO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8" name="Picture 4" descr="Resultado de imagen para señales de transito en la ví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20" y="2564904"/>
            <a:ext cx="7272808" cy="3694157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8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44824"/>
            <a:ext cx="8874670" cy="4140752"/>
          </a:xfrm>
          <a:prstGeom prst="rect">
            <a:avLst/>
          </a:prstGeom>
        </p:spPr>
      </p:pic>
      <p:sp>
        <p:nvSpPr>
          <p:cNvPr id="5" name="10 Título"/>
          <p:cNvSpPr>
            <a:spLocks noGrp="1"/>
          </p:cNvSpPr>
          <p:nvPr>
            <p:ph type="ctrTitle"/>
          </p:nvPr>
        </p:nvSpPr>
        <p:spPr>
          <a:xfrm>
            <a:off x="1763688" y="404664"/>
            <a:ext cx="7128792" cy="1080120"/>
          </a:xfrm>
        </p:spPr>
        <p:txBody>
          <a:bodyPr>
            <a:noAutofit/>
          </a:bodyPr>
          <a:lstStyle/>
          <a:p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EFECTOS TÓXICOS </a:t>
            </a:r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 LA</a:t>
            </a:r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SALUD</a:t>
            </a:r>
            <a:endParaRPr lang="es-C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18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766520" cy="1080119"/>
          </a:xfrm>
        </p:spPr>
        <p:txBody>
          <a:bodyPr>
            <a:normAutofit/>
          </a:bodyPr>
          <a:lstStyle/>
          <a:p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NORMATIVIDAD AMBIENTAL</a:t>
            </a:r>
            <a:endParaRPr lang="es-C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734248"/>
            <a:ext cx="8712968" cy="432048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Colombia, el tema se regula mediante la </a:t>
            </a:r>
            <a:r>
              <a:rPr lang="es-CO" sz="2400" b="1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Ley 55 de </a:t>
            </a:r>
            <a:r>
              <a:rPr lang="es-CO" sz="2400" b="1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1993</a:t>
            </a:r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“sobre </a:t>
            </a:r>
            <a:r>
              <a:rPr lang="es-CO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Seguridad </a:t>
            </a:r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</a:t>
            </a:r>
            <a:r>
              <a:rPr lang="es-CO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Utilización </a:t>
            </a:r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manipulación de </a:t>
            </a:r>
            <a:r>
              <a:rPr lang="es-CO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Productos Químicos en el trabajo",  de la O.I.T.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También, se encuentra  la </a:t>
            </a:r>
            <a:r>
              <a:rPr lang="es-CO" sz="2400" b="1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Ley 9 del 79</a:t>
            </a:r>
            <a:r>
              <a:rPr lang="es-CO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por la cual se dictan medidas </a:t>
            </a:r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sanitarias.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  <a:r>
              <a:rPr lang="es-CO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CO" sz="2400" b="1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Resolución 2400 de 1979</a:t>
            </a:r>
            <a:r>
              <a:rPr lang="es-CO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por la cual se establecen algunas disposiciones sobre vivienda, higiene y seguridad en los establecimientos de </a:t>
            </a:r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trabajo.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s-CO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CO" sz="2400" b="1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Decreto 1609 de 2002</a:t>
            </a:r>
            <a:r>
              <a:rPr lang="es-CO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por el cual se reglamenta el manejo y transporte terrestre automotor de mercancías peligrosas por </a:t>
            </a:r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carretera.</a:t>
            </a:r>
          </a:p>
          <a:p>
            <a:pPr algn="l"/>
            <a:endParaRPr lang="es-CO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09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331640" y="548680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DESMANTELAMIENTO DE OBSOLETOS Y PAISAJE</a:t>
            </a:r>
            <a:endParaRPr lang="es-CO" sz="3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1845349"/>
            <a:ext cx="45365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señales de tránsito que por algún motivo deben ser reemplazadas, se desmantelan de forma inmediata tan pronto y como ocupe su lugar la señal nueva que entra a cumplir su función</a:t>
            </a:r>
            <a:r>
              <a:rPr lang="es-CO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es-CO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realiza </a:t>
            </a:r>
            <a:r>
              <a:rPr lang="es-C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 limpieza general del área de reemplazo o instalación de señales de tránsito, retirando escombros y residuos generados por las actividades de </a:t>
            </a:r>
            <a:r>
              <a:rPr lang="es-CO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desmantelamiento.</a:t>
            </a:r>
            <a:r>
              <a:rPr lang="es-C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C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s-CO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65" r="2322"/>
          <a:stretch/>
        </p:blipFill>
        <p:spPr>
          <a:xfrm>
            <a:off x="5292080" y="2031282"/>
            <a:ext cx="3395023" cy="372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2948" y="908720"/>
            <a:ext cx="7776864" cy="1219026"/>
          </a:xfrm>
        </p:spPr>
        <p:txBody>
          <a:bodyPr>
            <a:noAutofit/>
          </a:bodyPr>
          <a:lstStyle/>
          <a:p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MANEJO AMBIENTAL </a:t>
            </a:r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LAS </a:t>
            </a:r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SEÑALES HORIZONTALES Y </a:t>
            </a:r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VERTICALES</a:t>
            </a:r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s-C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280920" cy="4010000"/>
          </a:xfrm>
        </p:spPr>
        <p:txBody>
          <a:bodyPr/>
          <a:lstStyle/>
          <a:p>
            <a:pPr algn="just"/>
            <a:r>
              <a:rPr lang="es-CO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Todas </a:t>
            </a:r>
            <a:r>
              <a:rPr lang="es-CO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labores de </a:t>
            </a:r>
            <a:r>
              <a:rPr lang="es-CO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ejecución de demarcaciones horizontales y verticales se  deben realizar </a:t>
            </a:r>
            <a:r>
              <a:rPr lang="es-CO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teniendo </a:t>
            </a:r>
            <a:r>
              <a:rPr lang="es-CO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cuenta la conservación y protección de nuestro medio </a:t>
            </a:r>
            <a:r>
              <a:rPr lang="es-CO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ambiente y los recursos naturales</a:t>
            </a:r>
            <a:r>
              <a:rPr lang="es-CO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es-CO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productos </a:t>
            </a:r>
            <a:r>
              <a:rPr lang="es-CO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químicos mal manipulados generan un gran impacto ambiental en nuestro medio ambiente como: el cambio climático, </a:t>
            </a:r>
            <a:r>
              <a:rPr lang="es-CO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destrucción de la fauna y la flora y la contaminación </a:t>
            </a:r>
            <a:r>
              <a:rPr lang="es-CO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nuestras fuentes hídricas (agua potable). </a:t>
            </a:r>
            <a:r>
              <a:rPr lang="es-CO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Evidentemente</a:t>
            </a:r>
            <a:r>
              <a:rPr lang="es-CO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se debe  </a:t>
            </a:r>
            <a:r>
              <a:rPr lang="es-CO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tener un uso más prudente y oportuno de </a:t>
            </a:r>
            <a:r>
              <a:rPr lang="es-CO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estos productos, </a:t>
            </a:r>
            <a:r>
              <a:rPr lang="es-CO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un control de las </a:t>
            </a:r>
            <a:r>
              <a:rPr lang="es-CO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emisiones, y generaciones de residuos solidos. </a:t>
            </a:r>
            <a:r>
              <a:rPr lang="es-CO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Esto </a:t>
            </a:r>
            <a:r>
              <a:rPr lang="es-CO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 debe desarrollar </a:t>
            </a:r>
            <a:r>
              <a:rPr lang="es-CO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</a:t>
            </a:r>
            <a:r>
              <a:rPr lang="es-CO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responsabilidad de </a:t>
            </a:r>
            <a:r>
              <a:rPr lang="es-CO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seguridad y la salud de los </a:t>
            </a:r>
            <a:r>
              <a:rPr lang="es-CO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trabajadores.</a:t>
            </a:r>
          </a:p>
          <a:p>
            <a:pPr algn="just"/>
            <a:endParaRPr lang="es-CO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CO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195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396552" y="3073526"/>
            <a:ext cx="7776864" cy="1033264"/>
          </a:xfrm>
        </p:spPr>
        <p:txBody>
          <a:bodyPr>
            <a:noAutofit/>
          </a:bodyPr>
          <a:lstStyle/>
          <a:p>
            <a:r>
              <a:rPr lang="es-CO" sz="7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GRACIAS </a:t>
            </a:r>
            <a:endParaRPr lang="es-CO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99592" y="4150445"/>
            <a:ext cx="71072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4800" b="0" i="0" u="none" strike="noStrike" baseline="0" dirty="0" smtClean="0">
              <a:solidFill>
                <a:srgbClr val="FF0000"/>
              </a:solidFill>
              <a:latin typeface="Freestyle Script" panose="030804020302050B0404" pitchFamily="66" charset="0"/>
            </a:endParaRPr>
          </a:p>
          <a:p>
            <a:r>
              <a:rPr lang="es-CO" sz="4800" b="0" i="0" u="none" strike="noStrike" baseline="0" dirty="0" smtClean="0">
                <a:solidFill>
                  <a:srgbClr val="FF0000"/>
                </a:solidFill>
                <a:latin typeface="Freestyle Script" panose="030804020302050B0404" pitchFamily="66" charset="0"/>
              </a:rPr>
              <a:t> Gestión ambiental, un compromiso de todos </a:t>
            </a:r>
            <a:endParaRPr lang="es-CO" sz="4800" dirty="0">
              <a:solidFill>
                <a:srgbClr val="FF0000"/>
              </a:solidFill>
            </a:endParaRPr>
          </a:p>
        </p:txBody>
      </p:sp>
      <p:pic>
        <p:nvPicPr>
          <p:cNvPr id="8194" name="Picture 2" descr="Resultado de imagen para libre de contaminan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179" y="1531279"/>
            <a:ext cx="2976265" cy="3084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15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4632" cy="4320480"/>
          </a:xfrm>
        </p:spPr>
        <p:txBody>
          <a:bodyPr>
            <a:noAutofit/>
          </a:bodyPr>
          <a:lstStyle/>
          <a:p>
            <a:pPr algn="just"/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efectiva demarcación de carreteras, calles o avenidas</a:t>
            </a:r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 de vital importancia para el buen funcionamiento de la red vehicular y para la propia seguridad de los usuarios, sean estos conductores o peatones; por </a:t>
            </a:r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 motivo, </a:t>
            </a:r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necesario que los materiales y procedimientos utilizados en la construcción de las señales sean adecuadas, de tal manera que sean funcionales y requieran la menor cantidad de </a:t>
            </a:r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mantenimientos posibles. </a:t>
            </a:r>
            <a:b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s-CO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691680" y="836712"/>
            <a:ext cx="6400800" cy="792088"/>
          </a:xfrm>
        </p:spPr>
        <p:txBody>
          <a:bodyPr/>
          <a:lstStyle/>
          <a:p>
            <a:r>
              <a:rPr lang="es-CO" sz="3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PINTURAS PARA </a:t>
            </a:r>
            <a:r>
              <a:rPr lang="es-CO" sz="3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TRÁFICO</a:t>
            </a:r>
            <a:endParaRPr lang="es-CO" sz="3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AutoShape 4" descr="Resultado de imagen para señales de transito en la vía"/>
          <p:cNvSpPr>
            <a:spLocks noChangeAspect="1" noChangeArrowheads="1"/>
          </p:cNvSpPr>
          <p:nvPr/>
        </p:nvSpPr>
        <p:spPr bwMode="auto">
          <a:xfrm>
            <a:off x="673440" y="206084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2058" name="Picture 10" descr="Resultado de imagen para señales de transito horizontal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11" b="7098"/>
          <a:stretch/>
        </p:blipFill>
        <p:spPr bwMode="auto">
          <a:xfrm>
            <a:off x="-13918" y="5448726"/>
            <a:ext cx="9157917" cy="1433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5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033091" y="814817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1640" y="504368"/>
            <a:ext cx="7983009" cy="1205672"/>
          </a:xfrm>
        </p:spPr>
        <p:txBody>
          <a:bodyPr>
            <a:normAutofit/>
          </a:bodyPr>
          <a:lstStyle/>
          <a:p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COMPOSICIÓN DE LAS PINTURAS</a:t>
            </a:r>
            <a:r>
              <a:rPr lang="es-C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C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s-C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2123728" y="1298164"/>
            <a:ext cx="5760640" cy="378067"/>
          </a:xfrm>
        </p:spPr>
        <p:txBody>
          <a:bodyPr/>
          <a:lstStyle/>
          <a:p>
            <a:pPr algn="just" fontAlgn="base"/>
            <a:r>
              <a:rPr lang="es-CO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pinturas de tráfico pueden </a:t>
            </a:r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contener:</a:t>
            </a:r>
            <a:r>
              <a:rPr lang="es-CO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endParaRPr lang="es-C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4" name="Picture 2" descr="Resultado de imagen para resinas y plastic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67" y="1833046"/>
            <a:ext cx="2857500" cy="1905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419872" y="2104043"/>
            <a:ext cx="55446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Resinas </a:t>
            </a:r>
            <a:r>
              <a:rPr lang="es-CO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plastificantes</a:t>
            </a:r>
            <a:r>
              <a:rPr lang="es-C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que cumplen con la función de asegurar la adherencia al sustrato y darle la calidad a la </a:t>
            </a:r>
            <a:r>
              <a:rPr lang="es-CO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pintura.</a:t>
            </a:r>
            <a:endParaRPr lang="es-CO" sz="2000" dirty="0"/>
          </a:p>
        </p:txBody>
      </p:sp>
      <p:sp>
        <p:nvSpPr>
          <p:cNvPr id="6" name="Rectángulo 5"/>
          <p:cNvSpPr/>
          <p:nvPr/>
        </p:nvSpPr>
        <p:spPr>
          <a:xfrm>
            <a:off x="1792717" y="3861053"/>
            <a:ext cx="57408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Solventes </a:t>
            </a:r>
            <a:r>
              <a:rPr lang="es-CO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disolventes</a:t>
            </a:r>
            <a:r>
              <a:rPr lang="es-C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sustancias líquidas que dan a las pinturas el estado de fluidez o viscosidad necesario para su </a:t>
            </a:r>
            <a:r>
              <a:rPr lang="es-CO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aplicación.</a:t>
            </a:r>
            <a:endParaRPr lang="es-CO" sz="2000" dirty="0"/>
          </a:p>
        </p:txBody>
      </p:sp>
      <p:pic>
        <p:nvPicPr>
          <p:cNvPr id="3076" name="Picture 4" descr="Resultado de imagen para solven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29" y="3189833"/>
            <a:ext cx="1393277" cy="209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sultado de imagen para aditiv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67" y="4869114"/>
            <a:ext cx="2133499" cy="18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2843808" y="5547936"/>
            <a:ext cx="58592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CO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CO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ditivos</a:t>
            </a:r>
            <a:r>
              <a:rPr lang="es-C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sustancias esenciales para el buen comportamiento de las pinturas.</a:t>
            </a:r>
            <a:endParaRPr lang="es-CO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73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31640" y="1772816"/>
            <a:ext cx="71825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 </a:t>
            </a:r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función principal es privilegiar y salvaguardar las vidas de las personas y los vehículos. Si bien la mayoría de los accidentes corresponden a fallas humanas, la no correcta señalización incrementa muchísimo las posibilidades de una fatalidad.</a:t>
            </a:r>
            <a:endParaRPr lang="es-CO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979712" y="620688"/>
            <a:ext cx="70074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s-C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IMPORTANCIA DE LAS PINTURAS</a:t>
            </a:r>
            <a:endParaRPr lang="es-C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122" name="Picture 2" descr="Resultado de imagen para mala señalizacion de transi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05064"/>
            <a:ext cx="3862781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40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35696" y="620688"/>
            <a:ext cx="6912768" cy="1080120"/>
          </a:xfrm>
        </p:spPr>
        <p:txBody>
          <a:bodyPr>
            <a:noAutofit/>
          </a:bodyPr>
          <a:lstStyle/>
          <a:p>
            <a:r>
              <a:rPr lang="es-CO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CARACTERISTICAS DE LAS PINTURAS</a:t>
            </a:r>
            <a:br>
              <a:rPr lang="es-CO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s-CO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3068960"/>
            <a:ext cx="8130277" cy="3168352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s-CO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 </a:t>
            </a:r>
            <a:r>
              <a:rPr lang="es-CO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pintura, no debe contener plomo, mercurio, cadmio, cromo u otros metales pesados tóxicos. Debe ser una mezcla homogénea, libre de contaminantes y de una consistencia adecuada. Lo ideal siempre será que la pintura de tráfico conserve durante mucho tiempo sus propiedades de adherencia, resistencia al desgaste y visibilidad tanto en el día como en la noche</a:t>
            </a:r>
            <a:r>
              <a:rPr lang="es-CO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s-CO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CO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146" name="Picture 2" descr="Resultado de imagen para metales pe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40768"/>
            <a:ext cx="2513653" cy="2201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ultiplicar 4"/>
          <p:cNvSpPr/>
          <p:nvPr/>
        </p:nvSpPr>
        <p:spPr>
          <a:xfrm>
            <a:off x="4532682" y="1599002"/>
            <a:ext cx="1994520" cy="1643772"/>
          </a:xfrm>
          <a:prstGeom prst="mathMultiply">
            <a:avLst>
              <a:gd name="adj1" fmla="val 135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148" name="Picture 4" descr="Resultado de imagen para libre de contaminan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16" y="1556574"/>
            <a:ext cx="2174013" cy="1993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Resultado de imagen para signo de cheque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34" y="1827642"/>
            <a:ext cx="1451592" cy="145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698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67544" y="2132856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O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Pintura </a:t>
            </a:r>
            <a:r>
              <a:rPr lang="es-CO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Acrílica Base Agua: </a:t>
            </a:r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 con alto contenido de sólidos, secado rápido y especialmente formulada para ser aplicada con </a:t>
            </a:r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 esferas </a:t>
            </a:r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vidrio. </a:t>
            </a:r>
            <a:endParaRPr lang="es-CO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/>
            <a:endParaRPr lang="es-CO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/>
            <a:r>
              <a:rPr lang="es-CO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Pintura Acrílica Base Agua de Alto Espesor:</a:t>
            </a:r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es de alta durabilidad y con capacidad de ofrecer mayor espesor y retroreflectividad en las líneas de señalización vial. Esta pintura utiliza emulsiones acrílicas, Aplicada en Aeropuertos y Carreteras de alto transito</a:t>
            </a:r>
            <a:r>
              <a:rPr lang="es-C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0" algn="just"/>
            <a:endParaRPr lang="es-CO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483768" y="692696"/>
            <a:ext cx="47181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CLASES DE PINTURAS</a:t>
            </a:r>
            <a:endParaRPr lang="es-C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94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39552" y="2132856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O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Pintura Base Agua para Climas Fríos:</a:t>
            </a:r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aplicada en pavimentos de asfalto o concreto con equipo de presión de aire y con temperaturas en el pavimento desde de 1.7 °C. </a:t>
            </a:r>
          </a:p>
          <a:p>
            <a:pPr lvl="0" algn="just"/>
            <a:endParaRPr lang="es-CO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/>
            <a:r>
              <a:rPr lang="es-CO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Pintura Acrílica Base Solvente:</a:t>
            </a:r>
            <a:r>
              <a:rPr lang="es-CO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de secado rápido, base solvente para demarcación o señalamiento de carreteras, calles, estacionamientos, cruces viales y símbolos. Se aplica desde  los 10°C hasta los 52°C temperatura.</a:t>
            </a:r>
            <a:endParaRPr lang="es-CO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483768" y="692696"/>
            <a:ext cx="47181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CLASES DE PINTURAS</a:t>
            </a:r>
            <a:endParaRPr lang="es-C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62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1763688" y="404664"/>
            <a:ext cx="6622504" cy="1080119"/>
          </a:xfrm>
        </p:spPr>
        <p:txBody>
          <a:bodyPr>
            <a:normAutofit/>
          </a:bodyPr>
          <a:lstStyle/>
          <a:p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RIESGOS </a:t>
            </a:r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 LA</a:t>
            </a:r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SALUD</a:t>
            </a:r>
            <a:endParaRPr lang="es-C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28800"/>
            <a:ext cx="8544568" cy="491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24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paritarios.cl/images/esp_productos_quimicos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885360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6522"/>
            <a:ext cx="1800200" cy="145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3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5640</TotalTime>
  <Words>408</Words>
  <Application>Microsoft Office PowerPoint</Application>
  <PresentationFormat>Presentación en pantalla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Freestyle Script</vt:lpstr>
      <vt:lpstr>Tahoma</vt:lpstr>
      <vt:lpstr>Tema de Office</vt:lpstr>
      <vt:lpstr>DEMARCACIONES SEÑALES HORIZONTALES Y VERTICALES </vt:lpstr>
      <vt:lpstr>La efectiva demarcación de carreteras, calles o avenidas, son de vital importancia para el buen funcionamiento de la red vehicular y para la propia seguridad de los usuarios, sean estos conductores o peatones; por tal motivo, es necesario que los materiales y procedimientos utilizados en la construcción de las señales sean adecuadas, de tal manera que sean funcionales y requieran la menor cantidad de mantenimientos posibles.    </vt:lpstr>
      <vt:lpstr>COMPOSICIÓN DE LAS PINTURAS </vt:lpstr>
      <vt:lpstr>Presentación de PowerPoint</vt:lpstr>
      <vt:lpstr>CARACTERISTICAS DE LAS PINTURAS </vt:lpstr>
      <vt:lpstr>Presentación de PowerPoint</vt:lpstr>
      <vt:lpstr>Presentación de PowerPoint</vt:lpstr>
      <vt:lpstr>RIESGOS SOBRE LA SALUD</vt:lpstr>
      <vt:lpstr>Presentación de PowerPoint</vt:lpstr>
      <vt:lpstr>EFECTOS TÓXICOS SOBRE LA SALUD</vt:lpstr>
      <vt:lpstr>NORMATIVIDAD AMBIENTAL</vt:lpstr>
      <vt:lpstr>Presentación de PowerPoint</vt:lpstr>
      <vt:lpstr>MANEJO AMBIENTAL DE LAS SEÑALES HORIZONTALES Y VERTICALES </vt:lpstr>
      <vt:lpstr>GRACIAS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Shirly Martinez Zora</cp:lastModifiedBy>
  <cp:revision>204</cp:revision>
  <dcterms:created xsi:type="dcterms:W3CDTF">2015-08-30T10:57:14Z</dcterms:created>
  <dcterms:modified xsi:type="dcterms:W3CDTF">2016-12-01T21:17:23Z</dcterms:modified>
</cp:coreProperties>
</file>