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93" r:id="rId4"/>
    <p:sldId id="291" r:id="rId5"/>
    <p:sldId id="290" r:id="rId6"/>
    <p:sldId id="259" r:id="rId7"/>
    <p:sldId id="286" r:id="rId8"/>
    <p:sldId id="295" r:id="rId9"/>
    <p:sldId id="288" r:id="rId10"/>
    <p:sldId id="261" r:id="rId11"/>
    <p:sldId id="289" r:id="rId12"/>
    <p:sldId id="278" r:id="rId13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132" autoAdjust="0"/>
    <p:restoredTop sz="94660"/>
  </p:normalViewPr>
  <p:slideViewPr>
    <p:cSldViewPr>
      <p:cViewPr varScale="1">
        <p:scale>
          <a:sx n="70" d="100"/>
          <a:sy n="70" d="100"/>
        </p:scale>
        <p:origin x="1320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1017502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539552" y="299695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 smtClean="0"/>
              <a:t>Haga clic para modificar el estilo de título del patrón</a:t>
            </a:r>
            <a:endParaRPr lang="es-CO" dirty="0"/>
          </a:p>
        </p:txBody>
      </p:sp>
      <p:pic>
        <p:nvPicPr>
          <p:cNvPr id="7" name="Picture 44"/>
          <p:cNvPicPr>
            <a:picLocks noChangeAspect="1" noChangeArrowheads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4523"/>
          <a:stretch/>
        </p:blipFill>
        <p:spPr bwMode="auto">
          <a:xfrm>
            <a:off x="467544" y="260649"/>
            <a:ext cx="1280574" cy="12241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2 Rectángulo"/>
          <p:cNvSpPr/>
          <p:nvPr userDrawn="1"/>
        </p:nvSpPr>
        <p:spPr>
          <a:xfrm>
            <a:off x="0" y="6309320"/>
            <a:ext cx="9143998" cy="54868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358189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ctrTitle"/>
          </p:nvPr>
        </p:nvSpPr>
        <p:spPr>
          <a:xfrm>
            <a:off x="755576" y="2924944"/>
            <a:ext cx="7772400" cy="3312367"/>
          </a:xfrm>
        </p:spPr>
        <p:txBody>
          <a:bodyPr>
            <a:normAutofit/>
          </a:bodyPr>
          <a:lstStyle/>
          <a:p>
            <a:r>
              <a:rPr lang="es-CO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CONTAMINACION AUDITIVA </a:t>
            </a:r>
            <a:br>
              <a:rPr lang="es-CO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s-CO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INSPECCIÓN DE TRÁNSITO Y TRANSPORTE DE BARRANCABERMEJA</a:t>
            </a:r>
            <a:endParaRPr lang="es-CO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4" name="Picture 2" descr="Resultado de imagen para contaminacion auditiv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2368" y="908720"/>
            <a:ext cx="5258816" cy="27664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4982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727176" y="548680"/>
            <a:ext cx="7416824" cy="1152127"/>
          </a:xfrm>
        </p:spPr>
        <p:txBody>
          <a:bodyPr>
            <a:noAutofit/>
          </a:bodyPr>
          <a:lstStyle/>
          <a:p>
            <a:r>
              <a:rPr lang="es-CO" sz="3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NORMATIVIDAD DE EMISIONES DE RUIDO</a:t>
            </a:r>
            <a:endParaRPr lang="es-CO" sz="3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1897850"/>
              </p:ext>
            </p:extLst>
          </p:nvPr>
        </p:nvGraphicFramePr>
        <p:xfrm>
          <a:off x="2663280" y="1772816"/>
          <a:ext cx="5544616" cy="484602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544616"/>
              </a:tblGrid>
              <a:tr h="604250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240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CONSTITUCION POLITICA DE 1991</a:t>
                      </a:r>
                      <a:endParaRPr lang="es-CO" sz="24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44534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2400" u="none" strike="noStrike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↓</a:t>
                      </a:r>
                      <a:endParaRPr lang="es-CO" sz="2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538261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240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DECRETO LEY 2811 DE 1974</a:t>
                      </a:r>
                      <a:endParaRPr lang="es-CO" sz="24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44534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240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↓</a:t>
                      </a:r>
                      <a:endParaRPr lang="es-CO" sz="24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538261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240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RESOLUCION 8321 DE 1983</a:t>
                      </a:r>
                      <a:endParaRPr lang="es-CO" sz="24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44534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240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↓</a:t>
                      </a:r>
                      <a:endParaRPr lang="es-CO" sz="24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44534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2400" u="none" strike="noStrike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LEY 99 DEL 1993</a:t>
                      </a:r>
                      <a:endParaRPr lang="es-CO" sz="2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44534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2400" u="none" strike="noStrike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↓</a:t>
                      </a:r>
                      <a:endParaRPr lang="es-CO" sz="2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44534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2400" u="none" strike="noStrike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DECRETO 948 DE 1995</a:t>
                      </a:r>
                      <a:endParaRPr lang="es-CO" sz="2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44534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2400" u="none" strike="noStrike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↓</a:t>
                      </a:r>
                      <a:endParaRPr lang="es-CO" sz="2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538261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240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RESOLUCION 0627 DEL 2006</a:t>
                      </a:r>
                      <a:endParaRPr lang="es-CO" sz="24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0387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907704" y="332657"/>
            <a:ext cx="6550496" cy="1224135"/>
          </a:xfrm>
        </p:spPr>
        <p:txBody>
          <a:bodyPr>
            <a:normAutofit/>
          </a:bodyPr>
          <a:lstStyle/>
          <a:p>
            <a:r>
              <a:rPr lang="es-CO" sz="3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PREVENCION AUDITIVA</a:t>
            </a:r>
            <a:endParaRPr lang="es-CO" sz="3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395536" y="1916832"/>
            <a:ext cx="8211144" cy="4010000"/>
          </a:xfrm>
        </p:spPr>
        <p:txBody>
          <a:bodyPr/>
          <a:lstStyle/>
          <a:p>
            <a:pPr marL="342900" indent="-342900" algn="just">
              <a:buFont typeface="Courier New" panose="02070309020205020404" pitchFamily="49" charset="0"/>
              <a:buChar char="o"/>
            </a:pPr>
            <a:r>
              <a:rPr lang="es-ES" sz="24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Si </a:t>
            </a:r>
            <a:r>
              <a:rPr lang="es-ES" sz="2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reducimos el ruido, reducimos la contaminación. Esto puede hacerse al reducir las sirenas de los autos, controlando el ruido de las motocicletas, coches y cualquier tipo de maquinarias. De otro lado, también se pueden instalar pantallas o sistemas de protección entre la fuente de ruido y los oyentes ya que así se pueden llegar a </a:t>
            </a:r>
            <a:r>
              <a:rPr lang="es-ES" sz="24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controlar </a:t>
            </a:r>
            <a:r>
              <a:rPr lang="es-ES" sz="2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este tipo de contaminación.</a:t>
            </a:r>
            <a:endParaRPr lang="es-CO" sz="2400" dirty="0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 algn="l">
              <a:buFont typeface="Courier New" panose="02070309020205020404" pitchFamily="49" charset="0"/>
              <a:buChar char="o"/>
            </a:pPr>
            <a:r>
              <a:rPr lang="es-CO" sz="2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</a:t>
            </a:r>
            <a:r>
              <a:rPr lang="es-CO" sz="24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tilización de tapones para oídos.</a:t>
            </a:r>
          </a:p>
          <a:p>
            <a:pPr marL="342900" indent="-342900" algn="l">
              <a:buFont typeface="Courier New" panose="02070309020205020404" pitchFamily="49" charset="0"/>
              <a:buChar char="o"/>
            </a:pPr>
            <a:r>
              <a:rPr lang="es-CO" sz="2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</a:t>
            </a:r>
            <a:r>
              <a:rPr lang="es-CO" sz="24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isminución de la utilización del silbato (pito).</a:t>
            </a:r>
          </a:p>
          <a:p>
            <a:pPr lvl="0" algn="l"/>
            <a:endParaRPr lang="es-CO" sz="18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78669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 rot="21381586">
            <a:off x="755576" y="2386313"/>
            <a:ext cx="7776864" cy="1033264"/>
          </a:xfrm>
        </p:spPr>
        <p:txBody>
          <a:bodyPr>
            <a:noAutofit/>
          </a:bodyPr>
          <a:lstStyle/>
          <a:p>
            <a:r>
              <a:rPr lang="es-CO" sz="7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GRACIAS </a:t>
            </a:r>
            <a:endParaRPr lang="es-CO" sz="7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1295636" y="3140968"/>
            <a:ext cx="669674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CO" sz="4800" b="0" i="0" u="none" strike="noStrike" baseline="0" dirty="0" smtClean="0">
              <a:solidFill>
                <a:srgbClr val="FF0000"/>
              </a:solidFill>
              <a:latin typeface="Freestyle Script" panose="030804020302050B0404" pitchFamily="66" charset="0"/>
            </a:endParaRPr>
          </a:p>
          <a:p>
            <a:r>
              <a:rPr lang="es-CO" sz="4800" b="0" i="0" u="none" strike="noStrike" baseline="0" dirty="0" smtClean="0">
                <a:solidFill>
                  <a:srgbClr val="FF0000"/>
                </a:solidFill>
                <a:latin typeface="Freestyle Script" panose="030804020302050B0404" pitchFamily="66" charset="0"/>
              </a:rPr>
              <a:t> Gestión ambiental, un compromiso de todos </a:t>
            </a:r>
            <a:endParaRPr lang="es-CO" sz="4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2154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491880" y="2276872"/>
            <a:ext cx="5326360" cy="1944216"/>
          </a:xfrm>
        </p:spPr>
        <p:txBody>
          <a:bodyPr>
            <a:noAutofit/>
          </a:bodyPr>
          <a:lstStyle/>
          <a:p>
            <a:pPr algn="l"/>
            <a:r>
              <a:rPr lang="es-CO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</a:t>
            </a:r>
            <a:r>
              <a:rPr lang="es-CO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 </a:t>
            </a:r>
            <a:r>
              <a:rPr lang="es-CO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el conjunto de sonidos </a:t>
            </a:r>
            <a:r>
              <a:rPr lang="es-CO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ambientales</a:t>
            </a:r>
            <a:r>
              <a:rPr lang="es-CO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s-CO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que </a:t>
            </a:r>
            <a:r>
              <a:rPr lang="es-CO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recibe el oído </a:t>
            </a:r>
            <a:r>
              <a:rPr lang="es-CO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  <a:br>
              <a:rPr lang="es-CO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s-CO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s-CO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s-CO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* En </a:t>
            </a:r>
            <a:r>
              <a:rPr lang="es-CO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gran cantidad </a:t>
            </a:r>
            <a:r>
              <a:rPr lang="es-CO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s-CO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s-CO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* M</a:t>
            </a:r>
            <a:r>
              <a:rPr lang="es-CO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uy </a:t>
            </a:r>
            <a:r>
              <a:rPr lang="es-CO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alto </a:t>
            </a:r>
            <a:r>
              <a:rPr lang="es-CO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nivel</a:t>
            </a:r>
            <a:endParaRPr lang="es-CO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3 Subtítulo"/>
          <p:cNvSpPr>
            <a:spLocks noGrp="1"/>
          </p:cNvSpPr>
          <p:nvPr>
            <p:ph type="subTitle" idx="1"/>
          </p:nvPr>
        </p:nvSpPr>
        <p:spPr>
          <a:xfrm>
            <a:off x="1835696" y="764704"/>
            <a:ext cx="6400800" cy="792088"/>
          </a:xfrm>
        </p:spPr>
        <p:txBody>
          <a:bodyPr/>
          <a:lstStyle/>
          <a:p>
            <a:r>
              <a:rPr lang="es-CO" sz="36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¿</a:t>
            </a:r>
            <a:r>
              <a:rPr lang="es-CO" sz="36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QUE </a:t>
            </a:r>
            <a:r>
              <a:rPr lang="es-CO" sz="36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ES LA CONTAMINACION </a:t>
            </a:r>
            <a:r>
              <a:rPr lang="es-CO" sz="36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AUDITIVA?</a:t>
            </a:r>
            <a:endParaRPr lang="es-CO" sz="36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1028" name="Picture 4" descr="Imagen relacionad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484784"/>
            <a:ext cx="2979350" cy="47525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ángulo 2"/>
          <p:cNvSpPr/>
          <p:nvPr/>
        </p:nvSpPr>
        <p:spPr>
          <a:xfrm>
            <a:off x="3563888" y="4639606"/>
            <a:ext cx="525435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CO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Ruido ocasionado por actividades humanas y producen un aspecto negativo sobre la salud auditiva física y mental.</a:t>
            </a:r>
          </a:p>
        </p:txBody>
      </p:sp>
    </p:spTree>
    <p:extLst>
      <p:ext uri="{BB962C8B-B14F-4D97-AF65-F5344CB8AC3E}">
        <p14:creationId xmlns:p14="http://schemas.microsoft.com/office/powerpoint/2010/main" val="414058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332657"/>
            <a:ext cx="7772400" cy="1008111"/>
          </a:xfrm>
        </p:spPr>
        <p:txBody>
          <a:bodyPr>
            <a:normAutofit/>
          </a:bodyPr>
          <a:lstStyle/>
          <a:p>
            <a:r>
              <a:rPr lang="es-CO" sz="3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ANATOMIA DEL OIDO</a:t>
            </a:r>
            <a:endParaRPr lang="es-CO" sz="3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95161" y="1987724"/>
            <a:ext cx="3468727" cy="3889548"/>
          </a:xfrm>
        </p:spPr>
        <p:txBody>
          <a:bodyPr/>
          <a:lstStyle/>
          <a:p>
            <a:pPr algn="l"/>
            <a:r>
              <a:rPr lang="es-CO" sz="2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El oído humano es el encargado de recibir los estímulos, procesarlos y transmitirlos al sistema nervioso central. </a:t>
            </a:r>
            <a:endParaRPr lang="es-CO" sz="2400" dirty="0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l"/>
            <a:endParaRPr lang="es-CO" sz="2400" dirty="0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l"/>
            <a:r>
              <a:rPr lang="es-CO" sz="24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Este </a:t>
            </a:r>
            <a:r>
              <a:rPr lang="es-CO" sz="2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 encuentra dividido en tres grandes sectores: oído externo, oído medio y oído </a:t>
            </a:r>
            <a:r>
              <a:rPr lang="es-CO" sz="24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interno.</a:t>
            </a:r>
            <a:endParaRPr lang="es-CO" sz="24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4100" name="Picture 4" descr="Imagen relacionad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1772816"/>
            <a:ext cx="5238750" cy="3886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59754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Resultado de imagen para diferencia entre ruido y sonido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85" t="4154" r="5346" b="11386"/>
          <a:stretch/>
        </p:blipFill>
        <p:spPr bwMode="auto">
          <a:xfrm>
            <a:off x="1475656" y="1370046"/>
            <a:ext cx="6768752" cy="48575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1 Título"/>
          <p:cNvSpPr>
            <a:spLocks noGrp="1"/>
          </p:cNvSpPr>
          <p:nvPr>
            <p:ph type="ctrTitle"/>
          </p:nvPr>
        </p:nvSpPr>
        <p:spPr>
          <a:xfrm>
            <a:off x="685800" y="332657"/>
            <a:ext cx="7772400" cy="1008111"/>
          </a:xfrm>
        </p:spPr>
        <p:txBody>
          <a:bodyPr>
            <a:normAutofit/>
          </a:bodyPr>
          <a:lstStyle/>
          <a:p>
            <a:r>
              <a:rPr lang="es-CO" sz="3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DIFERENCIAS</a:t>
            </a:r>
            <a:endParaRPr lang="es-CO" sz="3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39887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763688" y="404664"/>
            <a:ext cx="6694512" cy="1296143"/>
          </a:xfrm>
        </p:spPr>
        <p:txBody>
          <a:bodyPr>
            <a:normAutofit/>
          </a:bodyPr>
          <a:lstStyle/>
          <a:p>
            <a:r>
              <a:rPr lang="es-CO" sz="3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CONTAMINACION AMBIENTAL Y SONORA</a:t>
            </a:r>
            <a:endParaRPr lang="es-CO" sz="3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755576" y="2060848"/>
            <a:ext cx="7560840" cy="3816424"/>
          </a:xfrm>
        </p:spPr>
        <p:txBody>
          <a:bodyPr/>
          <a:lstStyle/>
          <a:p>
            <a:pPr algn="l"/>
            <a:r>
              <a:rPr lang="es-CO" sz="2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Este problema es generado por la bocinas de autos, micros y buses, así como el fuerte sonido de las construcciones, megáfonos , parlantes y otros.</a:t>
            </a:r>
            <a:endParaRPr lang="es-CO" sz="22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l"/>
            <a:r>
              <a:rPr lang="es-CO" sz="2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 </a:t>
            </a:r>
            <a:r>
              <a:rPr lang="es-CO" sz="22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contaminación </a:t>
            </a:r>
            <a:r>
              <a:rPr lang="es-CO" sz="2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auditiva </a:t>
            </a:r>
            <a:r>
              <a:rPr lang="es-CO" sz="22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 reconoce actualmente como el tercer problema de salud pública de mayor relevancia a nivel mundial y un tema ambiental denominado prioritario según la Organización Mundial de la Salud (OMS</a:t>
            </a:r>
            <a:r>
              <a:rPr lang="es-CO" sz="2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), </a:t>
            </a:r>
            <a:r>
              <a:rPr lang="es-CO" sz="22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específicamente en el marco del desarrollo de las grandes ciudades y aumentado de manera significativa por los efectos causados por la industrialización, la movilidad y los procesos tecnológicos y comerciales</a:t>
            </a:r>
            <a:r>
              <a:rPr lang="es-CO" sz="2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pPr algn="l"/>
            <a:endParaRPr lang="es-CO" sz="22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6682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uadroTexto"/>
          <p:cNvSpPr txBox="1"/>
          <p:nvPr/>
        </p:nvSpPr>
        <p:spPr>
          <a:xfrm>
            <a:off x="3033091" y="814817"/>
            <a:ext cx="18473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CO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152128" y="351120"/>
            <a:ext cx="7668344" cy="1512168"/>
          </a:xfrm>
        </p:spPr>
        <p:txBody>
          <a:bodyPr>
            <a:normAutofit/>
          </a:bodyPr>
          <a:lstStyle/>
          <a:p>
            <a:r>
              <a:rPr lang="es-CO" sz="3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CAUSAS Y EFECTOS</a:t>
            </a:r>
            <a:r>
              <a:rPr lang="es-CO" sz="3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s-CO" sz="3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es-CO" sz="3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3 Subtítulo"/>
          <p:cNvSpPr>
            <a:spLocks noGrp="1"/>
          </p:cNvSpPr>
          <p:nvPr>
            <p:ph type="subTitle" idx="1"/>
          </p:nvPr>
        </p:nvSpPr>
        <p:spPr>
          <a:xfrm>
            <a:off x="383317" y="1399592"/>
            <a:ext cx="8424936" cy="4248472"/>
          </a:xfrm>
        </p:spPr>
        <p:txBody>
          <a:bodyPr/>
          <a:lstStyle/>
          <a:p>
            <a:pPr algn="l" fontAlgn="base"/>
            <a:r>
              <a:rPr lang="es-CO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CAUSAS</a:t>
            </a:r>
          </a:p>
          <a:p>
            <a:pPr algn="l" fontAlgn="base"/>
            <a:endParaRPr lang="es-CO" sz="2000" dirty="0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 fontAlgn="base"/>
            <a:r>
              <a:rPr lang="es-CO" sz="24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Las principales causas de la contaminación sonora son aquellas que están relacionadas con las actividades diarias del día a día como el transporte publico, la construcción de edificios, las </a:t>
            </a:r>
            <a:r>
              <a:rPr lang="es-CO" sz="24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industrias, la </a:t>
            </a:r>
            <a:r>
              <a:rPr lang="es-CO" sz="24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movilidad vehicular mediante el cual los ruidos que se generan entre partes gastadas de autos y bocinas excesivas sin razón alguna</a:t>
            </a:r>
            <a:r>
              <a:rPr lang="es-CO" sz="24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pPr algn="l" fontAlgn="base"/>
            <a:endParaRPr lang="es-CO" sz="2400" dirty="0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 fontAlgn="base"/>
            <a:r>
              <a:rPr lang="es-CO" sz="24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Esto </a:t>
            </a:r>
            <a:r>
              <a:rPr lang="es-CO" sz="24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genera consecuencias a corto y largo plazo, pero la principal y mas concurrida de todas es la </a:t>
            </a:r>
            <a:r>
              <a:rPr lang="es-CO" sz="24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SORDERA.</a:t>
            </a:r>
            <a:endParaRPr lang="es-CO" sz="2400" b="1" dirty="0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l" fontAlgn="base"/>
            <a:endParaRPr lang="es-CO" sz="20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s-CO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5735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323528" y="1124744"/>
            <a:ext cx="4032448" cy="5040560"/>
          </a:xfrm>
        </p:spPr>
        <p:txBody>
          <a:bodyPr/>
          <a:lstStyle/>
          <a:p>
            <a:pPr algn="l"/>
            <a:endParaRPr lang="es-CO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s-CO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EFECTOS</a:t>
            </a:r>
            <a:endParaRPr lang="es-CO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l"/>
            <a:endParaRPr lang="es-CO" sz="1800" b="1" dirty="0" smtClean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algn="just"/>
            <a:r>
              <a:rPr lang="es-CO" sz="22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AUDITIVOS</a:t>
            </a:r>
            <a:r>
              <a:rPr lang="es-CO" sz="2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s-CO" sz="22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</a:t>
            </a:r>
            <a:r>
              <a:rPr lang="es-CO" sz="2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 </a:t>
            </a:r>
            <a:r>
              <a:rPr lang="es-CO" sz="2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efecto auditivo provocado por el ruido ambiental se llama socioacusia, esto es cuando una persona se pone de forma prolongada a un nivel de ruido excesivo por ejemplo, un silbido en el oído.</a:t>
            </a:r>
          </a:p>
          <a:p>
            <a:pPr algn="l"/>
            <a:endParaRPr lang="es-CO" sz="1800" dirty="0" smtClean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algn="l"/>
            <a:r>
              <a:rPr lang="es-CO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s-CO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CO" sz="1600" dirty="0" smtClean="0"/>
              <a:t> </a:t>
            </a:r>
            <a:endParaRPr lang="es-CO" sz="1600" dirty="0"/>
          </a:p>
        </p:txBody>
      </p:sp>
      <p:sp>
        <p:nvSpPr>
          <p:cNvPr id="5" name="1 Título"/>
          <p:cNvSpPr>
            <a:spLocks noGrp="1"/>
          </p:cNvSpPr>
          <p:nvPr>
            <p:ph type="ctrTitle"/>
          </p:nvPr>
        </p:nvSpPr>
        <p:spPr>
          <a:xfrm>
            <a:off x="1152128" y="351120"/>
            <a:ext cx="7668344" cy="1512168"/>
          </a:xfrm>
        </p:spPr>
        <p:txBody>
          <a:bodyPr>
            <a:normAutofit/>
          </a:bodyPr>
          <a:lstStyle/>
          <a:p>
            <a:r>
              <a:rPr lang="es-CO" sz="3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CAUSAS Y EFECTOS</a:t>
            </a:r>
            <a:r>
              <a:rPr lang="es-CO" sz="3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s-CO" sz="3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es-CO" sz="3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6" name="Picture 2" descr="Resultado de imagen para contaminacion auditiva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0237"/>
          <a:stretch/>
        </p:blipFill>
        <p:spPr bwMode="auto">
          <a:xfrm>
            <a:off x="4622950" y="1268760"/>
            <a:ext cx="4527407" cy="55918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506982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324314" y="2231284"/>
            <a:ext cx="8352141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CO" sz="2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PSICOLOGICOS</a:t>
            </a:r>
            <a:r>
              <a:rPr lang="es-CO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estos </a:t>
            </a:r>
            <a:r>
              <a:rPr lang="es-CO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pueden ocasionar trastornos en la conductas de las personas ( mayor agresividad, mayor tendencia al movimiento) y el stress</a:t>
            </a:r>
            <a:r>
              <a:rPr lang="es-CO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pPr algn="just"/>
            <a:endParaRPr lang="es-CO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 algn="just">
              <a:buAutoNum type="arabicPeriod"/>
            </a:pPr>
            <a:r>
              <a:rPr lang="es-CO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Insomnio y dificulta para conciliar el sueño.</a:t>
            </a:r>
          </a:p>
          <a:p>
            <a:pPr marL="342900" indent="-342900" algn="just">
              <a:buAutoNum type="arabicPeriod"/>
            </a:pPr>
            <a:r>
              <a:rPr lang="es-CO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Fatiga</a:t>
            </a:r>
          </a:p>
          <a:p>
            <a:pPr marL="342900" indent="-342900" algn="just">
              <a:buAutoNum type="arabicPeriod"/>
            </a:pPr>
            <a:r>
              <a:rPr lang="es-CO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Estrés (por el aumento de las hormonas relacionas con el estrés como la adrenalina), depresión y ansiedad.</a:t>
            </a:r>
          </a:p>
          <a:p>
            <a:pPr marL="342900" indent="-342900" algn="just">
              <a:buAutoNum type="arabicPeriod"/>
            </a:pPr>
            <a:r>
              <a:rPr lang="es-CO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Irritabilidad y agresividad.</a:t>
            </a:r>
          </a:p>
          <a:p>
            <a:pPr marL="342900" indent="-342900" algn="just">
              <a:buAutoNum type="arabicPeriod"/>
            </a:pPr>
            <a:r>
              <a:rPr lang="es-CO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Entre otros </a:t>
            </a:r>
          </a:p>
        </p:txBody>
      </p:sp>
      <p:sp>
        <p:nvSpPr>
          <p:cNvPr id="5" name="1 Título"/>
          <p:cNvSpPr>
            <a:spLocks noGrp="1"/>
          </p:cNvSpPr>
          <p:nvPr>
            <p:ph type="ctrTitle"/>
          </p:nvPr>
        </p:nvSpPr>
        <p:spPr>
          <a:xfrm>
            <a:off x="1152128" y="351120"/>
            <a:ext cx="7668344" cy="1512168"/>
          </a:xfrm>
        </p:spPr>
        <p:txBody>
          <a:bodyPr>
            <a:normAutofit/>
          </a:bodyPr>
          <a:lstStyle/>
          <a:p>
            <a:r>
              <a:rPr lang="es-CO" sz="3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CAUSAS Y EFECTOS</a:t>
            </a:r>
            <a:r>
              <a:rPr lang="es-CO" sz="3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s-CO" sz="3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es-CO" sz="3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2 Subtítulo"/>
          <p:cNvSpPr>
            <a:spLocks noGrp="1"/>
          </p:cNvSpPr>
          <p:nvPr>
            <p:ph type="subTitle" idx="1"/>
          </p:nvPr>
        </p:nvSpPr>
        <p:spPr>
          <a:xfrm>
            <a:off x="323528" y="1124744"/>
            <a:ext cx="2016224" cy="1080120"/>
          </a:xfrm>
        </p:spPr>
        <p:txBody>
          <a:bodyPr/>
          <a:lstStyle/>
          <a:p>
            <a:pPr algn="l"/>
            <a:endParaRPr lang="es-CO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s-CO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EFECTOS</a:t>
            </a:r>
            <a:endParaRPr lang="es-CO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l"/>
            <a:endParaRPr lang="es-CO" sz="1800" b="1" dirty="0" smtClean="0">
              <a:solidFill>
                <a:schemeClr val="tx1"/>
              </a:solidFill>
              <a:cs typeface="Arial" panose="020B0604020202020204" pitchFamily="34" charset="0"/>
            </a:endParaRPr>
          </a:p>
          <a:p>
            <a:r>
              <a:rPr lang="es-CO" sz="1600" dirty="0" smtClean="0"/>
              <a:t> </a:t>
            </a:r>
            <a:endParaRPr lang="es-CO" sz="1600" dirty="0"/>
          </a:p>
        </p:txBody>
      </p:sp>
    </p:spTree>
    <p:extLst>
      <p:ext uri="{BB962C8B-B14F-4D97-AF65-F5344CB8AC3E}">
        <p14:creationId xmlns:p14="http://schemas.microsoft.com/office/powerpoint/2010/main" val="30292363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ubtítulo"/>
          <p:cNvSpPr>
            <a:spLocks noGrp="1"/>
          </p:cNvSpPr>
          <p:nvPr>
            <p:ph type="subTitle" idx="1"/>
          </p:nvPr>
        </p:nvSpPr>
        <p:spPr>
          <a:xfrm>
            <a:off x="323528" y="2201131"/>
            <a:ext cx="8640960" cy="4254927"/>
          </a:xfrm>
        </p:spPr>
        <p:txBody>
          <a:bodyPr/>
          <a:lstStyle/>
          <a:p>
            <a:pPr algn="l"/>
            <a:r>
              <a:rPr lang="es-CO" sz="22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PSICOPATOLOGICOS</a:t>
            </a:r>
            <a:r>
              <a:rPr lang="es-CO" sz="22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s-CO" sz="2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</a:t>
            </a:r>
            <a:endParaRPr lang="es-CO" sz="2200" dirty="0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s-CO" sz="22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más </a:t>
            </a:r>
            <a:r>
              <a:rPr lang="es-CO" sz="22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 60 decibeles</a:t>
            </a:r>
            <a:endParaRPr lang="es-CO" sz="2200" dirty="0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7200" indent="-457200" algn="l">
              <a:buFont typeface="Courier New" panose="02070309020205020404" pitchFamily="49" charset="0"/>
              <a:buChar char="o"/>
            </a:pPr>
            <a:r>
              <a:rPr lang="es-CO" sz="2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Dilatación de las pupilas y parpadeo acelerado</a:t>
            </a:r>
          </a:p>
          <a:p>
            <a:pPr marL="457200" indent="-457200" algn="l">
              <a:buFont typeface="Courier New" panose="02070309020205020404" pitchFamily="49" charset="0"/>
              <a:buChar char="o"/>
            </a:pPr>
            <a:r>
              <a:rPr lang="es-CO" sz="2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Aumento de la presión arterial y dolor de cabeza.</a:t>
            </a:r>
          </a:p>
          <a:p>
            <a:pPr marL="457200" indent="-457200" algn="l">
              <a:buFont typeface="Courier New" panose="02070309020205020404" pitchFamily="49" charset="0"/>
              <a:buChar char="o"/>
            </a:pPr>
            <a:r>
              <a:rPr lang="es-CO" sz="2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Menor irrigación sanguínea y mayor actividad muscular.</a:t>
            </a:r>
          </a:p>
          <a:p>
            <a:r>
              <a:rPr lang="es-CO" sz="22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Amas de 85 decibeles</a:t>
            </a:r>
          </a:p>
          <a:p>
            <a:pPr marL="457200" indent="-457200" algn="l">
              <a:buFont typeface="Courier New" panose="02070309020205020404" pitchFamily="49" charset="0"/>
              <a:buChar char="o"/>
            </a:pPr>
            <a:r>
              <a:rPr lang="es-CO" sz="2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Disminución de la segregación gástrica, gastritis o colitis.</a:t>
            </a:r>
          </a:p>
          <a:p>
            <a:pPr marL="457200" indent="-457200" algn="l">
              <a:buFont typeface="Courier New" panose="02070309020205020404" pitchFamily="49" charset="0"/>
              <a:buChar char="o"/>
            </a:pPr>
            <a:r>
              <a:rPr lang="es-CO" sz="2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Aumenta la glucosa en sangre.</a:t>
            </a:r>
          </a:p>
          <a:p>
            <a:pPr marL="457200" indent="-457200" algn="l">
              <a:buFont typeface="Courier New" panose="02070309020205020404" pitchFamily="49" charset="0"/>
              <a:buChar char="o"/>
            </a:pPr>
            <a:r>
              <a:rPr lang="es-CO" sz="2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Presión sanguínea alta (hiperterción).</a:t>
            </a:r>
          </a:p>
          <a:p>
            <a:pPr marL="457200" indent="-457200" algn="l">
              <a:buFont typeface="Courier New" panose="02070309020205020404" pitchFamily="49" charset="0"/>
              <a:buChar char="o"/>
            </a:pPr>
            <a:r>
              <a:rPr lang="es-CO" sz="2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Enfermedad cardiaca coronaria.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endParaRPr lang="es-CO" sz="2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1 Título"/>
          <p:cNvSpPr>
            <a:spLocks noGrp="1"/>
          </p:cNvSpPr>
          <p:nvPr>
            <p:ph type="ctrTitle"/>
          </p:nvPr>
        </p:nvSpPr>
        <p:spPr>
          <a:xfrm>
            <a:off x="1152128" y="351120"/>
            <a:ext cx="7668344" cy="1512168"/>
          </a:xfrm>
        </p:spPr>
        <p:txBody>
          <a:bodyPr>
            <a:normAutofit/>
          </a:bodyPr>
          <a:lstStyle/>
          <a:p>
            <a:r>
              <a:rPr lang="es-CO" sz="3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CAUSAS Y EFECTOS</a:t>
            </a:r>
            <a:r>
              <a:rPr lang="es-CO" sz="3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s-CO" sz="3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es-CO" sz="3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2 Subtítulo"/>
          <p:cNvSpPr txBox="1">
            <a:spLocks/>
          </p:cNvSpPr>
          <p:nvPr/>
        </p:nvSpPr>
        <p:spPr>
          <a:xfrm>
            <a:off x="323528" y="1124744"/>
            <a:ext cx="2016224" cy="1080120"/>
          </a:xfrm>
          <a:prstGeom prst="rect">
            <a:avLst/>
          </a:prstGeom>
        </p:spPr>
        <p:txBody>
          <a:bodyPr/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s-CO" sz="160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s-CO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EFECTOS</a:t>
            </a:r>
          </a:p>
          <a:p>
            <a:pPr algn="l"/>
            <a:endParaRPr lang="es-CO" sz="1800" b="1" smtClean="0">
              <a:solidFill>
                <a:schemeClr val="tx1"/>
              </a:solidFill>
              <a:cs typeface="Arial" panose="020B0604020202020204" pitchFamily="34" charset="0"/>
            </a:endParaRPr>
          </a:p>
          <a:p>
            <a:r>
              <a:rPr lang="es-CO" sz="1600" smtClean="0"/>
              <a:t> </a:t>
            </a:r>
            <a:endParaRPr lang="es-CO" sz="1600" dirty="0"/>
          </a:p>
        </p:txBody>
      </p:sp>
    </p:spTree>
    <p:extLst>
      <p:ext uri="{BB962C8B-B14F-4D97-AF65-F5344CB8AC3E}">
        <p14:creationId xmlns:p14="http://schemas.microsoft.com/office/powerpoint/2010/main" val="32784464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6469</TotalTime>
  <Words>490</Words>
  <Application>Microsoft Office PowerPoint</Application>
  <PresentationFormat>Presentación en pantalla (4:3)</PresentationFormat>
  <Paragraphs>72</Paragraphs>
  <Slides>12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8" baseType="lpstr">
      <vt:lpstr>Arial</vt:lpstr>
      <vt:lpstr>Calibri</vt:lpstr>
      <vt:lpstr>Courier New</vt:lpstr>
      <vt:lpstr>Freestyle Script</vt:lpstr>
      <vt:lpstr>Tahoma</vt:lpstr>
      <vt:lpstr>Tema de Office</vt:lpstr>
      <vt:lpstr>CONTAMINACION AUDITIVA  INSPECCIÓN DE TRÁNSITO Y TRANSPORTE DE BARRANCABERMEJA</vt:lpstr>
      <vt:lpstr>Es el conjunto de sonidos ambientales que recibe el oído :  * En gran cantidad  * Muy alto nivel</vt:lpstr>
      <vt:lpstr>ANATOMIA DEL OIDO</vt:lpstr>
      <vt:lpstr>DIFERENCIAS</vt:lpstr>
      <vt:lpstr>CONTAMINACION AMBIENTAL Y SONORA</vt:lpstr>
      <vt:lpstr>CAUSAS Y EFECTOS </vt:lpstr>
      <vt:lpstr>CAUSAS Y EFECTOS </vt:lpstr>
      <vt:lpstr>CAUSAS Y EFECTOS </vt:lpstr>
      <vt:lpstr>CAUSAS Y EFECTOS </vt:lpstr>
      <vt:lpstr>NORMATIVIDAD DE EMISIONES DE RUIDO</vt:lpstr>
      <vt:lpstr>PREVENCION AUDITIVA</vt:lpstr>
      <vt:lpstr>GRACIAS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Personal</dc:creator>
  <cp:lastModifiedBy>Shirly Martinez Zora</cp:lastModifiedBy>
  <cp:revision>244</cp:revision>
  <dcterms:created xsi:type="dcterms:W3CDTF">2015-08-30T10:57:14Z</dcterms:created>
  <dcterms:modified xsi:type="dcterms:W3CDTF">2016-12-13T01:01:44Z</dcterms:modified>
</cp:coreProperties>
</file>