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4" r:id="rId3"/>
    <p:sldId id="295" r:id="rId4"/>
    <p:sldId id="279" r:id="rId5"/>
    <p:sldId id="280" r:id="rId6"/>
    <p:sldId id="289" r:id="rId7"/>
    <p:sldId id="286" r:id="rId8"/>
    <p:sldId id="291" r:id="rId9"/>
    <p:sldId id="282" r:id="rId10"/>
    <p:sldId id="288" r:id="rId11"/>
    <p:sldId id="292" r:id="rId12"/>
    <p:sldId id="284" r:id="rId13"/>
    <p:sldId id="285" r:id="rId14"/>
    <p:sldId id="283" r:id="rId15"/>
    <p:sldId id="281" r:id="rId16"/>
    <p:sldId id="293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7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49F3591-7613-4388-A6E7-1B00D10508B1}" type="datetimeFigureOut">
              <a:rPr lang="es-CO" smtClean="0"/>
              <a:t>05/09/2016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87982AFE-E013-4990-85E1-2B34A3B721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69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A49F3591-7613-4388-A6E7-1B00D10508B1}" type="datetimeFigureOut">
              <a:rPr lang="es-CO" smtClean="0"/>
              <a:t>05/09/2016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87982AFE-E013-4990-85E1-2B34A3B721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1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pic>
        <p:nvPicPr>
          <p:cNvPr id="7" name="Picture 44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3"/>
          <a:stretch/>
        </p:blipFill>
        <p:spPr bwMode="auto">
          <a:xfrm>
            <a:off x="467544" y="260649"/>
            <a:ext cx="128057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0" y="6309320"/>
            <a:ext cx="9143998" cy="5486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8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mpras sostenib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/>
          <a:stretch/>
        </p:blipFill>
        <p:spPr bwMode="auto">
          <a:xfrm>
            <a:off x="0" y="2060848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979712" y="188640"/>
            <a:ext cx="7164288" cy="2264312"/>
          </a:xfrm>
        </p:spPr>
        <p:txBody>
          <a:bodyPr>
            <a:normAutofit fontScale="90000"/>
          </a:bodyPr>
          <a:lstStyle/>
          <a:p>
            <a:r>
              <a:rPr lang="es-CO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COMPRAS SOSTENIBLES</a:t>
            </a:r>
            <a:r>
              <a:rPr lang="es-CO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O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INSPECCIÓN </a:t>
            </a: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TRÁNSITO Y TRANSPORTE DE BARRANCABERMEJA</a:t>
            </a:r>
          </a:p>
        </p:txBody>
      </p:sp>
    </p:spTree>
    <p:extLst>
      <p:ext uri="{BB962C8B-B14F-4D97-AF65-F5344CB8AC3E}">
        <p14:creationId xmlns:p14="http://schemas.microsoft.com/office/powerpoint/2010/main" val="1714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1881" y="419376"/>
            <a:ext cx="4306817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Retos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352928" cy="3744416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Desarrollo de instrumentos normativos que </a:t>
            </a:r>
            <a:r>
              <a:rPr lang="es-CO" sz="2400" dirty="0" smtClean="0"/>
              <a:t>promuevan la </a:t>
            </a:r>
            <a:r>
              <a:rPr lang="es-CO" sz="2400" dirty="0"/>
              <a:t>adquisición de bienes y/o servicios con </a:t>
            </a:r>
            <a:r>
              <a:rPr lang="es-CO" sz="2400" dirty="0" smtClean="0"/>
              <a:t>criterios ambientales </a:t>
            </a:r>
            <a:r>
              <a:rPr lang="es-CO" sz="2400" dirty="0"/>
              <a:t>en las entidades estatales</a:t>
            </a:r>
            <a:r>
              <a:rPr lang="es-CO" sz="2400" dirty="0" smtClean="0"/>
              <a:t>.</a:t>
            </a:r>
          </a:p>
          <a:p>
            <a:pPr algn="just"/>
            <a:endParaRPr lang="es-CO" sz="2400" dirty="0"/>
          </a:p>
          <a:p>
            <a:pPr algn="just"/>
            <a:r>
              <a:rPr lang="es-CO" sz="2400" dirty="0"/>
              <a:t>Generar metodologías de medición, de impactos </a:t>
            </a:r>
            <a:r>
              <a:rPr lang="es-CO" sz="2400" dirty="0" smtClean="0"/>
              <a:t>y beneficios </a:t>
            </a:r>
            <a:r>
              <a:rPr lang="es-CO" sz="2400" dirty="0"/>
              <a:t>ambientales para las Compras Sostenibles</a:t>
            </a:r>
            <a:r>
              <a:rPr lang="es-CO" sz="2400" dirty="0" smtClean="0"/>
              <a:t>.</a:t>
            </a:r>
          </a:p>
          <a:p>
            <a:pPr algn="just"/>
            <a:endParaRPr lang="es-CO" sz="2400" dirty="0"/>
          </a:p>
          <a:p>
            <a:r>
              <a:rPr lang="es-CO" sz="2400" dirty="0"/>
              <a:t>Fortalecer y generar Sistemas de Información </a:t>
            </a:r>
            <a:r>
              <a:rPr lang="es-CO" sz="2400" dirty="0" smtClean="0"/>
              <a:t>para el </a:t>
            </a:r>
            <a:r>
              <a:rPr lang="es-CO" sz="2400" dirty="0"/>
              <a:t>seguimiento a la implementación de las </a:t>
            </a:r>
            <a:r>
              <a:rPr lang="es-CO" sz="2400" dirty="0" smtClean="0"/>
              <a:t>Compras Sostenibles.</a:t>
            </a:r>
            <a:endParaRPr lang="es-CO" sz="2400" dirty="0"/>
          </a:p>
        </p:txBody>
      </p:sp>
      <p:pic>
        <p:nvPicPr>
          <p:cNvPr id="5122" name="Picture 2" descr="Resultado de imagen para R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906"/>
            <a:ext cx="2705100" cy="1685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7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60" y="227687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Reglamentación del </a:t>
            </a:r>
            <a:r>
              <a:rPr lang="es-CO" sz="2400" dirty="0">
                <a:solidFill>
                  <a:srgbClr val="FF0000"/>
                </a:solidFill>
              </a:rPr>
              <a:t>Decreto 1369 de 2014 </a:t>
            </a:r>
            <a:r>
              <a:rPr lang="es-CO" sz="2400" dirty="0"/>
              <a:t>por el cual se reglamenta el uso de la publicidad alusiva a cualidades, características o atributos ambientales de los productos</a:t>
            </a:r>
            <a:r>
              <a:rPr lang="es-CO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/>
              <a:t>Impulsar las </a:t>
            </a:r>
            <a:r>
              <a:rPr lang="es-CO" sz="2400" dirty="0" smtClean="0"/>
              <a:t>Eco etiquetas </a:t>
            </a:r>
            <a:r>
              <a:rPr lang="es-CO" sz="2400" dirty="0"/>
              <a:t>– Sello Ambiental Colombiano para la promoción de bienes y servicios con criterios de sostenibilidad.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61881" y="419376"/>
            <a:ext cx="4306817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Principales Retos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Resultado de imagen para RE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0906"/>
            <a:ext cx="2705100" cy="1685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2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400" y="476672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 de las compras</a:t>
            </a:r>
            <a:b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sostenibles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04456"/>
          </a:xfrm>
        </p:spPr>
        <p:txBody>
          <a:bodyPr>
            <a:noAutofit/>
          </a:bodyPr>
          <a:lstStyle/>
          <a:p>
            <a:pPr algn="just"/>
            <a:r>
              <a:rPr lang="es-CO" sz="2400" dirty="0"/>
              <a:t>Contribuyen al desarrollo sostenible de un país.</a:t>
            </a:r>
          </a:p>
          <a:p>
            <a:pPr algn="just"/>
            <a:r>
              <a:rPr lang="es-CO" sz="2400" dirty="0"/>
              <a:t>Son una herramienta complementaria </a:t>
            </a:r>
            <a:r>
              <a:rPr lang="es-CO" sz="2400" dirty="0" smtClean="0"/>
              <a:t>para la consecución </a:t>
            </a:r>
            <a:r>
              <a:rPr lang="es-CO" sz="2400" dirty="0"/>
              <a:t>de los objetivos ambientales y sociales.</a:t>
            </a:r>
          </a:p>
          <a:p>
            <a:pPr algn="just"/>
            <a:r>
              <a:rPr lang="es-CO" sz="2400" dirty="0"/>
              <a:t>Reduce costos y mejora la eficiencia de los recursos.</a:t>
            </a:r>
          </a:p>
          <a:p>
            <a:pPr algn="just"/>
            <a:r>
              <a:rPr lang="es-CO" sz="2400" dirty="0"/>
              <a:t>Contribuye a mejorar la calidad de vida de </a:t>
            </a:r>
            <a:r>
              <a:rPr lang="es-CO" sz="2400" dirty="0" smtClean="0"/>
              <a:t>los ciudadanos.</a:t>
            </a:r>
          </a:p>
          <a:p>
            <a:pPr algn="just"/>
            <a:r>
              <a:rPr lang="es-CO" sz="2400" dirty="0" smtClean="0"/>
              <a:t>El </a:t>
            </a:r>
            <a:r>
              <a:rPr lang="es-CO" sz="2400" dirty="0"/>
              <a:t>desarrollo de bienes y </a:t>
            </a:r>
            <a:r>
              <a:rPr lang="es-CO" sz="2400" dirty="0" smtClean="0"/>
              <a:t>servicios con </a:t>
            </a:r>
            <a:r>
              <a:rPr lang="es-CO" sz="2400" dirty="0"/>
              <a:t>criterios de sostenibilidad </a:t>
            </a:r>
            <a:r>
              <a:rPr lang="es-CO" sz="2400" dirty="0" smtClean="0"/>
              <a:t>permite </a:t>
            </a:r>
            <a:r>
              <a:rPr lang="es-CO" sz="2400" dirty="0"/>
              <a:t>mejorar </a:t>
            </a:r>
            <a:r>
              <a:rPr lang="es-CO" sz="2400" dirty="0" smtClean="0"/>
              <a:t>los estándares </a:t>
            </a:r>
            <a:r>
              <a:rPr lang="es-CO" sz="2400" dirty="0"/>
              <a:t>de calidad.</a:t>
            </a:r>
          </a:p>
          <a:p>
            <a:pPr algn="just"/>
            <a:r>
              <a:rPr lang="es-CO" sz="2400" dirty="0"/>
              <a:t>Promueven mejoras sociales como: impulsar </a:t>
            </a:r>
            <a:r>
              <a:rPr lang="es-CO" sz="2400" dirty="0" smtClean="0"/>
              <a:t>adecuadas condiciones </a:t>
            </a:r>
            <a:r>
              <a:rPr lang="es-CO" sz="2400" dirty="0"/>
              <a:t>laborales, generar nuevas </a:t>
            </a:r>
            <a:r>
              <a:rPr lang="es-CO" sz="2400" dirty="0" smtClean="0"/>
              <a:t>oportunidades de </a:t>
            </a:r>
            <a:r>
              <a:rPr lang="es-CO" sz="2400" dirty="0"/>
              <a:t>trabajo para los grupos marginales.</a:t>
            </a:r>
          </a:p>
        </p:txBody>
      </p:sp>
    </p:spTree>
    <p:extLst>
      <p:ext uri="{BB962C8B-B14F-4D97-AF65-F5344CB8AC3E}">
        <p14:creationId xmlns:p14="http://schemas.microsoft.com/office/powerpoint/2010/main" val="220325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7853497" cy="4023360"/>
          </a:xfrm>
        </p:spPr>
        <p:txBody>
          <a:bodyPr>
            <a:normAutofit/>
          </a:bodyPr>
          <a:lstStyle/>
          <a:p>
            <a:pPr algn="just"/>
            <a:r>
              <a:rPr lang="es-CO" sz="2600" dirty="0"/>
              <a:t>Mejora la imagen de la organización, </a:t>
            </a:r>
            <a:r>
              <a:rPr lang="es-CO" sz="2600" dirty="0" smtClean="0"/>
              <a:t>permitiéndole contar </a:t>
            </a:r>
            <a:r>
              <a:rPr lang="es-CO" sz="2600" dirty="0"/>
              <a:t>con un mayor apoyo de la sociedad</a:t>
            </a:r>
            <a:r>
              <a:rPr lang="es-CO" sz="2600" dirty="0" smtClean="0"/>
              <a:t>.</a:t>
            </a:r>
          </a:p>
          <a:p>
            <a:pPr algn="just"/>
            <a:endParaRPr lang="es-CO" sz="2600" dirty="0"/>
          </a:p>
          <a:p>
            <a:pPr algn="just"/>
            <a:r>
              <a:rPr lang="es-CO" sz="2600" dirty="0"/>
              <a:t>Beneficios ambientales como la reducción </a:t>
            </a:r>
            <a:r>
              <a:rPr lang="es-CO" sz="2600" dirty="0" smtClean="0"/>
              <a:t>de las </a:t>
            </a:r>
            <a:r>
              <a:rPr lang="es-CO" sz="2600" dirty="0"/>
              <a:t>emisiones de gases de efecto </a:t>
            </a:r>
            <a:r>
              <a:rPr lang="es-CO" sz="2600" dirty="0" smtClean="0"/>
              <a:t>invernadero, contaminación </a:t>
            </a:r>
            <a:r>
              <a:rPr lang="es-CO" sz="2600" dirty="0"/>
              <a:t>del aire, reducción en la </a:t>
            </a:r>
            <a:r>
              <a:rPr lang="es-CO" sz="2600" dirty="0" smtClean="0"/>
              <a:t>generación de </a:t>
            </a:r>
            <a:r>
              <a:rPr lang="es-CO" sz="2600" dirty="0"/>
              <a:t>residuos, reducción en el </a:t>
            </a:r>
            <a:r>
              <a:rPr lang="es-CO" sz="2600" dirty="0" smtClean="0"/>
              <a:t>uso de </a:t>
            </a:r>
            <a:r>
              <a:rPr lang="es-CO" sz="2600" dirty="0"/>
              <a:t>agua, energía </a:t>
            </a:r>
            <a:r>
              <a:rPr lang="es-CO" sz="2600" dirty="0" smtClean="0"/>
              <a:t>y materias </a:t>
            </a:r>
            <a:r>
              <a:rPr lang="es-CO" sz="2600" dirty="0"/>
              <a:t>primas, entre otros.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00400" y="476672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 de las compras</a:t>
            </a:r>
            <a:b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sostenibles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11" y="5712867"/>
            <a:ext cx="9361040" cy="1145133"/>
          </a:xfrm>
        </p:spPr>
        <p:txBody>
          <a:bodyPr vert="horz"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 para la implementación de</a:t>
            </a:r>
            <a:b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compras sostenibles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LUGER1\Pictures\Captura 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531" y="188640"/>
            <a:ext cx="72034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7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6881" y="746287"/>
            <a:ext cx="6995120" cy="1152128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del ciclo de vida 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CO" dirty="0"/>
          </a:p>
          <a:p>
            <a:pPr algn="just"/>
            <a:r>
              <a:rPr lang="es-CO" dirty="0"/>
              <a:t>El ACV es una técnica para determinar los aspectos ambientales e impactos potenciales asociados a </a:t>
            </a:r>
            <a:r>
              <a:rPr lang="es-CO" dirty="0" smtClean="0"/>
              <a:t>un producto:</a:t>
            </a:r>
            <a:r>
              <a:rPr lang="es-CO" dirty="0"/>
              <a:t> </a:t>
            </a:r>
            <a:r>
              <a:rPr lang="es-CO" dirty="0" smtClean="0"/>
              <a:t>extracción </a:t>
            </a:r>
            <a:r>
              <a:rPr lang="es-CO" dirty="0"/>
              <a:t>y procesado de materias primas; producción, transporte y distribución; uso, </a:t>
            </a:r>
            <a:r>
              <a:rPr lang="es-CO" dirty="0" smtClean="0"/>
              <a:t>reutilización, mantenimiento</a:t>
            </a:r>
            <a:r>
              <a:rPr lang="es-CO" dirty="0"/>
              <a:t>, </a:t>
            </a:r>
            <a:r>
              <a:rPr lang="es-CO" dirty="0" smtClean="0"/>
              <a:t> </a:t>
            </a:r>
            <a:r>
              <a:rPr lang="es-CO" dirty="0"/>
              <a:t>reciclado y disposición </a:t>
            </a:r>
            <a:r>
              <a:rPr lang="es-CO" dirty="0" smtClean="0"/>
              <a:t>final del residuo.</a:t>
            </a:r>
          </a:p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s-CO" dirty="0" smtClean="0"/>
              <a:t> El </a:t>
            </a:r>
            <a:r>
              <a:rPr lang="es-CO" dirty="0"/>
              <a:t>vendedor, distribuidor o proveedor </a:t>
            </a:r>
            <a:r>
              <a:rPr lang="es-CO" dirty="0" smtClean="0"/>
              <a:t>está asociado </a:t>
            </a:r>
            <a:r>
              <a:rPr lang="es-CO" dirty="0"/>
              <a:t>a un programa posconsumo </a:t>
            </a:r>
            <a:r>
              <a:rPr lang="es-CO" dirty="0" smtClean="0"/>
              <a:t>para realizar </a:t>
            </a:r>
            <a:r>
              <a:rPr lang="es-CO" dirty="0"/>
              <a:t>una correcta disposición final </a:t>
            </a:r>
            <a:r>
              <a:rPr lang="es-CO" dirty="0" smtClean="0"/>
              <a:t>y/o aprovechamiento </a:t>
            </a:r>
            <a:r>
              <a:rPr lang="es-CO" dirty="0"/>
              <a:t>de los equipos </a:t>
            </a:r>
            <a:r>
              <a:rPr lang="es-CO" dirty="0" smtClean="0"/>
              <a:t>de cómputo.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31563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2386313"/>
            <a:ext cx="4132489" cy="1033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 </a:t>
            </a:r>
            <a:endParaRPr lang="es-CO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Resultado de imagen para frases ecologicas para cuidar el medio ambien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3442" r="8139" b="8766"/>
          <a:stretch/>
        </p:blipFill>
        <p:spPr bwMode="auto">
          <a:xfrm>
            <a:off x="5220072" y="43319"/>
            <a:ext cx="3528392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259632" y="414908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3600" i="1" dirty="0" smtClean="0">
                <a:solidFill>
                  <a:schemeClr val="bg1">
                    <a:lumMod val="65000"/>
                  </a:schemeClr>
                </a:solidFill>
              </a:rPr>
              <a:t>“Todos somos una familia y el planeta es nuestro hogar”</a:t>
            </a:r>
            <a:endParaRPr lang="es-CO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648" y="332656"/>
            <a:ext cx="8229600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772816"/>
            <a:ext cx="8262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</a:rPr>
              <a:t>Colombia, en respuesta a los compromisos adquiridos por el país en el marco del Proceso de Marrakech (2003), impulsado por la ONU, para dar cumplimiento al capítulo II del 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Plan de Implementación de la Cumbre Mundial de Johannesburgo</a:t>
            </a:r>
            <a:r>
              <a:rPr lang="es-CO" sz="2000" dirty="0">
                <a:latin typeface="Arial" panose="020B0604020202020204" pitchFamily="34" charset="0"/>
              </a:rPr>
              <a:t> (2002), formula la 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Política Nacional de Producción y Consumo Sostenible en el año 2010</a:t>
            </a:r>
            <a:r>
              <a:rPr lang="es-CO" sz="2000" dirty="0">
                <a:latin typeface="Arial" panose="020B0604020202020204" pitchFamily="34" charset="0"/>
              </a:rPr>
              <a:t>, la cual actualiza e integra la 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Política Nacional de Producción más Limpia y el Plan Nacional de Mercados Verdes</a:t>
            </a:r>
            <a:r>
              <a:rPr lang="es-CO" sz="2000" dirty="0">
                <a:latin typeface="Arial" panose="020B0604020202020204" pitchFamily="34" charset="0"/>
              </a:rPr>
              <a:t> como estrategias del Estado Colombiano que promueven y enlazan el mejoramiento ambiental y la transformación productiva a la competitividad empresarial. Así mismo, en la Conferencia de las Naciones Unidas sobre Desarrollo Sostenible, desarrollada en Brasil en el 2012- Rio+20, reafirma que la promoción de patrones de producción y consumo sostenible es uno de los objetivos y parte esencial de un desarrollo sostenible</a:t>
            </a:r>
            <a:r>
              <a:rPr lang="es-CO" sz="2000" dirty="0" smtClean="0">
                <a:latin typeface="Arial" panose="020B0604020202020204" pitchFamily="34" charset="0"/>
              </a:rPr>
              <a:t>.</a:t>
            </a:r>
            <a:endParaRPr lang="es-CO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8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27584" y="184482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</a:rPr>
              <a:t>En esta cumbre los Jefes de Estado reforzaron su compromiso para acelerar el cambio hacia la producción y consumo sostenible con la adopción del Marco de 10 años de Programas sobre Consumo Sostenible y Productiva (10 YFP), en el párrafo 226 del documento final 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"The </a:t>
            </a:r>
            <a:r>
              <a:rPr lang="es-CO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Future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We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CO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Want</a:t>
            </a:r>
            <a:r>
              <a:rPr lang="es-CO" sz="2000" dirty="0">
                <a:solidFill>
                  <a:srgbClr val="FF0000"/>
                </a:solidFill>
                <a:latin typeface="Arial" panose="020B0604020202020204" pitchFamily="34" charset="0"/>
              </a:rPr>
              <a:t>", </a:t>
            </a:r>
            <a:r>
              <a:rPr lang="es-CO" sz="2000" dirty="0">
                <a:latin typeface="Arial" panose="020B0604020202020204" pitchFamily="34" charset="0"/>
              </a:rPr>
              <a:t>en español "El Futuro que Queremos"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0809" y="4221088"/>
            <a:ext cx="7649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</a:rPr>
              <a:t>Como parte de los mecanismos para implementar la Política Nacional de Producción y Consumo Sostenible antes mencionada, se encuentra la Estrategia de Compra de Bienes y Servicios Sostenibles que busca repercutir en las decisiones de compra del consumidor.</a:t>
            </a:r>
            <a:endParaRPr lang="es-CO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61648" y="332656"/>
            <a:ext cx="8229600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11150" y="548680"/>
            <a:ext cx="6480720" cy="1328861"/>
          </a:xfrm>
        </p:spPr>
        <p:txBody>
          <a:bodyPr>
            <a:normAutofit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son las compras sostenibles?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3060" y="2348880"/>
            <a:ext cx="7632848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/>
              <a:t>Es la adquisición de bienes y servicios con criterios </a:t>
            </a:r>
            <a:r>
              <a:rPr lang="es-CO" dirty="0" smtClean="0"/>
              <a:t>ambientales, ético, sociales y económico.</a:t>
            </a:r>
          </a:p>
        </p:txBody>
      </p:sp>
      <p:pic>
        <p:nvPicPr>
          <p:cNvPr id="2050" name="Picture 2" descr="Resultado de imagen para compras sosten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46189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376149" cy="1224137"/>
          </a:xfrm>
        </p:spPr>
        <p:txBody>
          <a:bodyPr>
            <a:normAutofit/>
          </a:bodyPr>
          <a:lstStyle/>
          <a:p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son bienes y servicios</a:t>
            </a:r>
            <a:b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sostenibles?</a:t>
            </a:r>
            <a:endParaRPr lang="es-CO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7366" y="2107976"/>
            <a:ext cx="6552728" cy="3553272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ea typeface="Tahoma" panose="020B0604030504040204" pitchFamily="34" charset="0"/>
                <a:cs typeface="Tahoma" panose="020B0604030504040204" pitchFamily="34" charset="0"/>
              </a:rPr>
              <a:t>Un bien o servicio sostenible es aquel que utiliza de manera racional y eficiente los recursos naturales, humanos y económicos a lo largo de su ciclo de vida, generando así beneficios para el medio ambiente, la sociedad y la economía.</a:t>
            </a:r>
          </a:p>
          <a:p>
            <a:pPr marL="0" indent="0" algn="just">
              <a:buNone/>
            </a:pPr>
            <a:endParaRPr lang="es-CO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Resultado de imagen para energy star produ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4" y="1714366"/>
            <a:ext cx="1152128" cy="11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7" y="3051362"/>
            <a:ext cx="946638" cy="11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E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4" y="4354859"/>
            <a:ext cx="1306389" cy="13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36062"/>
            <a:ext cx="6048672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 con sellos verdes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6" name="Picture 10" descr="Resultado de imagen para productos energy s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764" r="2955" b="2883"/>
          <a:stretch/>
        </p:blipFill>
        <p:spPr bwMode="auto">
          <a:xfrm>
            <a:off x="6084168" y="342900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n para productos fsc en colom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3" t="5129" r="4562" b="11793"/>
          <a:stretch/>
        </p:blipFill>
        <p:spPr bwMode="auto">
          <a:xfrm>
            <a:off x="374084" y="2708920"/>
            <a:ext cx="2469724" cy="34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n para productos fsc en colom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87939"/>
            <a:ext cx="3384376" cy="27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18002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Bienes y servicios </a:t>
            </a:r>
            <a:b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criterios de sostenibilidad priorizados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7543801" cy="3816424"/>
          </a:xfrm>
        </p:spPr>
        <p:txBody>
          <a:bodyPr>
            <a:noAutofit/>
          </a:bodyPr>
          <a:lstStyle/>
          <a:p>
            <a:r>
              <a:rPr lang="es-CO" sz="2400" dirty="0"/>
              <a:t>Impresoras láser blanco y negro</a:t>
            </a:r>
          </a:p>
          <a:p>
            <a:r>
              <a:rPr lang="es-CO" sz="2400" dirty="0"/>
              <a:t>Computadores de Escritorio</a:t>
            </a:r>
          </a:p>
          <a:p>
            <a:r>
              <a:rPr lang="es-CO" sz="2400" dirty="0" smtClean="0"/>
              <a:t>Mouse</a:t>
            </a:r>
            <a:endParaRPr lang="es-CO" sz="2400" dirty="0"/>
          </a:p>
          <a:p>
            <a:r>
              <a:rPr lang="es-CO" sz="2400" dirty="0"/>
              <a:t>Combustibles (gasolina, diesel o ACPM, y gas natural vehicular)</a:t>
            </a:r>
          </a:p>
          <a:p>
            <a:r>
              <a:rPr lang="es-CO" sz="2400" dirty="0" smtClean="0"/>
              <a:t>Detergentes</a:t>
            </a:r>
            <a:endParaRPr lang="es-CO" sz="2400" dirty="0"/>
          </a:p>
          <a:p>
            <a:r>
              <a:rPr lang="es-CO" sz="2400" dirty="0"/>
              <a:t>Bombillas</a:t>
            </a:r>
          </a:p>
          <a:p>
            <a:r>
              <a:rPr lang="es-CO" sz="2400" dirty="0"/>
              <a:t>Papel de </a:t>
            </a:r>
            <a:r>
              <a:rPr lang="es-CO" sz="2400" dirty="0" smtClean="0"/>
              <a:t>Oficina</a:t>
            </a:r>
            <a:endParaRPr lang="es-CO" sz="2400" dirty="0"/>
          </a:p>
          <a:p>
            <a:r>
              <a:rPr lang="es-CO" sz="2400" dirty="0"/>
              <a:t>Vehículos a </a:t>
            </a:r>
            <a:r>
              <a:rPr lang="es-CO" sz="2400" dirty="0" smtClean="0"/>
              <a:t>Gasolina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146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220486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Pinturas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Cemento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Llantas</a:t>
            </a:r>
            <a:endParaRPr lang="es-C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Mantenimiento de Vehículos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Mobiliario de Oficina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Servicio de Aseo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Servicio de Cafetería y </a:t>
            </a:r>
            <a:r>
              <a:rPr lang="es-CO" sz="2400" dirty="0" smtClean="0"/>
              <a:t>Alimentación</a:t>
            </a:r>
            <a:endParaRPr lang="es-CO" sz="2400" dirty="0"/>
          </a:p>
        </p:txBody>
      </p:sp>
      <p:sp>
        <p:nvSpPr>
          <p:cNvPr id="5" name="Rectángulo 4"/>
          <p:cNvSpPr/>
          <p:nvPr/>
        </p:nvSpPr>
        <p:spPr>
          <a:xfrm>
            <a:off x="5039275" y="2204864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Servicio de Seguridad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Dispositivos Ahorradores de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Ladrillos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 smtClean="0"/>
              <a:t>Lubricantes</a:t>
            </a:r>
            <a:endParaRPr lang="es-CO" sz="2400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16824" cy="18002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Bienes y servicios </a:t>
            </a:r>
            <a:b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criterios de sostenibilidad priorizados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616624" cy="1143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legal</a:t>
            </a:r>
            <a:endParaRPr lang="es-CO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069521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/>
              <a:t>La implementación de un modelo tendiente a la </a:t>
            </a:r>
            <a:r>
              <a:rPr lang="es-CO" sz="2400" dirty="0" smtClean="0"/>
              <a:t>incorporación de </a:t>
            </a:r>
            <a:r>
              <a:rPr lang="es-CO" sz="2400" dirty="0"/>
              <a:t>criterios de sostenibilidad dentro de la </a:t>
            </a:r>
            <a:r>
              <a:rPr lang="es-CO" sz="2400" dirty="0" smtClean="0"/>
              <a:t>contratación, </a:t>
            </a:r>
            <a:r>
              <a:rPr lang="es-CO" sz="2400" dirty="0"/>
              <a:t>es compatible con los principios </a:t>
            </a:r>
            <a:r>
              <a:rPr lang="es-CO" sz="2400" dirty="0" smtClean="0"/>
              <a:t>consagrados en </a:t>
            </a:r>
            <a:r>
              <a:rPr lang="es-CO" sz="2400" dirty="0"/>
              <a:t>la Constitución y la ley y los principios propios de </a:t>
            </a:r>
            <a:r>
              <a:rPr lang="es-CO" sz="2400" dirty="0" smtClean="0"/>
              <a:t>la contratación </a:t>
            </a:r>
            <a:r>
              <a:rPr lang="es-CO" sz="2400" dirty="0"/>
              <a:t>estatal, puesto que desde la </a:t>
            </a:r>
            <a:r>
              <a:rPr lang="es-CO" sz="2400" dirty="0" smtClean="0">
                <a:solidFill>
                  <a:srgbClr val="FF0000"/>
                </a:solidFill>
              </a:rPr>
              <a:t>Constitución Política </a:t>
            </a:r>
            <a:r>
              <a:rPr lang="es-CO" sz="2400" dirty="0">
                <a:solidFill>
                  <a:srgbClr val="FF0000"/>
                </a:solidFill>
              </a:rPr>
              <a:t>de Colombia de 1991</a:t>
            </a:r>
            <a:r>
              <a:rPr lang="es-CO" sz="2400" dirty="0"/>
              <a:t>, </a:t>
            </a:r>
            <a:r>
              <a:rPr lang="es-CO" sz="2400" dirty="0" smtClean="0"/>
              <a:t>la </a:t>
            </a:r>
            <a:r>
              <a:rPr lang="es-CO" sz="2400" dirty="0">
                <a:solidFill>
                  <a:srgbClr val="FF0000"/>
                </a:solidFill>
              </a:rPr>
              <a:t>Ley 80 de 1993</a:t>
            </a:r>
            <a:r>
              <a:rPr lang="es-CO" sz="2400" dirty="0" smtClean="0"/>
              <a:t>, y </a:t>
            </a:r>
            <a:r>
              <a:rPr lang="es-CO" sz="2400" dirty="0"/>
              <a:t>la </a:t>
            </a:r>
            <a:r>
              <a:rPr lang="es-CO" sz="2400" dirty="0">
                <a:solidFill>
                  <a:srgbClr val="FF0000"/>
                </a:solidFill>
              </a:rPr>
              <a:t>Ley 1150 de 2007 </a:t>
            </a:r>
            <a:r>
              <a:rPr lang="es-CO" sz="2400" dirty="0" smtClean="0"/>
              <a:t>y sus Decretos, se </a:t>
            </a:r>
            <a:r>
              <a:rPr lang="es-CO" sz="2400" dirty="0"/>
              <a:t>consagraron </a:t>
            </a:r>
            <a:r>
              <a:rPr lang="es-CO" sz="2400" dirty="0" smtClean="0"/>
              <a:t>en una </a:t>
            </a:r>
            <a:r>
              <a:rPr lang="es-CO" sz="2400" dirty="0"/>
              <a:t>serie </a:t>
            </a:r>
            <a:r>
              <a:rPr lang="es-CO" sz="2400" dirty="0" smtClean="0"/>
              <a:t>de principios </a:t>
            </a:r>
            <a:r>
              <a:rPr lang="es-CO" sz="2400" dirty="0"/>
              <a:t>y herramientas encaminadas a configurar </a:t>
            </a:r>
            <a:r>
              <a:rPr lang="es-CO" sz="2400" dirty="0" smtClean="0"/>
              <a:t>una verdadera </a:t>
            </a:r>
            <a:r>
              <a:rPr lang="es-CO" sz="2400" dirty="0"/>
              <a:t>Constitución Verde o Ecológica, </a:t>
            </a:r>
            <a:r>
              <a:rPr lang="es-CO" sz="2400" dirty="0" smtClean="0"/>
              <a:t>estableciendo los </a:t>
            </a:r>
            <a:r>
              <a:rPr lang="es-CO" sz="2400" dirty="0"/>
              <a:t>derechos y deberes que se deben observar para </a:t>
            </a:r>
            <a:r>
              <a:rPr lang="es-CO" sz="2400" dirty="0" smtClean="0"/>
              <a:t>la conservación </a:t>
            </a:r>
            <a:r>
              <a:rPr lang="es-CO" sz="2400" dirty="0"/>
              <a:t>y protección ambiental</a:t>
            </a:r>
            <a:r>
              <a:rPr lang="es-CO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928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723</Words>
  <Application>Microsoft Office PowerPoint</Application>
  <PresentationFormat>Presentación en pantalla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Tema de Office</vt:lpstr>
      <vt:lpstr>COMPRAS SOSTENIBLES  INSPECCIÓN DE TRÁNSITO Y TRANSPORTE DE BARRANCABERMEJA</vt:lpstr>
      <vt:lpstr>Antecedentes</vt:lpstr>
      <vt:lpstr>Antecedentes</vt:lpstr>
      <vt:lpstr>¿Qué son las compras sostenibles?</vt:lpstr>
      <vt:lpstr>¿Qué son bienes y servicios     sostenibles?</vt:lpstr>
      <vt:lpstr>Productos con sellos verdes</vt:lpstr>
      <vt:lpstr>Bienes y servicios  con criterios de sostenibilidad priorizados</vt:lpstr>
      <vt:lpstr>Bienes y servicios  con criterios de sostenibilidad priorizados</vt:lpstr>
      <vt:lpstr>Régimen legal</vt:lpstr>
      <vt:lpstr>Principales Retos</vt:lpstr>
      <vt:lpstr>Principales Retos</vt:lpstr>
      <vt:lpstr>Beneficios de las compras sostenibles</vt:lpstr>
      <vt:lpstr>Beneficios de las compras sostenibles</vt:lpstr>
      <vt:lpstr>Metodología para la implementación de compras sostenibles</vt:lpstr>
      <vt:lpstr>Análisis del ciclo de vida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Shirly Martinez Zora</cp:lastModifiedBy>
  <cp:revision>106</cp:revision>
  <dcterms:created xsi:type="dcterms:W3CDTF">2015-08-30T10:57:14Z</dcterms:created>
  <dcterms:modified xsi:type="dcterms:W3CDTF">2016-09-05T16:37:47Z</dcterms:modified>
</cp:coreProperties>
</file>