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376" r:id="rId2"/>
    <p:sldId id="322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4" roundtripDataSignature="AMtx7mjS62m5f4FGiajlelBkjIYPL2ol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9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TTB%20PLANEACION\1.%20MIPG\2.%20Operaci&#243;n%20-%20Politicas\15.%20Transparencia%20y%20acceso%20a%20la%20informaci&#243;n\RENDICION%20DE%20CUENTAS%202025\Graficos%20Infor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TTB%20PLANEACION\1.%20MIPG\2.%20Operaci&#243;n%20-%20Politicas\15.%20Transparencia%20y%20acceso%20a%20la%20informaci&#243;n\RENDICION%20DE%20CUENTAS%202025\Graficos%20Infor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TTB%20PLANEACION\1.%20MIPG\2.%20Operaci&#243;n%20-%20Politicas\15.%20Transparencia%20y%20acceso%20a%20la%20informaci&#243;n\RENDICION%20DE%20CUENTAS%202025\Graficos%20Inform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TTB%20PLANEACION\1.%20MIPG\2.%20Operaci&#243;n%20-%20Politicas\15.%20Transparencia%20y%20acceso%20a%20la%20informaci&#243;n\RENDICION%20DE%20CUENTAS%202025\Graficos%20Inform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TTB%20PLANEACION\1.%20MIPG\2.%20Operaci&#243;n%20-%20Politicas\15.%20Transparencia%20y%20acceso%20a%20la%20informaci&#243;n\RENDICION%20DE%20CUENTAS%202025\Graficos%20Inform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TTB%20PLANEACION\1.%20MIPG\2.%20Operaci&#243;n%20-%20Politicas\15.%20Transparencia%20y%20acceso%20a%20la%20informaci&#243;n\RENDICION%20DE%20CUENTAS%202025\Graficos%20Inform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TTB%20PLANEACION\1.%20MIPG\2.%20Operaci&#243;n%20-%20Politicas\15.%20Transparencia%20y%20acceso%20a%20la%20informaci&#243;n\RENDICION%20DE%20CUENTAS%202025\Graficos%20Inform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TTB%20PLANEACION\1.%20MIPG\2.%20Operaci&#243;n%20-%20Politicas\15.%20Transparencia%20y%20acceso%20a%20la%20informaci&#243;n\RENDICION%20DE%20CUENTAS%202025\Graficos%20Inform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TTB%20PLANEACION\1.%20MIPG\2.%20Operaci&#243;n%20-%20Politicas\15.%20Transparencia%20y%20acceso%20a%20la%20informaci&#243;n\RENDICION%20DE%20CUENTAS%202025\Graficos%20Inform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36162294434013E-2"/>
          <c:y val="8.4826762246117085E-2"/>
          <c:w val="0.88498840769903764"/>
          <c:h val="0.71211431904345279"/>
        </c:manualLayout>
      </c:layout>
      <c:barChart>
        <c:barDir val="col"/>
        <c:grouping val="clustered"/>
        <c:varyColors val="0"/>
        <c:ser>
          <c:idx val="1"/>
          <c:order val="1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a!$A$1:$A$6</c:f>
              <c:strCache>
                <c:ptCount val="6"/>
                <c:pt idx="0">
                  <c:v>Carta de invitación</c:v>
                </c:pt>
                <c:pt idx="1">
                  <c:v>Televisión</c:v>
                </c:pt>
                <c:pt idx="2">
                  <c:v>Página web</c:v>
                </c:pt>
                <c:pt idx="3">
                  <c:v>Vecino</c:v>
                </c:pt>
                <c:pt idx="4">
                  <c:v>Radio</c:v>
                </c:pt>
                <c:pt idx="5">
                  <c:v>Otro medio</c:v>
                </c:pt>
              </c:strCache>
            </c:strRef>
          </c:cat>
          <c:val>
            <c:numRef>
              <c:f>a!$C$1:$C$6</c:f>
              <c:numCache>
                <c:formatCode>0%</c:formatCode>
                <c:ptCount val="6"/>
                <c:pt idx="0">
                  <c:v>0.35714285714285715</c:v>
                </c:pt>
                <c:pt idx="1">
                  <c:v>0</c:v>
                </c:pt>
                <c:pt idx="2">
                  <c:v>0.21428571428571427</c:v>
                </c:pt>
                <c:pt idx="3">
                  <c:v>0</c:v>
                </c:pt>
                <c:pt idx="4">
                  <c:v>0</c:v>
                </c:pt>
                <c:pt idx="5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7-47AF-82ED-25F1688F635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93911904"/>
        <c:axId val="1193905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a!$A$1:$A$6</c15:sqref>
                        </c15:formulaRef>
                      </c:ext>
                    </c:extLst>
                    <c:strCache>
                      <c:ptCount val="6"/>
                      <c:pt idx="0">
                        <c:v>Carta de invitación</c:v>
                      </c:pt>
                      <c:pt idx="1">
                        <c:v>Televisión</c:v>
                      </c:pt>
                      <c:pt idx="2">
                        <c:v>Página web</c:v>
                      </c:pt>
                      <c:pt idx="3">
                        <c:v>Vecino</c:v>
                      </c:pt>
                      <c:pt idx="4">
                        <c:v>Radio</c:v>
                      </c:pt>
                      <c:pt idx="5">
                        <c:v>Otro medio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a!$B$1:$B$6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</c:v>
                      </c:pt>
                      <c:pt idx="2">
                        <c:v>3</c:v>
                      </c:pt>
                      <c:pt idx="5">
                        <c:v>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817-47AF-82ED-25F1688F6351}"/>
                  </c:ext>
                </c:extLst>
              </c15:ser>
            </c15:filteredBarSeries>
          </c:ext>
        </c:extLst>
      </c:barChart>
      <c:catAx>
        <c:axId val="11939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05664"/>
        <c:crosses val="autoZero"/>
        <c:auto val="1"/>
        <c:lblAlgn val="ctr"/>
        <c:lblOffset val="100"/>
        <c:noMultiLvlLbl val="0"/>
      </c:catAx>
      <c:valAx>
        <c:axId val="11939056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39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7825896762905"/>
          <c:y val="0.1388888888888889"/>
          <c:w val="0.76793941382327202"/>
          <c:h val="0.71211431904345279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b!$A$1:$A$3</c:f>
              <c:strCache>
                <c:ptCount val="3"/>
                <c:pt idx="0">
                  <c:v>Insuficiente</c:v>
                </c:pt>
                <c:pt idx="1">
                  <c:v>Suficiente</c:v>
                </c:pt>
                <c:pt idx="2">
                  <c:v>Muy Largo</c:v>
                </c:pt>
              </c:strCache>
            </c:strRef>
          </c:cat>
          <c:val>
            <c:numRef>
              <c:f>b!$C$1:$C$3</c:f>
              <c:numCache>
                <c:formatCode>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3-4E2E-B510-3248AA7BC7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48"/>
        <c:axId val="1193911904"/>
        <c:axId val="1193905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b!$A$1:$A$3</c15:sqref>
                        </c15:formulaRef>
                      </c:ext>
                    </c:extLst>
                    <c:strCache>
                      <c:ptCount val="3"/>
                      <c:pt idx="0">
                        <c:v>Insuficiente</c:v>
                      </c:pt>
                      <c:pt idx="1">
                        <c:v>Suficiente</c:v>
                      </c:pt>
                      <c:pt idx="2">
                        <c:v>Muy Largo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b!$B$1:$B$3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14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223-4E2E-B510-3248AA7BC74E}"/>
                  </c:ext>
                </c:extLst>
              </c15:ser>
            </c15:filteredBarSeries>
          </c:ext>
        </c:extLst>
      </c:barChart>
      <c:catAx>
        <c:axId val="1193911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05664"/>
        <c:crosses val="autoZero"/>
        <c:auto val="1"/>
        <c:lblAlgn val="ctr"/>
        <c:lblOffset val="100"/>
        <c:noMultiLvlLbl val="0"/>
      </c:catAx>
      <c:valAx>
        <c:axId val="11939056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7825896762905"/>
          <c:y val="0.21759259259259259"/>
          <c:w val="0.76793941382327202"/>
          <c:h val="0.63341061533974918"/>
        </c:manualLayout>
      </c:layout>
      <c:barChart>
        <c:barDir val="col"/>
        <c:grouping val="clustered"/>
        <c:varyColors val="0"/>
        <c:ser>
          <c:idx val="1"/>
          <c:order val="1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'c'!$A$1:$A$2</c:f>
              <c:strCache>
                <c:ptCount val="2"/>
                <c:pt idx="0">
                  <c:v>Clara </c:v>
                </c:pt>
                <c:pt idx="1">
                  <c:v>Confusa</c:v>
                </c:pt>
              </c:strCache>
            </c:strRef>
          </c:cat>
          <c:val>
            <c:numRef>
              <c:f>'c'!$C$1:$C$2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9-4221-95EA-13D7A3592A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93911904"/>
        <c:axId val="1193905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'c'!$A$1:$A$2</c15:sqref>
                        </c15:formulaRef>
                      </c:ext>
                    </c:extLst>
                    <c:strCache>
                      <c:ptCount val="2"/>
                      <c:pt idx="0">
                        <c:v>Clara </c:v>
                      </c:pt>
                      <c:pt idx="1">
                        <c:v>Confusa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'c'!$B$1:$B$2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14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6F9-4221-95EA-13D7A3592AA4}"/>
                  </c:ext>
                </c:extLst>
              </c15:ser>
            </c15:filteredBarSeries>
          </c:ext>
        </c:extLst>
      </c:barChart>
      <c:catAx>
        <c:axId val="11939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05664"/>
        <c:crosses val="autoZero"/>
        <c:auto val="1"/>
        <c:lblAlgn val="ctr"/>
        <c:lblOffset val="100"/>
        <c:noMultiLvlLbl val="0"/>
      </c:catAx>
      <c:valAx>
        <c:axId val="119390566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1939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7825896762905"/>
          <c:y val="0.21759259259259259"/>
          <c:w val="0.76793941382327202"/>
          <c:h val="0.63341061533974918"/>
        </c:manualLayout>
      </c:layout>
      <c:barChart>
        <c:barDir val="col"/>
        <c:grouping val="clustered"/>
        <c:varyColors val="0"/>
        <c:ser>
          <c:idx val="1"/>
          <c:order val="1"/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B0-4948-96AB-9F77E13B065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AB0-4948-96AB-9F77E13B06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d!$A$1:$A$3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responde</c:v>
                </c:pt>
              </c:strCache>
            </c:strRef>
          </c:cat>
          <c:val>
            <c:numRef>
              <c:f>d!$C$1:$C$3</c:f>
              <c:numCache>
                <c:formatCode>0%</c:formatCode>
                <c:ptCount val="3"/>
                <c:pt idx="0">
                  <c:v>0.9285714285714286</c:v>
                </c:pt>
                <c:pt idx="1">
                  <c:v>0</c:v>
                </c:pt>
                <c:pt idx="2">
                  <c:v>7.1428571428571425E-2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B0-4948-96AB-9F77E13B06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93911904"/>
        <c:axId val="1193905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d!$A$1:$A$3</c15:sqref>
                        </c15:formulaRef>
                      </c:ext>
                    </c:extLst>
                    <c:strCache>
                      <c:ptCount val="3"/>
                      <c:pt idx="0">
                        <c:v>SI</c:v>
                      </c:pt>
                      <c:pt idx="1">
                        <c:v>NO</c:v>
                      </c:pt>
                      <c:pt idx="2">
                        <c:v>No responde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d!$B$1:$B$3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13</c:v>
                      </c:pt>
                      <c:pt idx="1">
                        <c:v>0</c:v>
                      </c:pt>
                      <c:pt idx="2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AB0-4948-96AB-9F77E13B065E}"/>
                  </c:ext>
                </c:extLst>
              </c15:ser>
            </c15:filteredBarSeries>
          </c:ext>
        </c:extLst>
      </c:barChart>
      <c:catAx>
        <c:axId val="11939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05664"/>
        <c:crosses val="autoZero"/>
        <c:auto val="1"/>
        <c:lblAlgn val="ctr"/>
        <c:lblOffset val="100"/>
        <c:noMultiLvlLbl val="0"/>
      </c:catAx>
      <c:valAx>
        <c:axId val="1193905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7825896762905"/>
          <c:y val="0.21759259259259259"/>
          <c:w val="0.76793941382327202"/>
          <c:h val="0.63341061533974918"/>
        </c:manualLayout>
      </c:layout>
      <c:barChart>
        <c:barDir val="col"/>
        <c:grouping val="clustered"/>
        <c:varyColors val="0"/>
        <c:ser>
          <c:idx val="1"/>
          <c:order val="1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8C-4557-B32A-816360BD80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e!$A$1:$A$2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e!$C$1:$C$2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C-4557-B32A-816360BD80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93911904"/>
        <c:axId val="1193905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e!$A$1:$A$2</c15:sqref>
                        </c15:formulaRef>
                      </c:ext>
                    </c:extLst>
                    <c:strCache>
                      <c:ptCount val="2"/>
                      <c:pt idx="0">
                        <c:v>SI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e!$B$1:$B$2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14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88C-4557-B32A-816360BD803A}"/>
                  </c:ext>
                </c:extLst>
              </c15:ser>
            </c15:filteredBarSeries>
          </c:ext>
        </c:extLst>
      </c:barChart>
      <c:catAx>
        <c:axId val="11939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05664"/>
        <c:crosses val="autoZero"/>
        <c:auto val="1"/>
        <c:lblAlgn val="ctr"/>
        <c:lblOffset val="100"/>
        <c:noMultiLvlLbl val="0"/>
      </c:catAx>
      <c:valAx>
        <c:axId val="119390566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1939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7825896762905"/>
          <c:y val="0.21759259259259259"/>
          <c:w val="0.76793941382327202"/>
          <c:h val="0.63341061533974918"/>
        </c:manualLayout>
      </c:layout>
      <c:barChart>
        <c:barDir val="col"/>
        <c:grouping val="clustered"/>
        <c:varyColors val="0"/>
        <c:ser>
          <c:idx val="1"/>
          <c:order val="1"/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88C-4557-B32A-816360BD80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e!$A$1:$A$2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e!$C$1:$C$2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C-4557-B32A-816360BD80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93911904"/>
        <c:axId val="1193905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e!$A$1:$A$2</c15:sqref>
                        </c15:formulaRef>
                      </c:ext>
                    </c:extLst>
                    <c:strCache>
                      <c:ptCount val="2"/>
                      <c:pt idx="0">
                        <c:v>SI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e!$B$1:$B$2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14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88C-4557-B32A-816360BD803A}"/>
                  </c:ext>
                </c:extLst>
              </c15:ser>
            </c15:filteredBarSeries>
          </c:ext>
        </c:extLst>
      </c:barChart>
      <c:catAx>
        <c:axId val="11939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05664"/>
        <c:crosses val="autoZero"/>
        <c:auto val="1"/>
        <c:lblAlgn val="ctr"/>
        <c:lblOffset val="100"/>
        <c:noMultiLvlLbl val="0"/>
      </c:catAx>
      <c:valAx>
        <c:axId val="1193905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7825896762905"/>
          <c:y val="0.21759259259259259"/>
          <c:w val="0.76793941382327202"/>
          <c:h val="0.63341061533974918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4F-4B2A-AC49-46566A214B7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4F-4B2A-AC49-46566A214B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g!$A$1:$A$3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responde</c:v>
                </c:pt>
              </c:strCache>
            </c:strRef>
          </c:cat>
          <c:val>
            <c:numRef>
              <c:f>g!$C$1:$C$3</c:f>
              <c:numCache>
                <c:formatCode>0%</c:formatCode>
                <c:ptCount val="3"/>
                <c:pt idx="0">
                  <c:v>0.9285714285714286</c:v>
                </c:pt>
                <c:pt idx="1">
                  <c:v>7.1428571428571425E-2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4F-4B2A-AC49-46566A214B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3911904"/>
        <c:axId val="1193905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g!$A$1:$A$3</c15:sqref>
                        </c15:formulaRef>
                      </c:ext>
                    </c:extLst>
                    <c:strCache>
                      <c:ptCount val="3"/>
                      <c:pt idx="0">
                        <c:v>SI</c:v>
                      </c:pt>
                      <c:pt idx="1">
                        <c:v>NO</c:v>
                      </c:pt>
                      <c:pt idx="2">
                        <c:v>No responde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g!$B$1:$B$2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13</c:v>
                      </c:pt>
                      <c:pt idx="1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54F-4B2A-AC49-46566A214B79}"/>
                  </c:ext>
                </c:extLst>
              </c15:ser>
            </c15:filteredBarSeries>
          </c:ext>
        </c:extLst>
      </c:barChart>
      <c:catAx>
        <c:axId val="11939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05664"/>
        <c:crosses val="autoZero"/>
        <c:auto val="1"/>
        <c:lblAlgn val="ctr"/>
        <c:lblOffset val="100"/>
        <c:noMultiLvlLbl val="0"/>
      </c:catAx>
      <c:valAx>
        <c:axId val="1193905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5198586670603"/>
          <c:y val="0.18213050921816276"/>
          <c:w val="0.76793941382327202"/>
          <c:h val="0.63341061533974918"/>
        </c:manualLayout>
      </c:layout>
      <c:barChart>
        <c:barDir val="col"/>
        <c:grouping val="clustered"/>
        <c:varyColors val="0"/>
        <c:ser>
          <c:idx val="1"/>
          <c:order val="1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F1-4479-AC09-9DBB5EB507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h!$A$1:$A$2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h!$C$1:$C$2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F1-4479-AC09-9DBB5EB507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93911904"/>
        <c:axId val="1193905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h!$A$1:$A$2</c15:sqref>
                        </c15:formulaRef>
                      </c:ext>
                    </c:extLst>
                    <c:strCache>
                      <c:ptCount val="2"/>
                      <c:pt idx="0">
                        <c:v>SI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h!$B$1:$B$2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14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AF1-4479-AC09-9DBB5EB50735}"/>
                  </c:ext>
                </c:extLst>
              </c15:ser>
            </c15:filteredBarSeries>
          </c:ext>
        </c:extLst>
      </c:barChart>
      <c:catAx>
        <c:axId val="11939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05664"/>
        <c:crosses val="autoZero"/>
        <c:auto val="1"/>
        <c:lblAlgn val="ctr"/>
        <c:lblOffset val="100"/>
        <c:noMultiLvlLbl val="0"/>
      </c:catAx>
      <c:valAx>
        <c:axId val="119390566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1939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67825896762905"/>
          <c:y val="0.21759259259259259"/>
          <c:w val="0.76793941382327202"/>
          <c:h val="0.63341061533974918"/>
        </c:manualLayout>
      </c:layout>
      <c:barChart>
        <c:barDir val="col"/>
        <c:grouping val="clustered"/>
        <c:varyColors val="0"/>
        <c:ser>
          <c:idx val="1"/>
          <c:order val="1"/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CF8-443A-B0CF-5877D6BB5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i!$A$1:$A$2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i!$C$1:$C$2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F8-443A-B0CF-5877D6BB5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93911904"/>
        <c:axId val="1193905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i!$A$1:$A$2</c15:sqref>
                        </c15:formulaRef>
                      </c:ext>
                    </c:extLst>
                    <c:strCache>
                      <c:ptCount val="2"/>
                      <c:pt idx="0">
                        <c:v>SI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i!$B$1:$B$2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14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CF8-443A-B0CF-5877D6BB55F3}"/>
                  </c:ext>
                </c:extLst>
              </c15:ser>
            </c15:filteredBarSeries>
          </c:ext>
        </c:extLst>
      </c:barChart>
      <c:catAx>
        <c:axId val="11939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05664"/>
        <c:crosses val="autoZero"/>
        <c:auto val="1"/>
        <c:lblAlgn val="ctr"/>
        <c:lblOffset val="100"/>
        <c:noMultiLvlLbl val="0"/>
      </c:catAx>
      <c:valAx>
        <c:axId val="1193905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39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26842-E361-4A85-BFA4-712E5A75A54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22167D35-A605-4BDC-A679-E4EF9A7A946E}">
      <dgm:prSet custT="1"/>
      <dgm:spPr/>
      <dgm:t>
        <a:bodyPr/>
        <a:lstStyle/>
        <a:p>
          <a:pPr algn="just" rtl="0"/>
          <a:endParaRPr lang="es-ES" sz="2000" dirty="0"/>
        </a:p>
        <a:p>
          <a:pPr algn="just" rtl="0"/>
          <a:r>
            <a:rPr lang="es-ES" sz="2000" dirty="0"/>
            <a:t>La Audiencia pública de rendición de cuentas, se realizó el día 17 de diciembre de 2025, en el Auditorio de las instalaciones de la Inspección de Tránsito y Transporte de Barrancabermeja.</a:t>
          </a:r>
          <a:endParaRPr lang="es-CO" sz="2000" dirty="0"/>
        </a:p>
        <a:p>
          <a:pPr algn="just"/>
          <a:endParaRPr lang="es-CO" sz="2000" dirty="0"/>
        </a:p>
        <a:p>
          <a:pPr algn="l"/>
          <a:r>
            <a:rPr lang="es-ES" sz="2000" dirty="0"/>
            <a:t> El evento se desarrollo de la siguiente manera:</a:t>
          </a:r>
          <a:endParaRPr lang="es-CO" sz="2000" dirty="0"/>
        </a:p>
        <a:p>
          <a:pPr algn="just"/>
          <a:r>
            <a:rPr lang="es-ES" sz="2000" dirty="0"/>
            <a:t>Saludo de bienvenida y presentación del evento. </a:t>
          </a:r>
          <a:endParaRPr lang="es-CO" sz="2000" dirty="0"/>
        </a:p>
        <a:p>
          <a:pPr algn="just"/>
          <a:r>
            <a:rPr lang="es-ES" sz="2000" dirty="0"/>
            <a:t>Presentación de logros, ejecución de recursos, indicadores de gestión 2020-2023.</a:t>
          </a:r>
          <a:endParaRPr lang="es-CO" sz="2000" dirty="0"/>
        </a:p>
        <a:p>
          <a:pPr algn="just"/>
          <a:r>
            <a:rPr lang="es-CO" sz="2000" dirty="0"/>
            <a:t>Retos y recomendaciones.</a:t>
          </a:r>
        </a:p>
        <a:p>
          <a:pPr algn="just"/>
          <a:endParaRPr lang="es-CO" sz="2000" dirty="0"/>
        </a:p>
        <a:p>
          <a:pPr algn="just"/>
          <a:r>
            <a:rPr lang="es-ES" sz="2000" dirty="0"/>
            <a:t>El informe fue presentado de una manera dinámica con las herramientas modernas de presentación, y abarco cada uno de los proyectos y procesos misionales que desarrolla la ITTB</a:t>
          </a:r>
          <a:endParaRPr lang="es-CO" sz="2000" dirty="0"/>
        </a:p>
        <a:p>
          <a:pPr algn="ctr" rtl="0"/>
          <a:endParaRPr lang="es-CO" sz="2000" dirty="0"/>
        </a:p>
      </dgm:t>
    </dgm:pt>
    <dgm:pt modelId="{8D7D41AA-4FBD-4C26-A9FE-828C567923D5}" type="parTrans" cxnId="{4A4AC6EF-D7A3-4EFA-BD8C-7BC6519F5CDC}">
      <dgm:prSet/>
      <dgm:spPr/>
      <dgm:t>
        <a:bodyPr/>
        <a:lstStyle/>
        <a:p>
          <a:endParaRPr lang="es-CO"/>
        </a:p>
      </dgm:t>
    </dgm:pt>
    <dgm:pt modelId="{B164482B-990E-4018-A05A-24B8B67577BB}" type="sibTrans" cxnId="{4A4AC6EF-D7A3-4EFA-BD8C-7BC6519F5CDC}">
      <dgm:prSet/>
      <dgm:spPr/>
      <dgm:t>
        <a:bodyPr/>
        <a:lstStyle/>
        <a:p>
          <a:endParaRPr lang="es-CO"/>
        </a:p>
      </dgm:t>
    </dgm:pt>
    <dgm:pt modelId="{CB412496-AAC3-456A-9BDC-1CCB07A2A05B}" type="pres">
      <dgm:prSet presAssocID="{98C26842-E361-4A85-BFA4-712E5A75A54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EEC12A8-7F75-4049-A7A3-4099C87E93DA}" type="pres">
      <dgm:prSet presAssocID="{22167D35-A605-4BDC-A679-E4EF9A7A946E}" presName="circle1" presStyleLbl="node1" presStyleIdx="0" presStyleCnt="1" custScaleX="61491" custScaleY="99929" custLinFactNeighborX="-3235" custLinFactNeighborY="18637"/>
      <dgm:spPr/>
    </dgm:pt>
    <dgm:pt modelId="{8430146B-B4C2-41B1-8A61-3300B5DC880A}" type="pres">
      <dgm:prSet presAssocID="{22167D35-A605-4BDC-A679-E4EF9A7A946E}" presName="space" presStyleCnt="0"/>
      <dgm:spPr/>
    </dgm:pt>
    <dgm:pt modelId="{8953452D-E874-4AB6-88AB-4670734173AE}" type="pres">
      <dgm:prSet presAssocID="{22167D35-A605-4BDC-A679-E4EF9A7A946E}" presName="rect1" presStyleLbl="alignAcc1" presStyleIdx="0" presStyleCnt="1" custScaleX="118339" custScaleY="100000" custLinFactNeighborX="1709" custLinFactNeighborY="8590"/>
      <dgm:spPr/>
    </dgm:pt>
    <dgm:pt modelId="{C97BB129-8F17-49D4-AAE3-68BA05F528A3}" type="pres">
      <dgm:prSet presAssocID="{22167D35-A605-4BDC-A679-E4EF9A7A946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2794E2A-20EB-4347-833F-A7F5FA8EA3B7}" type="presOf" srcId="{22167D35-A605-4BDC-A679-E4EF9A7A946E}" destId="{8953452D-E874-4AB6-88AB-4670734173AE}" srcOrd="0" destOrd="0" presId="urn:microsoft.com/office/officeart/2005/8/layout/target3"/>
    <dgm:cxn modelId="{01ED63BF-4280-461C-9AAF-D18962914255}" type="presOf" srcId="{98C26842-E361-4A85-BFA4-712E5A75A542}" destId="{CB412496-AAC3-456A-9BDC-1CCB07A2A05B}" srcOrd="0" destOrd="0" presId="urn:microsoft.com/office/officeart/2005/8/layout/target3"/>
    <dgm:cxn modelId="{4A4AC6EF-D7A3-4EFA-BD8C-7BC6519F5CDC}" srcId="{98C26842-E361-4A85-BFA4-712E5A75A542}" destId="{22167D35-A605-4BDC-A679-E4EF9A7A946E}" srcOrd="0" destOrd="0" parTransId="{8D7D41AA-4FBD-4C26-A9FE-828C567923D5}" sibTransId="{B164482B-990E-4018-A05A-24B8B67577BB}"/>
    <dgm:cxn modelId="{78C168FE-E66A-4EFC-809C-9CCFEA1A4C9E}" type="presOf" srcId="{22167D35-A605-4BDC-A679-E4EF9A7A946E}" destId="{C97BB129-8F17-49D4-AAE3-68BA05F528A3}" srcOrd="1" destOrd="0" presId="urn:microsoft.com/office/officeart/2005/8/layout/target3"/>
    <dgm:cxn modelId="{BF2BA6A9-2CCB-443B-A1D9-9B443AA768C3}" type="presParOf" srcId="{CB412496-AAC3-456A-9BDC-1CCB07A2A05B}" destId="{AEEC12A8-7F75-4049-A7A3-4099C87E93DA}" srcOrd="0" destOrd="0" presId="urn:microsoft.com/office/officeart/2005/8/layout/target3"/>
    <dgm:cxn modelId="{CA3A39D2-4FBB-4961-85D4-085073CE7EF3}" type="presParOf" srcId="{CB412496-AAC3-456A-9BDC-1CCB07A2A05B}" destId="{8430146B-B4C2-41B1-8A61-3300B5DC880A}" srcOrd="1" destOrd="0" presId="urn:microsoft.com/office/officeart/2005/8/layout/target3"/>
    <dgm:cxn modelId="{BA90670D-962C-4743-AC3F-D96AC8DF91AB}" type="presParOf" srcId="{CB412496-AAC3-456A-9BDC-1CCB07A2A05B}" destId="{8953452D-E874-4AB6-88AB-4670734173AE}" srcOrd="2" destOrd="0" presId="urn:microsoft.com/office/officeart/2005/8/layout/target3"/>
    <dgm:cxn modelId="{2AB99D8E-7634-4156-B69D-D11E8F2A1C6E}" type="presParOf" srcId="{CB412496-AAC3-456A-9BDC-1CCB07A2A05B}" destId="{C97BB129-8F17-49D4-AAE3-68BA05F528A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26842-E361-4A85-BFA4-712E5A75A54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22167D35-A605-4BDC-A679-E4EF9A7A946E}">
      <dgm:prSet custT="1"/>
      <dgm:spPr/>
      <dgm:t>
        <a:bodyPr/>
        <a:lstStyle/>
        <a:p>
          <a:pPr algn="just" rtl="0"/>
          <a:endParaRPr lang="es-ES" sz="2000" dirty="0"/>
        </a:p>
        <a:p>
          <a:pPr algn="just" rtl="0"/>
          <a:r>
            <a:rPr lang="es-ES" sz="2000" dirty="0"/>
            <a:t>La Audiencia pública de rendición de cuentas, se realizó el día 17 de diciembre de 2025, en el Auditorio de las instalaciones de la Inspección de Tránsito y Transporte de Barrancabermeja.</a:t>
          </a:r>
          <a:endParaRPr lang="es-CO" sz="2000" dirty="0"/>
        </a:p>
        <a:p>
          <a:pPr algn="just"/>
          <a:endParaRPr lang="es-CO" sz="2000" dirty="0"/>
        </a:p>
        <a:p>
          <a:pPr algn="l"/>
          <a:r>
            <a:rPr lang="es-ES" sz="2000" dirty="0"/>
            <a:t> El evento se desarrollo de la siguiente manera:</a:t>
          </a:r>
          <a:endParaRPr lang="es-CO" sz="2000" dirty="0"/>
        </a:p>
        <a:p>
          <a:pPr algn="just"/>
          <a:r>
            <a:rPr lang="es-ES" sz="2000" dirty="0"/>
            <a:t>Saludo de bienvenida y presentación del evento. </a:t>
          </a:r>
          <a:endParaRPr lang="es-CO" sz="2000" dirty="0"/>
        </a:p>
        <a:p>
          <a:pPr algn="just"/>
          <a:r>
            <a:rPr lang="es-ES" sz="2000" dirty="0"/>
            <a:t>Presentación de logros, ejecución de recursos, indicadores de gestión 2020-2023.</a:t>
          </a:r>
          <a:endParaRPr lang="es-CO" sz="2000" dirty="0"/>
        </a:p>
        <a:p>
          <a:pPr algn="just"/>
          <a:r>
            <a:rPr lang="es-CO" sz="2000" dirty="0"/>
            <a:t>Retos y recomendaciones.</a:t>
          </a:r>
        </a:p>
        <a:p>
          <a:pPr algn="just"/>
          <a:endParaRPr lang="es-CO" sz="2000" dirty="0"/>
        </a:p>
        <a:p>
          <a:pPr algn="just"/>
          <a:r>
            <a:rPr lang="es-ES" sz="2000" dirty="0"/>
            <a:t>El informe fue presentado de una manera dinámica con las herramientas modernas de presentación, y abarco cada uno de los proyectos y procesos misionales que desarrolla la ITTB</a:t>
          </a:r>
          <a:endParaRPr lang="es-CO" sz="2000" dirty="0"/>
        </a:p>
        <a:p>
          <a:pPr algn="ctr" rtl="0"/>
          <a:endParaRPr lang="es-CO" sz="2000" dirty="0"/>
        </a:p>
      </dgm:t>
    </dgm:pt>
    <dgm:pt modelId="{8D7D41AA-4FBD-4C26-A9FE-828C567923D5}" type="parTrans" cxnId="{4A4AC6EF-D7A3-4EFA-BD8C-7BC6519F5CDC}">
      <dgm:prSet/>
      <dgm:spPr/>
      <dgm:t>
        <a:bodyPr/>
        <a:lstStyle/>
        <a:p>
          <a:endParaRPr lang="es-CO"/>
        </a:p>
      </dgm:t>
    </dgm:pt>
    <dgm:pt modelId="{B164482B-990E-4018-A05A-24B8B67577BB}" type="sibTrans" cxnId="{4A4AC6EF-D7A3-4EFA-BD8C-7BC6519F5CDC}">
      <dgm:prSet/>
      <dgm:spPr/>
      <dgm:t>
        <a:bodyPr/>
        <a:lstStyle/>
        <a:p>
          <a:endParaRPr lang="es-CO"/>
        </a:p>
      </dgm:t>
    </dgm:pt>
    <dgm:pt modelId="{CB412496-AAC3-456A-9BDC-1CCB07A2A05B}" type="pres">
      <dgm:prSet presAssocID="{98C26842-E361-4A85-BFA4-712E5A75A54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EEC12A8-7F75-4049-A7A3-4099C87E93DA}" type="pres">
      <dgm:prSet presAssocID="{22167D35-A605-4BDC-A679-E4EF9A7A946E}" presName="circle1" presStyleLbl="node1" presStyleIdx="0" presStyleCnt="1" custScaleX="61491" custScaleY="99929" custLinFactNeighborX="-3235" custLinFactNeighborY="18637"/>
      <dgm:spPr/>
    </dgm:pt>
    <dgm:pt modelId="{8430146B-B4C2-41B1-8A61-3300B5DC880A}" type="pres">
      <dgm:prSet presAssocID="{22167D35-A605-4BDC-A679-E4EF9A7A946E}" presName="space" presStyleCnt="0"/>
      <dgm:spPr/>
    </dgm:pt>
    <dgm:pt modelId="{8953452D-E874-4AB6-88AB-4670734173AE}" type="pres">
      <dgm:prSet presAssocID="{22167D35-A605-4BDC-A679-E4EF9A7A946E}" presName="rect1" presStyleLbl="alignAcc1" presStyleIdx="0" presStyleCnt="1" custScaleX="118339" custScaleY="100000" custLinFactNeighborX="1709" custLinFactNeighborY="8590"/>
      <dgm:spPr/>
    </dgm:pt>
    <dgm:pt modelId="{C97BB129-8F17-49D4-AAE3-68BA05F528A3}" type="pres">
      <dgm:prSet presAssocID="{22167D35-A605-4BDC-A679-E4EF9A7A946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2794E2A-20EB-4347-833F-A7F5FA8EA3B7}" type="presOf" srcId="{22167D35-A605-4BDC-A679-E4EF9A7A946E}" destId="{8953452D-E874-4AB6-88AB-4670734173AE}" srcOrd="0" destOrd="0" presId="urn:microsoft.com/office/officeart/2005/8/layout/target3"/>
    <dgm:cxn modelId="{01ED63BF-4280-461C-9AAF-D18962914255}" type="presOf" srcId="{98C26842-E361-4A85-BFA4-712E5A75A542}" destId="{CB412496-AAC3-456A-9BDC-1CCB07A2A05B}" srcOrd="0" destOrd="0" presId="urn:microsoft.com/office/officeart/2005/8/layout/target3"/>
    <dgm:cxn modelId="{4A4AC6EF-D7A3-4EFA-BD8C-7BC6519F5CDC}" srcId="{98C26842-E361-4A85-BFA4-712E5A75A542}" destId="{22167D35-A605-4BDC-A679-E4EF9A7A946E}" srcOrd="0" destOrd="0" parTransId="{8D7D41AA-4FBD-4C26-A9FE-828C567923D5}" sibTransId="{B164482B-990E-4018-A05A-24B8B67577BB}"/>
    <dgm:cxn modelId="{78C168FE-E66A-4EFC-809C-9CCFEA1A4C9E}" type="presOf" srcId="{22167D35-A605-4BDC-A679-E4EF9A7A946E}" destId="{C97BB129-8F17-49D4-AAE3-68BA05F528A3}" srcOrd="1" destOrd="0" presId="urn:microsoft.com/office/officeart/2005/8/layout/target3"/>
    <dgm:cxn modelId="{BF2BA6A9-2CCB-443B-A1D9-9B443AA768C3}" type="presParOf" srcId="{CB412496-AAC3-456A-9BDC-1CCB07A2A05B}" destId="{AEEC12A8-7F75-4049-A7A3-4099C87E93DA}" srcOrd="0" destOrd="0" presId="urn:microsoft.com/office/officeart/2005/8/layout/target3"/>
    <dgm:cxn modelId="{CA3A39D2-4FBB-4961-85D4-085073CE7EF3}" type="presParOf" srcId="{CB412496-AAC3-456A-9BDC-1CCB07A2A05B}" destId="{8430146B-B4C2-41B1-8A61-3300B5DC880A}" srcOrd="1" destOrd="0" presId="urn:microsoft.com/office/officeart/2005/8/layout/target3"/>
    <dgm:cxn modelId="{BA90670D-962C-4743-AC3F-D96AC8DF91AB}" type="presParOf" srcId="{CB412496-AAC3-456A-9BDC-1CCB07A2A05B}" destId="{8953452D-E874-4AB6-88AB-4670734173AE}" srcOrd="2" destOrd="0" presId="urn:microsoft.com/office/officeart/2005/8/layout/target3"/>
    <dgm:cxn modelId="{2AB99D8E-7634-4156-B69D-D11E8F2A1C6E}" type="presParOf" srcId="{CB412496-AAC3-456A-9BDC-1CCB07A2A05B}" destId="{C97BB129-8F17-49D4-AAE3-68BA05F528A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C12A8-7F75-4049-A7A3-4099C87E93DA}">
      <dsp:nvSpPr>
        <dsp:cNvPr id="0" name=""/>
        <dsp:cNvSpPr/>
      </dsp:nvSpPr>
      <dsp:spPr>
        <a:xfrm>
          <a:off x="-539929" y="327951"/>
          <a:ext cx="2233851" cy="363023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3452D-E874-4AB6-88AB-4670734173AE}">
      <dsp:nvSpPr>
        <dsp:cNvPr id="0" name=""/>
        <dsp:cNvSpPr/>
      </dsp:nvSpPr>
      <dsp:spPr>
        <a:xfrm>
          <a:off x="549180" y="349094"/>
          <a:ext cx="10902963" cy="3632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 Audiencia pública de rendición de cuentas, se realizó el día 17 de diciembre de 2025, en el Auditorio de las instalaciones de la Inspección de Tránsito y Transporte de Barrancabermeja.</a:t>
          </a:r>
          <a:endParaRPr lang="es-CO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 El evento se desarrollo de la siguiente manera:</a:t>
          </a:r>
          <a:endParaRPr lang="es-CO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Saludo de bienvenida y presentación del evento. </a:t>
          </a:r>
          <a:endParaRPr lang="es-CO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Presentación de logros, ejecución de recursos, indicadores de gestión 2020-2023.</a:t>
          </a:r>
          <a:endParaRPr lang="es-CO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Retos y recomendaciones.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El informe fue presentado de una manera dinámica con las herramientas modernas de presentación, y abarco cada uno de los proyectos y procesos misionales que desarrolla la ITTB</a:t>
          </a:r>
          <a:endParaRPr lang="es-CO" sz="2000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/>
        </a:p>
      </dsp:txBody>
      <dsp:txXfrm>
        <a:off x="549180" y="349094"/>
        <a:ext cx="10902963" cy="3632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C12A8-7F75-4049-A7A3-4099C87E93DA}">
      <dsp:nvSpPr>
        <dsp:cNvPr id="0" name=""/>
        <dsp:cNvSpPr/>
      </dsp:nvSpPr>
      <dsp:spPr>
        <a:xfrm>
          <a:off x="-539929" y="327951"/>
          <a:ext cx="2233851" cy="363023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3452D-E874-4AB6-88AB-4670734173AE}">
      <dsp:nvSpPr>
        <dsp:cNvPr id="0" name=""/>
        <dsp:cNvSpPr/>
      </dsp:nvSpPr>
      <dsp:spPr>
        <a:xfrm>
          <a:off x="549180" y="349094"/>
          <a:ext cx="10902963" cy="3632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/>
        </a:p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 Audiencia pública de rendición de cuentas, se realizó el día 17 de diciembre de 2025, en el Auditorio de las instalaciones de la Inspección de Tránsito y Transporte de Barrancabermeja.</a:t>
          </a:r>
          <a:endParaRPr lang="es-CO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 El evento se desarrollo de la siguiente manera:</a:t>
          </a:r>
          <a:endParaRPr lang="es-CO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Saludo de bienvenida y presentación del evento. </a:t>
          </a:r>
          <a:endParaRPr lang="es-CO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Presentación de logros, ejecución de recursos, indicadores de gestión 2020-2023.</a:t>
          </a:r>
          <a:endParaRPr lang="es-CO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Retos y recomendaciones.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El informe fue presentado de una manera dinámica con las herramientas modernas de presentación, y abarco cada uno de los proyectos y procesos misionales que desarrolla la ITTB</a:t>
          </a:r>
          <a:endParaRPr lang="es-CO" sz="2000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/>
        </a:p>
      </dsp:txBody>
      <dsp:txXfrm>
        <a:off x="549180" y="349094"/>
        <a:ext cx="10902963" cy="3632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7634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file:///D:\PRESENTACI&#211;N%20CONCEJO\SEMAFOROS.mp4" TargetMode="Externa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file:///D:\PRESENTACI&#211;N%20CONCEJO\SEMAFOROS.mp4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1.xml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12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2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0.pn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diagramData" Target="../diagrams/data2.xml"/><Relationship Id="rId12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microsoft.com/office/2007/relationships/diagramDrawing" Target="../diagrams/drawing2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hyperlink" Target="file:///D:\PRESENTACI&#211;N%20CONCEJO\SEMAFOROS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275916-1AFF-D118-B77A-E255CF682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087F3E-F205-4EF9-9CA5-0E1DA6D0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67864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1B9725-0699-4175-9F06-CF698F336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96" y="71520"/>
            <a:ext cx="1760704" cy="1878255"/>
          </a:xfrm>
          <a:prstGeom prst="rect">
            <a:avLst/>
          </a:prstGeom>
        </p:spPr>
      </p:pic>
      <p:pic>
        <p:nvPicPr>
          <p:cNvPr id="9" name="Picture 1" descr="logo_mipg_FINAL_tell-02.png">
            <a:extLst>
              <a:ext uri="{FF2B5EF4-FFF2-40B4-BE49-F238E27FC236}">
                <a16:creationId xmlns:a16="http://schemas.microsoft.com/office/drawing/2014/main" id="{9E55D45A-8260-451F-A01A-01375A3765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5370882" y="139156"/>
            <a:ext cx="2664358" cy="8714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E7D6F7F-ACD7-4240-9030-6819C51F0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883" y="1286824"/>
            <a:ext cx="9177412" cy="2339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4D673A8-6760-4752-9059-7B539C8E0BFC}"/>
              </a:ext>
            </a:extLst>
          </p:cNvPr>
          <p:cNvSpPr txBox="1"/>
          <p:nvPr/>
        </p:nvSpPr>
        <p:spPr>
          <a:xfrm>
            <a:off x="493420" y="4421583"/>
            <a:ext cx="115388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kern="1200" dirty="0">
                <a:solidFill>
                  <a:schemeClr val="tx1"/>
                </a:solidFill>
                <a:latin typeface="Montserrat Black" panose="00000A00000000000000" pitchFamily="50" charset="0"/>
                <a:ea typeface="+mj-ea"/>
                <a:cs typeface="+mj-cs"/>
              </a:rPr>
              <a:t>Audiencia Pública </a:t>
            </a:r>
          </a:p>
          <a:p>
            <a:pPr algn="ctr"/>
            <a:r>
              <a:rPr lang="es-ES" sz="4000" b="1" kern="1200" dirty="0">
                <a:solidFill>
                  <a:schemeClr val="tx1"/>
                </a:solidFill>
                <a:latin typeface="Montserrat Black" panose="00000A00000000000000" pitchFamily="50" charset="0"/>
                <a:ea typeface="+mj-ea"/>
                <a:cs typeface="+mj-cs"/>
              </a:rPr>
              <a:t>Rendición de Cuentas 2025</a:t>
            </a:r>
          </a:p>
          <a:p>
            <a:endParaRPr lang="es-E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A99611FC-071C-4A77-9AD5-DD1F101DA6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70" y="-1"/>
            <a:ext cx="4854981" cy="15651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99431BA-5391-419E-8E55-CC6CB73BCB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7" r="75265"/>
          <a:stretch/>
        </p:blipFill>
        <p:spPr>
          <a:xfrm>
            <a:off x="593" y="4008505"/>
            <a:ext cx="1809157" cy="28494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F22B033-F167-4B3B-91BD-7738923E7E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25" y="3557712"/>
            <a:ext cx="1939329" cy="32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592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44761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ED3EE-D14F-4CF4-B5F6-4B0475C75B6A}"/>
              </a:ext>
            </a:extLst>
          </p:cNvPr>
          <p:cNvSpPr txBox="1"/>
          <p:nvPr/>
        </p:nvSpPr>
        <p:spPr>
          <a:xfrm>
            <a:off x="5003494" y="6194510"/>
            <a:ext cx="2486499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s-ES" sz="2400" dirty="0">
                <a:latin typeface="Montserrat Black" panose="00000A00000000000000" pitchFamily="50" charset="0"/>
                <a:ea typeface="+mj-ea"/>
                <a:cs typeface="+mj-cs"/>
              </a:rPr>
              <a:t>Pregunta 2</a:t>
            </a:r>
            <a:endParaRPr lang="es-MX" sz="2400" dirty="0"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BA202-50D7-4B94-BCCB-A882B699636C}"/>
              </a:ext>
            </a:extLst>
          </p:cNvPr>
          <p:cNvSpPr txBox="1"/>
          <p:nvPr/>
        </p:nvSpPr>
        <p:spPr>
          <a:xfrm>
            <a:off x="1814088" y="1178413"/>
            <a:ext cx="8672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¿Considera que el tiempo que duró el espacio de dialogo fue: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6781471B-E0F6-4818-9E20-B9F575BA2E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597734"/>
              </p:ext>
            </p:extLst>
          </p:nvPr>
        </p:nvGraphicFramePr>
        <p:xfrm>
          <a:off x="2692608" y="1846941"/>
          <a:ext cx="6431280" cy="402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7065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1903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ED3EE-D14F-4CF4-B5F6-4B0475C75B6A}"/>
              </a:ext>
            </a:extLst>
          </p:cNvPr>
          <p:cNvSpPr txBox="1"/>
          <p:nvPr/>
        </p:nvSpPr>
        <p:spPr>
          <a:xfrm>
            <a:off x="5281286" y="6125544"/>
            <a:ext cx="2486499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s-ES" sz="2400" dirty="0">
                <a:latin typeface="Montserrat Black" panose="00000A00000000000000" pitchFamily="50" charset="0"/>
                <a:ea typeface="+mj-ea"/>
                <a:cs typeface="+mj-cs"/>
              </a:rPr>
              <a:t>Pregunta 3</a:t>
            </a:r>
            <a:endParaRPr lang="es-MX" sz="2400" dirty="0"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BA202-50D7-4B94-BCCB-A882B699636C}"/>
              </a:ext>
            </a:extLst>
          </p:cNvPr>
          <p:cNvSpPr txBox="1"/>
          <p:nvPr/>
        </p:nvSpPr>
        <p:spPr>
          <a:xfrm>
            <a:off x="1704023" y="1336231"/>
            <a:ext cx="8672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¿La información brindada fue?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55F34B03-2E0F-4245-AB65-929FBDD8EA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978463"/>
              </p:ext>
            </p:extLst>
          </p:nvPr>
        </p:nvGraphicFramePr>
        <p:xfrm>
          <a:off x="3242375" y="2093171"/>
          <a:ext cx="615696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1341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1903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ED3EE-D14F-4CF4-B5F6-4B0475C75B6A}"/>
              </a:ext>
            </a:extLst>
          </p:cNvPr>
          <p:cNvSpPr txBox="1"/>
          <p:nvPr/>
        </p:nvSpPr>
        <p:spPr>
          <a:xfrm>
            <a:off x="5281286" y="6125544"/>
            <a:ext cx="2486499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s-ES" sz="2400" dirty="0">
                <a:latin typeface="Montserrat Black" panose="00000A00000000000000" pitchFamily="50" charset="0"/>
                <a:ea typeface="+mj-ea"/>
                <a:cs typeface="+mj-cs"/>
              </a:rPr>
              <a:t>Pregunta 4</a:t>
            </a:r>
            <a:endParaRPr lang="es-MX" sz="2400" dirty="0"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BA202-50D7-4B94-BCCB-A882B699636C}"/>
              </a:ext>
            </a:extLst>
          </p:cNvPr>
          <p:cNvSpPr txBox="1"/>
          <p:nvPr/>
        </p:nvSpPr>
        <p:spPr>
          <a:xfrm>
            <a:off x="2013450" y="1524729"/>
            <a:ext cx="8672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¿La información presentada responde a sus intereses?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37C7D77A-4312-4D97-876D-827072B6A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034702"/>
              </p:ext>
            </p:extLst>
          </p:nvPr>
        </p:nvGraphicFramePr>
        <p:xfrm>
          <a:off x="2405623" y="2134223"/>
          <a:ext cx="7269480" cy="353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0973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1903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ED3EE-D14F-4CF4-B5F6-4B0475C75B6A}"/>
              </a:ext>
            </a:extLst>
          </p:cNvPr>
          <p:cNvSpPr txBox="1"/>
          <p:nvPr/>
        </p:nvSpPr>
        <p:spPr>
          <a:xfrm>
            <a:off x="5281286" y="6125544"/>
            <a:ext cx="2486499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s-ES" sz="2400" dirty="0">
                <a:latin typeface="Montserrat Black" panose="00000A00000000000000" pitchFamily="50" charset="0"/>
                <a:ea typeface="+mj-ea"/>
                <a:cs typeface="+mj-cs"/>
              </a:rPr>
              <a:t>Pregunta 5</a:t>
            </a:r>
            <a:endParaRPr lang="es-MX" sz="2400" dirty="0"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BA202-50D7-4B94-BCCB-A882B699636C}"/>
              </a:ext>
            </a:extLst>
          </p:cNvPr>
          <p:cNvSpPr txBox="1"/>
          <p:nvPr/>
        </p:nvSpPr>
        <p:spPr>
          <a:xfrm>
            <a:off x="1814088" y="1303226"/>
            <a:ext cx="8672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e. ¿Las personas pudieron brindar sus observaciones, preguntas y sugerencias?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D847C23-7055-42B6-8370-F7B43D25D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108668"/>
              </p:ext>
            </p:extLst>
          </p:nvPr>
        </p:nvGraphicFramePr>
        <p:xfrm>
          <a:off x="2614748" y="2152158"/>
          <a:ext cx="7071360" cy="395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3940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1903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ED3EE-D14F-4CF4-B5F6-4B0475C75B6A}"/>
              </a:ext>
            </a:extLst>
          </p:cNvPr>
          <p:cNvSpPr txBox="1"/>
          <p:nvPr/>
        </p:nvSpPr>
        <p:spPr>
          <a:xfrm>
            <a:off x="5281286" y="6125544"/>
            <a:ext cx="2486499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s-ES" sz="2400" dirty="0">
                <a:latin typeface="Montserrat Black" panose="00000A00000000000000" pitchFamily="50" charset="0"/>
                <a:ea typeface="+mj-ea"/>
                <a:cs typeface="+mj-cs"/>
              </a:rPr>
              <a:t>Pregunta 6</a:t>
            </a:r>
            <a:endParaRPr lang="es-MX" sz="2400" dirty="0"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BA202-50D7-4B94-BCCB-A882B699636C}"/>
              </a:ext>
            </a:extLst>
          </p:cNvPr>
          <p:cNvSpPr txBox="1"/>
          <p:nvPr/>
        </p:nvSpPr>
        <p:spPr>
          <a:xfrm>
            <a:off x="1814088" y="1303226"/>
            <a:ext cx="8672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f. ¿Las preguntas que las personas hicieron fueron respondidas? 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D847C23-7055-42B6-8370-F7B43D25D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572006"/>
              </p:ext>
            </p:extLst>
          </p:nvPr>
        </p:nvGraphicFramePr>
        <p:xfrm>
          <a:off x="2504683" y="1764891"/>
          <a:ext cx="7071360" cy="395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8529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1903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ED3EE-D14F-4CF4-B5F6-4B0475C75B6A}"/>
              </a:ext>
            </a:extLst>
          </p:cNvPr>
          <p:cNvSpPr txBox="1"/>
          <p:nvPr/>
        </p:nvSpPr>
        <p:spPr>
          <a:xfrm>
            <a:off x="5281286" y="6125544"/>
            <a:ext cx="2486499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s-ES" sz="2400" dirty="0">
                <a:latin typeface="Montserrat Black" panose="00000A00000000000000" pitchFamily="50" charset="0"/>
                <a:ea typeface="+mj-ea"/>
                <a:cs typeface="+mj-cs"/>
              </a:rPr>
              <a:t>Pregunta 7</a:t>
            </a:r>
            <a:endParaRPr lang="es-MX" sz="2400" dirty="0"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BA202-50D7-4B94-BCCB-A882B699636C}"/>
              </a:ext>
            </a:extLst>
          </p:cNvPr>
          <p:cNvSpPr txBox="1"/>
          <p:nvPr/>
        </p:nvSpPr>
        <p:spPr>
          <a:xfrm>
            <a:off x="1814088" y="1303226"/>
            <a:ext cx="8672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g. ¿La entidad estableció compromisos con los participantes en la actividad?  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2548941-8742-480F-97F8-EE2757654E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880139"/>
              </p:ext>
            </p:extLst>
          </p:nvPr>
        </p:nvGraphicFramePr>
        <p:xfrm>
          <a:off x="3046060" y="2037503"/>
          <a:ext cx="6659880" cy="412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5208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1903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ED3EE-D14F-4CF4-B5F6-4B0475C75B6A}"/>
              </a:ext>
            </a:extLst>
          </p:cNvPr>
          <p:cNvSpPr txBox="1"/>
          <p:nvPr/>
        </p:nvSpPr>
        <p:spPr>
          <a:xfrm>
            <a:off x="5028790" y="6245343"/>
            <a:ext cx="2486499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s-ES" sz="2400" dirty="0">
                <a:latin typeface="Montserrat Black" panose="00000A00000000000000" pitchFamily="50" charset="0"/>
                <a:ea typeface="+mj-ea"/>
                <a:cs typeface="+mj-cs"/>
              </a:rPr>
              <a:t>Pregunta 8</a:t>
            </a:r>
            <a:endParaRPr lang="es-MX" sz="2400" dirty="0"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BA202-50D7-4B94-BCCB-A882B699636C}"/>
              </a:ext>
            </a:extLst>
          </p:cNvPr>
          <p:cNvSpPr txBox="1"/>
          <p:nvPr/>
        </p:nvSpPr>
        <p:spPr>
          <a:xfrm>
            <a:off x="1814088" y="1303226"/>
            <a:ext cx="8672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h. ¿Considera que estas actividades permiten que la entidad rinda cuentas a la comunidad?  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77FD62A0-F962-4D3C-8C35-3A5B932AE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748362"/>
              </p:ext>
            </p:extLst>
          </p:nvPr>
        </p:nvGraphicFramePr>
        <p:xfrm>
          <a:off x="2816370" y="2227742"/>
          <a:ext cx="6911340" cy="380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0752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1903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ED3EE-D14F-4CF4-B5F6-4B0475C75B6A}"/>
              </a:ext>
            </a:extLst>
          </p:cNvPr>
          <p:cNvSpPr txBox="1"/>
          <p:nvPr/>
        </p:nvSpPr>
        <p:spPr>
          <a:xfrm>
            <a:off x="5028790" y="6245343"/>
            <a:ext cx="2486499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s-ES" sz="2400" dirty="0">
                <a:latin typeface="Montserrat Black" panose="00000A00000000000000" pitchFamily="50" charset="0"/>
                <a:ea typeface="+mj-ea"/>
                <a:cs typeface="+mj-cs"/>
              </a:rPr>
              <a:t>Pregunta 9</a:t>
            </a:r>
            <a:endParaRPr lang="es-MX" sz="2400" dirty="0"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BA202-50D7-4B94-BCCB-A882B699636C}"/>
              </a:ext>
            </a:extLst>
          </p:cNvPr>
          <p:cNvSpPr txBox="1"/>
          <p:nvPr/>
        </p:nvSpPr>
        <p:spPr>
          <a:xfrm>
            <a:off x="1814088" y="1303226"/>
            <a:ext cx="8672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i. ¿Volvería a participar en otra actividad cómo estas?  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B399ED7-0ACA-4904-A24A-7570CB7A4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186669"/>
              </p:ext>
            </p:extLst>
          </p:nvPr>
        </p:nvGraphicFramePr>
        <p:xfrm>
          <a:off x="2791913" y="1981207"/>
          <a:ext cx="6717030" cy="3966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121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1903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BA202-50D7-4B94-BCCB-A882B699636C}"/>
              </a:ext>
            </a:extLst>
          </p:cNvPr>
          <p:cNvSpPr txBox="1"/>
          <p:nvPr/>
        </p:nvSpPr>
        <p:spPr>
          <a:xfrm>
            <a:off x="1814088" y="5633424"/>
            <a:ext cx="8672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Registro Fotográfico – Audiencia de Rendición de cuentas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EAE259B-9C04-47AB-B484-D314683F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87" y="1776449"/>
            <a:ext cx="4745499" cy="3554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81E7398-23FC-40EF-8664-2D9AF2EDA0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135" y="1776449"/>
            <a:ext cx="4796831" cy="3593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45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1903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BA202-50D7-4B94-BCCB-A882B699636C}"/>
              </a:ext>
            </a:extLst>
          </p:cNvPr>
          <p:cNvSpPr txBox="1"/>
          <p:nvPr/>
        </p:nvSpPr>
        <p:spPr>
          <a:xfrm>
            <a:off x="1704023" y="5748179"/>
            <a:ext cx="8672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Registro Fotográfico – Publicación en Redes Sociales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F4A33D2-7900-4C28-83DA-5CE0B87180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53388"/>
          <a:stretch>
            <a:fillRect/>
          </a:stretch>
        </p:blipFill>
        <p:spPr>
          <a:xfrm>
            <a:off x="6096000" y="1521208"/>
            <a:ext cx="4240633" cy="4019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0CECDFB-30F0-4988-B6F3-39520906931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2927" b="6556"/>
          <a:stretch>
            <a:fillRect/>
          </a:stretch>
        </p:blipFill>
        <p:spPr>
          <a:xfrm>
            <a:off x="1489570" y="1521208"/>
            <a:ext cx="3912870" cy="4019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83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800000">
            <a:off x="0" y="78892"/>
            <a:ext cx="925288" cy="2108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631035" y="73941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2480"/>
            <a:ext cx="4057650" cy="1201711"/>
          </a:xfrm>
          <a:prstGeom prst="rect">
            <a:avLst/>
          </a:prstGeom>
        </p:spPr>
      </p:pic>
      <p:pic>
        <p:nvPicPr>
          <p:cNvPr id="16" name="Imagen 15">
            <a:hlinkClick r:id="rId5" action="ppaction://hlinkfile"/>
            <a:extLst>
              <a:ext uri="{FF2B5EF4-FFF2-40B4-BE49-F238E27FC236}">
                <a16:creationId xmlns:a16="http://schemas.microsoft.com/office/drawing/2014/main" id="{BD460642-8482-6741-6227-491D1F7DFB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79" y="5349927"/>
            <a:ext cx="1688777" cy="145621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9644" r="30164"/>
          <a:stretch/>
        </p:blipFill>
        <p:spPr>
          <a:xfrm>
            <a:off x="10264891" y="0"/>
            <a:ext cx="1927109" cy="254005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8D7C246-431F-4E5C-88BE-549D73D4015B}"/>
              </a:ext>
            </a:extLst>
          </p:cNvPr>
          <p:cNvSpPr txBox="1"/>
          <p:nvPr/>
        </p:nvSpPr>
        <p:spPr>
          <a:xfrm>
            <a:off x="834834" y="2077331"/>
            <a:ext cx="955527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s-ES" sz="1600" kern="0" dirty="0">
              <a:latin typeface="Montserrat Light" panose="00000400000000000000" pitchFamily="2" charset="0"/>
              <a:ea typeface="Times New Roman" panose="02020603050405020304" pitchFamily="18" charset="0"/>
            </a:endParaRPr>
          </a:p>
          <a:p>
            <a:pPr marL="852170" marR="1059180">
              <a:spcBef>
                <a:spcPts val="5"/>
              </a:spcBef>
              <a:buNone/>
            </a:pP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Durante</a:t>
            </a:r>
            <a:r>
              <a:rPr lang="es-ES" sz="1600" spc="-3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el</a:t>
            </a:r>
            <a:r>
              <a:rPr lang="es-ES" sz="1600" spc="-4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periodo</a:t>
            </a:r>
            <a:r>
              <a:rPr lang="es-ES" sz="1600" spc="-4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de</a:t>
            </a:r>
            <a:r>
              <a:rPr lang="es-ES" sz="1600" spc="-3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mayo</a:t>
            </a:r>
            <a:r>
              <a:rPr lang="es-ES" sz="1600" spc="-3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a</a:t>
            </a:r>
            <a:r>
              <a:rPr lang="es-ES" sz="1600" spc="-3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agosto</a:t>
            </a:r>
            <a:r>
              <a:rPr lang="es-ES" sz="1600" spc="-3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de</a:t>
            </a:r>
            <a:r>
              <a:rPr lang="es-ES" sz="1600" spc="-3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2025,</a:t>
            </a:r>
            <a:r>
              <a:rPr lang="es-ES" sz="1600" spc="-4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se</a:t>
            </a:r>
            <a:r>
              <a:rPr lang="es-ES" sz="1600" spc="-4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realizó</a:t>
            </a:r>
            <a:r>
              <a:rPr lang="es-ES" sz="1600" spc="-4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mantenimiento</a:t>
            </a:r>
            <a:r>
              <a:rPr lang="es-ES" sz="1600" spc="-3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a</a:t>
            </a:r>
            <a:r>
              <a:rPr lang="es-ES" sz="1600" spc="-3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Arial MT"/>
                <a:cs typeface="Arial MT"/>
              </a:rPr>
              <a:t>32</a:t>
            </a:r>
            <a:r>
              <a:rPr lang="es-ES" sz="1600" b="1" spc="-40" dirty="0">
                <a:solidFill>
                  <a:schemeClr val="bg1"/>
                </a:solidFill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señales</a:t>
            </a:r>
            <a:r>
              <a:rPr lang="es-ES" sz="1600" spc="-3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verticales</a:t>
            </a:r>
            <a:r>
              <a:rPr lang="es-ES" sz="1600" spc="-3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y</a:t>
            </a:r>
            <a:r>
              <a:rPr lang="es-ES" sz="1600" spc="-35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se retiraron 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ea typeface="Arial MT"/>
                <a:cs typeface="Arial MT"/>
              </a:rPr>
              <a:t>4</a:t>
            </a:r>
            <a:r>
              <a:rPr lang="es-ES" sz="1600" dirty="0">
                <a:solidFill>
                  <a:schemeClr val="bg1"/>
                </a:solidFill>
                <a:latin typeface="Arial MT"/>
                <a:ea typeface="Arial MT"/>
                <a:cs typeface="Arial MT"/>
              </a:rPr>
              <a:t>. </a:t>
            </a:r>
            <a:endParaRPr lang="es-CO" sz="1600" dirty="0">
              <a:solidFill>
                <a:schemeClr val="bg1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F4DBBA-40D0-4EC6-946A-21A1B02C4A54}"/>
              </a:ext>
            </a:extLst>
          </p:cNvPr>
          <p:cNvSpPr txBox="1"/>
          <p:nvPr/>
        </p:nvSpPr>
        <p:spPr>
          <a:xfrm>
            <a:off x="709616" y="2477906"/>
            <a:ext cx="9555276" cy="29238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s-ES" sz="1600" kern="0" dirty="0">
              <a:latin typeface="Montserrat Light" panose="00000400000000000000" pitchFamily="2" charset="0"/>
              <a:ea typeface="Times New Roman" panose="02020603050405020304" pitchFamily="18" charset="0"/>
            </a:endParaRPr>
          </a:p>
          <a:p>
            <a:pPr marL="852170" marR="1059180" algn="just">
              <a:spcBef>
                <a:spcPts val="5"/>
              </a:spcBef>
              <a:buNone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MT"/>
                <a:cs typeface="Arial MT"/>
              </a:rPr>
              <a:t>Mediante invitación directa, publicación en redes sociales, llamadas telefónicas y en la página web institucional, se compartió  la pieza comunicativa, en donde se dio a conocer la fecha, lugar y hora de la Audiencia publica de rendición de cuentas de la vigencia 2025.</a:t>
            </a:r>
          </a:p>
        </p:txBody>
      </p:sp>
    </p:spTree>
    <p:extLst>
      <p:ext uri="{BB962C8B-B14F-4D97-AF65-F5344CB8AC3E}">
        <p14:creationId xmlns:p14="http://schemas.microsoft.com/office/powerpoint/2010/main" val="262718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275916-1AFF-D118-B77A-E255CF682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087F3E-F205-4EF9-9CA5-0E1DA6D0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" y="1"/>
            <a:ext cx="1223836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1B9725-0699-4175-9F06-CF698F336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84" y="-111534"/>
            <a:ext cx="1517942" cy="161928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4D673A8-6760-4752-9059-7B539C8E0BFC}"/>
              </a:ext>
            </a:extLst>
          </p:cNvPr>
          <p:cNvSpPr txBox="1"/>
          <p:nvPr/>
        </p:nvSpPr>
        <p:spPr>
          <a:xfrm>
            <a:off x="0" y="734847"/>
            <a:ext cx="115388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kern="1200" dirty="0">
                <a:solidFill>
                  <a:schemeClr val="tx1"/>
                </a:solidFill>
                <a:latin typeface="Montserrat Black" panose="00000A00000000000000" pitchFamily="50" charset="0"/>
                <a:ea typeface="+mj-ea"/>
                <a:cs typeface="+mj-cs"/>
              </a:rPr>
              <a:t>CONCLUSIONES</a:t>
            </a:r>
          </a:p>
          <a:p>
            <a:endParaRPr lang="es-E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A99611FC-071C-4A77-9AD5-DD1F101DA6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8" y="-1"/>
            <a:ext cx="3741870" cy="9919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99431BA-5391-419E-8E55-CC6CB73BCB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7" r="75265"/>
          <a:stretch/>
        </p:blipFill>
        <p:spPr>
          <a:xfrm>
            <a:off x="-24184" y="4583606"/>
            <a:ext cx="1362602" cy="21461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F22B033-F167-4B3B-91BD-7738923E7E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03" y="4583606"/>
            <a:ext cx="1607723" cy="238593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D82CB1B-CC6D-41F4-9BED-0439CB844682}"/>
              </a:ext>
            </a:extLst>
          </p:cNvPr>
          <p:cNvSpPr/>
          <p:nvPr/>
        </p:nvSpPr>
        <p:spPr>
          <a:xfrm>
            <a:off x="407252" y="1571804"/>
            <a:ext cx="113774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Los asistentes manifestaron que la información brindada por  la Inspección de Tránsito y Transporte de Barrancabermeja fue clara sobre la gestión realizada, los resultados de los diferentes  planes de acción y los proyectos a venir para los próximos años. 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Los espectadores que se encuestaron en la rendición de cuentas correspondiente al periodo 2025, demostraron altos niveles de satisfacción, ya que estuvieron de acuerdo en mayoría con los temas expuestos.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 las 14 personas que respondieron la encuesta, la percepción de la presentación tuvo un  buen enfoque, respondiendo atentamente las preguntas formuladas por los presentes  en el  auditorio. </a:t>
            </a:r>
          </a:p>
          <a:p>
            <a:pPr algn="just" fontAlgn="base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381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28853" y="-7573"/>
            <a:ext cx="965749" cy="22005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631035" y="73941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95" y="5877976"/>
            <a:ext cx="3314700" cy="1201711"/>
          </a:xfrm>
          <a:prstGeom prst="rect">
            <a:avLst/>
          </a:prstGeom>
        </p:spPr>
      </p:pic>
      <p:pic>
        <p:nvPicPr>
          <p:cNvPr id="16" name="Imagen 15">
            <a:hlinkClick r:id="rId5" action="ppaction://hlinkfile"/>
            <a:extLst>
              <a:ext uri="{FF2B5EF4-FFF2-40B4-BE49-F238E27FC236}">
                <a16:creationId xmlns:a16="http://schemas.microsoft.com/office/drawing/2014/main" id="{BD460642-8482-6741-6227-491D1F7DFB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712" y="5623470"/>
            <a:ext cx="1688777" cy="145621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9644" r="30164"/>
          <a:stretch/>
        </p:blipFill>
        <p:spPr>
          <a:xfrm>
            <a:off x="10264891" y="0"/>
            <a:ext cx="1927109" cy="2540053"/>
          </a:xfrm>
          <a:prstGeom prst="rect">
            <a:avLst/>
          </a:prstGeom>
        </p:spPr>
      </p:pic>
      <p:pic>
        <p:nvPicPr>
          <p:cNvPr id="10" name="Imagen 9" descr="Texto&#10;&#10;El contenido generado por IA puede ser incorrecto.">
            <a:extLst>
              <a:ext uri="{FF2B5EF4-FFF2-40B4-BE49-F238E27FC236}">
                <a16:creationId xmlns:a16="http://schemas.microsoft.com/office/drawing/2014/main" id="{F26AE097-3D02-4EA1-A26B-F2E83138A3E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390" b="1430"/>
          <a:stretch>
            <a:fillRect/>
          </a:stretch>
        </p:blipFill>
        <p:spPr>
          <a:xfrm>
            <a:off x="2978827" y="1100966"/>
            <a:ext cx="3622304" cy="56666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7071195-675E-4ADE-A87D-5497CB8D421D}"/>
              </a:ext>
            </a:extLst>
          </p:cNvPr>
          <p:cNvSpPr/>
          <p:nvPr/>
        </p:nvSpPr>
        <p:spPr>
          <a:xfrm>
            <a:off x="6367101" y="2696597"/>
            <a:ext cx="6129699" cy="243143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4000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Registro Fotográfico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4000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Invitación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4000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Convocatoria</a:t>
            </a:r>
            <a:r>
              <a:rPr lang="es-ES" sz="4000" b="0" i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</a:t>
            </a:r>
          </a:p>
          <a:p>
            <a:endParaRPr lang="es-E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05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257618" y="-175202"/>
            <a:ext cx="965749" cy="18204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662462" y="3970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62" y="6030645"/>
            <a:ext cx="2547256" cy="104535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file"/>
            <a:extLst>
              <a:ext uri="{FF2B5EF4-FFF2-40B4-BE49-F238E27FC236}">
                <a16:creationId xmlns:a16="http://schemas.microsoft.com/office/drawing/2014/main" id="{BD460642-8482-6741-6227-491D1F7DFB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78" y="5730888"/>
            <a:ext cx="1393627" cy="1201712"/>
          </a:xfrm>
          <a:prstGeom prst="rect">
            <a:avLst/>
          </a:prstGeom>
        </p:spPr>
      </p:pic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9DF6DB76-16C2-4BF9-B071-7EBB85301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593817"/>
              </p:ext>
            </p:extLst>
          </p:nvPr>
        </p:nvGraphicFramePr>
        <p:xfrm>
          <a:off x="383822" y="1786933"/>
          <a:ext cx="11029736" cy="363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7943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257618" y="-175202"/>
            <a:ext cx="965749" cy="18204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662462" y="3970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3" y="5962912"/>
            <a:ext cx="2547256" cy="104535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9DF6DB76-16C2-4BF9-B071-7EBB85301EAE}"/>
              </a:ext>
            </a:extLst>
          </p:cNvPr>
          <p:cNvGraphicFramePr/>
          <p:nvPr/>
        </p:nvGraphicFramePr>
        <p:xfrm>
          <a:off x="383822" y="1786933"/>
          <a:ext cx="11029736" cy="363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Imagen 9">
            <a:hlinkClick r:id="rId12" action="ppaction://hlinkfile"/>
            <a:extLst>
              <a:ext uri="{FF2B5EF4-FFF2-40B4-BE49-F238E27FC236}">
                <a16:creationId xmlns:a16="http://schemas.microsoft.com/office/drawing/2014/main" id="{529B94D9-7A64-4574-B923-46A3EF75FE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286" y="5691096"/>
            <a:ext cx="1234734" cy="13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257618" y="-175202"/>
            <a:ext cx="965749" cy="18204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662462" y="3970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5965331"/>
            <a:ext cx="2547256" cy="104535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7D56138-D4BD-4803-8F5D-E0E70FE436A5}"/>
              </a:ext>
            </a:extLst>
          </p:cNvPr>
          <p:cNvSpPr txBox="1"/>
          <p:nvPr/>
        </p:nvSpPr>
        <p:spPr>
          <a:xfrm>
            <a:off x="143733" y="2005424"/>
            <a:ext cx="11018501" cy="36317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/>
              <a:t>En la Audiencia, participaron funcionarios de la empresa y grupos de interés, para un total de 58 asistentes, según registro de asistencia del evento, formato PCM-FR-038.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/>
              <a:t>Del total de los asistentes, se recibió encuesta de evaluación de 14 personas, cuyo análisis y resultados se presentan a continuación.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/>
              <a:t> El formato de Encuesta entregado a los asistentes para evaluación de la Audiencia de Rendición de cuentas planteó 2 preguntas.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FF0000"/>
              </a:solidFill>
            </a:endParaRPr>
          </a:p>
        </p:txBody>
      </p:sp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277" y="5750219"/>
            <a:ext cx="1181579" cy="12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8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257618" y="-175202"/>
            <a:ext cx="965749" cy="18204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662462" y="39700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5965331"/>
            <a:ext cx="2547256" cy="104535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277" y="5750219"/>
            <a:ext cx="1181579" cy="126046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622C019-C245-4918-8110-2AA424FCF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5116" y="1136336"/>
            <a:ext cx="5645385" cy="5681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ED3EE-D14F-4CF4-B5F6-4B0475C75B6A}"/>
              </a:ext>
            </a:extLst>
          </p:cNvPr>
          <p:cNvSpPr txBox="1"/>
          <p:nvPr/>
        </p:nvSpPr>
        <p:spPr>
          <a:xfrm>
            <a:off x="407969" y="2501709"/>
            <a:ext cx="5245015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FORMATO DE ENCUESTA</a:t>
            </a:r>
            <a:endParaRPr lang="es-MX" sz="3200" b="1" dirty="0"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sp>
        <p:nvSpPr>
          <p:cNvPr id="15" name="Flecha derecha 19">
            <a:extLst>
              <a:ext uri="{FF2B5EF4-FFF2-40B4-BE49-F238E27FC236}">
                <a16:creationId xmlns:a16="http://schemas.microsoft.com/office/drawing/2014/main" id="{490DC141-16B6-4AED-A993-31408734B1AA}"/>
              </a:ext>
            </a:extLst>
          </p:cNvPr>
          <p:cNvSpPr/>
          <p:nvPr/>
        </p:nvSpPr>
        <p:spPr>
          <a:xfrm>
            <a:off x="407969" y="3578927"/>
            <a:ext cx="2726185" cy="104535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540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44761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ED3EE-D14F-4CF4-B5F6-4B0475C75B6A}"/>
              </a:ext>
            </a:extLst>
          </p:cNvPr>
          <p:cNvSpPr txBox="1"/>
          <p:nvPr/>
        </p:nvSpPr>
        <p:spPr>
          <a:xfrm>
            <a:off x="9725965" y="2539969"/>
            <a:ext cx="2486499" cy="9541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s-ES" sz="2800" b="1" dirty="0">
                <a:latin typeface="Montserrat Black" panose="00000A00000000000000" pitchFamily="50" charset="0"/>
                <a:ea typeface="+mj-ea"/>
                <a:cs typeface="+mj-cs"/>
              </a:rPr>
              <a:t>Datos de la Encuesta</a:t>
            </a:r>
            <a:endParaRPr lang="es-MX" sz="2800" b="1" dirty="0"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BE91CBCC-E7B8-4496-A1D5-BB137AFCC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16154"/>
              </p:ext>
            </p:extLst>
          </p:nvPr>
        </p:nvGraphicFramePr>
        <p:xfrm>
          <a:off x="323616" y="1100762"/>
          <a:ext cx="9012295" cy="51242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86232">
                  <a:extLst>
                    <a:ext uri="{9D8B030D-6E8A-4147-A177-3AD203B41FA5}">
                      <a16:colId xmlns:a16="http://schemas.microsoft.com/office/drawing/2014/main" val="4233776833"/>
                    </a:ext>
                  </a:extLst>
                </a:gridCol>
                <a:gridCol w="6126063">
                  <a:extLst>
                    <a:ext uri="{9D8B030D-6E8A-4147-A177-3AD203B41FA5}">
                      <a16:colId xmlns:a16="http://schemas.microsoft.com/office/drawing/2014/main" val="3029520956"/>
                    </a:ext>
                  </a:extLst>
                </a:gridCol>
              </a:tblGrid>
              <a:tr h="6892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NOMBRE DEL INFORME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</a:rPr>
                        <a:t>Encuesta Audiencia Pública Rendición de Cuentas 2025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08524"/>
                  </a:ext>
                </a:extLst>
              </a:tr>
              <a:tr h="6339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RESPONSABLE DE LA ACTIVIDAD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</a:rPr>
                        <a:t>Dirección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77591"/>
                  </a:ext>
                </a:extLst>
              </a:tr>
              <a:tr h="613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FECHA DEL EVENTO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</a:rPr>
                        <a:t>17 de diciembre </a:t>
                      </a:r>
                      <a:r>
                        <a:rPr lang="es-CO" sz="1800" b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</a:rPr>
                        <a:t> 2025 – Barrancabermeja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09118"/>
                  </a:ext>
                </a:extLst>
              </a:tr>
              <a:tr h="10178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TAMAÑO DE LA MUESTRA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</a:rPr>
                        <a:t>Sobre un total de un aproximado de 58 participantes</a:t>
                      </a:r>
                      <a:r>
                        <a:rPr lang="es-CO" sz="1600" b="0" dirty="0"/>
                        <a:t> según registro de asistencia del evento,</a:t>
                      </a: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</a:rPr>
                        <a:t> se obtiene una muestra de 14 encuestas aplicadas, para una confiabilidad del 100%.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088355"/>
                  </a:ext>
                </a:extLst>
              </a:tr>
              <a:tr h="9277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No. DE ENCUESTADOS ANULADOS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</a:rPr>
                        <a:t>Las encuestas fueron diligenciadas en su totalidad y ninguna fue anulada ya que se encontraban correctamente diligenciadas.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797417"/>
                  </a:ext>
                </a:extLst>
              </a:tr>
              <a:tr h="12416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TÉCNICA DE RECOLECCIÓN y</a:t>
                      </a:r>
                      <a:r>
                        <a:rPr lang="es-CO" sz="1600" b="1" baseline="0" dirty="0">
                          <a:solidFill>
                            <a:schemeClr val="tx1"/>
                          </a:solidFill>
                          <a:effectLst/>
                        </a:rPr>
                        <a:t> NÚMERO DE PREGUNTAS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</a:rPr>
                        <a:t>Presencial.</a:t>
                      </a:r>
                      <a:r>
                        <a:rPr lang="es-CO" sz="16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b="0" dirty="0"/>
                        <a:t>El formato de Encuesta entregado a los asistentes para evaluación de la Audiencia de Rendición de cuentas planteó 9 preguntas.</a:t>
                      </a:r>
                      <a:endParaRPr lang="es-ES" sz="1600" b="0" dirty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727100"/>
                  </a:ext>
                </a:extLst>
              </a:tr>
            </a:tbl>
          </a:graphicData>
        </a:graphic>
      </p:graphicFrame>
      <p:sp>
        <p:nvSpPr>
          <p:cNvPr id="16" name="Flecha derecha 19">
            <a:extLst>
              <a:ext uri="{FF2B5EF4-FFF2-40B4-BE49-F238E27FC236}">
                <a16:creationId xmlns:a16="http://schemas.microsoft.com/office/drawing/2014/main" id="{537AF749-F293-457B-B584-0E523DE4BF35}"/>
              </a:ext>
            </a:extLst>
          </p:cNvPr>
          <p:cNvSpPr/>
          <p:nvPr/>
        </p:nvSpPr>
        <p:spPr>
          <a:xfrm rot="10800000">
            <a:off x="9659527" y="3559157"/>
            <a:ext cx="1806223" cy="95410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9071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C4DF73-FA50-46CE-893B-8D95BF4D3CCE}"/>
              </a:ext>
            </a:extLst>
          </p:cNvPr>
          <p:cNvSpPr/>
          <p:nvPr/>
        </p:nvSpPr>
        <p:spPr>
          <a:xfrm>
            <a:off x="0" y="-19030"/>
            <a:ext cx="12300856" cy="9905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919B70F-E0D2-4EE0-9621-75020174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392"/>
          <a:stretch/>
        </p:blipFill>
        <p:spPr>
          <a:xfrm rot="10049356">
            <a:off x="116213" y="-113144"/>
            <a:ext cx="965749" cy="11788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4A4965-48CC-C275-737B-48AA80CB5CB0}"/>
              </a:ext>
            </a:extLst>
          </p:cNvPr>
          <p:cNvSpPr txBox="1"/>
          <p:nvPr/>
        </p:nvSpPr>
        <p:spPr>
          <a:xfrm>
            <a:off x="1049841" y="-44761"/>
            <a:ext cx="9981044" cy="695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2400"/>
              </a:spcBef>
              <a:buSzPts val="1200"/>
            </a:pPr>
            <a:r>
              <a:rPr lang="es-ES" sz="3200" b="1" dirty="0">
                <a:latin typeface="Montserrat Black" panose="00000A00000000000000" pitchFamily="50" charset="0"/>
                <a:ea typeface="+mj-ea"/>
                <a:cs typeface="+mj-cs"/>
              </a:rPr>
              <a:t>Informe de Audiencia de Rendición de cuentas 2025</a:t>
            </a:r>
          </a:p>
        </p:txBody>
      </p:sp>
      <p:pic>
        <p:nvPicPr>
          <p:cNvPr id="17" name="Imagen 16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C70C5C29-ACD4-79A7-1781-53947284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5" y="6163733"/>
            <a:ext cx="2547256" cy="84695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C894D30-B515-46FC-BB50-F609FB6628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644" r="30164"/>
          <a:stretch/>
        </p:blipFill>
        <p:spPr>
          <a:xfrm>
            <a:off x="10739966" y="0"/>
            <a:ext cx="1507054" cy="1986394"/>
          </a:xfrm>
          <a:prstGeom prst="rect">
            <a:avLst/>
          </a:prstGeom>
        </p:spPr>
      </p:pic>
      <p:pic>
        <p:nvPicPr>
          <p:cNvPr id="11" name="Imagen 10">
            <a:hlinkClick r:id="rId7" action="ppaction://hlinkfile"/>
            <a:extLst>
              <a:ext uri="{FF2B5EF4-FFF2-40B4-BE49-F238E27FC236}">
                <a16:creationId xmlns:a16="http://schemas.microsoft.com/office/drawing/2014/main" id="{1316C2FF-AB1B-4F0E-A3E2-D63A6120F7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5" y="5597534"/>
            <a:ext cx="1181579" cy="12604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4ED3EE-D14F-4CF4-B5F6-4B0475C75B6A}"/>
              </a:ext>
            </a:extLst>
          </p:cNvPr>
          <p:cNvSpPr txBox="1"/>
          <p:nvPr/>
        </p:nvSpPr>
        <p:spPr>
          <a:xfrm>
            <a:off x="5003494" y="6194510"/>
            <a:ext cx="2486499" cy="46166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s-ES" sz="2400" dirty="0">
                <a:latin typeface="Montserrat Black" panose="00000A00000000000000" pitchFamily="50" charset="0"/>
                <a:ea typeface="+mj-ea"/>
                <a:cs typeface="+mj-cs"/>
              </a:rPr>
              <a:t>Pregunta 1</a:t>
            </a:r>
            <a:endParaRPr lang="es-MX" sz="2400" dirty="0">
              <a:latin typeface="Montserrat Black" panose="00000A00000000000000" pitchFamily="50" charset="0"/>
              <a:ea typeface="+mj-ea"/>
              <a:cs typeface="+mj-cs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089A17E-7E4A-4EE2-9280-FB0189022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930181"/>
              </p:ext>
            </p:extLst>
          </p:nvPr>
        </p:nvGraphicFramePr>
        <p:xfrm>
          <a:off x="2395909" y="1846942"/>
          <a:ext cx="6755130" cy="425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827BA202-50D7-4B94-BCCB-A882B699636C}"/>
              </a:ext>
            </a:extLst>
          </p:cNvPr>
          <p:cNvSpPr txBox="1"/>
          <p:nvPr/>
        </p:nvSpPr>
        <p:spPr>
          <a:xfrm>
            <a:off x="2732205" y="1289670"/>
            <a:ext cx="8672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¿Cómo se enteró del espacio de dialogo?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90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</TotalTime>
  <Words>871</Words>
  <Application>Microsoft Office PowerPoint</Application>
  <PresentationFormat>Panorámica</PresentationFormat>
  <Paragraphs>90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Arial MT</vt:lpstr>
      <vt:lpstr>Calibri</vt:lpstr>
      <vt:lpstr>Montserrat Black</vt:lpstr>
      <vt:lpstr>Montserrat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GESTIÓN</dc:title>
  <dc:creator>usuario</dc:creator>
  <cp:lastModifiedBy>supernumeraria</cp:lastModifiedBy>
  <cp:revision>116</cp:revision>
  <dcterms:created xsi:type="dcterms:W3CDTF">2022-03-22T23:40:56Z</dcterms:created>
  <dcterms:modified xsi:type="dcterms:W3CDTF">2026-01-26T16:11:35Z</dcterms:modified>
</cp:coreProperties>
</file>