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9144000" cy="5143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80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2025/03/20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7612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2025/03/20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44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2025/03/20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1970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2025/03/20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6926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2025/03/20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37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2025/03/20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4210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2025/03/20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0851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2025/03/20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9292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2025/03/20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275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2025/03/20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128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2025/03/20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896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2025/03/20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29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2025/03/20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752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2025/03/20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351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2025/03/20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713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2025/03/20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409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2025/03/20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858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2025/03/20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998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time_continue=133&amp;v=beFuLShyfpo" TargetMode="External"/><Relationship Id="rId3" Type="http://schemas.openxmlformats.org/officeDocument/2006/relationships/hyperlink" Target="https://www.youtube.com/watch?time_continue=8&amp;v=Z7DpwuoUupw" TargetMode="External"/><Relationship Id="rId7" Type="http://schemas.openxmlformats.org/officeDocument/2006/relationships/hyperlink" Target="https://www.youtube.com/watch?time_continue=1&amp;v=ZBFYjw596aY" TargetMode="External"/><Relationship Id="rId12" Type="http://schemas.openxmlformats.org/officeDocument/2006/relationships/image" Target="../media/image2.png"/><Relationship Id="rId2" Type="http://schemas.openxmlformats.org/officeDocument/2006/relationships/hyperlink" Target="http://www.secretariasenado.gov.co/senado/basedoc/ley_1712_201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time_continue=1&amp;v=Yf8EjLogF4A" TargetMode="External"/><Relationship Id="rId11" Type="http://schemas.openxmlformats.org/officeDocument/2006/relationships/image" Target="../media/image28.png"/><Relationship Id="rId5" Type="http://schemas.openxmlformats.org/officeDocument/2006/relationships/hyperlink" Target="https://www.youtube.com/watch?time_continue=2&amp;v=H9HaeGux2D8" TargetMode="External"/><Relationship Id="rId10" Type="http://schemas.openxmlformats.org/officeDocument/2006/relationships/hyperlink" Target="https://drive.google.com/file/d/1JF06JCdhivth9dhCuMBGQ7LukE2utFIC/view" TargetMode="External"/><Relationship Id="rId4" Type="http://schemas.openxmlformats.org/officeDocument/2006/relationships/hyperlink" Target="https://www.funcionpublica.gov.co/eva/es/cursos-virtuales-eva/curso-veedurias-ciudadanas.html" TargetMode="External"/><Relationship Id="rId9" Type="http://schemas.openxmlformats.org/officeDocument/2006/relationships/hyperlink" Target="https://www.youtube.com/watch?time_continue=1&amp;v=bzfRWCOxy2A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65805" y="4740351"/>
            <a:ext cx="49009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Arial"/>
                <a:cs typeface="Arial"/>
              </a:rPr>
              <a:t>Dirección</a:t>
            </a:r>
            <a:r>
              <a:rPr sz="1800" b="1" i="1" spc="-4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Administrativa</a:t>
            </a:r>
            <a:r>
              <a:rPr sz="1800" b="1" i="1" spc="-4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de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Talento</a:t>
            </a:r>
            <a:r>
              <a:rPr sz="1800" b="1" i="1" spc="-4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Humano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24884" cy="421229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58336" y="2885058"/>
            <a:ext cx="5479415" cy="1425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2800" b="1" i="1" dirty="0">
                <a:latin typeface="Arial"/>
                <a:cs typeface="Arial"/>
              </a:rPr>
              <a:t>Transparencia</a:t>
            </a:r>
            <a:r>
              <a:rPr sz="2800" b="1" i="1" spc="-85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y</a:t>
            </a:r>
            <a:r>
              <a:rPr sz="2800" b="1" i="1" spc="-120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Derecho</a:t>
            </a:r>
            <a:r>
              <a:rPr sz="2800" b="1" i="1" spc="-100" dirty="0">
                <a:latin typeface="Arial"/>
                <a:cs typeface="Arial"/>
              </a:rPr>
              <a:t> </a:t>
            </a:r>
            <a:r>
              <a:rPr sz="2800" b="1" i="1" spc="-25" dirty="0">
                <a:latin typeface="Arial"/>
                <a:cs typeface="Arial"/>
              </a:rPr>
              <a:t>de </a:t>
            </a:r>
            <a:r>
              <a:rPr sz="2800" b="1" i="1" dirty="0">
                <a:latin typeface="Arial"/>
                <a:cs typeface="Arial"/>
              </a:rPr>
              <a:t>Acceso</a:t>
            </a:r>
            <a:r>
              <a:rPr sz="2800" b="1" i="1" spc="-60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a</a:t>
            </a:r>
            <a:r>
              <a:rPr sz="2800" b="1" i="1" spc="-85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la</a:t>
            </a:r>
            <a:r>
              <a:rPr sz="2800" b="1" i="1" spc="-85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Información</a:t>
            </a:r>
            <a:r>
              <a:rPr sz="2800" b="1" i="1" spc="-65" dirty="0">
                <a:latin typeface="Arial"/>
                <a:cs typeface="Arial"/>
              </a:rPr>
              <a:t> </a:t>
            </a:r>
            <a:r>
              <a:rPr sz="2800" b="1" i="1" spc="-10" dirty="0">
                <a:latin typeface="Arial"/>
                <a:cs typeface="Arial"/>
              </a:rPr>
              <a:t>Pública</a:t>
            </a:r>
            <a:endParaRPr sz="2800">
              <a:latin typeface="Arial"/>
              <a:cs typeface="Arial"/>
            </a:endParaRPr>
          </a:p>
          <a:p>
            <a:pPr marR="95885" algn="ctr">
              <a:lnSpc>
                <a:spcPct val="100000"/>
              </a:lnSpc>
              <a:spcBef>
                <a:spcPts val="1185"/>
              </a:spcBef>
            </a:pPr>
            <a:r>
              <a:rPr sz="2600" b="1" i="1" dirty="0">
                <a:solidFill>
                  <a:srgbClr val="FF0000"/>
                </a:solidFill>
                <a:latin typeface="Arial"/>
                <a:cs typeface="Arial"/>
              </a:rPr>
              <a:t>Ley</a:t>
            </a:r>
            <a:r>
              <a:rPr sz="2600" b="1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FF0000"/>
                </a:solidFill>
                <a:latin typeface="Arial"/>
                <a:cs typeface="Arial"/>
              </a:rPr>
              <a:t>1712</a:t>
            </a:r>
            <a:r>
              <a:rPr sz="2600" b="1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600" b="1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i="1" spc="-20" dirty="0">
                <a:solidFill>
                  <a:srgbClr val="FF0000"/>
                </a:solidFill>
                <a:latin typeface="Arial"/>
                <a:cs typeface="Arial"/>
              </a:rPr>
              <a:t>2014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8353226-6AD4-9669-54E1-9FF80FB78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167" y="819150"/>
            <a:ext cx="131523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45C5176-904B-2411-28BD-46F4C5DD1DDF}"/>
              </a:ext>
            </a:extLst>
          </p:cNvPr>
          <p:cNvSpPr txBox="1"/>
          <p:nvPr/>
        </p:nvSpPr>
        <p:spPr>
          <a:xfrm>
            <a:off x="5160102" y="1842944"/>
            <a:ext cx="30636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INSPECCION DE TRANSITO Y TRANSPORTE</a:t>
            </a:r>
          </a:p>
          <a:p>
            <a:pPr algn="ctr"/>
            <a:r>
              <a:rPr lang="es-E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BARRANCABERMEJA</a:t>
            </a:r>
            <a:endParaRPr lang="es-CO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457200" y="161713"/>
            <a:ext cx="8072119" cy="935897"/>
          </a:xfrm>
          <a:prstGeom prst="rect">
            <a:avLst/>
          </a:prstGeom>
        </p:spPr>
        <p:txBody>
          <a:bodyPr vert="horz" wrap="square" lIns="0" tIns="134366" rIns="0" bIns="0" rtlCol="0">
            <a:spAutoFit/>
          </a:bodyPr>
          <a:lstStyle/>
          <a:p>
            <a:pPr marL="4380230" marR="5080" indent="-1385570">
              <a:lnSpc>
                <a:spcPct val="100000"/>
              </a:lnSpc>
              <a:spcBef>
                <a:spcPts val="105"/>
              </a:spcBef>
            </a:pPr>
            <a:r>
              <a:rPr sz="2600" dirty="0"/>
              <a:t>¿Cómo</a:t>
            </a:r>
            <a:r>
              <a:rPr sz="2600" spc="-60" dirty="0"/>
              <a:t> </a:t>
            </a:r>
            <a:r>
              <a:rPr sz="2600" dirty="0"/>
              <a:t>está</a:t>
            </a:r>
            <a:r>
              <a:rPr sz="2600" spc="-20" dirty="0"/>
              <a:t> </a:t>
            </a:r>
            <a:r>
              <a:rPr sz="2600" dirty="0"/>
              <a:t>estructurada</a:t>
            </a:r>
            <a:r>
              <a:rPr sz="2600" spc="-40" dirty="0"/>
              <a:t> </a:t>
            </a:r>
            <a:r>
              <a:rPr sz="2600" dirty="0"/>
              <a:t>la</a:t>
            </a:r>
            <a:r>
              <a:rPr sz="2600" spc="-15" dirty="0"/>
              <a:t> </a:t>
            </a:r>
            <a:r>
              <a:rPr sz="2600" spc="-25" dirty="0"/>
              <a:t>Ley </a:t>
            </a:r>
            <a:r>
              <a:rPr sz="2600" dirty="0"/>
              <a:t>1712</a:t>
            </a:r>
            <a:r>
              <a:rPr sz="2600" spc="-25" dirty="0"/>
              <a:t> </a:t>
            </a:r>
            <a:r>
              <a:rPr sz="2600" dirty="0"/>
              <a:t>de</a:t>
            </a:r>
            <a:r>
              <a:rPr sz="2600" spc="-40" dirty="0"/>
              <a:t> </a:t>
            </a:r>
            <a:r>
              <a:rPr sz="2600" spc="-10" dirty="0"/>
              <a:t>2014?</a:t>
            </a:r>
            <a:endParaRPr sz="2600" dirty="0"/>
          </a:p>
        </p:txBody>
      </p:sp>
      <p:sp>
        <p:nvSpPr>
          <p:cNvPr id="11" name="object 11"/>
          <p:cNvSpPr txBox="1"/>
          <p:nvPr/>
        </p:nvSpPr>
        <p:spPr>
          <a:xfrm>
            <a:off x="2172970" y="1200150"/>
            <a:ext cx="491363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400" spc="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Ley</a:t>
            </a:r>
            <a:r>
              <a:rPr sz="1400" spc="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contiene</a:t>
            </a:r>
            <a:r>
              <a:rPr sz="1400" spc="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33</a:t>
            </a:r>
            <a:r>
              <a:rPr sz="1400" spc="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artículos,</a:t>
            </a:r>
            <a:r>
              <a:rPr sz="1400" spc="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organizados</a:t>
            </a:r>
            <a:r>
              <a:rPr sz="1400" spc="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sz="1400" spc="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cinco</a:t>
            </a:r>
            <a:r>
              <a:rPr sz="1400" spc="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(5)</a:t>
            </a:r>
            <a:r>
              <a:rPr sz="1400" spc="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títulos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divididos</a:t>
            </a:r>
            <a:r>
              <a:rPr sz="1400" spc="-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4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4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666666"/>
                </a:solidFill>
                <a:latin typeface="Arial"/>
                <a:cs typeface="Arial"/>
              </a:rPr>
              <a:t>siguiente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0" dirty="0" err="1">
                <a:solidFill>
                  <a:srgbClr val="666666"/>
                </a:solidFill>
                <a:latin typeface="Arial"/>
                <a:cs typeface="Arial"/>
              </a:rPr>
              <a:t>manera</a:t>
            </a:r>
            <a:r>
              <a:rPr lang="es-ES" sz="14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: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Disposiciones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Generales-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B9D9EC6E-6F94-FF4E-2809-ECCFC6E37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161" y="1733550"/>
            <a:ext cx="5087060" cy="3286584"/>
          </a:xfrm>
          <a:prstGeom prst="rect">
            <a:avLst/>
          </a:prstGeom>
        </p:spPr>
      </p:pic>
      <p:grpSp>
        <p:nvGrpSpPr>
          <p:cNvPr id="34" name="Grupo 33">
            <a:extLst>
              <a:ext uri="{FF2B5EF4-FFF2-40B4-BE49-F238E27FC236}">
                <a16:creationId xmlns:a16="http://schemas.microsoft.com/office/drawing/2014/main" id="{2A04AE97-E28D-38E7-10A9-193C8953B69B}"/>
              </a:ext>
            </a:extLst>
          </p:cNvPr>
          <p:cNvGrpSpPr/>
          <p:nvPr/>
        </p:nvGrpSpPr>
        <p:grpSpPr>
          <a:xfrm>
            <a:off x="86681" y="143382"/>
            <a:ext cx="1279517" cy="911341"/>
            <a:chOff x="86681" y="143382"/>
            <a:chExt cx="1279517" cy="911341"/>
          </a:xfrm>
        </p:grpSpPr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A1A90DA3-C460-24EA-778D-995412EC37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40" y="143382"/>
              <a:ext cx="990600" cy="80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B140E5FE-3ACD-D46A-17A1-C9026404BCF9}"/>
                </a:ext>
              </a:extLst>
            </p:cNvPr>
            <p:cNvSpPr txBox="1"/>
            <p:nvPr/>
          </p:nvSpPr>
          <p:spPr>
            <a:xfrm>
              <a:off x="86681" y="839279"/>
              <a:ext cx="12795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400" dirty="0">
                  <a:latin typeface="Arial" panose="020B0604020202020204" pitchFamily="34" charset="0"/>
                  <a:cs typeface="Arial" panose="020B0604020202020204" pitchFamily="34" charset="0"/>
                </a:rPr>
                <a:t>INSPECCION DE TRANSITO Y TRANSPORTE</a:t>
              </a:r>
            </a:p>
            <a:p>
              <a:pPr algn="ctr"/>
              <a:r>
                <a:rPr lang="es-ES" sz="400" dirty="0">
                  <a:latin typeface="Arial" panose="020B0604020202020204" pitchFamily="34" charset="0"/>
                  <a:cs typeface="Arial" panose="020B0604020202020204" pitchFamily="34" charset="0"/>
                </a:rPr>
                <a:t>DE BARRANCABERMEJA</a:t>
              </a:r>
              <a:endParaRPr lang="es-CO"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0" y="577850"/>
            <a:ext cx="3680460" cy="36703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1159" y="131775"/>
            <a:ext cx="533146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¿Qué</a:t>
            </a:r>
            <a:r>
              <a:rPr sz="2000" spc="-50" dirty="0"/>
              <a:t> </a:t>
            </a:r>
            <a:r>
              <a:rPr sz="2000" dirty="0"/>
              <a:t>principios</a:t>
            </a:r>
            <a:r>
              <a:rPr sz="2000" spc="-45" dirty="0"/>
              <a:t> </a:t>
            </a:r>
            <a:r>
              <a:rPr sz="2000" dirty="0"/>
              <a:t>consagra</a:t>
            </a:r>
            <a:r>
              <a:rPr sz="2000" spc="-50" dirty="0"/>
              <a:t> </a:t>
            </a:r>
            <a:r>
              <a:rPr sz="2000" dirty="0"/>
              <a:t>la</a:t>
            </a:r>
            <a:r>
              <a:rPr sz="2000" spc="-45" dirty="0"/>
              <a:t> </a:t>
            </a:r>
            <a:r>
              <a:rPr sz="2000" dirty="0"/>
              <a:t>Ley</a:t>
            </a:r>
            <a:r>
              <a:rPr sz="2000" spc="-25" dirty="0"/>
              <a:t> </a:t>
            </a:r>
            <a:r>
              <a:rPr sz="2000" spc="-10" dirty="0"/>
              <a:t>Estatutaria</a:t>
            </a:r>
            <a:endParaRPr sz="2000" dirty="0"/>
          </a:p>
          <a:p>
            <a:pPr marL="12700" marR="505459">
              <a:lnSpc>
                <a:spcPct val="100000"/>
              </a:lnSpc>
            </a:pPr>
            <a:r>
              <a:rPr sz="2000" dirty="0"/>
              <a:t>del</a:t>
            </a:r>
            <a:r>
              <a:rPr sz="2000" spc="-35" dirty="0"/>
              <a:t> </a:t>
            </a:r>
            <a:r>
              <a:rPr sz="2000" dirty="0"/>
              <a:t>Derecho</a:t>
            </a:r>
            <a:r>
              <a:rPr sz="2000" spc="-25" dirty="0"/>
              <a:t> </a:t>
            </a:r>
            <a:r>
              <a:rPr sz="2000" dirty="0"/>
              <a:t>de</a:t>
            </a:r>
            <a:r>
              <a:rPr sz="2000" spc="-85" dirty="0"/>
              <a:t> </a:t>
            </a:r>
            <a:r>
              <a:rPr sz="2000" dirty="0"/>
              <a:t>Acceso</a:t>
            </a:r>
            <a:r>
              <a:rPr sz="2000" spc="-30" dirty="0"/>
              <a:t> </a:t>
            </a:r>
            <a:r>
              <a:rPr sz="2000" dirty="0"/>
              <a:t>a</a:t>
            </a:r>
            <a:r>
              <a:rPr sz="2000" spc="-10" dirty="0"/>
              <a:t> </a:t>
            </a:r>
            <a:r>
              <a:rPr sz="2000" dirty="0"/>
              <a:t>la</a:t>
            </a:r>
            <a:r>
              <a:rPr sz="2000" spc="-30" dirty="0"/>
              <a:t> </a:t>
            </a:r>
            <a:r>
              <a:rPr sz="2000" spc="-10" dirty="0"/>
              <a:t>Información Publica?</a:t>
            </a:r>
            <a:endParaRPr sz="2000" dirty="0"/>
          </a:p>
        </p:txBody>
      </p:sp>
      <p:sp>
        <p:nvSpPr>
          <p:cNvPr id="6" name="object 6"/>
          <p:cNvSpPr txBox="1"/>
          <p:nvPr/>
        </p:nvSpPr>
        <p:spPr>
          <a:xfrm>
            <a:off x="299720" y="1214374"/>
            <a:ext cx="4450715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666666"/>
                </a:solidFill>
                <a:latin typeface="Arial"/>
                <a:cs typeface="Arial"/>
              </a:rPr>
              <a:t>“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El</a:t>
            </a:r>
            <a:r>
              <a:rPr sz="1100" i="1" spc="12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principio</a:t>
            </a:r>
            <a:r>
              <a:rPr sz="1100" i="1" spc="13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100" i="1" spc="12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máxima</a:t>
            </a:r>
            <a:r>
              <a:rPr sz="1100" i="1" spc="12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publicidad</a:t>
            </a:r>
            <a:r>
              <a:rPr sz="1100" i="1" spc="13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para</a:t>
            </a:r>
            <a:r>
              <a:rPr sz="1100" i="1" spc="114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titular</a:t>
            </a:r>
            <a:r>
              <a:rPr sz="1100" i="1" spc="13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universal.</a:t>
            </a:r>
            <a:r>
              <a:rPr sz="1100" i="1" spc="12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100" i="1" spc="-20" dirty="0">
                <a:solidFill>
                  <a:srgbClr val="666666"/>
                </a:solidFill>
                <a:latin typeface="Arial"/>
                <a:cs typeface="Arial"/>
              </a:rPr>
              <a:t>Toda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información</a:t>
            </a:r>
            <a:r>
              <a:rPr sz="1100" i="1" spc="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sz="1100" i="1" spc="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posesión,</a:t>
            </a:r>
            <a:r>
              <a:rPr sz="1100" i="1" spc="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bajo</a:t>
            </a:r>
            <a:r>
              <a:rPr sz="1100" i="1" spc="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control</a:t>
            </a:r>
            <a:r>
              <a:rPr sz="1100" i="1" spc="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1100" i="1" spc="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custodia</a:t>
            </a:r>
            <a:r>
              <a:rPr sz="1100" i="1" spc="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100" i="1" spc="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un</a:t>
            </a:r>
            <a:r>
              <a:rPr sz="1100" i="1" spc="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sujeto</a:t>
            </a:r>
            <a:r>
              <a:rPr sz="1100" i="1" spc="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666666"/>
                </a:solidFill>
                <a:latin typeface="Arial"/>
                <a:cs typeface="Arial"/>
              </a:rPr>
              <a:t>obligado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es</a:t>
            </a:r>
            <a:r>
              <a:rPr sz="1100" i="1" spc="1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pública</a:t>
            </a:r>
            <a:r>
              <a:rPr sz="1100" i="1" spc="1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100" i="1" spc="1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no</a:t>
            </a:r>
            <a:r>
              <a:rPr sz="1100" i="1" spc="1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podrá</a:t>
            </a:r>
            <a:r>
              <a:rPr sz="1100" i="1" spc="1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ser</a:t>
            </a:r>
            <a:r>
              <a:rPr sz="1100" i="1" spc="17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reservada</a:t>
            </a:r>
            <a:r>
              <a:rPr sz="1100" i="1" spc="1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1100" i="1" spc="17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limitada</a:t>
            </a:r>
            <a:r>
              <a:rPr sz="1100" i="1" spc="2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sino</a:t>
            </a:r>
            <a:r>
              <a:rPr sz="1100" i="1" spc="1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por</a:t>
            </a:r>
            <a:r>
              <a:rPr sz="1100" i="1" spc="1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666666"/>
                </a:solidFill>
                <a:latin typeface="Arial"/>
                <a:cs typeface="Arial"/>
              </a:rPr>
              <a:t>disposición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constitucional</a:t>
            </a:r>
            <a:r>
              <a:rPr sz="1100" i="1" spc="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1100" i="1" spc="1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legal,</a:t>
            </a:r>
            <a:r>
              <a:rPr sz="1100" i="1" spc="11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100" i="1" spc="1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conformidad</a:t>
            </a:r>
            <a:r>
              <a:rPr sz="1100" i="1" spc="1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con</a:t>
            </a:r>
            <a:r>
              <a:rPr sz="1100" i="1" spc="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100" i="1" spc="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presente</a:t>
            </a:r>
            <a:r>
              <a:rPr sz="1100" i="1" spc="7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ley</a:t>
            </a:r>
            <a:r>
              <a:rPr sz="1100" dirty="0">
                <a:solidFill>
                  <a:srgbClr val="666666"/>
                </a:solidFill>
                <a:latin typeface="Arial"/>
                <a:cs typeface="Arial"/>
              </a:rPr>
              <a:t>”.</a:t>
            </a:r>
            <a:r>
              <a:rPr sz="1100" spc="1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66666"/>
                </a:solidFill>
                <a:latin typeface="Arial"/>
                <a:cs typeface="Arial"/>
              </a:rPr>
              <a:t>Articulo</a:t>
            </a:r>
            <a:r>
              <a:rPr sz="1100" spc="1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spc="-50" dirty="0">
                <a:solidFill>
                  <a:srgbClr val="666666"/>
                </a:solidFill>
                <a:latin typeface="Arial"/>
                <a:cs typeface="Arial"/>
              </a:rPr>
              <a:t>2 </a:t>
            </a:r>
            <a:r>
              <a:rPr sz="1100" dirty="0">
                <a:solidFill>
                  <a:srgbClr val="666666"/>
                </a:solidFill>
                <a:latin typeface="Arial"/>
                <a:cs typeface="Arial"/>
              </a:rPr>
              <a:t>Ley</a:t>
            </a:r>
            <a:r>
              <a:rPr sz="11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66666"/>
                </a:solidFill>
                <a:latin typeface="Arial"/>
                <a:cs typeface="Arial"/>
              </a:rPr>
              <a:t>1712</a:t>
            </a:r>
            <a:r>
              <a:rPr sz="11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1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666666"/>
                </a:solidFill>
                <a:latin typeface="Arial"/>
                <a:cs typeface="Arial"/>
              </a:rPr>
              <a:t>2014.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 dirty="0">
              <a:latin typeface="Arial"/>
              <a:cs typeface="Arial"/>
            </a:endParaRPr>
          </a:p>
          <a:p>
            <a:pPr marL="12700" marR="6350" algn="just">
              <a:lnSpc>
                <a:spcPct val="100000"/>
              </a:lnSpc>
            </a:pPr>
            <a:r>
              <a:rPr sz="1100" dirty="0">
                <a:solidFill>
                  <a:srgbClr val="666666"/>
                </a:solidFill>
                <a:latin typeface="Arial"/>
                <a:cs typeface="Arial"/>
              </a:rPr>
              <a:t>“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Otros</a:t>
            </a:r>
            <a:r>
              <a:rPr sz="1100" i="1" spc="4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principios</a:t>
            </a:r>
            <a:r>
              <a:rPr sz="1100" i="1" spc="4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100" i="1" spc="4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100" i="1" spc="459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transparencia</a:t>
            </a:r>
            <a:r>
              <a:rPr sz="1100" i="1" spc="4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100" i="1" spc="459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acceso</a:t>
            </a:r>
            <a:r>
              <a:rPr sz="1100" i="1" spc="4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100" i="1" spc="459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100" i="1" spc="459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666666"/>
                </a:solidFill>
                <a:latin typeface="Arial"/>
                <a:cs typeface="Arial"/>
              </a:rPr>
              <a:t>información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pública…”</a:t>
            </a:r>
            <a:r>
              <a:rPr sz="1100" i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Articulo</a:t>
            </a:r>
            <a:r>
              <a:rPr sz="1100" i="1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3</a:t>
            </a:r>
            <a:r>
              <a:rPr sz="1100" i="1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Ley</a:t>
            </a:r>
            <a:r>
              <a:rPr sz="1100" i="1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1712</a:t>
            </a:r>
            <a:r>
              <a:rPr sz="1100" i="1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100" i="1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666666"/>
                </a:solidFill>
                <a:latin typeface="Arial"/>
                <a:cs typeface="Arial"/>
              </a:rPr>
              <a:t>2014.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0381" y="2710433"/>
            <a:ext cx="2696210" cy="147955"/>
          </a:xfrm>
          <a:custGeom>
            <a:avLst/>
            <a:gdLst/>
            <a:ahLst/>
            <a:cxnLst/>
            <a:rect l="l" t="t" r="r" b="b"/>
            <a:pathLst>
              <a:path w="2696210" h="147955">
                <a:moveTo>
                  <a:pt x="2671318" y="0"/>
                </a:moveTo>
                <a:lnTo>
                  <a:pt x="24638" y="0"/>
                </a:lnTo>
                <a:lnTo>
                  <a:pt x="15050" y="1938"/>
                </a:lnTo>
                <a:lnTo>
                  <a:pt x="7218" y="7223"/>
                </a:lnTo>
                <a:lnTo>
                  <a:pt x="1936" y="15055"/>
                </a:lnTo>
                <a:lnTo>
                  <a:pt x="0" y="24638"/>
                </a:lnTo>
                <a:lnTo>
                  <a:pt x="0" y="123190"/>
                </a:lnTo>
                <a:lnTo>
                  <a:pt x="1936" y="132772"/>
                </a:lnTo>
                <a:lnTo>
                  <a:pt x="7218" y="140604"/>
                </a:lnTo>
                <a:lnTo>
                  <a:pt x="15050" y="145889"/>
                </a:lnTo>
                <a:lnTo>
                  <a:pt x="24638" y="147828"/>
                </a:lnTo>
                <a:lnTo>
                  <a:pt x="2671318" y="147828"/>
                </a:lnTo>
                <a:lnTo>
                  <a:pt x="2680900" y="145889"/>
                </a:lnTo>
                <a:lnTo>
                  <a:pt x="2688732" y="140604"/>
                </a:lnTo>
                <a:lnTo>
                  <a:pt x="2694017" y="132772"/>
                </a:lnTo>
                <a:lnTo>
                  <a:pt x="2695956" y="123190"/>
                </a:lnTo>
                <a:lnTo>
                  <a:pt x="2695956" y="24638"/>
                </a:lnTo>
                <a:lnTo>
                  <a:pt x="2694017" y="15055"/>
                </a:lnTo>
                <a:lnTo>
                  <a:pt x="2688732" y="7223"/>
                </a:lnTo>
                <a:lnTo>
                  <a:pt x="2680900" y="1938"/>
                </a:lnTo>
                <a:lnTo>
                  <a:pt x="26713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0381" y="3391661"/>
            <a:ext cx="2696210" cy="146685"/>
          </a:xfrm>
          <a:custGeom>
            <a:avLst/>
            <a:gdLst/>
            <a:ahLst/>
            <a:cxnLst/>
            <a:rect l="l" t="t" r="r" b="b"/>
            <a:pathLst>
              <a:path w="2696210" h="146685">
                <a:moveTo>
                  <a:pt x="2671572" y="0"/>
                </a:moveTo>
                <a:lnTo>
                  <a:pt x="24384" y="0"/>
                </a:lnTo>
                <a:lnTo>
                  <a:pt x="14894" y="1916"/>
                </a:lnTo>
                <a:lnTo>
                  <a:pt x="7143" y="7143"/>
                </a:lnTo>
                <a:lnTo>
                  <a:pt x="1916" y="14894"/>
                </a:lnTo>
                <a:lnTo>
                  <a:pt x="0" y="24383"/>
                </a:lnTo>
                <a:lnTo>
                  <a:pt x="0" y="121919"/>
                </a:lnTo>
                <a:lnTo>
                  <a:pt x="1916" y="131409"/>
                </a:lnTo>
                <a:lnTo>
                  <a:pt x="7143" y="139160"/>
                </a:lnTo>
                <a:lnTo>
                  <a:pt x="14894" y="144387"/>
                </a:lnTo>
                <a:lnTo>
                  <a:pt x="24384" y="146303"/>
                </a:lnTo>
                <a:lnTo>
                  <a:pt x="2671572" y="146303"/>
                </a:lnTo>
                <a:lnTo>
                  <a:pt x="2681061" y="144387"/>
                </a:lnTo>
                <a:lnTo>
                  <a:pt x="2688812" y="139160"/>
                </a:lnTo>
                <a:lnTo>
                  <a:pt x="2694039" y="131409"/>
                </a:lnTo>
                <a:lnTo>
                  <a:pt x="2695956" y="121919"/>
                </a:lnTo>
                <a:lnTo>
                  <a:pt x="2695956" y="24383"/>
                </a:lnTo>
                <a:lnTo>
                  <a:pt x="2694039" y="14894"/>
                </a:lnTo>
                <a:lnTo>
                  <a:pt x="2688812" y="7143"/>
                </a:lnTo>
                <a:lnTo>
                  <a:pt x="2681061" y="1916"/>
                </a:lnTo>
                <a:lnTo>
                  <a:pt x="2671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0381" y="3617214"/>
            <a:ext cx="2696210" cy="147955"/>
          </a:xfrm>
          <a:custGeom>
            <a:avLst/>
            <a:gdLst/>
            <a:ahLst/>
            <a:cxnLst/>
            <a:rect l="l" t="t" r="r" b="b"/>
            <a:pathLst>
              <a:path w="2696210" h="147954">
                <a:moveTo>
                  <a:pt x="2671318" y="0"/>
                </a:moveTo>
                <a:lnTo>
                  <a:pt x="24638" y="0"/>
                </a:lnTo>
                <a:lnTo>
                  <a:pt x="15050" y="1938"/>
                </a:lnTo>
                <a:lnTo>
                  <a:pt x="7218" y="7223"/>
                </a:lnTo>
                <a:lnTo>
                  <a:pt x="1936" y="15055"/>
                </a:lnTo>
                <a:lnTo>
                  <a:pt x="0" y="24638"/>
                </a:lnTo>
                <a:lnTo>
                  <a:pt x="0" y="123190"/>
                </a:lnTo>
                <a:lnTo>
                  <a:pt x="1936" y="132772"/>
                </a:lnTo>
                <a:lnTo>
                  <a:pt x="7218" y="140604"/>
                </a:lnTo>
                <a:lnTo>
                  <a:pt x="15050" y="145889"/>
                </a:lnTo>
                <a:lnTo>
                  <a:pt x="24638" y="147828"/>
                </a:lnTo>
                <a:lnTo>
                  <a:pt x="2671318" y="147828"/>
                </a:lnTo>
                <a:lnTo>
                  <a:pt x="2680900" y="145889"/>
                </a:lnTo>
                <a:lnTo>
                  <a:pt x="2688732" y="140604"/>
                </a:lnTo>
                <a:lnTo>
                  <a:pt x="2694017" y="132772"/>
                </a:lnTo>
                <a:lnTo>
                  <a:pt x="2695956" y="123190"/>
                </a:lnTo>
                <a:lnTo>
                  <a:pt x="2695956" y="24638"/>
                </a:lnTo>
                <a:lnTo>
                  <a:pt x="2694017" y="15055"/>
                </a:lnTo>
                <a:lnTo>
                  <a:pt x="2688732" y="7223"/>
                </a:lnTo>
                <a:lnTo>
                  <a:pt x="2680900" y="1938"/>
                </a:lnTo>
                <a:lnTo>
                  <a:pt x="26713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381" y="4071365"/>
            <a:ext cx="2696210" cy="147955"/>
          </a:xfrm>
          <a:custGeom>
            <a:avLst/>
            <a:gdLst/>
            <a:ahLst/>
            <a:cxnLst/>
            <a:rect l="l" t="t" r="r" b="b"/>
            <a:pathLst>
              <a:path w="2696210" h="147954">
                <a:moveTo>
                  <a:pt x="2671318" y="0"/>
                </a:moveTo>
                <a:lnTo>
                  <a:pt x="24638" y="0"/>
                </a:lnTo>
                <a:lnTo>
                  <a:pt x="15050" y="1936"/>
                </a:lnTo>
                <a:lnTo>
                  <a:pt x="7218" y="7218"/>
                </a:lnTo>
                <a:lnTo>
                  <a:pt x="1936" y="15050"/>
                </a:lnTo>
                <a:lnTo>
                  <a:pt x="0" y="24638"/>
                </a:lnTo>
                <a:lnTo>
                  <a:pt x="0" y="123190"/>
                </a:lnTo>
                <a:lnTo>
                  <a:pt x="1936" y="132777"/>
                </a:lnTo>
                <a:lnTo>
                  <a:pt x="7218" y="140609"/>
                </a:lnTo>
                <a:lnTo>
                  <a:pt x="15050" y="145891"/>
                </a:lnTo>
                <a:lnTo>
                  <a:pt x="24638" y="147828"/>
                </a:lnTo>
                <a:lnTo>
                  <a:pt x="2671318" y="147828"/>
                </a:lnTo>
                <a:lnTo>
                  <a:pt x="2680900" y="145891"/>
                </a:lnTo>
                <a:lnTo>
                  <a:pt x="2688732" y="140609"/>
                </a:lnTo>
                <a:lnTo>
                  <a:pt x="2694017" y="132777"/>
                </a:lnTo>
                <a:lnTo>
                  <a:pt x="2695956" y="123190"/>
                </a:lnTo>
                <a:lnTo>
                  <a:pt x="2695956" y="24638"/>
                </a:lnTo>
                <a:lnTo>
                  <a:pt x="2694017" y="15050"/>
                </a:lnTo>
                <a:lnTo>
                  <a:pt x="2688732" y="7218"/>
                </a:lnTo>
                <a:lnTo>
                  <a:pt x="2680900" y="1936"/>
                </a:lnTo>
                <a:lnTo>
                  <a:pt x="26713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268E091-54E0-09B3-6E6F-2BB597062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02" y="2648714"/>
            <a:ext cx="4450715" cy="2442873"/>
          </a:xfrm>
          <a:prstGeom prst="rect">
            <a:avLst/>
          </a:prstGeom>
        </p:spPr>
      </p:pic>
      <p:grpSp>
        <p:nvGrpSpPr>
          <p:cNvPr id="32" name="Grupo 31">
            <a:extLst>
              <a:ext uri="{FF2B5EF4-FFF2-40B4-BE49-F238E27FC236}">
                <a16:creationId xmlns:a16="http://schemas.microsoft.com/office/drawing/2014/main" id="{514571F4-3EF5-97A3-5229-35B5EF79FD5A}"/>
              </a:ext>
            </a:extLst>
          </p:cNvPr>
          <p:cNvGrpSpPr/>
          <p:nvPr/>
        </p:nvGrpSpPr>
        <p:grpSpPr>
          <a:xfrm>
            <a:off x="7620000" y="4071365"/>
            <a:ext cx="1279517" cy="911341"/>
            <a:chOff x="86681" y="143382"/>
            <a:chExt cx="1279517" cy="911341"/>
          </a:xfrm>
        </p:grpSpPr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34EF4CB8-1E1E-231A-5C1F-49F4D79244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40" y="143382"/>
              <a:ext cx="990600" cy="80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5DB73DBB-5735-9660-DD6E-BBE0AC2B9B8D}"/>
                </a:ext>
              </a:extLst>
            </p:cNvPr>
            <p:cNvSpPr txBox="1"/>
            <p:nvPr/>
          </p:nvSpPr>
          <p:spPr>
            <a:xfrm>
              <a:off x="86681" y="839279"/>
              <a:ext cx="12795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400" dirty="0">
                  <a:latin typeface="Arial" panose="020B0604020202020204" pitchFamily="34" charset="0"/>
                  <a:cs typeface="Arial" panose="020B0604020202020204" pitchFamily="34" charset="0"/>
                </a:rPr>
                <a:t>INSPECCION DE TRANSITO Y TRANSPORTE</a:t>
              </a:r>
            </a:p>
            <a:p>
              <a:pPr algn="ctr"/>
              <a:r>
                <a:rPr lang="es-ES" sz="400" dirty="0">
                  <a:latin typeface="Arial" panose="020B0604020202020204" pitchFamily="34" charset="0"/>
                  <a:cs typeface="Arial" panose="020B0604020202020204" pitchFamily="34" charset="0"/>
                </a:rPr>
                <a:t>DE BARRANCABERMEJA</a:t>
              </a:r>
              <a:endParaRPr lang="es-CO"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905738" y="-105821"/>
            <a:ext cx="9030872" cy="848771"/>
          </a:xfrm>
          <a:prstGeom prst="rect">
            <a:avLst/>
          </a:prstGeom>
        </p:spPr>
        <p:txBody>
          <a:bodyPr vert="horz" wrap="square" lIns="0" tIns="139522" rIns="0" bIns="0" rtlCol="0">
            <a:spAutoFit/>
          </a:bodyPr>
          <a:lstStyle/>
          <a:p>
            <a:pPr marL="2556510" algn="ctr">
              <a:lnSpc>
                <a:spcPct val="100000"/>
              </a:lnSpc>
              <a:spcBef>
                <a:spcPts val="105"/>
              </a:spcBef>
            </a:pPr>
            <a:r>
              <a:rPr sz="2300" dirty="0"/>
              <a:t>¿Para</a:t>
            </a:r>
            <a:r>
              <a:rPr sz="2300" spc="-45" dirty="0"/>
              <a:t> </a:t>
            </a:r>
            <a:r>
              <a:rPr sz="2300" dirty="0"/>
              <a:t>qué</a:t>
            </a:r>
            <a:r>
              <a:rPr sz="2300" spc="-25" dirty="0"/>
              <a:t> </a:t>
            </a:r>
            <a:r>
              <a:rPr sz="2300" dirty="0"/>
              <a:t>sirve</a:t>
            </a:r>
            <a:r>
              <a:rPr sz="2300" spc="-45" dirty="0"/>
              <a:t> </a:t>
            </a:r>
            <a:r>
              <a:rPr sz="2300" dirty="0"/>
              <a:t>el</a:t>
            </a:r>
            <a:r>
              <a:rPr sz="2300" spc="-20" dirty="0"/>
              <a:t> </a:t>
            </a:r>
            <a:r>
              <a:rPr sz="2300" dirty="0"/>
              <a:t>Derecho</a:t>
            </a:r>
            <a:r>
              <a:rPr sz="2300" spc="-70" dirty="0"/>
              <a:t> </a:t>
            </a:r>
            <a:r>
              <a:rPr sz="2300" spc="-25" dirty="0"/>
              <a:t>de</a:t>
            </a:r>
            <a:endParaRPr sz="2300" dirty="0"/>
          </a:p>
          <a:p>
            <a:pPr marL="2555875" algn="ctr">
              <a:lnSpc>
                <a:spcPct val="100000"/>
              </a:lnSpc>
            </a:pPr>
            <a:r>
              <a:rPr sz="2300" dirty="0"/>
              <a:t>Acceso</a:t>
            </a:r>
            <a:r>
              <a:rPr sz="2300" spc="-85" dirty="0"/>
              <a:t> </a:t>
            </a:r>
            <a:r>
              <a:rPr sz="2300" dirty="0"/>
              <a:t>a</a:t>
            </a:r>
            <a:r>
              <a:rPr sz="2300" spc="-10" dirty="0"/>
              <a:t> </a:t>
            </a:r>
            <a:r>
              <a:rPr sz="2300" dirty="0"/>
              <a:t>la</a:t>
            </a:r>
            <a:r>
              <a:rPr sz="2300" spc="-30" dirty="0"/>
              <a:t> </a:t>
            </a:r>
            <a:r>
              <a:rPr sz="2300" dirty="0"/>
              <a:t>Información</a:t>
            </a:r>
            <a:r>
              <a:rPr sz="2300" spc="-60" dirty="0"/>
              <a:t> </a:t>
            </a:r>
            <a:r>
              <a:rPr sz="2300" spc="-10" dirty="0"/>
              <a:t>Publica?</a:t>
            </a:r>
            <a:endParaRPr sz="2300" dirty="0"/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1301279" y="3409950"/>
            <a:ext cx="7010399" cy="13484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5080" indent="0" algn="just">
              <a:lnSpc>
                <a:spcPct val="100000"/>
              </a:lnSpc>
              <a:spcBef>
                <a:spcPts val="95"/>
              </a:spcBef>
              <a:buNone/>
            </a:pPr>
            <a:r>
              <a:rPr sz="1050" dirty="0"/>
              <a:t>El</a:t>
            </a:r>
            <a:r>
              <a:rPr sz="1050" spc="-20" dirty="0"/>
              <a:t> </a:t>
            </a:r>
            <a:r>
              <a:rPr sz="1050" dirty="0"/>
              <a:t>derecho</a:t>
            </a:r>
            <a:r>
              <a:rPr sz="1050" spc="-5" dirty="0"/>
              <a:t> </a:t>
            </a:r>
            <a:r>
              <a:rPr sz="1050" dirty="0"/>
              <a:t>de</a:t>
            </a:r>
            <a:r>
              <a:rPr sz="1050" spc="-10" dirty="0"/>
              <a:t> </a:t>
            </a:r>
            <a:r>
              <a:rPr sz="1050" dirty="0"/>
              <a:t>acceso</a:t>
            </a:r>
            <a:r>
              <a:rPr sz="1050" spc="-5" dirty="0"/>
              <a:t> </a:t>
            </a:r>
            <a:r>
              <a:rPr sz="1050" dirty="0"/>
              <a:t>a</a:t>
            </a:r>
            <a:r>
              <a:rPr sz="1050" spc="-25" dirty="0"/>
              <a:t> </a:t>
            </a:r>
            <a:r>
              <a:rPr sz="1050" dirty="0"/>
              <a:t>la</a:t>
            </a:r>
            <a:r>
              <a:rPr sz="1050" spc="-20" dirty="0"/>
              <a:t> </a:t>
            </a:r>
            <a:r>
              <a:rPr sz="1050" dirty="0"/>
              <a:t>información</a:t>
            </a:r>
            <a:r>
              <a:rPr sz="1050" spc="-5" dirty="0"/>
              <a:t> </a:t>
            </a:r>
            <a:r>
              <a:rPr sz="1050" dirty="0"/>
              <a:t>pública</a:t>
            </a:r>
            <a:r>
              <a:rPr sz="1050" spc="-5" dirty="0"/>
              <a:t> </a:t>
            </a:r>
            <a:r>
              <a:rPr sz="1050" dirty="0"/>
              <a:t>es</a:t>
            </a:r>
            <a:r>
              <a:rPr sz="1050" spc="-10" dirty="0"/>
              <a:t> </a:t>
            </a:r>
            <a:r>
              <a:rPr sz="1050" dirty="0"/>
              <a:t>un</a:t>
            </a:r>
            <a:r>
              <a:rPr sz="1050" spc="-5" dirty="0"/>
              <a:t> </a:t>
            </a:r>
            <a:r>
              <a:rPr sz="1050" dirty="0"/>
              <a:t>derecho</a:t>
            </a:r>
            <a:r>
              <a:rPr sz="1050" spc="-10" dirty="0"/>
              <a:t> llave </a:t>
            </a:r>
            <a:r>
              <a:rPr sz="1050" dirty="0"/>
              <a:t>que</a:t>
            </a:r>
            <a:r>
              <a:rPr sz="1050" spc="120" dirty="0"/>
              <a:t> </a:t>
            </a:r>
            <a:r>
              <a:rPr sz="1050" dirty="0"/>
              <a:t>le</a:t>
            </a:r>
            <a:r>
              <a:rPr sz="1050" spc="125" dirty="0"/>
              <a:t> </a:t>
            </a:r>
            <a:r>
              <a:rPr sz="1050" dirty="0"/>
              <a:t>permite</a:t>
            </a:r>
            <a:r>
              <a:rPr sz="1050" spc="125" dirty="0"/>
              <a:t> </a:t>
            </a:r>
            <a:r>
              <a:rPr sz="1050" dirty="0"/>
              <a:t>ejercer</a:t>
            </a:r>
            <a:r>
              <a:rPr sz="1050" spc="130" dirty="0"/>
              <a:t> </a:t>
            </a:r>
            <a:r>
              <a:rPr sz="1050" dirty="0"/>
              <a:t>otros</a:t>
            </a:r>
            <a:r>
              <a:rPr sz="1050" spc="130" dirty="0"/>
              <a:t> </a:t>
            </a:r>
            <a:r>
              <a:rPr sz="1050" dirty="0"/>
              <a:t>derechos,</a:t>
            </a:r>
            <a:r>
              <a:rPr sz="1050" spc="125" dirty="0"/>
              <a:t> </a:t>
            </a:r>
            <a:r>
              <a:rPr sz="1050" dirty="0"/>
              <a:t>de</a:t>
            </a:r>
            <a:r>
              <a:rPr sz="1050" spc="114" dirty="0"/>
              <a:t> </a:t>
            </a:r>
            <a:r>
              <a:rPr sz="1050" dirty="0"/>
              <a:t>ahí</a:t>
            </a:r>
            <a:r>
              <a:rPr sz="1050" spc="120" dirty="0"/>
              <a:t> </a:t>
            </a:r>
            <a:r>
              <a:rPr sz="1050" dirty="0"/>
              <a:t>su</a:t>
            </a:r>
            <a:r>
              <a:rPr sz="1050" spc="125" dirty="0"/>
              <a:t> </a:t>
            </a:r>
            <a:r>
              <a:rPr sz="1050" dirty="0"/>
              <a:t>importancia.</a:t>
            </a:r>
            <a:r>
              <a:rPr sz="1050" spc="114" dirty="0"/>
              <a:t> </a:t>
            </a:r>
            <a:r>
              <a:rPr sz="1050" spc="-25" dirty="0"/>
              <a:t>La </a:t>
            </a:r>
            <a:r>
              <a:rPr sz="1050" dirty="0"/>
              <a:t>información</a:t>
            </a:r>
            <a:r>
              <a:rPr sz="1050" spc="60" dirty="0"/>
              <a:t> </a:t>
            </a:r>
            <a:r>
              <a:rPr sz="1050" dirty="0"/>
              <a:t>permite</a:t>
            </a:r>
            <a:r>
              <a:rPr sz="1050" spc="65" dirty="0"/>
              <a:t> </a:t>
            </a:r>
            <a:r>
              <a:rPr sz="1050" dirty="0"/>
              <a:t>saber</a:t>
            </a:r>
            <a:r>
              <a:rPr sz="1050" spc="50" dirty="0"/>
              <a:t> </a:t>
            </a:r>
            <a:r>
              <a:rPr sz="1050" dirty="0"/>
              <a:t>como</a:t>
            </a:r>
            <a:r>
              <a:rPr sz="1050" spc="55" dirty="0"/>
              <a:t> </a:t>
            </a:r>
            <a:r>
              <a:rPr sz="1050" dirty="0"/>
              <a:t>podemos</a:t>
            </a:r>
            <a:r>
              <a:rPr sz="1050" spc="55" dirty="0"/>
              <a:t> </a:t>
            </a:r>
            <a:r>
              <a:rPr sz="1050" dirty="0"/>
              <a:t>acceder</a:t>
            </a:r>
            <a:r>
              <a:rPr sz="1050" spc="55" dirty="0"/>
              <a:t> </a:t>
            </a:r>
            <a:r>
              <a:rPr sz="1050" dirty="0"/>
              <a:t>a</a:t>
            </a:r>
            <a:r>
              <a:rPr sz="1050" spc="50" dirty="0"/>
              <a:t> </a:t>
            </a:r>
            <a:r>
              <a:rPr sz="1050" dirty="0"/>
              <a:t>los</a:t>
            </a:r>
            <a:r>
              <a:rPr sz="1050" spc="60" dirty="0"/>
              <a:t> </a:t>
            </a:r>
            <a:r>
              <a:rPr sz="1050" dirty="0"/>
              <a:t>bienes</a:t>
            </a:r>
            <a:r>
              <a:rPr sz="1050" spc="65" dirty="0"/>
              <a:t> </a:t>
            </a:r>
            <a:r>
              <a:rPr sz="1050" spc="-50" dirty="0"/>
              <a:t>y </a:t>
            </a:r>
            <a:r>
              <a:rPr sz="1050" dirty="0"/>
              <a:t>servicios</a:t>
            </a:r>
            <a:r>
              <a:rPr sz="1050" spc="204" dirty="0"/>
              <a:t> </a:t>
            </a:r>
            <a:r>
              <a:rPr sz="1050" dirty="0"/>
              <a:t>a</a:t>
            </a:r>
            <a:r>
              <a:rPr sz="1050" spc="195" dirty="0"/>
              <a:t> </a:t>
            </a:r>
            <a:r>
              <a:rPr sz="1050" dirty="0"/>
              <a:t>los</a:t>
            </a:r>
            <a:r>
              <a:rPr sz="1050" spc="200" dirty="0"/>
              <a:t> </a:t>
            </a:r>
            <a:r>
              <a:rPr sz="1050" dirty="0"/>
              <a:t>cuales</a:t>
            </a:r>
            <a:r>
              <a:rPr sz="1050" spc="200" dirty="0"/>
              <a:t> </a:t>
            </a:r>
            <a:r>
              <a:rPr sz="1050" dirty="0"/>
              <a:t>tenemos</a:t>
            </a:r>
            <a:r>
              <a:rPr sz="1050" spc="200" dirty="0"/>
              <a:t> </a:t>
            </a:r>
            <a:r>
              <a:rPr sz="1050" dirty="0"/>
              <a:t>derecho,</a:t>
            </a:r>
            <a:r>
              <a:rPr sz="1050" spc="215" dirty="0"/>
              <a:t> </a:t>
            </a:r>
            <a:r>
              <a:rPr sz="1050" dirty="0"/>
              <a:t>ya</a:t>
            </a:r>
            <a:r>
              <a:rPr sz="1050" spc="210" dirty="0"/>
              <a:t> </a:t>
            </a:r>
            <a:r>
              <a:rPr sz="1050" dirty="0"/>
              <a:t>sea</a:t>
            </a:r>
            <a:r>
              <a:rPr sz="1050" spc="200" dirty="0"/>
              <a:t> </a:t>
            </a:r>
            <a:r>
              <a:rPr sz="1050" dirty="0"/>
              <a:t>que</a:t>
            </a:r>
            <a:r>
              <a:rPr sz="1050" spc="210" dirty="0"/>
              <a:t> </a:t>
            </a:r>
            <a:r>
              <a:rPr sz="1050" spc="-10" dirty="0"/>
              <a:t>provengan </a:t>
            </a:r>
            <a:r>
              <a:rPr sz="1050" dirty="0"/>
              <a:t>del</a:t>
            </a:r>
            <a:r>
              <a:rPr sz="1050" spc="-30" dirty="0"/>
              <a:t> </a:t>
            </a:r>
            <a:r>
              <a:rPr sz="1050" dirty="0"/>
              <a:t>Estado</a:t>
            </a:r>
            <a:r>
              <a:rPr sz="1050" spc="-20" dirty="0"/>
              <a:t> </a:t>
            </a:r>
            <a:r>
              <a:rPr sz="1050" dirty="0"/>
              <a:t>o</a:t>
            </a:r>
            <a:r>
              <a:rPr sz="1050" spc="-40" dirty="0"/>
              <a:t> </a:t>
            </a:r>
            <a:r>
              <a:rPr sz="1050" dirty="0"/>
              <a:t>de</a:t>
            </a:r>
            <a:r>
              <a:rPr sz="1050" spc="-25" dirty="0"/>
              <a:t> </a:t>
            </a:r>
            <a:r>
              <a:rPr sz="1050" dirty="0"/>
              <a:t>los</a:t>
            </a:r>
            <a:r>
              <a:rPr sz="1050" spc="-35" dirty="0"/>
              <a:t> </a:t>
            </a:r>
            <a:r>
              <a:rPr sz="1050" dirty="0"/>
              <a:t>sujetos</a:t>
            </a:r>
            <a:r>
              <a:rPr sz="1050" spc="-15" dirty="0"/>
              <a:t> </a:t>
            </a:r>
            <a:r>
              <a:rPr sz="1050" dirty="0"/>
              <a:t>obligados</a:t>
            </a:r>
            <a:r>
              <a:rPr sz="1050" spc="-10" dirty="0"/>
              <a:t> </a:t>
            </a:r>
            <a:r>
              <a:rPr sz="1050" dirty="0"/>
              <a:t>de</a:t>
            </a:r>
            <a:r>
              <a:rPr sz="1050" spc="-30" dirty="0"/>
              <a:t> </a:t>
            </a:r>
            <a:r>
              <a:rPr sz="1050" dirty="0"/>
              <a:t>carácter </a:t>
            </a:r>
            <a:r>
              <a:rPr sz="1050" spc="-10" dirty="0"/>
              <a:t>privado.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sz="1050" dirty="0" err="1"/>
              <a:t>Estos</a:t>
            </a:r>
            <a:r>
              <a:rPr sz="1050" spc="365" dirty="0"/>
              <a:t> </a:t>
            </a:r>
            <a:r>
              <a:rPr sz="1050" dirty="0"/>
              <a:t>son</a:t>
            </a:r>
            <a:r>
              <a:rPr sz="1050" spc="385" dirty="0"/>
              <a:t> </a:t>
            </a:r>
            <a:r>
              <a:rPr sz="1050" dirty="0"/>
              <a:t>algunos</a:t>
            </a:r>
            <a:r>
              <a:rPr sz="1050" spc="380" dirty="0"/>
              <a:t> </a:t>
            </a:r>
            <a:r>
              <a:rPr sz="1050" dirty="0"/>
              <a:t>ejemplos</a:t>
            </a:r>
            <a:r>
              <a:rPr sz="1050" spc="375" dirty="0"/>
              <a:t> </a:t>
            </a:r>
            <a:r>
              <a:rPr sz="1050" dirty="0"/>
              <a:t>de</a:t>
            </a:r>
            <a:r>
              <a:rPr sz="1050" spc="385" dirty="0"/>
              <a:t> </a:t>
            </a:r>
            <a:r>
              <a:rPr sz="1050" dirty="0"/>
              <a:t>los</a:t>
            </a:r>
            <a:r>
              <a:rPr sz="1050" spc="375" dirty="0"/>
              <a:t> </a:t>
            </a:r>
            <a:r>
              <a:rPr sz="1050" dirty="0"/>
              <a:t>derechos</a:t>
            </a:r>
            <a:r>
              <a:rPr sz="1050" spc="385" dirty="0"/>
              <a:t> </a:t>
            </a:r>
            <a:r>
              <a:rPr sz="1050" dirty="0"/>
              <a:t>que</a:t>
            </a:r>
            <a:r>
              <a:rPr sz="1050" spc="380" dirty="0"/>
              <a:t> </a:t>
            </a:r>
            <a:r>
              <a:rPr sz="1050" dirty="0"/>
              <a:t>se</a:t>
            </a:r>
            <a:r>
              <a:rPr sz="1050" spc="385" dirty="0"/>
              <a:t> </a:t>
            </a:r>
            <a:r>
              <a:rPr sz="1050" spc="-10" dirty="0" err="1"/>
              <a:t>pueden</a:t>
            </a:r>
            <a:r>
              <a:rPr lang="es-ES" sz="1050" spc="-10" dirty="0"/>
              <a:t> </a:t>
            </a:r>
            <a:r>
              <a:rPr sz="1050" dirty="0" err="1"/>
              <a:t>ejercer</a:t>
            </a:r>
            <a:r>
              <a:rPr sz="1050" spc="-20" dirty="0"/>
              <a:t> </a:t>
            </a:r>
            <a:r>
              <a:rPr sz="1050" dirty="0"/>
              <a:t>a</a:t>
            </a:r>
            <a:r>
              <a:rPr sz="1050" spc="-30" dirty="0"/>
              <a:t> </a:t>
            </a:r>
            <a:r>
              <a:rPr sz="1050" dirty="0"/>
              <a:t>través</a:t>
            </a:r>
            <a:r>
              <a:rPr sz="1050" spc="-10" dirty="0"/>
              <a:t> </a:t>
            </a:r>
            <a:r>
              <a:rPr sz="1050" dirty="0"/>
              <a:t>del</a:t>
            </a:r>
            <a:r>
              <a:rPr sz="1050" spc="-25" dirty="0"/>
              <a:t> </a:t>
            </a:r>
            <a:r>
              <a:rPr sz="1050" dirty="0"/>
              <a:t>derecho</a:t>
            </a:r>
            <a:r>
              <a:rPr sz="1050" spc="-10" dirty="0"/>
              <a:t> </a:t>
            </a:r>
            <a:r>
              <a:rPr sz="1050" dirty="0"/>
              <a:t>de</a:t>
            </a:r>
            <a:r>
              <a:rPr sz="1050" spc="-30" dirty="0"/>
              <a:t> </a:t>
            </a:r>
            <a:r>
              <a:rPr sz="1050" dirty="0"/>
              <a:t>acceso</a:t>
            </a:r>
            <a:r>
              <a:rPr sz="1050" spc="-15" dirty="0"/>
              <a:t> </a:t>
            </a:r>
            <a:r>
              <a:rPr sz="1050" dirty="0"/>
              <a:t>a</a:t>
            </a:r>
            <a:r>
              <a:rPr sz="1050" spc="-30" dirty="0"/>
              <a:t> </a:t>
            </a:r>
            <a:r>
              <a:rPr sz="1050" dirty="0"/>
              <a:t>la</a:t>
            </a:r>
            <a:r>
              <a:rPr sz="1050" spc="-40" dirty="0"/>
              <a:t> </a:t>
            </a:r>
            <a:r>
              <a:rPr sz="1050" dirty="0"/>
              <a:t>información</a:t>
            </a:r>
            <a:r>
              <a:rPr sz="1050" spc="-5" dirty="0"/>
              <a:t> </a:t>
            </a:r>
            <a:r>
              <a:rPr sz="1050" spc="-10" dirty="0"/>
              <a:t>publica:</a:t>
            </a:r>
          </a:p>
          <a:p>
            <a:pPr marL="0" marR="7620" indent="0" algn="just">
              <a:lnSpc>
                <a:spcPct val="100000"/>
              </a:lnSpc>
              <a:buNone/>
            </a:pPr>
            <a:r>
              <a:rPr sz="1050" dirty="0"/>
              <a:t>A</a:t>
            </a:r>
            <a:r>
              <a:rPr sz="1050" spc="110" dirty="0"/>
              <a:t> </a:t>
            </a:r>
            <a:r>
              <a:rPr sz="1050" dirty="0"/>
              <a:t>la</a:t>
            </a:r>
            <a:r>
              <a:rPr sz="1050" spc="110" dirty="0"/>
              <a:t> </a:t>
            </a:r>
            <a:r>
              <a:rPr sz="1050" dirty="0"/>
              <a:t>Salud,</a:t>
            </a:r>
            <a:r>
              <a:rPr sz="1050" spc="120" dirty="0"/>
              <a:t> </a:t>
            </a:r>
            <a:r>
              <a:rPr sz="1050" dirty="0"/>
              <a:t>Educación,</a:t>
            </a:r>
            <a:r>
              <a:rPr sz="1050" spc="120" dirty="0"/>
              <a:t> </a:t>
            </a:r>
            <a:r>
              <a:rPr sz="1050" dirty="0"/>
              <a:t>Pensiones,</a:t>
            </a:r>
            <a:r>
              <a:rPr sz="1050" spc="120" dirty="0"/>
              <a:t> </a:t>
            </a:r>
            <a:r>
              <a:rPr sz="1050" dirty="0"/>
              <a:t>Trabajo,</a:t>
            </a:r>
            <a:r>
              <a:rPr sz="1050" spc="114" dirty="0"/>
              <a:t> </a:t>
            </a:r>
            <a:r>
              <a:rPr sz="1050" dirty="0"/>
              <a:t>Vivienda,</a:t>
            </a:r>
            <a:r>
              <a:rPr sz="1050" spc="114" dirty="0"/>
              <a:t> </a:t>
            </a:r>
            <a:r>
              <a:rPr sz="1050" dirty="0"/>
              <a:t>Justicia,</a:t>
            </a:r>
            <a:r>
              <a:rPr sz="1050" spc="120" dirty="0"/>
              <a:t> </a:t>
            </a:r>
            <a:r>
              <a:rPr sz="1050" spc="-25" dirty="0"/>
              <a:t>al </a:t>
            </a:r>
            <a:r>
              <a:rPr sz="1050" dirty="0"/>
              <a:t>voto,</a:t>
            </a:r>
            <a:r>
              <a:rPr sz="1050" spc="25" dirty="0"/>
              <a:t> </a:t>
            </a:r>
            <a:r>
              <a:rPr sz="1050" dirty="0"/>
              <a:t>a</a:t>
            </a:r>
            <a:r>
              <a:rPr sz="1050" spc="25" dirty="0"/>
              <a:t> </a:t>
            </a:r>
            <a:r>
              <a:rPr sz="1050" dirty="0"/>
              <a:t>la</a:t>
            </a:r>
            <a:r>
              <a:rPr sz="1050" spc="30" dirty="0"/>
              <a:t> </a:t>
            </a:r>
            <a:r>
              <a:rPr sz="1050" dirty="0"/>
              <a:t>participación</a:t>
            </a:r>
            <a:r>
              <a:rPr sz="1050" spc="20" dirty="0"/>
              <a:t> </a:t>
            </a:r>
            <a:r>
              <a:rPr sz="1050" dirty="0"/>
              <a:t>ciudadana,</a:t>
            </a:r>
            <a:r>
              <a:rPr sz="1050" spc="30" dirty="0"/>
              <a:t> </a:t>
            </a:r>
            <a:r>
              <a:rPr sz="1050" dirty="0"/>
              <a:t>a</a:t>
            </a:r>
            <a:r>
              <a:rPr sz="1050" spc="30" dirty="0"/>
              <a:t> </a:t>
            </a:r>
            <a:r>
              <a:rPr sz="1050" dirty="0"/>
              <a:t>la</a:t>
            </a:r>
            <a:r>
              <a:rPr sz="1050" spc="15" dirty="0"/>
              <a:t> </a:t>
            </a:r>
            <a:r>
              <a:rPr sz="1050" dirty="0"/>
              <a:t>libertad</a:t>
            </a:r>
            <a:r>
              <a:rPr sz="1050" spc="35" dirty="0"/>
              <a:t> </a:t>
            </a:r>
            <a:r>
              <a:rPr sz="1050" dirty="0"/>
              <a:t>de</a:t>
            </a:r>
            <a:r>
              <a:rPr sz="1050" spc="15" dirty="0"/>
              <a:t> </a:t>
            </a:r>
            <a:r>
              <a:rPr sz="1050" dirty="0"/>
              <a:t>expresión,</a:t>
            </a:r>
            <a:r>
              <a:rPr sz="1050" spc="30" dirty="0"/>
              <a:t> </a:t>
            </a:r>
            <a:r>
              <a:rPr sz="1050" dirty="0"/>
              <a:t>a</a:t>
            </a:r>
            <a:r>
              <a:rPr sz="1050" spc="30" dirty="0"/>
              <a:t> </a:t>
            </a:r>
            <a:r>
              <a:rPr sz="1050" spc="-25" dirty="0"/>
              <a:t>un </a:t>
            </a:r>
            <a:r>
              <a:rPr sz="1050" dirty="0"/>
              <a:t>medio</a:t>
            </a:r>
            <a:r>
              <a:rPr sz="1050" spc="-45" dirty="0"/>
              <a:t> </a:t>
            </a:r>
            <a:r>
              <a:rPr sz="1050" dirty="0"/>
              <a:t>ambiente</a:t>
            </a:r>
            <a:r>
              <a:rPr sz="1050" spc="-35" dirty="0"/>
              <a:t> </a:t>
            </a:r>
            <a:r>
              <a:rPr sz="1050" dirty="0"/>
              <a:t>sano,</a:t>
            </a:r>
            <a:r>
              <a:rPr sz="1050" spc="-40" dirty="0"/>
              <a:t> </a:t>
            </a:r>
            <a:r>
              <a:rPr sz="1050" dirty="0"/>
              <a:t>Recreación</a:t>
            </a:r>
            <a:r>
              <a:rPr sz="1050" spc="-40" dirty="0"/>
              <a:t> </a:t>
            </a:r>
            <a:r>
              <a:rPr sz="1050" dirty="0"/>
              <a:t>y</a:t>
            </a:r>
            <a:r>
              <a:rPr sz="1050" spc="-55" dirty="0"/>
              <a:t> </a:t>
            </a:r>
            <a:r>
              <a:rPr sz="1050" dirty="0"/>
              <a:t>Deporte</a:t>
            </a:r>
            <a:r>
              <a:rPr sz="1050" spc="-45" dirty="0"/>
              <a:t> </a:t>
            </a:r>
            <a:r>
              <a:rPr sz="1050" dirty="0"/>
              <a:t>entre</a:t>
            </a:r>
            <a:r>
              <a:rPr sz="1050" spc="-40" dirty="0"/>
              <a:t> </a:t>
            </a:r>
            <a:r>
              <a:rPr sz="1050" spc="-10" dirty="0"/>
              <a:t>otros.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4558" y="821396"/>
            <a:ext cx="2883842" cy="2436154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4C8E0A41-035C-0C1D-62C8-4628288B0ACC}"/>
              </a:ext>
            </a:extLst>
          </p:cNvPr>
          <p:cNvGrpSpPr/>
          <p:nvPr/>
        </p:nvGrpSpPr>
        <p:grpSpPr>
          <a:xfrm>
            <a:off x="228600" y="11869"/>
            <a:ext cx="1279517" cy="911341"/>
            <a:chOff x="86681" y="143382"/>
            <a:chExt cx="1279517" cy="911341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10F48A7A-9DA6-B307-9F74-967584D52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40" y="143382"/>
              <a:ext cx="990600" cy="80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FAB34E02-1160-D667-58C5-548F18863038}"/>
                </a:ext>
              </a:extLst>
            </p:cNvPr>
            <p:cNvSpPr txBox="1"/>
            <p:nvPr/>
          </p:nvSpPr>
          <p:spPr>
            <a:xfrm>
              <a:off x="86681" y="839279"/>
              <a:ext cx="12795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400" dirty="0">
                  <a:latin typeface="Arial" panose="020B0604020202020204" pitchFamily="34" charset="0"/>
                  <a:cs typeface="Arial" panose="020B0604020202020204" pitchFamily="34" charset="0"/>
                </a:rPr>
                <a:t>INSPECCION DE TRANSITO Y TRANSPORTE</a:t>
              </a:r>
            </a:p>
            <a:p>
              <a:pPr algn="ctr"/>
              <a:r>
                <a:rPr lang="es-ES" sz="400" dirty="0">
                  <a:latin typeface="Arial" panose="020B0604020202020204" pitchFamily="34" charset="0"/>
                  <a:cs typeface="Arial" panose="020B0604020202020204" pitchFamily="34" charset="0"/>
                </a:rPr>
                <a:t>DE BARRANCABERMEJA</a:t>
              </a:r>
              <a:endParaRPr lang="es-CO"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8001" y="457200"/>
            <a:ext cx="6447501" cy="778803"/>
          </a:xfrm>
          <a:prstGeom prst="rect">
            <a:avLst/>
          </a:prstGeom>
        </p:spPr>
        <p:txBody>
          <a:bodyPr vert="horz" wrap="square" lIns="0" tIns="222631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800" dirty="0"/>
              <a:t>¿Quién</a:t>
            </a:r>
            <a:r>
              <a:rPr sz="1800" spc="-45" dirty="0"/>
              <a:t> </a:t>
            </a:r>
            <a:r>
              <a:rPr sz="1800" dirty="0"/>
              <a:t>vela</a:t>
            </a:r>
            <a:r>
              <a:rPr sz="1800" spc="-50" dirty="0"/>
              <a:t> </a:t>
            </a:r>
            <a:r>
              <a:rPr sz="1800" dirty="0"/>
              <a:t>por</a:t>
            </a:r>
            <a:r>
              <a:rPr sz="1800" spc="-55" dirty="0"/>
              <a:t> </a:t>
            </a:r>
            <a:r>
              <a:rPr sz="1800" dirty="0"/>
              <a:t>la</a:t>
            </a:r>
            <a:r>
              <a:rPr sz="1800" spc="-65" dirty="0"/>
              <a:t> </a:t>
            </a:r>
            <a:r>
              <a:rPr sz="1800" dirty="0"/>
              <a:t>protección</a:t>
            </a:r>
            <a:r>
              <a:rPr sz="1800" spc="-40" dirty="0"/>
              <a:t> </a:t>
            </a:r>
            <a:r>
              <a:rPr sz="1800" dirty="0"/>
              <a:t>del</a:t>
            </a:r>
            <a:r>
              <a:rPr sz="1800" spc="-50" dirty="0"/>
              <a:t> </a:t>
            </a:r>
            <a:r>
              <a:rPr sz="1800" dirty="0"/>
              <a:t>ejercicio</a:t>
            </a:r>
            <a:r>
              <a:rPr sz="1800" spc="-55" dirty="0"/>
              <a:t> </a:t>
            </a:r>
            <a:r>
              <a:rPr sz="1800" spc="-25" dirty="0"/>
              <a:t>del</a:t>
            </a:r>
          </a:p>
          <a:p>
            <a:pPr marL="21590">
              <a:lnSpc>
                <a:spcPct val="100000"/>
              </a:lnSpc>
            </a:pPr>
            <a:r>
              <a:rPr sz="1800" dirty="0"/>
              <a:t>Derecho</a:t>
            </a:r>
            <a:r>
              <a:rPr sz="1800" spc="-50" dirty="0"/>
              <a:t> </a:t>
            </a:r>
            <a:r>
              <a:rPr sz="1800" dirty="0"/>
              <a:t>de</a:t>
            </a:r>
            <a:r>
              <a:rPr sz="1800" spc="-50" dirty="0"/>
              <a:t> </a:t>
            </a:r>
            <a:r>
              <a:rPr sz="1800" dirty="0"/>
              <a:t>Acceso</a:t>
            </a:r>
            <a:r>
              <a:rPr sz="1800" spc="-45" dirty="0"/>
              <a:t> </a:t>
            </a:r>
            <a:r>
              <a:rPr sz="1800" dirty="0"/>
              <a:t>a</a:t>
            </a:r>
            <a:r>
              <a:rPr sz="1800" spc="-65" dirty="0"/>
              <a:t> </a:t>
            </a:r>
            <a:r>
              <a:rPr sz="1800" dirty="0"/>
              <a:t>la</a:t>
            </a:r>
            <a:r>
              <a:rPr sz="1800" spc="-45" dirty="0"/>
              <a:t> </a:t>
            </a:r>
            <a:r>
              <a:rPr sz="1800" dirty="0"/>
              <a:t>Información</a:t>
            </a:r>
            <a:r>
              <a:rPr sz="1800" spc="-35" dirty="0"/>
              <a:t> </a:t>
            </a:r>
            <a:r>
              <a:rPr sz="1800" spc="-10" dirty="0"/>
              <a:t>Pública?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7631" y="1436624"/>
            <a:ext cx="5177155" cy="2830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Como</a:t>
            </a:r>
            <a:r>
              <a:rPr sz="1150" spc="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se</a:t>
            </a:r>
            <a:r>
              <a:rPr sz="1150" spc="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enunció</a:t>
            </a:r>
            <a:r>
              <a:rPr sz="1150" spc="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anteriormente</a:t>
            </a:r>
            <a:r>
              <a:rPr sz="1150" spc="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el</a:t>
            </a:r>
            <a:r>
              <a:rPr sz="1150" spc="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derecho</a:t>
            </a:r>
            <a:r>
              <a:rPr sz="1150" spc="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150" spc="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acceso</a:t>
            </a:r>
            <a:r>
              <a:rPr sz="1150" spc="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150" spc="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150" spc="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información</a:t>
            </a:r>
            <a:r>
              <a:rPr sz="1150" spc="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666666"/>
                </a:solidFill>
                <a:latin typeface="Arial"/>
                <a:cs typeface="Arial"/>
              </a:rPr>
              <a:t>pública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es</a:t>
            </a:r>
            <a:r>
              <a:rPr sz="1150" spc="229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un</a:t>
            </a:r>
            <a:r>
              <a:rPr sz="1150" spc="2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derecho</a:t>
            </a:r>
            <a:r>
              <a:rPr sz="1150" spc="2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fundamental</a:t>
            </a:r>
            <a:r>
              <a:rPr sz="1150" spc="2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consagrado</a:t>
            </a:r>
            <a:r>
              <a:rPr sz="1150" spc="2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sz="1150" spc="2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150" spc="229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jurisprudencia</a:t>
            </a:r>
            <a:r>
              <a:rPr sz="1150" spc="229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internacional</a:t>
            </a:r>
            <a:r>
              <a:rPr sz="1150" spc="229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spc="-50" dirty="0">
                <a:solidFill>
                  <a:srgbClr val="666666"/>
                </a:solidFill>
                <a:latin typeface="Arial"/>
                <a:cs typeface="Arial"/>
              </a:rPr>
              <a:t>y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nacional,</a:t>
            </a:r>
            <a:r>
              <a:rPr sz="1150" spc="1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como</a:t>
            </a:r>
            <a:r>
              <a:rPr sz="1150" spc="1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uno</a:t>
            </a:r>
            <a:r>
              <a:rPr sz="1150" spc="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estructural</a:t>
            </a:r>
            <a:r>
              <a:rPr sz="1150" spc="1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150" spc="1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transversal</a:t>
            </a:r>
            <a:r>
              <a:rPr sz="1150" spc="1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150" spc="1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todos</a:t>
            </a:r>
            <a:r>
              <a:rPr sz="1150" spc="11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los</a:t>
            </a:r>
            <a:r>
              <a:rPr sz="1150" spc="11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Derechos</a:t>
            </a:r>
            <a:r>
              <a:rPr sz="1150" spc="1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666666"/>
                </a:solidFill>
                <a:latin typeface="Arial"/>
                <a:cs typeface="Arial"/>
              </a:rPr>
              <a:t>Humanos.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sz="1150" spc="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esta</a:t>
            </a:r>
            <a:r>
              <a:rPr sz="1150" spc="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medida</a:t>
            </a:r>
            <a:r>
              <a:rPr sz="1150" spc="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150" spc="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según</a:t>
            </a:r>
            <a:r>
              <a:rPr sz="1150" spc="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lo</a:t>
            </a:r>
            <a:r>
              <a:rPr sz="1150" spc="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establecido</a:t>
            </a:r>
            <a:r>
              <a:rPr sz="1150" spc="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sz="1150" spc="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150" spc="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Constitución</a:t>
            </a:r>
            <a:r>
              <a:rPr sz="1150" spc="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Política</a:t>
            </a:r>
            <a:r>
              <a:rPr sz="1150" spc="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150" spc="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666666"/>
                </a:solidFill>
                <a:latin typeface="Arial"/>
                <a:cs typeface="Arial"/>
              </a:rPr>
              <a:t>Colombia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sz="1150" spc="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su</a:t>
            </a:r>
            <a:r>
              <a:rPr sz="1150" spc="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artículo</a:t>
            </a:r>
            <a:r>
              <a:rPr sz="1150" spc="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277,</a:t>
            </a:r>
            <a:r>
              <a:rPr sz="1150" spc="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las</a:t>
            </a:r>
            <a:r>
              <a:rPr sz="1150" spc="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funciones</a:t>
            </a:r>
            <a:r>
              <a:rPr sz="1150" spc="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150" spc="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protección</a:t>
            </a:r>
            <a:r>
              <a:rPr sz="1150" spc="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150" spc="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los</a:t>
            </a:r>
            <a:r>
              <a:rPr sz="1150" spc="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Derechos</a:t>
            </a:r>
            <a:r>
              <a:rPr sz="1150" spc="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Humanos</a:t>
            </a:r>
            <a:r>
              <a:rPr sz="1150" spc="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150" spc="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spc="-25" dirty="0">
                <a:solidFill>
                  <a:srgbClr val="666666"/>
                </a:solidFill>
                <a:latin typeface="Arial"/>
                <a:cs typeface="Arial"/>
              </a:rPr>
              <a:t>el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aseguramiento</a:t>
            </a:r>
            <a:r>
              <a:rPr sz="1150" spc="-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15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su</a:t>
            </a:r>
            <a:r>
              <a:rPr sz="115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efectividad</a:t>
            </a:r>
            <a:r>
              <a:rPr sz="115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15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cumplimiento</a:t>
            </a:r>
            <a:r>
              <a:rPr sz="115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sz="115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el</a:t>
            </a:r>
            <a:r>
              <a:rPr sz="115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país,</a:t>
            </a:r>
            <a:r>
              <a:rPr sz="115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están</a:t>
            </a:r>
            <a:r>
              <a:rPr sz="115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sz="115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manos</a:t>
            </a:r>
            <a:r>
              <a:rPr sz="1150" spc="-25" dirty="0">
                <a:solidFill>
                  <a:srgbClr val="666666"/>
                </a:solidFill>
                <a:latin typeface="Arial"/>
                <a:cs typeface="Arial"/>
              </a:rPr>
              <a:t> del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Ministerio</a:t>
            </a:r>
            <a:r>
              <a:rPr sz="1150" spc="11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Público,</a:t>
            </a:r>
            <a:r>
              <a:rPr sz="1150" spc="11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sz="1150" spc="1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cabeza</a:t>
            </a:r>
            <a:r>
              <a:rPr sz="1150" spc="1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150" spc="1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150" spc="1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Procuraduría</a:t>
            </a:r>
            <a:r>
              <a:rPr sz="1150" spc="1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General</a:t>
            </a:r>
            <a:r>
              <a:rPr sz="1150" spc="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150" spc="1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150" spc="1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Nación</a:t>
            </a:r>
            <a:r>
              <a:rPr sz="1150" spc="1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150" spc="1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spc="-25" dirty="0">
                <a:solidFill>
                  <a:srgbClr val="666666"/>
                </a:solidFill>
                <a:latin typeface="Arial"/>
                <a:cs typeface="Arial"/>
              </a:rPr>
              <a:t>con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apoyo</a:t>
            </a:r>
            <a:r>
              <a:rPr sz="115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15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15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Defensoría</a:t>
            </a:r>
            <a:r>
              <a:rPr sz="115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del</a:t>
            </a:r>
            <a:r>
              <a:rPr sz="115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Pueblo</a:t>
            </a:r>
            <a:r>
              <a:rPr sz="115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15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las</a:t>
            </a:r>
            <a:r>
              <a:rPr sz="115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Personerías </a:t>
            </a:r>
            <a:r>
              <a:rPr sz="1150" spc="-10" dirty="0">
                <a:solidFill>
                  <a:srgbClr val="666666"/>
                </a:solidFill>
                <a:latin typeface="Arial"/>
                <a:cs typeface="Arial"/>
              </a:rPr>
              <a:t>municipales.</a:t>
            </a:r>
            <a:endParaRPr sz="1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5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sz="1150" spc="2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particular,</a:t>
            </a:r>
            <a:r>
              <a:rPr sz="1150" spc="3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150" spc="2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Ley</a:t>
            </a:r>
            <a:r>
              <a:rPr sz="1150" spc="3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establece</a:t>
            </a:r>
            <a:r>
              <a:rPr sz="1150" spc="2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una</a:t>
            </a:r>
            <a:r>
              <a:rPr sz="1150" spc="2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serie</a:t>
            </a:r>
            <a:r>
              <a:rPr sz="1150" spc="2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150" spc="2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funciones</a:t>
            </a:r>
            <a:r>
              <a:rPr sz="1150" spc="3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150" spc="2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atribuciones</a:t>
            </a:r>
            <a:r>
              <a:rPr sz="1150" spc="3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150" spc="3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spc="-25" dirty="0">
                <a:solidFill>
                  <a:srgbClr val="666666"/>
                </a:solidFill>
                <a:latin typeface="Arial"/>
                <a:cs typeface="Arial"/>
              </a:rPr>
              <a:t>la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Procuraduría</a:t>
            </a:r>
            <a:r>
              <a:rPr sz="1150" spc="2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General</a:t>
            </a:r>
            <a:r>
              <a:rPr sz="1150" spc="229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150" spc="2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150" spc="20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Nación</a:t>
            </a:r>
            <a:r>
              <a:rPr sz="1150" spc="2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que</a:t>
            </a:r>
            <a:r>
              <a:rPr sz="1150" spc="20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tendrá</a:t>
            </a:r>
            <a:r>
              <a:rPr sz="1150" spc="20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150" spc="2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obligación</a:t>
            </a:r>
            <a:r>
              <a:rPr sz="1150" spc="20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150" spc="2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velar</a:t>
            </a:r>
            <a:r>
              <a:rPr sz="1150" spc="2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por</a:t>
            </a:r>
            <a:r>
              <a:rPr sz="1150" spc="2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spc="-25" dirty="0">
                <a:solidFill>
                  <a:srgbClr val="666666"/>
                </a:solidFill>
                <a:latin typeface="Arial"/>
                <a:cs typeface="Arial"/>
              </a:rPr>
              <a:t>el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adecuado</a:t>
            </a:r>
            <a:r>
              <a:rPr sz="1150" spc="2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cumplimiento</a:t>
            </a:r>
            <a:r>
              <a:rPr sz="1150" spc="2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150" spc="2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todas</a:t>
            </a:r>
            <a:r>
              <a:rPr sz="1150" spc="2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las</a:t>
            </a:r>
            <a:r>
              <a:rPr sz="1150" spc="2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obligaciones</a:t>
            </a:r>
            <a:r>
              <a:rPr sz="1150" spc="2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estipuladas</a:t>
            </a:r>
            <a:r>
              <a:rPr sz="1150" spc="2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sz="1150" spc="2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150" spc="20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666666"/>
                </a:solidFill>
                <a:latin typeface="Arial"/>
                <a:cs typeface="Arial"/>
              </a:rPr>
              <a:t>misma.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Entre ellas,</a:t>
            </a:r>
            <a:r>
              <a:rPr sz="1150" spc="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esta</a:t>
            </a:r>
            <a:r>
              <a:rPr sz="1150" spc="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tendrá</a:t>
            </a:r>
            <a:r>
              <a:rPr sz="1150" spc="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15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su cargo</a:t>
            </a:r>
            <a:r>
              <a:rPr sz="1150" spc="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las</a:t>
            </a:r>
            <a:r>
              <a:rPr sz="115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funciones</a:t>
            </a:r>
            <a:r>
              <a:rPr sz="1150" spc="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preventivas</a:t>
            </a:r>
            <a:r>
              <a:rPr sz="1150" spc="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150" spc="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 promoción,</a:t>
            </a:r>
            <a:r>
              <a:rPr sz="1150" spc="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spc="-50" dirty="0">
                <a:solidFill>
                  <a:srgbClr val="666666"/>
                </a:solidFill>
                <a:latin typeface="Arial"/>
                <a:cs typeface="Arial"/>
              </a:rPr>
              <a:t>y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adicionalmente</a:t>
            </a:r>
            <a:r>
              <a:rPr sz="1150" spc="3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funciones</a:t>
            </a:r>
            <a:r>
              <a:rPr sz="1150" spc="3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sancionatorias</a:t>
            </a:r>
            <a:r>
              <a:rPr sz="1150" spc="3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que</a:t>
            </a:r>
            <a:r>
              <a:rPr sz="1150" spc="3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implican</a:t>
            </a:r>
            <a:r>
              <a:rPr sz="1150" spc="3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150" spc="3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obligatoriedad</a:t>
            </a:r>
            <a:r>
              <a:rPr sz="1150" spc="3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spc="-25" dirty="0">
                <a:solidFill>
                  <a:srgbClr val="666666"/>
                </a:solidFill>
                <a:latin typeface="Arial"/>
                <a:cs typeface="Arial"/>
              </a:rPr>
              <a:t>del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ejercicio</a:t>
            </a:r>
            <a:r>
              <a:rPr sz="1150" spc="-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del</a:t>
            </a:r>
            <a:r>
              <a:rPr sz="115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666666"/>
                </a:solidFill>
                <a:latin typeface="Arial"/>
                <a:cs typeface="Arial"/>
              </a:rPr>
              <a:t>derecho</a:t>
            </a:r>
            <a:endParaRPr sz="115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15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acceso a</a:t>
            </a:r>
            <a:r>
              <a:rPr sz="115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15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información</a:t>
            </a:r>
            <a:r>
              <a:rPr sz="115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666666"/>
                </a:solidFill>
                <a:latin typeface="Arial"/>
                <a:cs typeface="Arial"/>
              </a:rPr>
              <a:t>pública.</a:t>
            </a:r>
            <a:endParaRPr sz="115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22645" y="434340"/>
            <a:ext cx="3068955" cy="4500245"/>
            <a:chOff x="6073140" y="434340"/>
            <a:chExt cx="3068955" cy="45002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68796" y="434340"/>
              <a:ext cx="2772918" cy="21877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3140" y="2389632"/>
              <a:ext cx="1887473" cy="147599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60336" y="3450348"/>
              <a:ext cx="1881377" cy="1483614"/>
            </a:xfrm>
            <a:prstGeom prst="rect">
              <a:avLst/>
            </a:prstGeom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B9744593-D8F7-D8B0-F1C4-378C1CC3859F}"/>
              </a:ext>
            </a:extLst>
          </p:cNvPr>
          <p:cNvGrpSpPr/>
          <p:nvPr/>
        </p:nvGrpSpPr>
        <p:grpSpPr>
          <a:xfrm>
            <a:off x="5282886" y="4096534"/>
            <a:ext cx="1279517" cy="911341"/>
            <a:chOff x="86681" y="143382"/>
            <a:chExt cx="1279517" cy="911341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7D9496D8-A580-1E2F-E8B8-E7C4E2912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40" y="143382"/>
              <a:ext cx="990600" cy="80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8435F620-A171-EF64-0938-CB09FD0C9683}"/>
                </a:ext>
              </a:extLst>
            </p:cNvPr>
            <p:cNvSpPr txBox="1"/>
            <p:nvPr/>
          </p:nvSpPr>
          <p:spPr>
            <a:xfrm>
              <a:off x="86681" y="839279"/>
              <a:ext cx="12795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400" dirty="0">
                  <a:latin typeface="Arial" panose="020B0604020202020204" pitchFamily="34" charset="0"/>
                  <a:cs typeface="Arial" panose="020B0604020202020204" pitchFamily="34" charset="0"/>
                </a:rPr>
                <a:t>INSPECCION DE TRANSITO Y TRANSPORTE</a:t>
              </a:r>
            </a:p>
            <a:p>
              <a:pPr algn="ctr"/>
              <a:r>
                <a:rPr lang="es-ES" sz="400" dirty="0">
                  <a:latin typeface="Arial" panose="020B0604020202020204" pitchFamily="34" charset="0"/>
                  <a:cs typeface="Arial" panose="020B0604020202020204" pitchFamily="34" charset="0"/>
                </a:rPr>
                <a:t>DE BARRANCABERMEJA</a:t>
              </a:r>
              <a:endParaRPr lang="es-CO"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1331" y="124205"/>
            <a:ext cx="410019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500" dirty="0"/>
              <a:t>Material de</a:t>
            </a:r>
            <a:r>
              <a:rPr sz="2500" spc="-130" dirty="0"/>
              <a:t> </a:t>
            </a:r>
            <a:r>
              <a:rPr sz="2500" dirty="0"/>
              <a:t>Apoyo</a:t>
            </a:r>
            <a:r>
              <a:rPr sz="2500" spc="-45" dirty="0"/>
              <a:t> </a:t>
            </a:r>
            <a:r>
              <a:rPr sz="2500" spc="-50" dirty="0"/>
              <a:t>y</a:t>
            </a:r>
            <a:endParaRPr sz="2500"/>
          </a:p>
          <a:p>
            <a:pPr algn="ctr">
              <a:lnSpc>
                <a:spcPct val="100000"/>
              </a:lnSpc>
            </a:pPr>
            <a:r>
              <a:rPr sz="2500" dirty="0"/>
              <a:t>complemento</a:t>
            </a:r>
            <a:r>
              <a:rPr sz="2500" spc="-75" dirty="0"/>
              <a:t> </a:t>
            </a:r>
            <a:r>
              <a:rPr sz="2500" dirty="0"/>
              <a:t>para</a:t>
            </a:r>
            <a:r>
              <a:rPr sz="2500" spc="-95" dirty="0"/>
              <a:t> </a:t>
            </a:r>
            <a:r>
              <a:rPr sz="2500" spc="-10" dirty="0"/>
              <a:t>Estudio</a:t>
            </a:r>
            <a:endParaRPr sz="2500"/>
          </a:p>
        </p:txBody>
      </p:sp>
      <p:sp>
        <p:nvSpPr>
          <p:cNvPr id="4" name="object 4"/>
          <p:cNvSpPr txBox="1"/>
          <p:nvPr/>
        </p:nvSpPr>
        <p:spPr>
          <a:xfrm>
            <a:off x="334467" y="1276350"/>
            <a:ext cx="5238750" cy="30142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Char char="•"/>
              <a:tabLst>
                <a:tab pos="299085" algn="l"/>
              </a:tabLst>
            </a:pP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2"/>
              </a:rPr>
              <a:t>Ley</a:t>
            </a:r>
            <a:r>
              <a:rPr sz="1300" u="sng" spc="-3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2"/>
              </a:rPr>
              <a:t>1712</a:t>
            </a:r>
            <a:r>
              <a:rPr sz="1300" u="sng" spc="-2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2"/>
              </a:rPr>
              <a:t>de</a:t>
            </a:r>
            <a:r>
              <a:rPr sz="1300" u="sng" spc="-1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300" u="sng" spc="-2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2"/>
              </a:rPr>
              <a:t>2014</a:t>
            </a:r>
            <a:endParaRPr sz="13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lr>
                <a:srgbClr val="000000"/>
              </a:buClr>
              <a:buChar char="•"/>
              <a:tabLst>
                <a:tab pos="299085" algn="l"/>
              </a:tabLst>
            </a:pP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3"/>
              </a:rPr>
              <a:t>Video</a:t>
            </a:r>
            <a:r>
              <a:rPr sz="1300" u="sng" spc="-3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3"/>
              </a:rPr>
              <a:t>No</a:t>
            </a:r>
            <a:r>
              <a:rPr sz="1300" u="sng" spc="-2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3"/>
              </a:rPr>
              <a:t>1</a:t>
            </a:r>
            <a:r>
              <a:rPr sz="1300" u="sng" spc="-2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3"/>
              </a:rPr>
              <a:t>¿A</a:t>
            </a:r>
            <a:r>
              <a:rPr sz="1300" u="sng" spc="-1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3"/>
              </a:rPr>
              <a:t>qué</a:t>
            </a:r>
            <a:r>
              <a:rPr sz="1300" u="sng" spc="-2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3"/>
              </a:rPr>
              <a:t>tienes</a:t>
            </a:r>
            <a:r>
              <a:rPr sz="1300" u="sng" spc="-2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3"/>
              </a:rPr>
              <a:t>derecho</a:t>
            </a:r>
            <a:r>
              <a:rPr sz="1300" u="sng" spc="-5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3"/>
              </a:rPr>
              <a:t>con</a:t>
            </a:r>
            <a:r>
              <a:rPr sz="1300" u="sng" spc="-2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3"/>
              </a:rPr>
              <a:t>la</a:t>
            </a:r>
            <a:r>
              <a:rPr sz="1300" u="sng" spc="-2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3"/>
              </a:rPr>
              <a:t>Ley</a:t>
            </a:r>
            <a:r>
              <a:rPr sz="1300" u="sng" spc="-2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3"/>
              </a:rPr>
              <a:t>de</a:t>
            </a:r>
            <a:r>
              <a:rPr sz="1300" u="sng" spc="-2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300" u="sng" spc="-1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3"/>
              </a:rPr>
              <a:t>Transparencia?</a:t>
            </a:r>
            <a:endParaRPr sz="13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lr>
                <a:srgbClr val="000000"/>
              </a:buClr>
              <a:buChar char="•"/>
              <a:tabLst>
                <a:tab pos="299085" algn="l"/>
              </a:tabLst>
            </a:pP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4"/>
              </a:rPr>
              <a:t>Video</a:t>
            </a:r>
            <a:r>
              <a:rPr sz="1300" u="sng" spc="-2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4"/>
              </a:rPr>
              <a:t>No</a:t>
            </a:r>
            <a:r>
              <a:rPr sz="1300" u="sng" spc="-2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4"/>
              </a:rPr>
              <a:t>2</a:t>
            </a:r>
            <a:r>
              <a:rPr sz="1300" u="sng" spc="-2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4"/>
              </a:rPr>
              <a:t>¿Qué</a:t>
            </a:r>
            <a:r>
              <a:rPr sz="1300" u="sng" spc="-2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4"/>
              </a:rPr>
              <a:t>es</a:t>
            </a:r>
            <a:r>
              <a:rPr sz="1300" u="sng" spc="-1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4"/>
              </a:rPr>
              <a:t>información</a:t>
            </a:r>
            <a:r>
              <a:rPr sz="1300" u="sng" spc="-2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300" u="sng" spc="-1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4"/>
              </a:rPr>
              <a:t>pública?</a:t>
            </a:r>
            <a:endParaRPr sz="13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lr>
                <a:srgbClr val="000000"/>
              </a:buClr>
              <a:buChar char="•"/>
              <a:tabLst>
                <a:tab pos="299085" algn="l"/>
              </a:tabLst>
            </a:pP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5"/>
              </a:rPr>
              <a:t>Video</a:t>
            </a:r>
            <a:r>
              <a:rPr sz="1300" u="sng" spc="-3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5"/>
              </a:rPr>
              <a:t>No</a:t>
            </a:r>
            <a:r>
              <a:rPr sz="1300" u="sng" spc="-2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5"/>
              </a:rPr>
              <a:t>3</a:t>
            </a:r>
            <a:r>
              <a:rPr sz="1300" u="sng" spc="-2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5"/>
              </a:rPr>
              <a:t>¿Por</a:t>
            </a:r>
            <a:r>
              <a:rPr sz="1300" u="sng" spc="-2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5"/>
              </a:rPr>
              <a:t>qué</a:t>
            </a:r>
            <a:r>
              <a:rPr sz="1300" u="sng" spc="-2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5"/>
              </a:rPr>
              <a:t>una</a:t>
            </a:r>
            <a:r>
              <a:rPr sz="1300" u="sng" spc="-3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5"/>
              </a:rPr>
              <a:t>Ley</a:t>
            </a:r>
            <a:r>
              <a:rPr sz="1300" u="sng" spc="-2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5"/>
              </a:rPr>
              <a:t>de</a:t>
            </a:r>
            <a:r>
              <a:rPr sz="1300" u="sng" spc="-2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5"/>
              </a:rPr>
              <a:t>Transparencia</a:t>
            </a:r>
            <a:r>
              <a:rPr sz="1300" u="sng" spc="-5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5"/>
              </a:rPr>
              <a:t>y</a:t>
            </a:r>
            <a:r>
              <a:rPr sz="1300" u="sng" spc="-2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5"/>
              </a:rPr>
              <a:t>del</a:t>
            </a:r>
            <a:r>
              <a:rPr sz="1300" u="sng" spc="-1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5"/>
              </a:rPr>
              <a:t>Derecho</a:t>
            </a:r>
            <a:r>
              <a:rPr sz="1300" u="sng" spc="-5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300" u="sng" spc="-2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5"/>
              </a:rPr>
              <a:t>al</a:t>
            </a:r>
            <a:endParaRPr sz="13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5"/>
              </a:rPr>
              <a:t>Acceso</a:t>
            </a:r>
            <a:r>
              <a:rPr sz="1300" u="sng" spc="-5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5"/>
              </a:rPr>
              <a:t>a</a:t>
            </a:r>
            <a:r>
              <a:rPr sz="1300" u="sng" spc="-1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5"/>
              </a:rPr>
              <a:t>la</a:t>
            </a:r>
            <a:r>
              <a:rPr sz="1300" u="sng" spc="-3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5"/>
              </a:rPr>
              <a:t>Información</a:t>
            </a:r>
            <a:r>
              <a:rPr sz="1300" u="sng" spc="-5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300" u="sng" spc="-1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5"/>
              </a:rPr>
              <a:t>Pública?</a:t>
            </a:r>
            <a:endParaRPr sz="13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lr>
                <a:srgbClr val="000000"/>
              </a:buClr>
              <a:buChar char="•"/>
              <a:tabLst>
                <a:tab pos="299085" algn="l"/>
              </a:tabLst>
            </a:pPr>
            <a:r>
              <a:rPr sz="1300" u="sng" dirty="0">
                <a:solidFill>
                  <a:schemeClr val="accent1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</a:rPr>
              <a:t>Video</a:t>
            </a:r>
            <a:r>
              <a:rPr sz="1300" u="sng" spc="-25" dirty="0">
                <a:solidFill>
                  <a:schemeClr val="accent1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</a:rPr>
              <a:t> </a:t>
            </a:r>
            <a:r>
              <a:rPr sz="1300" u="sng" dirty="0">
                <a:solidFill>
                  <a:schemeClr val="accent1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</a:rPr>
              <a:t>No</a:t>
            </a:r>
            <a:r>
              <a:rPr sz="1300" u="sng" spc="-25" dirty="0">
                <a:solidFill>
                  <a:schemeClr val="accent1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</a:rPr>
              <a:t> </a:t>
            </a:r>
            <a:r>
              <a:rPr sz="1300" u="sng" dirty="0">
                <a:solidFill>
                  <a:schemeClr val="accent1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</a:rPr>
              <a:t>4</a:t>
            </a:r>
            <a:r>
              <a:rPr sz="1300" u="sng" spc="-20" dirty="0">
                <a:solidFill>
                  <a:schemeClr val="accent1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</a:rPr>
              <a:t> </a:t>
            </a:r>
            <a:r>
              <a:rPr sz="1300" u="sng" dirty="0">
                <a:solidFill>
                  <a:schemeClr val="accent1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</a:rPr>
              <a:t>¿Cómo</a:t>
            </a:r>
            <a:r>
              <a:rPr sz="1300" u="sng" spc="-35" dirty="0">
                <a:solidFill>
                  <a:schemeClr val="accent1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</a:rPr>
              <a:t> </a:t>
            </a:r>
            <a:r>
              <a:rPr sz="1300" u="sng" dirty="0">
                <a:solidFill>
                  <a:schemeClr val="accent1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</a:rPr>
              <a:t>solicitar</a:t>
            </a:r>
            <a:r>
              <a:rPr sz="1300" u="sng" spc="-30" dirty="0">
                <a:solidFill>
                  <a:schemeClr val="accent1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</a:rPr>
              <a:t> </a:t>
            </a:r>
            <a:r>
              <a:rPr sz="1300" u="sng" dirty="0">
                <a:solidFill>
                  <a:schemeClr val="accent1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</a:rPr>
              <a:t>información</a:t>
            </a:r>
            <a:r>
              <a:rPr sz="1300" u="sng" spc="-20" dirty="0">
                <a:solidFill>
                  <a:schemeClr val="accent1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</a:rPr>
              <a:t> </a:t>
            </a:r>
            <a:r>
              <a:rPr sz="1300" u="sng" spc="-10" dirty="0">
                <a:solidFill>
                  <a:schemeClr val="accent1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</a:rPr>
              <a:t>pública?</a:t>
            </a:r>
            <a:endParaRPr sz="1300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299085" marR="608330" indent="-287020">
              <a:lnSpc>
                <a:spcPct val="100000"/>
              </a:lnSpc>
              <a:buClr>
                <a:srgbClr val="000000"/>
              </a:buClr>
              <a:buChar char="•"/>
              <a:tabLst>
                <a:tab pos="299085" algn="l"/>
              </a:tabLst>
            </a:pP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6"/>
              </a:rPr>
              <a:t>Video</a:t>
            </a:r>
            <a:r>
              <a:rPr sz="1300" u="sng" spc="-2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6"/>
              </a:rPr>
              <a:t>No</a:t>
            </a:r>
            <a:r>
              <a:rPr sz="1300" u="sng" spc="-2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6"/>
              </a:rPr>
              <a:t>5</a:t>
            </a:r>
            <a:r>
              <a:rPr sz="1300" u="sng" spc="-2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6"/>
              </a:rPr>
              <a:t>Ejemplos</a:t>
            </a:r>
            <a:r>
              <a:rPr sz="1300" u="sng" spc="-2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6"/>
              </a:rPr>
              <a:t>darán</a:t>
            </a:r>
            <a:r>
              <a:rPr sz="1300" u="sng" spc="-3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6"/>
              </a:rPr>
              <a:t>luces</a:t>
            </a:r>
            <a:r>
              <a:rPr sz="1300" u="sng" spc="-2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6"/>
              </a:rPr>
              <a:t>sobre</a:t>
            </a:r>
            <a:r>
              <a:rPr sz="1300" u="sng" spc="-4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6"/>
              </a:rPr>
              <a:t>para</a:t>
            </a:r>
            <a:r>
              <a:rPr sz="1300" u="sng" spc="-2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6"/>
              </a:rPr>
              <a:t>qué</a:t>
            </a:r>
            <a:r>
              <a:rPr sz="1300" u="sng" spc="-3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6"/>
              </a:rPr>
              <a:t>sirve</a:t>
            </a:r>
            <a:r>
              <a:rPr sz="1300" u="sng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1300" u="sng" spc="-2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6"/>
              </a:rPr>
              <a:t>la</a:t>
            </a:r>
            <a:r>
              <a:rPr sz="1300" spc="-25" dirty="0">
                <a:solidFill>
                  <a:srgbClr val="0096A7"/>
                </a:solidFill>
                <a:latin typeface="Arial"/>
                <a:cs typeface="Arial"/>
                <a:hlinkClick r:id="rId6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6"/>
              </a:rPr>
              <a:t>información</a:t>
            </a:r>
            <a:r>
              <a:rPr sz="1300" u="sng" spc="-5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1300" u="sng" spc="-1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6"/>
              </a:rPr>
              <a:t>pública</a:t>
            </a:r>
            <a:endParaRPr sz="13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lr>
                <a:srgbClr val="000000"/>
              </a:buClr>
              <a:buChar char="•"/>
              <a:tabLst>
                <a:tab pos="299085" algn="l"/>
              </a:tabLst>
            </a:pP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7"/>
              </a:rPr>
              <a:t>Video</a:t>
            </a:r>
            <a:r>
              <a:rPr sz="1300" u="sng" spc="-4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7"/>
              </a:rPr>
              <a:t>No</a:t>
            </a:r>
            <a:r>
              <a:rPr sz="1300" u="sng" spc="-3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7"/>
              </a:rPr>
              <a:t>6</a:t>
            </a:r>
            <a:r>
              <a:rPr sz="1300" u="sng" spc="-3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7"/>
              </a:rPr>
              <a:t>¿</a:t>
            </a:r>
            <a:r>
              <a:rPr lang="es-CO"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7"/>
              </a:rPr>
              <a:t>P</a:t>
            </a:r>
            <a:r>
              <a:rPr sz="1300" u="sng" dirty="0" err="1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7"/>
              </a:rPr>
              <a:t>ara</a:t>
            </a:r>
            <a:r>
              <a:rPr sz="1300" u="sng" spc="-2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7"/>
              </a:rPr>
              <a:t>qué</a:t>
            </a:r>
            <a:r>
              <a:rPr sz="1300" u="sng" spc="-3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7"/>
              </a:rPr>
              <a:t>sirve</a:t>
            </a:r>
            <a:r>
              <a:rPr sz="1300" u="sng" spc="-2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7"/>
              </a:rPr>
              <a:t>la</a:t>
            </a:r>
            <a:r>
              <a:rPr sz="1300" u="sng" spc="-3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7"/>
              </a:rPr>
              <a:t>información</a:t>
            </a:r>
            <a:r>
              <a:rPr sz="1300" u="sng" spc="-5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7"/>
              </a:rPr>
              <a:t>pública</a:t>
            </a:r>
            <a:r>
              <a:rPr sz="1300" u="sng" spc="-5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7"/>
              </a:rPr>
              <a:t>en</a:t>
            </a:r>
            <a:r>
              <a:rPr sz="1300" u="sng" spc="-2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7"/>
              </a:rPr>
              <a:t>el</a:t>
            </a:r>
            <a:r>
              <a:rPr sz="1300" u="sng" spc="-3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sz="1300" u="sng" spc="-1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7"/>
              </a:rPr>
              <a:t>sector</a:t>
            </a:r>
            <a:endParaRPr sz="13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300" u="sng" spc="-1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7"/>
              </a:rPr>
              <a:t>educación?</a:t>
            </a:r>
            <a:endParaRPr sz="1300" dirty="0">
              <a:latin typeface="Arial"/>
              <a:cs typeface="Arial"/>
            </a:endParaRPr>
          </a:p>
          <a:p>
            <a:pPr marL="299085" marR="186690" indent="-287020">
              <a:lnSpc>
                <a:spcPct val="100000"/>
              </a:lnSpc>
              <a:buClr>
                <a:srgbClr val="000000"/>
              </a:buClr>
              <a:buChar char="•"/>
              <a:tabLst>
                <a:tab pos="299085" algn="l"/>
              </a:tabLst>
            </a:pP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8"/>
              </a:rPr>
              <a:t>Video</a:t>
            </a:r>
            <a:r>
              <a:rPr sz="1300" u="sng" spc="-3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8"/>
              </a:rPr>
              <a:t>No</a:t>
            </a:r>
            <a:r>
              <a:rPr sz="1300" u="sng" spc="-2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8"/>
              </a:rPr>
              <a:t>7</a:t>
            </a:r>
            <a:r>
              <a:rPr sz="1300" u="sng" spc="-2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8"/>
              </a:rPr>
              <a:t>¿Para</a:t>
            </a:r>
            <a:r>
              <a:rPr sz="1300" u="sng" spc="-2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8"/>
              </a:rPr>
              <a:t>qué</a:t>
            </a:r>
            <a:r>
              <a:rPr sz="1300" u="sng" spc="-2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8"/>
              </a:rPr>
              <a:t>sirve</a:t>
            </a:r>
            <a:r>
              <a:rPr sz="1300" u="sng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8"/>
              </a:rPr>
              <a:t>la</a:t>
            </a:r>
            <a:r>
              <a:rPr sz="1300" u="sng" spc="-3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8"/>
              </a:rPr>
              <a:t>información</a:t>
            </a:r>
            <a:r>
              <a:rPr sz="1300" u="sng" spc="-4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8"/>
              </a:rPr>
              <a:t>pública</a:t>
            </a:r>
            <a:r>
              <a:rPr sz="1300" u="sng" spc="-4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8"/>
              </a:rPr>
              <a:t>en</a:t>
            </a:r>
            <a:r>
              <a:rPr sz="1300" u="sng" spc="-1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8"/>
              </a:rPr>
              <a:t>el</a:t>
            </a:r>
            <a:r>
              <a:rPr sz="1300" u="sng" spc="-2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sz="1300" u="sng" spc="-1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8"/>
              </a:rPr>
              <a:t>sector</a:t>
            </a:r>
            <a:r>
              <a:rPr sz="1300" spc="-10" dirty="0">
                <a:solidFill>
                  <a:srgbClr val="0096A7"/>
                </a:solidFill>
                <a:latin typeface="Arial"/>
                <a:cs typeface="Arial"/>
                <a:hlinkClick r:id="rId8"/>
              </a:rPr>
              <a:t> </a:t>
            </a:r>
            <a:r>
              <a:rPr sz="1300" u="sng" spc="-1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8"/>
              </a:rPr>
              <a:t>salud?</a:t>
            </a:r>
            <a:endParaRPr sz="1300" dirty="0">
              <a:latin typeface="Arial"/>
              <a:cs typeface="Arial"/>
            </a:endParaRPr>
          </a:p>
          <a:p>
            <a:pPr marL="299085" marR="711200" indent="-287020">
              <a:lnSpc>
                <a:spcPct val="100000"/>
              </a:lnSpc>
              <a:buClr>
                <a:srgbClr val="000000"/>
              </a:buClr>
              <a:buChar char="•"/>
              <a:tabLst>
                <a:tab pos="299085" algn="l"/>
              </a:tabLst>
            </a:pP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9"/>
              </a:rPr>
              <a:t>Video</a:t>
            </a:r>
            <a:r>
              <a:rPr sz="1300" u="sng" spc="-2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9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9"/>
              </a:rPr>
              <a:t>No</a:t>
            </a:r>
            <a:r>
              <a:rPr sz="1300" u="sng" spc="-2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9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9"/>
              </a:rPr>
              <a:t>8</a:t>
            </a:r>
            <a:r>
              <a:rPr sz="1300" u="sng" spc="-2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9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9"/>
              </a:rPr>
              <a:t>¿Para</a:t>
            </a:r>
            <a:r>
              <a:rPr sz="1300" u="sng" spc="-2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9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9"/>
              </a:rPr>
              <a:t>qué</a:t>
            </a:r>
            <a:r>
              <a:rPr sz="1300" u="sng" spc="-2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9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9"/>
              </a:rPr>
              <a:t>sirve</a:t>
            </a:r>
            <a:r>
              <a:rPr sz="1300" u="sng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9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9"/>
              </a:rPr>
              <a:t>la</a:t>
            </a:r>
            <a:r>
              <a:rPr sz="1300" u="sng" spc="-2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9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9"/>
              </a:rPr>
              <a:t>información</a:t>
            </a:r>
            <a:r>
              <a:rPr sz="1300" u="sng" spc="-4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9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9"/>
              </a:rPr>
              <a:t>pública</a:t>
            </a:r>
            <a:r>
              <a:rPr sz="1300" u="sng" spc="-4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9"/>
              </a:rPr>
              <a:t> </a:t>
            </a:r>
            <a:r>
              <a:rPr sz="1300" u="sng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9"/>
              </a:rPr>
              <a:t>a</a:t>
            </a:r>
            <a:r>
              <a:rPr sz="1300" u="sng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9"/>
              </a:rPr>
              <a:t> </a:t>
            </a:r>
            <a:r>
              <a:rPr sz="1300" u="sng" spc="-2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9"/>
              </a:rPr>
              <a:t>los</a:t>
            </a:r>
            <a:r>
              <a:rPr sz="1300" spc="-25" dirty="0">
                <a:solidFill>
                  <a:srgbClr val="0096A7"/>
                </a:solidFill>
                <a:latin typeface="Arial"/>
                <a:cs typeface="Arial"/>
                <a:hlinkClick r:id="rId9"/>
              </a:rPr>
              <a:t> </a:t>
            </a:r>
            <a:r>
              <a:rPr sz="1300" u="sng" spc="-10" dirty="0" err="1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9"/>
              </a:rPr>
              <a:t>adolescentes</a:t>
            </a:r>
            <a:r>
              <a:rPr sz="1300" u="sng" spc="-1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9"/>
              </a:rPr>
              <a:t>?</a:t>
            </a:r>
            <a:endParaRPr lang="es-ES" sz="1300" u="sng" spc="-10" dirty="0">
              <a:solidFill>
                <a:srgbClr val="0096A7"/>
              </a:solidFill>
              <a:uFill>
                <a:solidFill>
                  <a:srgbClr val="0096A7"/>
                </a:solidFill>
              </a:uFill>
              <a:latin typeface="Arial"/>
              <a:cs typeface="Arial"/>
            </a:endParaRPr>
          </a:p>
          <a:p>
            <a:pPr marL="299085" marR="711200" indent="-287020">
              <a:buClr>
                <a:srgbClr val="000000"/>
              </a:buClr>
              <a:buFontTx/>
              <a:buChar char="•"/>
              <a:tabLst>
                <a:tab pos="299085" algn="l"/>
              </a:tabLst>
            </a:pPr>
            <a:r>
              <a:rPr lang="es-ES" sz="1300" dirty="0">
                <a:latin typeface="Arial"/>
                <a:cs typeface="Arial"/>
                <a:hlinkClick r:id="rId10"/>
              </a:rPr>
              <a:t>Guía de apoyo Adultos Secretaria de Transparencia</a:t>
            </a:r>
            <a:endParaRPr lang="es-CO" sz="13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57900" y="38"/>
            <a:ext cx="3086100" cy="5143459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91786DE9-F403-E6E3-FBE4-B80458095706}"/>
              </a:ext>
            </a:extLst>
          </p:cNvPr>
          <p:cNvGrpSpPr/>
          <p:nvPr/>
        </p:nvGrpSpPr>
        <p:grpSpPr>
          <a:xfrm>
            <a:off x="4778383" y="4119096"/>
            <a:ext cx="1279517" cy="911341"/>
            <a:chOff x="86681" y="143382"/>
            <a:chExt cx="1279517" cy="911341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2D802C22-9029-FBD9-D3CD-F8B5533F6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40" y="143382"/>
              <a:ext cx="990600" cy="80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605CF351-55CF-80F3-B53A-1753229F34D4}"/>
                </a:ext>
              </a:extLst>
            </p:cNvPr>
            <p:cNvSpPr txBox="1"/>
            <p:nvPr/>
          </p:nvSpPr>
          <p:spPr>
            <a:xfrm>
              <a:off x="86681" y="839279"/>
              <a:ext cx="12795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400" dirty="0">
                  <a:latin typeface="Arial" panose="020B0604020202020204" pitchFamily="34" charset="0"/>
                  <a:cs typeface="Arial" panose="020B0604020202020204" pitchFamily="34" charset="0"/>
                </a:rPr>
                <a:t>INSPECCION DE TRANSITO Y TRANSPORTE</a:t>
              </a:r>
            </a:p>
            <a:p>
              <a:pPr algn="ctr"/>
              <a:r>
                <a:rPr lang="es-ES" sz="400" dirty="0">
                  <a:latin typeface="Arial" panose="020B0604020202020204" pitchFamily="34" charset="0"/>
                  <a:cs typeface="Arial" panose="020B0604020202020204" pitchFamily="34" charset="0"/>
                </a:rPr>
                <a:t>DE BARRANCABERMEJA</a:t>
              </a:r>
              <a:endParaRPr lang="es-CO"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0396" y="33135"/>
            <a:ext cx="5964902" cy="1169807"/>
          </a:xfrm>
          <a:prstGeom prst="rect">
            <a:avLst/>
          </a:prstGeom>
        </p:spPr>
        <p:txBody>
          <a:bodyPr vert="horz" wrap="square" lIns="0" tIns="244094" rIns="0" bIns="0" rtlCol="0">
            <a:spAutoFit/>
          </a:bodyPr>
          <a:lstStyle/>
          <a:p>
            <a:pPr marL="3035935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¿Qué</a:t>
            </a:r>
            <a:r>
              <a:rPr sz="3000" spc="-35" dirty="0"/>
              <a:t> </a:t>
            </a:r>
            <a:r>
              <a:rPr sz="3000" dirty="0"/>
              <a:t>es</a:t>
            </a:r>
            <a:r>
              <a:rPr sz="3000" spc="-35" dirty="0"/>
              <a:t> </a:t>
            </a:r>
            <a:r>
              <a:rPr sz="3000" dirty="0"/>
              <a:t>la</a:t>
            </a:r>
            <a:r>
              <a:rPr sz="3000" spc="-35" dirty="0"/>
              <a:t> </a:t>
            </a:r>
            <a:r>
              <a:rPr sz="3000" spc="-10" dirty="0"/>
              <a:t>Transparencia?</a:t>
            </a:r>
            <a:endParaRPr sz="3000" dirty="0"/>
          </a:p>
        </p:txBody>
      </p:sp>
      <p:grpSp>
        <p:nvGrpSpPr>
          <p:cNvPr id="4" name="object 4"/>
          <p:cNvGrpSpPr/>
          <p:nvPr/>
        </p:nvGrpSpPr>
        <p:grpSpPr>
          <a:xfrm>
            <a:off x="0" y="807719"/>
            <a:ext cx="8086725" cy="3877310"/>
            <a:chOff x="0" y="807719"/>
            <a:chExt cx="8086725" cy="38773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07719"/>
              <a:ext cx="3607308" cy="36743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9852" y="2711170"/>
              <a:ext cx="3936492" cy="6416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2855" y="2816352"/>
              <a:ext cx="3363467" cy="46177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211573" y="2753105"/>
              <a:ext cx="3817620" cy="523240"/>
            </a:xfrm>
            <a:custGeom>
              <a:avLst/>
              <a:gdLst/>
              <a:ahLst/>
              <a:cxnLst/>
              <a:rect l="l" t="t" r="r" b="b"/>
              <a:pathLst>
                <a:path w="3817620" h="523239">
                  <a:moveTo>
                    <a:pt x="3817620" y="0"/>
                  </a:moveTo>
                  <a:lnTo>
                    <a:pt x="261365" y="0"/>
                  </a:lnTo>
                  <a:lnTo>
                    <a:pt x="0" y="261366"/>
                  </a:lnTo>
                  <a:lnTo>
                    <a:pt x="261365" y="522731"/>
                  </a:lnTo>
                  <a:lnTo>
                    <a:pt x="3817620" y="522731"/>
                  </a:lnTo>
                  <a:lnTo>
                    <a:pt x="3817620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11573" y="2753105"/>
              <a:ext cx="3817620" cy="523240"/>
            </a:xfrm>
            <a:custGeom>
              <a:avLst/>
              <a:gdLst/>
              <a:ahLst/>
              <a:cxnLst/>
              <a:rect l="l" t="t" r="r" b="b"/>
              <a:pathLst>
                <a:path w="3817620" h="523239">
                  <a:moveTo>
                    <a:pt x="3817620" y="522731"/>
                  </a:moveTo>
                  <a:lnTo>
                    <a:pt x="261365" y="522731"/>
                  </a:lnTo>
                  <a:lnTo>
                    <a:pt x="0" y="261366"/>
                  </a:lnTo>
                  <a:lnTo>
                    <a:pt x="261365" y="0"/>
                  </a:lnTo>
                  <a:lnTo>
                    <a:pt x="3817620" y="0"/>
                  </a:lnTo>
                  <a:lnTo>
                    <a:pt x="3817620" y="522731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7723" y="2711170"/>
              <a:ext cx="643140" cy="64162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49446" y="2753105"/>
              <a:ext cx="524255" cy="52273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949446" y="2753105"/>
              <a:ext cx="524510" cy="523240"/>
            </a:xfrm>
            <a:custGeom>
              <a:avLst/>
              <a:gdLst/>
              <a:ahLst/>
              <a:cxnLst/>
              <a:rect l="l" t="t" r="r" b="b"/>
              <a:pathLst>
                <a:path w="524510" h="523239">
                  <a:moveTo>
                    <a:pt x="0" y="261366"/>
                  </a:moveTo>
                  <a:lnTo>
                    <a:pt x="4222" y="214371"/>
                  </a:lnTo>
                  <a:lnTo>
                    <a:pt x="16398" y="170146"/>
                  </a:lnTo>
                  <a:lnTo>
                    <a:pt x="35785" y="129427"/>
                  </a:lnTo>
                  <a:lnTo>
                    <a:pt x="61645" y="92950"/>
                  </a:lnTo>
                  <a:lnTo>
                    <a:pt x="93237" y="61453"/>
                  </a:lnTo>
                  <a:lnTo>
                    <a:pt x="129822" y="35672"/>
                  </a:lnTo>
                  <a:lnTo>
                    <a:pt x="170658" y="16345"/>
                  </a:lnTo>
                  <a:lnTo>
                    <a:pt x="215007" y="4209"/>
                  </a:lnTo>
                  <a:lnTo>
                    <a:pt x="262127" y="0"/>
                  </a:lnTo>
                  <a:lnTo>
                    <a:pt x="309248" y="4209"/>
                  </a:lnTo>
                  <a:lnTo>
                    <a:pt x="353597" y="16345"/>
                  </a:lnTo>
                  <a:lnTo>
                    <a:pt x="394433" y="35672"/>
                  </a:lnTo>
                  <a:lnTo>
                    <a:pt x="431018" y="61453"/>
                  </a:lnTo>
                  <a:lnTo>
                    <a:pt x="462610" y="92950"/>
                  </a:lnTo>
                  <a:lnTo>
                    <a:pt x="488470" y="129427"/>
                  </a:lnTo>
                  <a:lnTo>
                    <a:pt x="507857" y="170146"/>
                  </a:lnTo>
                  <a:lnTo>
                    <a:pt x="520033" y="214371"/>
                  </a:lnTo>
                  <a:lnTo>
                    <a:pt x="524255" y="261366"/>
                  </a:lnTo>
                  <a:lnTo>
                    <a:pt x="520033" y="308360"/>
                  </a:lnTo>
                  <a:lnTo>
                    <a:pt x="507857" y="352585"/>
                  </a:lnTo>
                  <a:lnTo>
                    <a:pt x="488470" y="393304"/>
                  </a:lnTo>
                  <a:lnTo>
                    <a:pt x="462610" y="429781"/>
                  </a:lnTo>
                  <a:lnTo>
                    <a:pt x="431018" y="461278"/>
                  </a:lnTo>
                  <a:lnTo>
                    <a:pt x="394433" y="487059"/>
                  </a:lnTo>
                  <a:lnTo>
                    <a:pt x="353597" y="506386"/>
                  </a:lnTo>
                  <a:lnTo>
                    <a:pt x="309248" y="518522"/>
                  </a:lnTo>
                  <a:lnTo>
                    <a:pt x="262127" y="522731"/>
                  </a:lnTo>
                  <a:lnTo>
                    <a:pt x="215007" y="518522"/>
                  </a:lnTo>
                  <a:lnTo>
                    <a:pt x="170658" y="506386"/>
                  </a:lnTo>
                  <a:lnTo>
                    <a:pt x="129822" y="487059"/>
                  </a:lnTo>
                  <a:lnTo>
                    <a:pt x="93237" y="461278"/>
                  </a:lnTo>
                  <a:lnTo>
                    <a:pt x="61645" y="429781"/>
                  </a:lnTo>
                  <a:lnTo>
                    <a:pt x="35785" y="393304"/>
                  </a:lnTo>
                  <a:lnTo>
                    <a:pt x="16398" y="352585"/>
                  </a:lnTo>
                  <a:lnTo>
                    <a:pt x="4222" y="308360"/>
                  </a:lnTo>
                  <a:lnTo>
                    <a:pt x="0" y="26136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49852" y="3364991"/>
              <a:ext cx="3936492" cy="64314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10684" y="3372612"/>
              <a:ext cx="3118104" cy="65839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211573" y="3406902"/>
              <a:ext cx="3817620" cy="524510"/>
            </a:xfrm>
            <a:custGeom>
              <a:avLst/>
              <a:gdLst/>
              <a:ahLst/>
              <a:cxnLst/>
              <a:rect l="l" t="t" r="r" b="b"/>
              <a:pathLst>
                <a:path w="3817620" h="524510">
                  <a:moveTo>
                    <a:pt x="3817620" y="0"/>
                  </a:moveTo>
                  <a:lnTo>
                    <a:pt x="262127" y="0"/>
                  </a:lnTo>
                  <a:lnTo>
                    <a:pt x="0" y="262128"/>
                  </a:lnTo>
                  <a:lnTo>
                    <a:pt x="262127" y="524256"/>
                  </a:lnTo>
                  <a:lnTo>
                    <a:pt x="3817620" y="524256"/>
                  </a:lnTo>
                  <a:lnTo>
                    <a:pt x="3817620" y="0"/>
                  </a:lnTo>
                  <a:close/>
                </a:path>
              </a:pathLst>
            </a:custGeom>
            <a:solidFill>
              <a:srgbClr val="789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11573" y="3406902"/>
              <a:ext cx="3817620" cy="524510"/>
            </a:xfrm>
            <a:custGeom>
              <a:avLst/>
              <a:gdLst/>
              <a:ahLst/>
              <a:cxnLst/>
              <a:rect l="l" t="t" r="r" b="b"/>
              <a:pathLst>
                <a:path w="3817620" h="524510">
                  <a:moveTo>
                    <a:pt x="3817620" y="524256"/>
                  </a:moveTo>
                  <a:lnTo>
                    <a:pt x="262127" y="524256"/>
                  </a:lnTo>
                  <a:lnTo>
                    <a:pt x="0" y="262128"/>
                  </a:lnTo>
                  <a:lnTo>
                    <a:pt x="262127" y="0"/>
                  </a:lnTo>
                  <a:lnTo>
                    <a:pt x="3817620" y="0"/>
                  </a:lnTo>
                  <a:lnTo>
                    <a:pt x="3817620" y="524256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87723" y="3364991"/>
              <a:ext cx="643140" cy="64314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49446" y="3406902"/>
              <a:ext cx="524255" cy="52425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949446" y="3406902"/>
              <a:ext cx="524510" cy="524510"/>
            </a:xfrm>
            <a:custGeom>
              <a:avLst/>
              <a:gdLst/>
              <a:ahLst/>
              <a:cxnLst/>
              <a:rect l="l" t="t" r="r" b="b"/>
              <a:pathLst>
                <a:path w="524510" h="524510">
                  <a:moveTo>
                    <a:pt x="0" y="262128"/>
                  </a:moveTo>
                  <a:lnTo>
                    <a:pt x="4222" y="215007"/>
                  </a:lnTo>
                  <a:lnTo>
                    <a:pt x="16398" y="170658"/>
                  </a:lnTo>
                  <a:lnTo>
                    <a:pt x="35785" y="129822"/>
                  </a:lnTo>
                  <a:lnTo>
                    <a:pt x="61645" y="93237"/>
                  </a:lnTo>
                  <a:lnTo>
                    <a:pt x="93237" y="61645"/>
                  </a:lnTo>
                  <a:lnTo>
                    <a:pt x="129822" y="35785"/>
                  </a:lnTo>
                  <a:lnTo>
                    <a:pt x="170658" y="16398"/>
                  </a:lnTo>
                  <a:lnTo>
                    <a:pt x="215007" y="4222"/>
                  </a:lnTo>
                  <a:lnTo>
                    <a:pt x="262127" y="0"/>
                  </a:lnTo>
                  <a:lnTo>
                    <a:pt x="309248" y="4222"/>
                  </a:lnTo>
                  <a:lnTo>
                    <a:pt x="353597" y="16398"/>
                  </a:lnTo>
                  <a:lnTo>
                    <a:pt x="394433" y="35785"/>
                  </a:lnTo>
                  <a:lnTo>
                    <a:pt x="431018" y="61645"/>
                  </a:lnTo>
                  <a:lnTo>
                    <a:pt x="462610" y="93237"/>
                  </a:lnTo>
                  <a:lnTo>
                    <a:pt x="488470" y="129822"/>
                  </a:lnTo>
                  <a:lnTo>
                    <a:pt x="507857" y="170658"/>
                  </a:lnTo>
                  <a:lnTo>
                    <a:pt x="520033" y="215007"/>
                  </a:lnTo>
                  <a:lnTo>
                    <a:pt x="524255" y="262128"/>
                  </a:lnTo>
                  <a:lnTo>
                    <a:pt x="520033" y="309248"/>
                  </a:lnTo>
                  <a:lnTo>
                    <a:pt x="507857" y="353597"/>
                  </a:lnTo>
                  <a:lnTo>
                    <a:pt x="488470" y="394433"/>
                  </a:lnTo>
                  <a:lnTo>
                    <a:pt x="462610" y="431018"/>
                  </a:lnTo>
                  <a:lnTo>
                    <a:pt x="431018" y="462610"/>
                  </a:lnTo>
                  <a:lnTo>
                    <a:pt x="394433" y="488470"/>
                  </a:lnTo>
                  <a:lnTo>
                    <a:pt x="353597" y="507857"/>
                  </a:lnTo>
                  <a:lnTo>
                    <a:pt x="309248" y="520033"/>
                  </a:lnTo>
                  <a:lnTo>
                    <a:pt x="262127" y="524256"/>
                  </a:lnTo>
                  <a:lnTo>
                    <a:pt x="215007" y="520033"/>
                  </a:lnTo>
                  <a:lnTo>
                    <a:pt x="170658" y="507857"/>
                  </a:lnTo>
                  <a:lnTo>
                    <a:pt x="129822" y="488470"/>
                  </a:lnTo>
                  <a:lnTo>
                    <a:pt x="93237" y="462610"/>
                  </a:lnTo>
                  <a:lnTo>
                    <a:pt x="61645" y="431018"/>
                  </a:lnTo>
                  <a:lnTo>
                    <a:pt x="35785" y="394433"/>
                  </a:lnTo>
                  <a:lnTo>
                    <a:pt x="16398" y="353597"/>
                  </a:lnTo>
                  <a:lnTo>
                    <a:pt x="4222" y="309248"/>
                  </a:lnTo>
                  <a:lnTo>
                    <a:pt x="0" y="26212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49852" y="4018787"/>
              <a:ext cx="3936492" cy="64314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48784" y="4026408"/>
              <a:ext cx="3044952" cy="65839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211573" y="4060698"/>
              <a:ext cx="3817620" cy="524510"/>
            </a:xfrm>
            <a:custGeom>
              <a:avLst/>
              <a:gdLst/>
              <a:ahLst/>
              <a:cxnLst/>
              <a:rect l="l" t="t" r="r" b="b"/>
              <a:pathLst>
                <a:path w="3817620" h="524510">
                  <a:moveTo>
                    <a:pt x="3817620" y="0"/>
                  </a:moveTo>
                  <a:lnTo>
                    <a:pt x="262127" y="0"/>
                  </a:lnTo>
                  <a:lnTo>
                    <a:pt x="0" y="262127"/>
                  </a:lnTo>
                  <a:lnTo>
                    <a:pt x="262127" y="524255"/>
                  </a:lnTo>
                  <a:lnTo>
                    <a:pt x="3817620" y="524255"/>
                  </a:lnTo>
                  <a:lnTo>
                    <a:pt x="3817620" y="0"/>
                  </a:lnTo>
                  <a:close/>
                </a:path>
              </a:pathLst>
            </a:custGeom>
            <a:solidFill>
              <a:srgbClr val="FFAB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11573" y="4060698"/>
              <a:ext cx="3817620" cy="524510"/>
            </a:xfrm>
            <a:custGeom>
              <a:avLst/>
              <a:gdLst/>
              <a:ahLst/>
              <a:cxnLst/>
              <a:rect l="l" t="t" r="r" b="b"/>
              <a:pathLst>
                <a:path w="3817620" h="524510">
                  <a:moveTo>
                    <a:pt x="3817620" y="524255"/>
                  </a:moveTo>
                  <a:lnTo>
                    <a:pt x="262127" y="524255"/>
                  </a:lnTo>
                  <a:lnTo>
                    <a:pt x="0" y="262127"/>
                  </a:lnTo>
                  <a:lnTo>
                    <a:pt x="262127" y="0"/>
                  </a:lnTo>
                  <a:lnTo>
                    <a:pt x="3817620" y="0"/>
                  </a:lnTo>
                  <a:lnTo>
                    <a:pt x="3817620" y="524255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686936" y="1257045"/>
            <a:ext cx="5111750" cy="3274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400" spc="3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acuerdo</a:t>
            </a:r>
            <a:r>
              <a:rPr sz="1400" spc="3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con</a:t>
            </a:r>
            <a:r>
              <a:rPr sz="1400" spc="3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400" spc="3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Corporación</a:t>
            </a:r>
            <a:r>
              <a:rPr sz="1400" spc="3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Transparencia</a:t>
            </a:r>
            <a:r>
              <a:rPr sz="1400" spc="3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por</a:t>
            </a:r>
            <a:r>
              <a:rPr sz="1400" spc="3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Colombia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(2010),</a:t>
            </a:r>
            <a:r>
              <a:rPr sz="1400" spc="2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400" spc="20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transparencia</a:t>
            </a:r>
            <a:r>
              <a:rPr sz="1400" spc="2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es</a:t>
            </a:r>
            <a:r>
              <a:rPr sz="1400" spc="2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el</a:t>
            </a:r>
            <a:r>
              <a:rPr sz="1400" spc="2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“marco</a:t>
            </a:r>
            <a:r>
              <a:rPr sz="1400" spc="2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jurídico,</a:t>
            </a:r>
            <a:r>
              <a:rPr sz="1400" spc="2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político,</a:t>
            </a:r>
            <a:r>
              <a:rPr sz="1400" spc="2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ético</a:t>
            </a:r>
            <a:r>
              <a:rPr sz="1400" spc="2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666666"/>
                </a:solidFill>
                <a:latin typeface="Arial"/>
                <a:cs typeface="Arial"/>
              </a:rPr>
              <a:t>y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organizativo</a:t>
            </a:r>
            <a:r>
              <a:rPr sz="1400" spc="3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400" spc="3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400" spc="3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administración</a:t>
            </a:r>
            <a:r>
              <a:rPr sz="1400" spc="3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pública”</a:t>
            </a:r>
            <a:r>
              <a:rPr sz="1400" spc="3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que</a:t>
            </a:r>
            <a:r>
              <a:rPr sz="1400" spc="3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debe</a:t>
            </a:r>
            <a:r>
              <a:rPr sz="1400" spc="2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regir</a:t>
            </a:r>
            <a:r>
              <a:rPr sz="1400" spc="3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666666"/>
                </a:solidFill>
                <a:latin typeface="Arial"/>
                <a:cs typeface="Arial"/>
              </a:rPr>
              <a:t>las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actuaciones</a:t>
            </a:r>
            <a:r>
              <a:rPr sz="1400" spc="48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400" spc="4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todos</a:t>
            </a:r>
            <a:r>
              <a:rPr sz="1400" spc="5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los</a:t>
            </a:r>
            <a:r>
              <a:rPr sz="1400" spc="4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servidores</a:t>
            </a:r>
            <a:r>
              <a:rPr sz="1400" spc="4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públicos</a:t>
            </a:r>
            <a:r>
              <a:rPr sz="1400" spc="4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sz="1400" spc="47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Colombia,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implica</a:t>
            </a:r>
            <a:r>
              <a:rPr sz="1400" spc="3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gobernar</a:t>
            </a:r>
            <a:r>
              <a:rPr sz="1400" spc="3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expuesto</a:t>
            </a:r>
            <a:r>
              <a:rPr sz="1400" spc="3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400" spc="3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400" spc="3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modo</a:t>
            </a:r>
            <a:r>
              <a:rPr sz="1400" spc="3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400" spc="3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vitrina,</a:t>
            </a:r>
            <a:r>
              <a:rPr sz="1400" spc="3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al</a:t>
            </a:r>
            <a:r>
              <a:rPr sz="1400" spc="3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escrutinio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público.</a:t>
            </a:r>
            <a:r>
              <a:rPr sz="140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transparencia</a:t>
            </a:r>
            <a:r>
              <a:rPr sz="1400" spc="-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tiene</a:t>
            </a:r>
            <a:r>
              <a:rPr sz="1400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tres</a:t>
            </a:r>
            <a:r>
              <a:rPr sz="1400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dimensiones: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sz="1400" dirty="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  <a:spcBef>
                <a:spcPts val="5"/>
              </a:spcBef>
            </a:pP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Transparencia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gestión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pública.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10"/>
              </a:spcBef>
            </a:pPr>
            <a:endParaRPr sz="1500" dirty="0">
              <a:latin typeface="Arial"/>
              <a:cs typeface="Arial"/>
            </a:endParaRPr>
          </a:p>
          <a:p>
            <a:pPr marL="1175385" marR="1162050" algn="ctr">
              <a:lnSpc>
                <a:spcPts val="1550"/>
              </a:lnSpc>
            </a:pP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Transparencia</a:t>
            </a:r>
            <a:r>
              <a:rPr sz="1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rendición</a:t>
            </a:r>
            <a:r>
              <a:rPr sz="15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cuentas.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1500" dirty="0">
              <a:latin typeface="Arial"/>
              <a:cs typeface="Arial"/>
            </a:endParaRPr>
          </a:p>
          <a:p>
            <a:pPr marL="1213485" marR="1191260" algn="ctr">
              <a:lnSpc>
                <a:spcPts val="1550"/>
              </a:lnSpc>
              <a:spcBef>
                <a:spcPts val="5"/>
              </a:spcBef>
            </a:pP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Transparencia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el acceso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información</a:t>
            </a:r>
            <a:r>
              <a:rPr sz="15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pública.</a:t>
            </a:r>
            <a:endParaRPr sz="1500" dirty="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887723" y="4018788"/>
            <a:ext cx="643255" cy="643255"/>
            <a:chOff x="3887723" y="4018788"/>
            <a:chExt cx="643255" cy="643255"/>
          </a:xfrm>
        </p:grpSpPr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87723" y="4018788"/>
              <a:ext cx="643140" cy="64314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49445" y="4060698"/>
              <a:ext cx="524255" cy="52425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949445" y="4060698"/>
              <a:ext cx="524510" cy="524510"/>
            </a:xfrm>
            <a:custGeom>
              <a:avLst/>
              <a:gdLst/>
              <a:ahLst/>
              <a:cxnLst/>
              <a:rect l="l" t="t" r="r" b="b"/>
              <a:pathLst>
                <a:path w="524510" h="524510">
                  <a:moveTo>
                    <a:pt x="0" y="262127"/>
                  </a:moveTo>
                  <a:lnTo>
                    <a:pt x="4222" y="215010"/>
                  </a:lnTo>
                  <a:lnTo>
                    <a:pt x="16398" y="170663"/>
                  </a:lnTo>
                  <a:lnTo>
                    <a:pt x="35785" y="129827"/>
                  </a:lnTo>
                  <a:lnTo>
                    <a:pt x="61645" y="93243"/>
                  </a:lnTo>
                  <a:lnTo>
                    <a:pt x="93237" y="61649"/>
                  </a:lnTo>
                  <a:lnTo>
                    <a:pt x="129822" y="35788"/>
                  </a:lnTo>
                  <a:lnTo>
                    <a:pt x="170658" y="16399"/>
                  </a:lnTo>
                  <a:lnTo>
                    <a:pt x="215007" y="4223"/>
                  </a:lnTo>
                  <a:lnTo>
                    <a:pt x="262127" y="0"/>
                  </a:lnTo>
                  <a:lnTo>
                    <a:pt x="309248" y="4223"/>
                  </a:lnTo>
                  <a:lnTo>
                    <a:pt x="353597" y="16399"/>
                  </a:lnTo>
                  <a:lnTo>
                    <a:pt x="394433" y="35788"/>
                  </a:lnTo>
                  <a:lnTo>
                    <a:pt x="431018" y="61649"/>
                  </a:lnTo>
                  <a:lnTo>
                    <a:pt x="462610" y="93243"/>
                  </a:lnTo>
                  <a:lnTo>
                    <a:pt x="488470" y="129827"/>
                  </a:lnTo>
                  <a:lnTo>
                    <a:pt x="507857" y="170663"/>
                  </a:lnTo>
                  <a:lnTo>
                    <a:pt x="520033" y="215010"/>
                  </a:lnTo>
                  <a:lnTo>
                    <a:pt x="524255" y="262127"/>
                  </a:lnTo>
                  <a:lnTo>
                    <a:pt x="520033" y="309245"/>
                  </a:lnTo>
                  <a:lnTo>
                    <a:pt x="507857" y="353592"/>
                  </a:lnTo>
                  <a:lnTo>
                    <a:pt x="488470" y="394428"/>
                  </a:lnTo>
                  <a:lnTo>
                    <a:pt x="462610" y="431012"/>
                  </a:lnTo>
                  <a:lnTo>
                    <a:pt x="431018" y="462606"/>
                  </a:lnTo>
                  <a:lnTo>
                    <a:pt x="394433" y="488467"/>
                  </a:lnTo>
                  <a:lnTo>
                    <a:pt x="353597" y="507856"/>
                  </a:lnTo>
                  <a:lnTo>
                    <a:pt x="309248" y="520032"/>
                  </a:lnTo>
                  <a:lnTo>
                    <a:pt x="262127" y="524255"/>
                  </a:lnTo>
                  <a:lnTo>
                    <a:pt x="215007" y="520032"/>
                  </a:lnTo>
                  <a:lnTo>
                    <a:pt x="170658" y="507856"/>
                  </a:lnTo>
                  <a:lnTo>
                    <a:pt x="129822" y="488467"/>
                  </a:lnTo>
                  <a:lnTo>
                    <a:pt x="93237" y="462606"/>
                  </a:lnTo>
                  <a:lnTo>
                    <a:pt x="61645" y="431012"/>
                  </a:lnTo>
                  <a:lnTo>
                    <a:pt x="35785" y="394428"/>
                  </a:lnTo>
                  <a:lnTo>
                    <a:pt x="16398" y="353592"/>
                  </a:lnTo>
                  <a:lnTo>
                    <a:pt x="4222" y="309245"/>
                  </a:lnTo>
                  <a:lnTo>
                    <a:pt x="0" y="26212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CF859B89-B7EE-7973-0773-A834A6B924E2}"/>
              </a:ext>
            </a:extLst>
          </p:cNvPr>
          <p:cNvGrpSpPr/>
          <p:nvPr/>
        </p:nvGrpSpPr>
        <p:grpSpPr>
          <a:xfrm>
            <a:off x="15883" y="-19050"/>
            <a:ext cx="1279517" cy="911341"/>
            <a:chOff x="86681" y="143382"/>
            <a:chExt cx="1279517" cy="911341"/>
          </a:xfrm>
        </p:grpSpPr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4A0FC19E-52E1-A530-27EE-E60EC6C7A7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40" y="143382"/>
              <a:ext cx="990600" cy="80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E92991EB-F25D-1CFD-3760-3C48411FF146}"/>
                </a:ext>
              </a:extLst>
            </p:cNvPr>
            <p:cNvSpPr txBox="1"/>
            <p:nvPr/>
          </p:nvSpPr>
          <p:spPr>
            <a:xfrm>
              <a:off x="86681" y="839279"/>
              <a:ext cx="12795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400" dirty="0">
                  <a:latin typeface="Arial" panose="020B0604020202020204" pitchFamily="34" charset="0"/>
                  <a:cs typeface="Arial" panose="020B0604020202020204" pitchFamily="34" charset="0"/>
                </a:rPr>
                <a:t>INSPECCION DE TRANSITO Y TRANSPORTE</a:t>
              </a:r>
            </a:p>
            <a:p>
              <a:pPr algn="ctr"/>
              <a:r>
                <a:rPr lang="es-ES" sz="400" dirty="0">
                  <a:latin typeface="Arial" panose="020B0604020202020204" pitchFamily="34" charset="0"/>
                  <a:cs typeface="Arial" panose="020B0604020202020204" pitchFamily="34" charset="0"/>
                </a:rPr>
                <a:t>DE BARRANCABERMEJA</a:t>
              </a:r>
              <a:endParaRPr lang="es-CO"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767073" y="1551813"/>
            <a:ext cx="5111115" cy="3014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El</a:t>
            </a:r>
            <a:r>
              <a:rPr sz="1400" spc="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acceso</a:t>
            </a:r>
            <a:r>
              <a:rPr sz="1400" spc="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400" spc="1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400" spc="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información</a:t>
            </a:r>
            <a:r>
              <a:rPr sz="1400" spc="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pública</a:t>
            </a:r>
            <a:r>
              <a:rPr sz="1400" spc="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es</a:t>
            </a:r>
            <a:r>
              <a:rPr sz="1400" spc="1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un</a:t>
            </a:r>
            <a:r>
              <a:rPr sz="1400" spc="1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derecho</a:t>
            </a:r>
            <a:r>
              <a:rPr sz="1400" spc="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fundamental,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reconocido</a:t>
            </a:r>
            <a:r>
              <a:rPr sz="1400" spc="29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por</a:t>
            </a:r>
            <a:r>
              <a:rPr sz="1400" spc="29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400" spc="30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Convención</a:t>
            </a:r>
            <a:r>
              <a:rPr sz="1400" spc="29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Americana</a:t>
            </a:r>
            <a:r>
              <a:rPr sz="1400" spc="29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400" spc="29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Derechos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Humanos</a:t>
            </a:r>
            <a:r>
              <a:rPr sz="1400" spc="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sz="1400" spc="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su</a:t>
            </a:r>
            <a:r>
              <a:rPr sz="1400" spc="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artículo</a:t>
            </a:r>
            <a:r>
              <a:rPr sz="1400" spc="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13,</a:t>
            </a:r>
            <a:r>
              <a:rPr sz="1400" spc="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el</a:t>
            </a:r>
            <a:r>
              <a:rPr sz="1400" spc="1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cual</a:t>
            </a:r>
            <a:r>
              <a:rPr sz="1400" spc="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recalca</a:t>
            </a:r>
            <a:r>
              <a:rPr sz="1400" spc="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400" spc="1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obligación</a:t>
            </a:r>
            <a:r>
              <a:rPr sz="1400" spc="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400" spc="1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666666"/>
                </a:solidFill>
                <a:latin typeface="Arial"/>
                <a:cs typeface="Arial"/>
              </a:rPr>
              <a:t>los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Estados</a:t>
            </a:r>
            <a:r>
              <a:rPr sz="1400" spc="2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400" spc="2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brindar</a:t>
            </a:r>
            <a:r>
              <a:rPr sz="1400" spc="2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400" spc="2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los</a:t>
            </a:r>
            <a:r>
              <a:rPr sz="1400" spc="2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ciudadanos</a:t>
            </a:r>
            <a:r>
              <a:rPr sz="1400" spc="2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acceso</a:t>
            </a:r>
            <a:r>
              <a:rPr sz="1400" spc="2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400" spc="2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400" spc="229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información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que</a:t>
            </a:r>
            <a:r>
              <a:rPr sz="1400" spc="2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está</a:t>
            </a:r>
            <a:r>
              <a:rPr sz="1400" spc="2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sz="1400" spc="2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su</a:t>
            </a:r>
            <a:r>
              <a:rPr sz="1400" spc="2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poder.</a:t>
            </a:r>
            <a:r>
              <a:rPr sz="1400" spc="2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Así</a:t>
            </a:r>
            <a:r>
              <a:rPr sz="1400" spc="2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mismo,</a:t>
            </a:r>
            <a:r>
              <a:rPr sz="1400" spc="2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establece</a:t>
            </a:r>
            <a:r>
              <a:rPr sz="1400" spc="2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el</a:t>
            </a:r>
            <a:r>
              <a:rPr sz="1400" spc="2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derecho</a:t>
            </a:r>
            <a:r>
              <a:rPr sz="1400" spc="2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666666"/>
                </a:solidFill>
                <a:latin typeface="Arial"/>
                <a:cs typeface="Arial"/>
              </a:rPr>
              <a:t>que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tenemos</a:t>
            </a:r>
            <a:r>
              <a:rPr sz="1400" spc="3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todos</a:t>
            </a:r>
            <a:r>
              <a:rPr sz="1400" spc="3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los</a:t>
            </a:r>
            <a:r>
              <a:rPr sz="1400" spc="3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ciudadanos</a:t>
            </a:r>
            <a:r>
              <a:rPr sz="1400" spc="4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400" spc="3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buscar,</a:t>
            </a:r>
            <a:r>
              <a:rPr sz="1400" spc="3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solicitar,</a:t>
            </a:r>
            <a:r>
              <a:rPr sz="1400" spc="4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recibir</a:t>
            </a:r>
            <a:r>
              <a:rPr sz="1400" spc="3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666666"/>
                </a:solidFill>
                <a:latin typeface="Arial"/>
                <a:cs typeface="Arial"/>
              </a:rPr>
              <a:t>y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divulgar</a:t>
            </a:r>
            <a:r>
              <a:rPr sz="1400" spc="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aquella</a:t>
            </a:r>
            <a:r>
              <a:rPr sz="1400" spc="7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información</a:t>
            </a:r>
            <a:r>
              <a:rPr sz="1400" spc="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pública,</a:t>
            </a:r>
            <a:r>
              <a:rPr sz="1400" spc="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sz="1400" spc="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manos</a:t>
            </a:r>
            <a:r>
              <a:rPr sz="1400" spc="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400" spc="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los</a:t>
            </a:r>
            <a:r>
              <a:rPr sz="1400" spc="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órganos,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entidades</a:t>
            </a:r>
            <a:r>
              <a:rPr sz="14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funcionarios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que</a:t>
            </a:r>
            <a:r>
              <a:rPr sz="14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componen</a:t>
            </a:r>
            <a:r>
              <a:rPr sz="140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el</a:t>
            </a:r>
            <a:r>
              <a:rPr sz="14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Estado.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El</a:t>
            </a:r>
            <a:r>
              <a:rPr sz="1400" spc="1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ejercicio</a:t>
            </a:r>
            <a:r>
              <a:rPr sz="1400" spc="1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400" spc="1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este</a:t>
            </a:r>
            <a:r>
              <a:rPr sz="1400" spc="1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derecho</a:t>
            </a:r>
            <a:r>
              <a:rPr sz="1400" spc="1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fundamental</a:t>
            </a:r>
            <a:r>
              <a:rPr sz="1400" spc="1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se</a:t>
            </a:r>
            <a:r>
              <a:rPr sz="1400" spc="1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basa</a:t>
            </a:r>
            <a:r>
              <a:rPr sz="1400" spc="1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sz="1400" spc="1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el</a:t>
            </a:r>
            <a:r>
              <a:rPr sz="1400" spc="1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hecho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que</a:t>
            </a:r>
            <a:r>
              <a:rPr sz="1400" spc="12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los</a:t>
            </a:r>
            <a:r>
              <a:rPr sz="1400" spc="12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ciudadanos</a:t>
            </a:r>
            <a:r>
              <a:rPr sz="1400" spc="12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han</a:t>
            </a:r>
            <a:r>
              <a:rPr sz="1400" spc="12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depositado</a:t>
            </a:r>
            <a:r>
              <a:rPr sz="1400" spc="13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sz="1400" spc="12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el</a:t>
            </a:r>
            <a:r>
              <a:rPr sz="1400" spc="12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Estado</a:t>
            </a:r>
            <a:r>
              <a:rPr sz="1400" spc="12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ciertas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atribuciones,</a:t>
            </a:r>
            <a:r>
              <a:rPr sz="1400" spc="3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razón</a:t>
            </a:r>
            <a:r>
              <a:rPr sz="1400" spc="3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por</a:t>
            </a:r>
            <a:r>
              <a:rPr sz="1400" spc="3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400" spc="3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cual</a:t>
            </a:r>
            <a:r>
              <a:rPr sz="1400" spc="3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400" spc="3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información</a:t>
            </a:r>
            <a:r>
              <a:rPr sz="1400" spc="3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que</a:t>
            </a:r>
            <a:r>
              <a:rPr sz="1400" spc="3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el</a:t>
            </a:r>
            <a:r>
              <a:rPr sz="1400" spc="3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Estado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posee</a:t>
            </a:r>
            <a:r>
              <a:rPr sz="1400" spc="3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le</a:t>
            </a:r>
            <a:r>
              <a:rPr sz="1400" spc="3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pertenece</a:t>
            </a:r>
            <a:r>
              <a:rPr sz="1400" spc="3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400" spc="3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toda</a:t>
            </a:r>
            <a:r>
              <a:rPr sz="1400" spc="3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400" spc="3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sociedad</a:t>
            </a:r>
            <a:r>
              <a:rPr sz="1400" spc="3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por</a:t>
            </a:r>
            <a:r>
              <a:rPr sz="1400" spc="3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derecho,</a:t>
            </a:r>
            <a:r>
              <a:rPr sz="1400" spc="3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lo</a:t>
            </a:r>
            <a:r>
              <a:rPr sz="1400" spc="3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666666"/>
                </a:solidFill>
                <a:latin typeface="Arial"/>
                <a:cs typeface="Arial"/>
              </a:rPr>
              <a:t>cual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permite</a:t>
            </a:r>
            <a:r>
              <a:rPr sz="1400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su</a:t>
            </a:r>
            <a:r>
              <a:rPr sz="14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exigibilidad.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64738" y="338150"/>
            <a:ext cx="57023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331970" algn="l"/>
              </a:tabLst>
            </a:pPr>
            <a:r>
              <a:rPr sz="3000" dirty="0"/>
              <a:t>¿Qué</a:t>
            </a:r>
            <a:r>
              <a:rPr sz="3000" spc="-25" dirty="0"/>
              <a:t> </a:t>
            </a:r>
            <a:r>
              <a:rPr sz="3000" dirty="0"/>
              <a:t>es</a:t>
            </a:r>
            <a:r>
              <a:rPr sz="3000" spc="-35" dirty="0"/>
              <a:t> </a:t>
            </a:r>
            <a:r>
              <a:rPr sz="3000" dirty="0"/>
              <a:t>el</a:t>
            </a:r>
            <a:r>
              <a:rPr sz="3000" spc="-25" dirty="0"/>
              <a:t> </a:t>
            </a:r>
            <a:r>
              <a:rPr sz="3000" dirty="0"/>
              <a:t>Derecho</a:t>
            </a:r>
            <a:r>
              <a:rPr sz="3000" spc="-45" dirty="0"/>
              <a:t> </a:t>
            </a:r>
            <a:r>
              <a:rPr sz="3000" spc="-25" dirty="0"/>
              <a:t>de</a:t>
            </a:r>
            <a:r>
              <a:rPr sz="3000" dirty="0"/>
              <a:t>	</a:t>
            </a:r>
            <a:r>
              <a:rPr sz="3000" spc="-10" dirty="0"/>
              <a:t>Acceso </a:t>
            </a:r>
            <a:r>
              <a:rPr sz="3000" dirty="0"/>
              <a:t>a</a:t>
            </a:r>
            <a:r>
              <a:rPr sz="3000" spc="-25" dirty="0"/>
              <a:t> </a:t>
            </a:r>
            <a:r>
              <a:rPr sz="3000" dirty="0"/>
              <a:t>la</a:t>
            </a:r>
            <a:r>
              <a:rPr sz="3000" spc="-25" dirty="0"/>
              <a:t> </a:t>
            </a:r>
            <a:r>
              <a:rPr sz="3000" dirty="0"/>
              <a:t>Información</a:t>
            </a:r>
            <a:r>
              <a:rPr sz="3000" spc="5" dirty="0"/>
              <a:t> </a:t>
            </a:r>
            <a:r>
              <a:rPr sz="3000" spc="-10" dirty="0"/>
              <a:t>Pública?</a:t>
            </a:r>
            <a:endParaRPr sz="30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9" y="837438"/>
            <a:ext cx="3593591" cy="3715512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C95C5036-7D01-7E57-B321-0AA0B5258F56}"/>
              </a:ext>
            </a:extLst>
          </p:cNvPr>
          <p:cNvGrpSpPr/>
          <p:nvPr/>
        </p:nvGrpSpPr>
        <p:grpSpPr>
          <a:xfrm>
            <a:off x="0" y="-19050"/>
            <a:ext cx="1279517" cy="911341"/>
            <a:chOff x="86681" y="143382"/>
            <a:chExt cx="1279517" cy="911341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A717AF4C-13A2-922E-3E23-E2E04F6EF3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40" y="143382"/>
              <a:ext cx="990600" cy="80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4F40B26F-6FFA-9DDD-E8D4-D035B32F0286}"/>
                </a:ext>
              </a:extLst>
            </p:cNvPr>
            <p:cNvSpPr txBox="1"/>
            <p:nvPr/>
          </p:nvSpPr>
          <p:spPr>
            <a:xfrm>
              <a:off x="86681" y="839279"/>
              <a:ext cx="12795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400" dirty="0">
                  <a:latin typeface="Arial" panose="020B0604020202020204" pitchFamily="34" charset="0"/>
                  <a:cs typeface="Arial" panose="020B0604020202020204" pitchFamily="34" charset="0"/>
                </a:rPr>
                <a:t>INSPECCION DE TRANSITO Y TRANSPORTE</a:t>
              </a:r>
            </a:p>
            <a:p>
              <a:pPr algn="ctr"/>
              <a:r>
                <a:rPr lang="es-ES" sz="400" dirty="0">
                  <a:latin typeface="Arial" panose="020B0604020202020204" pitchFamily="34" charset="0"/>
                  <a:cs typeface="Arial" panose="020B0604020202020204" pitchFamily="34" charset="0"/>
                </a:rPr>
                <a:t>DE BARRANCABERMEJA</a:t>
              </a:r>
              <a:endParaRPr lang="es-CO"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7340" y="1491437"/>
            <a:ext cx="4490085" cy="2884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El</a:t>
            </a:r>
            <a:r>
              <a:rPr sz="1250" spc="10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acceso</a:t>
            </a:r>
            <a:r>
              <a:rPr sz="1250" spc="10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250" spc="10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250" spc="10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información</a:t>
            </a:r>
            <a:r>
              <a:rPr sz="1250" spc="10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pública</a:t>
            </a:r>
            <a:r>
              <a:rPr sz="1250" spc="10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sz="1250" spc="10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Colombia</a:t>
            </a:r>
            <a:r>
              <a:rPr sz="1250" spc="10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250" spc="-10" dirty="0">
                <a:solidFill>
                  <a:srgbClr val="666666"/>
                </a:solidFill>
                <a:latin typeface="Arial"/>
                <a:cs typeface="Arial"/>
              </a:rPr>
              <a:t>estaba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reglamentado</a:t>
            </a:r>
            <a:r>
              <a:rPr sz="1250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25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través</a:t>
            </a:r>
            <a:r>
              <a:rPr sz="1250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25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numerosos</a:t>
            </a:r>
            <a:r>
              <a:rPr sz="1250" spc="-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instrumentos</a:t>
            </a:r>
            <a:r>
              <a:rPr sz="125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666666"/>
                </a:solidFill>
                <a:latin typeface="Arial"/>
                <a:cs typeface="Arial"/>
              </a:rPr>
              <a:t>normativos,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su</a:t>
            </a:r>
            <a:r>
              <a:rPr sz="1250" spc="1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ámbito</a:t>
            </a:r>
            <a:r>
              <a:rPr sz="1250" spc="20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250" spc="1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aplicación</a:t>
            </a:r>
            <a:r>
              <a:rPr sz="1250" spc="1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era</a:t>
            </a:r>
            <a:r>
              <a:rPr sz="1250" spc="1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acotado</a:t>
            </a:r>
            <a:r>
              <a:rPr sz="1250" spc="1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250" spc="1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determinados</a:t>
            </a:r>
            <a:r>
              <a:rPr sz="1250" spc="1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666666"/>
                </a:solidFill>
                <a:latin typeface="Arial"/>
                <a:cs typeface="Arial"/>
              </a:rPr>
              <a:t>sujetos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obligados</a:t>
            </a:r>
            <a:r>
              <a:rPr sz="1250" spc="9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250" spc="8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no</a:t>
            </a:r>
            <a:r>
              <a:rPr sz="1250" spc="8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todos</a:t>
            </a:r>
            <a:r>
              <a:rPr sz="1250" spc="9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aquellos</a:t>
            </a:r>
            <a:r>
              <a:rPr sz="1250" spc="9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que</a:t>
            </a:r>
            <a:r>
              <a:rPr sz="1250" spc="8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controlan</a:t>
            </a:r>
            <a:r>
              <a:rPr sz="1250" spc="9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1250" spc="9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250" spc="-10" dirty="0">
                <a:solidFill>
                  <a:srgbClr val="666666"/>
                </a:solidFill>
                <a:latin typeface="Arial"/>
                <a:cs typeface="Arial"/>
              </a:rPr>
              <a:t>elaboran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información</a:t>
            </a:r>
            <a:r>
              <a:rPr sz="1250" spc="32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pública</a:t>
            </a:r>
            <a:r>
              <a:rPr sz="1250" spc="32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eran</a:t>
            </a:r>
            <a:r>
              <a:rPr sz="1250" spc="32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sujetos</a:t>
            </a:r>
            <a:r>
              <a:rPr sz="1250" spc="32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250" spc="32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las</a:t>
            </a:r>
            <a:r>
              <a:rPr sz="1250" spc="32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250" spc="-10" dirty="0">
                <a:solidFill>
                  <a:srgbClr val="666666"/>
                </a:solidFill>
                <a:latin typeface="Arial"/>
                <a:cs typeface="Arial"/>
              </a:rPr>
              <a:t>obligaciones normativas.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25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Sin</a:t>
            </a:r>
            <a:r>
              <a:rPr sz="1250" spc="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embargo,</a:t>
            </a:r>
            <a:r>
              <a:rPr sz="1250" spc="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250" spc="1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pesar</a:t>
            </a:r>
            <a:r>
              <a:rPr sz="1250" spc="1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250" spc="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que</a:t>
            </a:r>
            <a:r>
              <a:rPr sz="1250" spc="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este</a:t>
            </a:r>
            <a:r>
              <a:rPr sz="1250" spc="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derecho</a:t>
            </a:r>
            <a:r>
              <a:rPr sz="1250" spc="1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está</a:t>
            </a:r>
            <a:r>
              <a:rPr sz="1250" spc="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666666"/>
                </a:solidFill>
                <a:latin typeface="Arial"/>
                <a:cs typeface="Arial"/>
              </a:rPr>
              <a:t>contemplado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sz="1250" spc="229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250" spc="2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Constitución,</a:t>
            </a:r>
            <a:r>
              <a:rPr sz="1250" spc="2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se</a:t>
            </a:r>
            <a:r>
              <a:rPr sz="1250" spc="2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hace</a:t>
            </a:r>
            <a:r>
              <a:rPr sz="1250" spc="2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necesario</a:t>
            </a:r>
            <a:r>
              <a:rPr sz="1250" spc="2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regular</a:t>
            </a:r>
            <a:r>
              <a:rPr sz="1250" spc="25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250" spc="2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666666"/>
                </a:solidFill>
                <a:latin typeface="Arial"/>
                <a:cs typeface="Arial"/>
              </a:rPr>
              <a:t>reglamentar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todos</a:t>
            </a:r>
            <a:r>
              <a:rPr sz="1250" spc="3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los</a:t>
            </a:r>
            <a:r>
              <a:rPr sz="1250" spc="3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procedimientos,</a:t>
            </a:r>
            <a:r>
              <a:rPr sz="1250" spc="3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mecanismos</a:t>
            </a:r>
            <a:r>
              <a:rPr sz="1250" spc="3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250" spc="2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herramientas</a:t>
            </a:r>
            <a:r>
              <a:rPr sz="1250" spc="3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666666"/>
                </a:solidFill>
                <a:latin typeface="Arial"/>
                <a:cs typeface="Arial"/>
              </a:rPr>
              <a:t>para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garantizar</a:t>
            </a:r>
            <a:r>
              <a:rPr sz="1250" spc="3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su</a:t>
            </a:r>
            <a:r>
              <a:rPr sz="1250" spc="3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pleno</a:t>
            </a:r>
            <a:r>
              <a:rPr sz="1250" spc="3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ejercicio.</a:t>
            </a:r>
            <a:r>
              <a:rPr sz="1250" spc="3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Es</a:t>
            </a:r>
            <a:r>
              <a:rPr sz="1250" spc="3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por</a:t>
            </a:r>
            <a:r>
              <a:rPr sz="1250" spc="3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esto,</a:t>
            </a:r>
            <a:r>
              <a:rPr sz="1250" spc="3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que</a:t>
            </a:r>
            <a:r>
              <a:rPr sz="1250" spc="3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250" spc="3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pesar</a:t>
            </a:r>
            <a:r>
              <a:rPr sz="1250" spc="3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contar</a:t>
            </a:r>
            <a:r>
              <a:rPr sz="1250" spc="37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con</a:t>
            </a:r>
            <a:r>
              <a:rPr sz="1250" spc="3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numerosas</a:t>
            </a:r>
            <a:r>
              <a:rPr sz="1250" spc="37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leyes</a:t>
            </a:r>
            <a:r>
              <a:rPr sz="1250" spc="3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250" spc="3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decretos</a:t>
            </a:r>
            <a:r>
              <a:rPr sz="1250" spc="3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sz="1250" spc="37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250" spc="3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materia</a:t>
            </a:r>
            <a:r>
              <a:rPr sz="1250" spc="37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666666"/>
                </a:solidFill>
                <a:latin typeface="Arial"/>
                <a:cs typeface="Arial"/>
              </a:rPr>
              <a:t>era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fundamental</a:t>
            </a:r>
            <a:r>
              <a:rPr sz="125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unificar</a:t>
            </a:r>
            <a:r>
              <a:rPr sz="125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criterios</a:t>
            </a:r>
            <a:r>
              <a:rPr sz="125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25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contar con</a:t>
            </a:r>
            <a:r>
              <a:rPr sz="125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un</a:t>
            </a:r>
            <a:r>
              <a:rPr sz="125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cuerpo </a:t>
            </a:r>
            <a:r>
              <a:rPr sz="1250" spc="-10" dirty="0">
                <a:solidFill>
                  <a:srgbClr val="666666"/>
                </a:solidFill>
                <a:latin typeface="Arial"/>
                <a:cs typeface="Arial"/>
              </a:rPr>
              <a:t>normativo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robusto,</a:t>
            </a:r>
            <a:r>
              <a:rPr sz="1250" spc="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consistente</a:t>
            </a:r>
            <a:r>
              <a:rPr sz="1250" spc="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250" spc="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acorde</a:t>
            </a:r>
            <a:r>
              <a:rPr sz="1250" spc="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250" spc="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los</a:t>
            </a:r>
            <a:r>
              <a:rPr sz="1250" spc="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estándares</a:t>
            </a:r>
            <a:r>
              <a:rPr sz="1250" spc="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666666"/>
                </a:solidFill>
                <a:latin typeface="Arial"/>
                <a:cs typeface="Arial"/>
              </a:rPr>
              <a:t>internacionales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250" spc="-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25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las</a:t>
            </a:r>
            <a:r>
              <a:rPr sz="1250" spc="-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necesidades</a:t>
            </a:r>
            <a:r>
              <a:rPr sz="125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ciudadanas</a:t>
            </a:r>
            <a:r>
              <a:rPr sz="125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consagradas</a:t>
            </a:r>
            <a:r>
              <a:rPr sz="125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sz="1250" spc="-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666666"/>
                </a:solidFill>
                <a:latin typeface="Arial"/>
                <a:cs typeface="Arial"/>
              </a:rPr>
              <a:t>esta</a:t>
            </a:r>
            <a:r>
              <a:rPr sz="125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666666"/>
                </a:solidFill>
                <a:latin typeface="Arial"/>
                <a:cs typeface="Arial"/>
              </a:rPr>
              <a:t>Ley.</a:t>
            </a:r>
            <a:endParaRPr sz="12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3039" y="264032"/>
            <a:ext cx="5629910" cy="1009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729739" algn="l"/>
              </a:tabLst>
            </a:pPr>
            <a:r>
              <a:rPr sz="2150" dirty="0"/>
              <a:t>¿Por</a:t>
            </a:r>
            <a:r>
              <a:rPr sz="2150" spc="-45" dirty="0"/>
              <a:t> </a:t>
            </a:r>
            <a:r>
              <a:rPr sz="2150" dirty="0"/>
              <a:t>qué</a:t>
            </a:r>
            <a:r>
              <a:rPr sz="2150" spc="-35" dirty="0"/>
              <a:t> </a:t>
            </a:r>
            <a:r>
              <a:rPr sz="2150" dirty="0"/>
              <a:t>tener</a:t>
            </a:r>
            <a:r>
              <a:rPr sz="2150" spc="-45" dirty="0"/>
              <a:t> </a:t>
            </a:r>
            <a:r>
              <a:rPr sz="2150" dirty="0"/>
              <a:t>una</a:t>
            </a:r>
            <a:r>
              <a:rPr sz="2150" spc="-45" dirty="0"/>
              <a:t> </a:t>
            </a:r>
            <a:r>
              <a:rPr sz="2150" dirty="0"/>
              <a:t>Ley</a:t>
            </a:r>
            <a:r>
              <a:rPr sz="2150" spc="-40" dirty="0"/>
              <a:t> </a:t>
            </a:r>
            <a:r>
              <a:rPr sz="2150" dirty="0"/>
              <a:t>de</a:t>
            </a:r>
            <a:r>
              <a:rPr sz="2150" spc="-55" dirty="0"/>
              <a:t> </a:t>
            </a:r>
            <a:r>
              <a:rPr sz="2150" spc="-10" dirty="0"/>
              <a:t>Transparencia</a:t>
            </a:r>
            <a:r>
              <a:rPr sz="2150" spc="-35" dirty="0"/>
              <a:t> </a:t>
            </a:r>
            <a:r>
              <a:rPr sz="2150" spc="-50" dirty="0"/>
              <a:t>y </a:t>
            </a:r>
            <a:r>
              <a:rPr sz="2150" dirty="0"/>
              <a:t>del</a:t>
            </a:r>
            <a:r>
              <a:rPr sz="2150" spc="-35" dirty="0"/>
              <a:t> </a:t>
            </a:r>
            <a:r>
              <a:rPr sz="2150" spc="-10" dirty="0"/>
              <a:t>Derecho</a:t>
            </a:r>
            <a:r>
              <a:rPr sz="2150" dirty="0"/>
              <a:t>	de</a:t>
            </a:r>
            <a:r>
              <a:rPr sz="2150" spc="-35" dirty="0"/>
              <a:t> </a:t>
            </a:r>
            <a:r>
              <a:rPr sz="2150" dirty="0"/>
              <a:t>Acceso</a:t>
            </a:r>
            <a:r>
              <a:rPr sz="2150" spc="-30" dirty="0"/>
              <a:t> </a:t>
            </a:r>
            <a:r>
              <a:rPr sz="2150" dirty="0"/>
              <a:t>a</a:t>
            </a:r>
            <a:r>
              <a:rPr sz="2150" spc="-35" dirty="0"/>
              <a:t> </a:t>
            </a:r>
            <a:r>
              <a:rPr sz="2150" dirty="0"/>
              <a:t>la</a:t>
            </a:r>
            <a:r>
              <a:rPr sz="2150" spc="-35" dirty="0"/>
              <a:t> </a:t>
            </a:r>
            <a:r>
              <a:rPr sz="2150" spc="-10" dirty="0"/>
              <a:t>Información Pública?</a:t>
            </a:r>
            <a:endParaRPr sz="215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1476" y="480059"/>
            <a:ext cx="3624072" cy="3624072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AEF12D5C-5702-4B98-BC59-826E8A72DE05}"/>
              </a:ext>
            </a:extLst>
          </p:cNvPr>
          <p:cNvGrpSpPr/>
          <p:nvPr/>
        </p:nvGrpSpPr>
        <p:grpSpPr>
          <a:xfrm>
            <a:off x="7772400" y="4082206"/>
            <a:ext cx="1279517" cy="911341"/>
            <a:chOff x="86681" y="143382"/>
            <a:chExt cx="1279517" cy="911341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114042A1-0DCC-4E88-4C21-A5B0BE005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40" y="143382"/>
              <a:ext cx="990600" cy="80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A16CF3A-A8FA-CAC9-216A-26B0F66E00C9}"/>
                </a:ext>
              </a:extLst>
            </p:cNvPr>
            <p:cNvSpPr txBox="1"/>
            <p:nvPr/>
          </p:nvSpPr>
          <p:spPr>
            <a:xfrm>
              <a:off x="86681" y="839279"/>
              <a:ext cx="12795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400" dirty="0">
                  <a:latin typeface="Arial" panose="020B0604020202020204" pitchFamily="34" charset="0"/>
                  <a:cs typeface="Arial" panose="020B0604020202020204" pitchFamily="34" charset="0"/>
                </a:rPr>
                <a:t>INSPECCION DE TRANSITO Y TRANSPORTE</a:t>
              </a:r>
            </a:p>
            <a:p>
              <a:pPr algn="ctr"/>
              <a:r>
                <a:rPr lang="es-ES" sz="400" dirty="0">
                  <a:latin typeface="Arial" panose="020B0604020202020204" pitchFamily="34" charset="0"/>
                  <a:cs typeface="Arial" panose="020B0604020202020204" pitchFamily="34" charset="0"/>
                </a:rPr>
                <a:t>DE BARRANCABERMEJA</a:t>
              </a:r>
              <a:endParaRPr lang="es-CO"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774185" y="1842897"/>
            <a:ext cx="5111115" cy="2355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Son</a:t>
            </a:r>
            <a:r>
              <a:rPr sz="1350" spc="11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muchos</a:t>
            </a:r>
            <a:r>
              <a:rPr sz="1350" spc="114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los</a:t>
            </a:r>
            <a:r>
              <a:rPr sz="1350" spc="11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beneficios</a:t>
            </a:r>
            <a:r>
              <a:rPr sz="1350" spc="12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que</a:t>
            </a:r>
            <a:r>
              <a:rPr sz="1350" spc="11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para</a:t>
            </a:r>
            <a:r>
              <a:rPr sz="1350" spc="114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un</a:t>
            </a:r>
            <a:r>
              <a:rPr sz="1350" spc="11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Estado</a:t>
            </a:r>
            <a:r>
              <a:rPr sz="1350" spc="114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350" spc="10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para</a:t>
            </a:r>
            <a:r>
              <a:rPr sz="1350" spc="114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spc="-25" dirty="0">
                <a:solidFill>
                  <a:srgbClr val="666666"/>
                </a:solidFill>
                <a:latin typeface="Arial"/>
                <a:cs typeface="Arial"/>
              </a:rPr>
              <a:t>la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ciudadanía</a:t>
            </a:r>
            <a:r>
              <a:rPr sz="1350" spc="27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sz="1350" spc="27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particular,</a:t>
            </a:r>
            <a:r>
              <a:rPr sz="1350" spc="27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trae</a:t>
            </a:r>
            <a:r>
              <a:rPr sz="1350" spc="27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el</a:t>
            </a:r>
            <a:r>
              <a:rPr sz="1350" spc="27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contar</a:t>
            </a:r>
            <a:r>
              <a:rPr sz="1350" spc="27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con</a:t>
            </a:r>
            <a:r>
              <a:rPr sz="1350" spc="28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350" spc="27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Ley</a:t>
            </a:r>
            <a:r>
              <a:rPr sz="1350" spc="26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spc="-25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Transparencia</a:t>
            </a:r>
            <a:r>
              <a:rPr sz="1350" spc="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350" spc="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del</a:t>
            </a:r>
            <a:r>
              <a:rPr sz="1350" spc="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Derecho</a:t>
            </a:r>
            <a:r>
              <a:rPr sz="1350" spc="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350" spc="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Acceso</a:t>
            </a:r>
            <a:r>
              <a:rPr sz="1350" spc="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350" spc="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350" spc="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Información</a:t>
            </a:r>
            <a:r>
              <a:rPr sz="1350" spc="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666666"/>
                </a:solidFill>
                <a:latin typeface="Arial"/>
                <a:cs typeface="Arial"/>
              </a:rPr>
              <a:t>Pública.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Sin</a:t>
            </a:r>
            <a:r>
              <a:rPr sz="1350" spc="2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embargo,</a:t>
            </a:r>
            <a:r>
              <a:rPr sz="1350" spc="2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se</a:t>
            </a:r>
            <a:r>
              <a:rPr sz="1350" spc="2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pueden</a:t>
            </a:r>
            <a:r>
              <a:rPr sz="1350" spc="2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enumerar</a:t>
            </a:r>
            <a:r>
              <a:rPr sz="1350" spc="2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tres</a:t>
            </a:r>
            <a:r>
              <a:rPr sz="1350" spc="2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razones</a:t>
            </a:r>
            <a:r>
              <a:rPr sz="1350" spc="2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666666"/>
                </a:solidFill>
                <a:latin typeface="Arial"/>
                <a:cs typeface="Arial"/>
              </a:rPr>
              <a:t>fundamentales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por</a:t>
            </a:r>
            <a:r>
              <a:rPr sz="1350" spc="2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las</a:t>
            </a:r>
            <a:r>
              <a:rPr sz="1350" spc="229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que</a:t>
            </a:r>
            <a:r>
              <a:rPr sz="1350" spc="2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el</a:t>
            </a:r>
            <a:r>
              <a:rPr sz="1350" spc="229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ejercicio</a:t>
            </a:r>
            <a:r>
              <a:rPr sz="1350" spc="2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del</a:t>
            </a:r>
            <a:r>
              <a:rPr sz="1350" spc="2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derecho</a:t>
            </a:r>
            <a:r>
              <a:rPr sz="1350" spc="229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350" spc="2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acceso</a:t>
            </a:r>
            <a:r>
              <a:rPr sz="1350" spc="2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350" spc="229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350" spc="2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666666"/>
                </a:solidFill>
                <a:latin typeface="Arial"/>
                <a:cs typeface="Arial"/>
              </a:rPr>
              <a:t>información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pública</a:t>
            </a:r>
            <a:r>
              <a:rPr sz="1350" spc="-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puede</a:t>
            </a:r>
            <a:r>
              <a:rPr sz="1350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mejorar</a:t>
            </a:r>
            <a:r>
              <a:rPr sz="1350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nuestras</a:t>
            </a:r>
            <a:r>
              <a:rPr sz="1350" spc="-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666666"/>
                </a:solidFill>
                <a:latin typeface="Arial"/>
                <a:cs typeface="Arial"/>
              </a:rPr>
              <a:t>vidas: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endParaRPr sz="1350">
              <a:latin typeface="Arial"/>
              <a:cs typeface="Arial"/>
            </a:endParaRPr>
          </a:p>
          <a:p>
            <a:pPr marL="191770" indent="-17907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191770" algn="l"/>
              </a:tabLst>
            </a:pP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Es</a:t>
            </a:r>
            <a:r>
              <a:rPr sz="135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una</a:t>
            </a:r>
            <a:r>
              <a:rPr sz="135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herramienta</a:t>
            </a:r>
            <a:r>
              <a:rPr sz="1350" spc="-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fundamental</a:t>
            </a:r>
            <a:r>
              <a:rPr sz="1350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35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666666"/>
                </a:solidFill>
                <a:latin typeface="Arial"/>
                <a:cs typeface="Arial"/>
              </a:rPr>
              <a:t>participación</a:t>
            </a:r>
            <a:r>
              <a:rPr sz="1350" spc="-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666666"/>
                </a:solidFill>
                <a:latin typeface="Arial"/>
                <a:cs typeface="Arial"/>
              </a:rPr>
              <a:t>democrática.</a:t>
            </a:r>
            <a:endParaRPr sz="1350">
              <a:latin typeface="Arial"/>
              <a:cs typeface="Arial"/>
            </a:endParaRPr>
          </a:p>
          <a:p>
            <a:pPr marL="191770" indent="-17907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AutoNum type="arabicPeriod"/>
              <a:tabLst>
                <a:tab pos="191770" algn="l"/>
              </a:tabLst>
            </a:pP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Es</a:t>
            </a:r>
            <a:r>
              <a:rPr sz="1350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un</a:t>
            </a:r>
            <a:r>
              <a:rPr sz="135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medio</a:t>
            </a:r>
            <a:r>
              <a:rPr sz="1350" spc="-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35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empoderamiento</a:t>
            </a:r>
            <a:r>
              <a:rPr sz="135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350" spc="-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los</a:t>
            </a:r>
            <a:r>
              <a:rPr sz="135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666666"/>
                </a:solidFill>
                <a:latin typeface="Arial"/>
                <a:cs typeface="Arial"/>
              </a:rPr>
              <a:t>ciudadanos.</a:t>
            </a:r>
            <a:endParaRPr sz="1350">
              <a:latin typeface="Arial"/>
              <a:cs typeface="Arial"/>
            </a:endParaRPr>
          </a:p>
          <a:p>
            <a:pPr marL="191770" indent="-179070">
              <a:lnSpc>
                <a:spcPct val="100000"/>
              </a:lnSpc>
              <a:spcBef>
                <a:spcPts val="820"/>
              </a:spcBef>
              <a:buClr>
                <a:srgbClr val="000000"/>
              </a:buClr>
              <a:buAutoNum type="arabicPeriod"/>
              <a:tabLst>
                <a:tab pos="191770" algn="l"/>
              </a:tabLst>
            </a:pP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Es</a:t>
            </a:r>
            <a:r>
              <a:rPr sz="135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un</a:t>
            </a:r>
            <a:r>
              <a:rPr sz="135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derecho</a:t>
            </a:r>
            <a:r>
              <a:rPr sz="1350" spc="-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facilitador</a:t>
            </a:r>
            <a:r>
              <a:rPr sz="135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35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otros</a:t>
            </a:r>
            <a:r>
              <a:rPr sz="135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derechos</a:t>
            </a:r>
            <a:r>
              <a:rPr sz="1350" spc="-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666666"/>
                </a:solidFill>
                <a:latin typeface="Arial"/>
                <a:cs typeface="Arial"/>
              </a:rPr>
              <a:t>humanos.</a:t>
            </a:r>
            <a:endParaRPr sz="13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278079"/>
            <a:ext cx="5617845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100" dirty="0"/>
              <a:t>¿Cuáles</a:t>
            </a:r>
            <a:r>
              <a:rPr sz="2100" spc="395" dirty="0"/>
              <a:t> </a:t>
            </a:r>
            <a:r>
              <a:rPr sz="2100" dirty="0"/>
              <a:t>son</a:t>
            </a:r>
            <a:r>
              <a:rPr sz="2100" spc="409" dirty="0"/>
              <a:t> </a:t>
            </a:r>
            <a:r>
              <a:rPr sz="2100" dirty="0"/>
              <a:t>los</a:t>
            </a:r>
            <a:r>
              <a:rPr sz="2100" spc="409" dirty="0"/>
              <a:t> </a:t>
            </a:r>
            <a:r>
              <a:rPr sz="2100" dirty="0"/>
              <a:t>beneficios</a:t>
            </a:r>
            <a:r>
              <a:rPr sz="2100" spc="415" dirty="0"/>
              <a:t> </a:t>
            </a:r>
            <a:r>
              <a:rPr sz="2100" dirty="0"/>
              <a:t>de</a:t>
            </a:r>
            <a:r>
              <a:rPr sz="2100" spc="409" dirty="0"/>
              <a:t> </a:t>
            </a:r>
            <a:r>
              <a:rPr sz="2100" dirty="0"/>
              <a:t>contar</a:t>
            </a:r>
            <a:r>
              <a:rPr sz="2100" spc="409" dirty="0"/>
              <a:t> </a:t>
            </a:r>
            <a:r>
              <a:rPr sz="2100" spc="-25" dirty="0"/>
              <a:t>con </a:t>
            </a:r>
            <a:r>
              <a:rPr sz="2100" dirty="0"/>
              <a:t>una</a:t>
            </a:r>
            <a:r>
              <a:rPr sz="2100" spc="65" dirty="0"/>
              <a:t> </a:t>
            </a:r>
            <a:r>
              <a:rPr sz="2100" dirty="0"/>
              <a:t>Ley</a:t>
            </a:r>
            <a:r>
              <a:rPr sz="2100" spc="70" dirty="0"/>
              <a:t> </a:t>
            </a:r>
            <a:r>
              <a:rPr sz="2100" dirty="0"/>
              <a:t>de</a:t>
            </a:r>
            <a:r>
              <a:rPr sz="2100" spc="85" dirty="0"/>
              <a:t> </a:t>
            </a:r>
            <a:r>
              <a:rPr sz="2100" dirty="0"/>
              <a:t>Transparencia</a:t>
            </a:r>
            <a:r>
              <a:rPr sz="2100" spc="70" dirty="0"/>
              <a:t> </a:t>
            </a:r>
            <a:r>
              <a:rPr sz="2100" dirty="0"/>
              <a:t>y</a:t>
            </a:r>
            <a:r>
              <a:rPr sz="2100" spc="75" dirty="0"/>
              <a:t> </a:t>
            </a:r>
            <a:r>
              <a:rPr sz="2100" dirty="0"/>
              <a:t>del</a:t>
            </a:r>
            <a:r>
              <a:rPr sz="2100" spc="75" dirty="0"/>
              <a:t> </a:t>
            </a:r>
            <a:r>
              <a:rPr sz="2100" dirty="0"/>
              <a:t>Derecho</a:t>
            </a:r>
            <a:r>
              <a:rPr sz="2100" spc="75" dirty="0"/>
              <a:t> </a:t>
            </a:r>
            <a:r>
              <a:rPr sz="2100" spc="-25" dirty="0"/>
              <a:t>de </a:t>
            </a:r>
            <a:r>
              <a:rPr sz="2100" dirty="0"/>
              <a:t>Acceso</a:t>
            </a:r>
            <a:r>
              <a:rPr sz="2100" spc="-50" dirty="0"/>
              <a:t> </a:t>
            </a:r>
            <a:r>
              <a:rPr sz="2100" dirty="0"/>
              <a:t>a</a:t>
            </a:r>
            <a:r>
              <a:rPr sz="2100" spc="-45" dirty="0"/>
              <a:t> </a:t>
            </a:r>
            <a:r>
              <a:rPr sz="2100" dirty="0"/>
              <a:t>la</a:t>
            </a:r>
            <a:r>
              <a:rPr sz="2100" spc="-60" dirty="0"/>
              <a:t> </a:t>
            </a:r>
            <a:r>
              <a:rPr sz="2100" dirty="0"/>
              <a:t>Información</a:t>
            </a:r>
            <a:r>
              <a:rPr sz="2100" spc="-30" dirty="0"/>
              <a:t> </a:t>
            </a:r>
            <a:r>
              <a:rPr sz="2100" spc="-10" dirty="0"/>
              <a:t>Pública?</a:t>
            </a:r>
            <a:endParaRPr sz="21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58951"/>
            <a:ext cx="3569334" cy="3749040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2167ADF2-4FE8-B011-81C4-1B231C114D13}"/>
              </a:ext>
            </a:extLst>
          </p:cNvPr>
          <p:cNvGrpSpPr/>
          <p:nvPr/>
        </p:nvGrpSpPr>
        <p:grpSpPr>
          <a:xfrm>
            <a:off x="7696200" y="4095750"/>
            <a:ext cx="1279517" cy="911341"/>
            <a:chOff x="86681" y="143382"/>
            <a:chExt cx="1279517" cy="911341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B303B25E-2903-BDAD-69C0-BBDE03E008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40" y="143382"/>
              <a:ext cx="990600" cy="80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F5DA8D24-6BB4-31F9-0325-B21235811521}"/>
                </a:ext>
              </a:extLst>
            </p:cNvPr>
            <p:cNvSpPr txBox="1"/>
            <p:nvPr/>
          </p:nvSpPr>
          <p:spPr>
            <a:xfrm>
              <a:off x="86681" y="839279"/>
              <a:ext cx="12795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400" dirty="0">
                  <a:latin typeface="Arial" panose="020B0604020202020204" pitchFamily="34" charset="0"/>
                  <a:cs typeface="Arial" panose="020B0604020202020204" pitchFamily="34" charset="0"/>
                </a:rPr>
                <a:t>INSPECCION DE TRANSITO Y TRANSPORTE</a:t>
              </a:r>
            </a:p>
            <a:p>
              <a:pPr algn="ctr"/>
              <a:r>
                <a:rPr lang="es-ES" sz="400" dirty="0">
                  <a:latin typeface="Arial" panose="020B0604020202020204" pitchFamily="34" charset="0"/>
                  <a:cs typeface="Arial" panose="020B0604020202020204" pitchFamily="34" charset="0"/>
                </a:rPr>
                <a:t>DE BARRANCABERMEJA</a:t>
              </a:r>
              <a:endParaRPr lang="es-CO"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6425" y="1491437"/>
            <a:ext cx="4493260" cy="3237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5"/>
              </a:spcBef>
            </a:pPr>
            <a:endParaRPr lang="es-ES" sz="1150" dirty="0">
              <a:solidFill>
                <a:srgbClr val="666666"/>
              </a:solidFill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  <a:spcBef>
                <a:spcPts val="105"/>
              </a:spcBef>
            </a:pPr>
            <a:endParaRPr lang="en-US" sz="1150" dirty="0">
              <a:solidFill>
                <a:srgbClr val="666666"/>
              </a:solidFill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  <a:spcBef>
                <a:spcPts val="105"/>
              </a:spcBef>
            </a:pP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Nos beneficia</a:t>
            </a:r>
            <a:r>
              <a:rPr sz="115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a todos como</a:t>
            </a:r>
            <a:r>
              <a:rPr sz="115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ciudadanos,</a:t>
            </a:r>
            <a:r>
              <a:rPr sz="1150" spc="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pero</a:t>
            </a:r>
            <a:r>
              <a:rPr sz="115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también</a:t>
            </a:r>
            <a:r>
              <a:rPr sz="115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beneficia</a:t>
            </a:r>
            <a:r>
              <a:rPr sz="115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a </a:t>
            </a:r>
            <a:r>
              <a:rPr sz="1150" spc="-25" dirty="0">
                <a:solidFill>
                  <a:srgbClr val="666666"/>
                </a:solidFill>
                <a:latin typeface="Arial"/>
                <a:cs typeface="Arial"/>
              </a:rPr>
              <a:t>la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organización</a:t>
            </a:r>
            <a:r>
              <a:rPr sz="115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15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funcionamiento</a:t>
            </a:r>
            <a:r>
              <a:rPr sz="115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del</a:t>
            </a:r>
            <a:r>
              <a:rPr sz="115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Estado.</a:t>
            </a:r>
            <a:r>
              <a:rPr sz="115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Como</a:t>
            </a:r>
            <a:r>
              <a:rPr sz="115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ciudadanos</a:t>
            </a:r>
            <a:r>
              <a:rPr sz="115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666666"/>
                </a:solidFill>
                <a:latin typeface="Arial"/>
                <a:cs typeface="Arial"/>
              </a:rPr>
              <a:t>porque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nos</a:t>
            </a:r>
            <a:r>
              <a:rPr sz="1150" spc="2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permite</a:t>
            </a:r>
            <a:r>
              <a:rPr sz="1150" spc="2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disponer</a:t>
            </a:r>
            <a:r>
              <a:rPr sz="1150" spc="2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150" spc="229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información</a:t>
            </a:r>
            <a:r>
              <a:rPr sz="1150" spc="2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oportuna,</a:t>
            </a:r>
            <a:r>
              <a:rPr sz="1150" spc="2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clara</a:t>
            </a:r>
            <a:r>
              <a:rPr sz="1150" spc="2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1150" spc="229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igual</a:t>
            </a:r>
            <a:r>
              <a:rPr sz="1150" spc="2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spc="-20" dirty="0">
                <a:solidFill>
                  <a:srgbClr val="666666"/>
                </a:solidFill>
                <a:latin typeface="Arial"/>
                <a:cs typeface="Arial"/>
              </a:rPr>
              <a:t>para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todos</a:t>
            </a:r>
            <a:r>
              <a:rPr sz="1150" spc="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150" spc="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así</a:t>
            </a:r>
            <a:r>
              <a:rPr sz="1150" spc="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conocer</a:t>
            </a:r>
            <a:r>
              <a:rPr sz="1150" spc="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150" spc="7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primera</a:t>
            </a:r>
            <a:r>
              <a:rPr sz="1150" spc="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mano,</a:t>
            </a:r>
            <a:r>
              <a:rPr sz="1150" spc="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las</a:t>
            </a:r>
            <a:r>
              <a:rPr sz="1150" spc="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actuaciones</a:t>
            </a:r>
            <a:r>
              <a:rPr sz="1150" spc="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del</a:t>
            </a:r>
            <a:r>
              <a:rPr sz="1150" spc="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Estado</a:t>
            </a:r>
            <a:r>
              <a:rPr sz="1150" spc="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spc="-50" dirty="0">
                <a:solidFill>
                  <a:srgbClr val="666666"/>
                </a:solidFill>
                <a:latin typeface="Arial"/>
                <a:cs typeface="Arial"/>
              </a:rPr>
              <a:t>e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incidir</a:t>
            </a:r>
            <a:r>
              <a:rPr sz="1150" spc="2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150" spc="2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manera</a:t>
            </a:r>
            <a:r>
              <a:rPr sz="1150" spc="2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directa</a:t>
            </a:r>
            <a:r>
              <a:rPr sz="1150" spc="2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sz="1150" spc="2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150" spc="2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toma</a:t>
            </a:r>
            <a:r>
              <a:rPr sz="1150" spc="2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150" spc="2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decisiones</a:t>
            </a:r>
            <a:r>
              <a:rPr sz="1150" spc="2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150" spc="2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través</a:t>
            </a:r>
            <a:r>
              <a:rPr sz="1150" spc="2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spc="-25" dirty="0">
                <a:solidFill>
                  <a:srgbClr val="666666"/>
                </a:solidFill>
                <a:latin typeface="Arial"/>
                <a:cs typeface="Arial"/>
              </a:rPr>
              <a:t>del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control</a:t>
            </a:r>
            <a:r>
              <a:rPr sz="1150" spc="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150" spc="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150" spc="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rendición</a:t>
            </a:r>
            <a:r>
              <a:rPr sz="1150" spc="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150" spc="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cuentas</a:t>
            </a:r>
            <a:r>
              <a:rPr sz="1150" spc="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sociales</a:t>
            </a:r>
            <a:r>
              <a:rPr sz="1150" spc="1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150" spc="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hacer</a:t>
            </a:r>
            <a:r>
              <a:rPr sz="1150" spc="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150" spc="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éste</a:t>
            </a:r>
            <a:r>
              <a:rPr sz="1150" spc="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uno</a:t>
            </a:r>
            <a:r>
              <a:rPr sz="1150" spc="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spc="-25" dirty="0">
                <a:solidFill>
                  <a:srgbClr val="666666"/>
                </a:solidFill>
                <a:latin typeface="Arial"/>
                <a:cs typeface="Arial"/>
              </a:rPr>
              <a:t>más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eficiente</a:t>
            </a:r>
            <a:r>
              <a:rPr sz="1150" spc="1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150" spc="1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menos</a:t>
            </a:r>
            <a:r>
              <a:rPr sz="1150" spc="17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corrupto;</a:t>
            </a:r>
            <a:r>
              <a:rPr sz="1150" spc="17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así</a:t>
            </a:r>
            <a:r>
              <a:rPr sz="1150" spc="1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mismo</a:t>
            </a:r>
            <a:r>
              <a:rPr sz="1150" spc="17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nos</a:t>
            </a:r>
            <a:r>
              <a:rPr sz="1150" spc="1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permite</a:t>
            </a:r>
            <a:r>
              <a:rPr sz="1150" spc="1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tomar</a:t>
            </a:r>
            <a:r>
              <a:rPr sz="1150" spc="1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666666"/>
                </a:solidFill>
                <a:latin typeface="Arial"/>
                <a:cs typeface="Arial"/>
              </a:rPr>
              <a:t>mejores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decisiones</a:t>
            </a:r>
            <a:r>
              <a:rPr sz="1150" spc="18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sz="1150" spc="17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nuestra</a:t>
            </a:r>
            <a:r>
              <a:rPr sz="1150" spc="18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cotidianidad</a:t>
            </a:r>
            <a:r>
              <a:rPr sz="1150" spc="18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150" spc="17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ejercer</a:t>
            </a:r>
            <a:r>
              <a:rPr sz="1150" spc="18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otros</a:t>
            </a:r>
            <a:r>
              <a:rPr sz="1150" spc="18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150" spc="-10" dirty="0">
                <a:solidFill>
                  <a:srgbClr val="666666"/>
                </a:solidFill>
                <a:latin typeface="Arial"/>
                <a:cs typeface="Arial"/>
              </a:rPr>
              <a:t>derechos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fundamentales,</a:t>
            </a:r>
            <a:r>
              <a:rPr sz="1150" spc="-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mejorando</a:t>
            </a:r>
            <a:r>
              <a:rPr sz="1150" spc="-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nuestra</a:t>
            </a:r>
            <a:r>
              <a:rPr sz="115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spc="-20" dirty="0">
                <a:solidFill>
                  <a:srgbClr val="666666"/>
                </a:solidFill>
                <a:latin typeface="Arial"/>
                <a:cs typeface="Arial"/>
              </a:rPr>
              <a:t>vida.</a:t>
            </a:r>
            <a:endParaRPr sz="1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5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Como</a:t>
            </a:r>
            <a:r>
              <a:rPr sz="1150" spc="2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Estado</a:t>
            </a:r>
            <a:r>
              <a:rPr sz="1150" spc="2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porque</a:t>
            </a:r>
            <a:r>
              <a:rPr sz="1150" spc="2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promueve</a:t>
            </a:r>
            <a:r>
              <a:rPr sz="1150" spc="229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150" spc="229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cultura</a:t>
            </a:r>
            <a:r>
              <a:rPr sz="1150" spc="229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150" spc="2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150" spc="229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transparencia,</a:t>
            </a:r>
            <a:r>
              <a:rPr sz="1150" spc="2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spc="-25" dirty="0">
                <a:solidFill>
                  <a:srgbClr val="666666"/>
                </a:solidFill>
                <a:latin typeface="Arial"/>
                <a:cs typeface="Arial"/>
              </a:rPr>
              <a:t>la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actitud</a:t>
            </a:r>
            <a:r>
              <a:rPr sz="1150" spc="1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ética</a:t>
            </a:r>
            <a:r>
              <a:rPr sz="1150" spc="11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150" spc="1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los</a:t>
            </a:r>
            <a:r>
              <a:rPr sz="1150" spc="1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funcionarios</a:t>
            </a:r>
            <a:r>
              <a:rPr sz="1150" spc="11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públicos,</a:t>
            </a:r>
            <a:r>
              <a:rPr sz="1150" spc="1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que</a:t>
            </a:r>
            <a:r>
              <a:rPr sz="1150" spc="1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deben</a:t>
            </a:r>
            <a:r>
              <a:rPr sz="1150" spc="1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estar</a:t>
            </a:r>
            <a:r>
              <a:rPr sz="1150" spc="11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666666"/>
                </a:solidFill>
                <a:latin typeface="Arial"/>
                <a:cs typeface="Arial"/>
              </a:rPr>
              <a:t>siempre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dispuestos</a:t>
            </a:r>
            <a:r>
              <a:rPr sz="1150" spc="1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150" spc="1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brindar</a:t>
            </a:r>
            <a:r>
              <a:rPr sz="1150" spc="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150" spc="1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información</a:t>
            </a:r>
            <a:r>
              <a:rPr sz="1150" spc="1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150" spc="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una</a:t>
            </a:r>
            <a:r>
              <a:rPr sz="1150" spc="1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gestión</a:t>
            </a:r>
            <a:r>
              <a:rPr sz="1150" spc="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150" spc="1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gobierno</a:t>
            </a:r>
            <a:r>
              <a:rPr sz="1150" spc="1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spc="-25" dirty="0">
                <a:solidFill>
                  <a:srgbClr val="666666"/>
                </a:solidFill>
                <a:latin typeface="Arial"/>
                <a:cs typeface="Arial"/>
              </a:rPr>
              <a:t>más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democrática;</a:t>
            </a:r>
            <a:r>
              <a:rPr sz="1150" spc="14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que</a:t>
            </a:r>
            <a:r>
              <a:rPr sz="1150" spc="13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sz="1150" spc="14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definitiva</a:t>
            </a:r>
            <a:r>
              <a:rPr sz="1150" spc="13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fortalecerá</a:t>
            </a:r>
            <a:r>
              <a:rPr sz="1150" spc="13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150" spc="13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confianza</a:t>
            </a:r>
            <a:r>
              <a:rPr sz="1150" spc="14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150" spc="14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150" spc="-25" dirty="0">
                <a:solidFill>
                  <a:srgbClr val="666666"/>
                </a:solidFill>
                <a:latin typeface="Arial"/>
                <a:cs typeface="Arial"/>
              </a:rPr>
              <a:t>la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ciudadanía</a:t>
            </a:r>
            <a:r>
              <a:rPr sz="1150" spc="2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sz="1150" spc="2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las</a:t>
            </a:r>
            <a:r>
              <a:rPr sz="1150" spc="2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instituciones</a:t>
            </a:r>
            <a:r>
              <a:rPr sz="1150" spc="2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150" spc="2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hará</a:t>
            </a:r>
            <a:r>
              <a:rPr sz="1150" spc="2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que</a:t>
            </a:r>
            <a:r>
              <a:rPr sz="1150" spc="2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como</a:t>
            </a:r>
            <a:r>
              <a:rPr sz="1150" spc="2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Estado</a:t>
            </a:r>
            <a:r>
              <a:rPr sz="1150" spc="2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666666"/>
                </a:solidFill>
                <a:latin typeface="Arial"/>
                <a:cs typeface="Arial"/>
              </a:rPr>
              <a:t>seamos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responsables</a:t>
            </a:r>
            <a:r>
              <a:rPr sz="115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150" spc="-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66666"/>
                </a:solidFill>
                <a:latin typeface="Arial"/>
                <a:cs typeface="Arial"/>
              </a:rPr>
              <a:t>nuestros</a:t>
            </a:r>
            <a:r>
              <a:rPr sz="115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666666"/>
                </a:solidFill>
                <a:latin typeface="Arial"/>
                <a:cs typeface="Arial"/>
              </a:rPr>
              <a:t>actos.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400" y="68010"/>
            <a:ext cx="4953000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400" dirty="0"/>
              <a:t>¿A</a:t>
            </a:r>
            <a:r>
              <a:rPr sz="2400" spc="-55" dirty="0"/>
              <a:t> </a:t>
            </a:r>
            <a:r>
              <a:rPr sz="2400" dirty="0"/>
              <a:t>quiénes</a:t>
            </a:r>
            <a:r>
              <a:rPr sz="2400" spc="-35" dirty="0"/>
              <a:t> </a:t>
            </a:r>
            <a:r>
              <a:rPr sz="2400" dirty="0"/>
              <a:t>beneficia</a:t>
            </a:r>
            <a:r>
              <a:rPr sz="2400" spc="-35" dirty="0"/>
              <a:t> </a:t>
            </a:r>
            <a:r>
              <a:rPr sz="2400" dirty="0"/>
              <a:t>el</a:t>
            </a:r>
            <a:r>
              <a:rPr sz="2400" spc="-65" dirty="0"/>
              <a:t> </a:t>
            </a:r>
            <a:r>
              <a:rPr sz="2400" dirty="0"/>
              <a:t>contar</a:t>
            </a:r>
            <a:r>
              <a:rPr sz="2400" spc="-55" dirty="0"/>
              <a:t> </a:t>
            </a:r>
            <a:r>
              <a:rPr sz="2400" dirty="0"/>
              <a:t>con</a:t>
            </a:r>
            <a:r>
              <a:rPr sz="2400" spc="-45" dirty="0"/>
              <a:t> </a:t>
            </a:r>
            <a:r>
              <a:rPr sz="2400" spc="-25" dirty="0"/>
              <a:t>una </a:t>
            </a:r>
            <a:r>
              <a:rPr sz="2400" dirty="0"/>
              <a:t>Ley</a:t>
            </a:r>
            <a:r>
              <a:rPr sz="2400" spc="-45" dirty="0"/>
              <a:t> </a:t>
            </a:r>
            <a:r>
              <a:rPr sz="2400" dirty="0"/>
              <a:t>de</a:t>
            </a:r>
            <a:r>
              <a:rPr sz="2400" spc="-60" dirty="0"/>
              <a:t> </a:t>
            </a:r>
            <a:r>
              <a:rPr sz="2400" dirty="0"/>
              <a:t>Transparencia</a:t>
            </a:r>
            <a:r>
              <a:rPr sz="2400" spc="-25" dirty="0"/>
              <a:t> </a:t>
            </a:r>
            <a:r>
              <a:rPr sz="2400" dirty="0"/>
              <a:t>y</a:t>
            </a:r>
            <a:r>
              <a:rPr sz="2400" spc="-65" dirty="0"/>
              <a:t> </a:t>
            </a:r>
            <a:r>
              <a:rPr sz="2400" dirty="0"/>
              <a:t>del</a:t>
            </a:r>
            <a:r>
              <a:rPr sz="2400" spc="-60" dirty="0"/>
              <a:t> </a:t>
            </a:r>
            <a:r>
              <a:rPr sz="2400" spc="-10" dirty="0"/>
              <a:t>Derecho</a:t>
            </a:r>
          </a:p>
          <a:p>
            <a:pPr marL="12700">
              <a:lnSpc>
                <a:spcPct val="100000"/>
              </a:lnSpc>
            </a:pPr>
            <a:r>
              <a:rPr sz="2400" dirty="0"/>
              <a:t>de</a:t>
            </a:r>
            <a:r>
              <a:rPr sz="2400" spc="-45" dirty="0"/>
              <a:t> </a:t>
            </a:r>
            <a:r>
              <a:rPr sz="2400" dirty="0"/>
              <a:t>Acceso</a:t>
            </a:r>
            <a:r>
              <a:rPr sz="2400" spc="-40" dirty="0"/>
              <a:t> </a:t>
            </a:r>
            <a:r>
              <a:rPr sz="2400" dirty="0"/>
              <a:t>a</a:t>
            </a:r>
            <a:r>
              <a:rPr sz="2400" spc="-60" dirty="0"/>
              <a:t> </a:t>
            </a:r>
            <a:r>
              <a:rPr sz="2400" dirty="0"/>
              <a:t>la</a:t>
            </a:r>
            <a:r>
              <a:rPr sz="2400" spc="-60" dirty="0"/>
              <a:t> </a:t>
            </a:r>
            <a:r>
              <a:rPr sz="2400" dirty="0"/>
              <a:t>Información</a:t>
            </a:r>
            <a:r>
              <a:rPr sz="2400" spc="-30" dirty="0"/>
              <a:t> </a:t>
            </a:r>
            <a:r>
              <a:rPr sz="2400" spc="-10" dirty="0"/>
              <a:t>Pública?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5191" y="505968"/>
            <a:ext cx="3576827" cy="3575304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EC903C94-E32D-60E7-3603-370948B8595F}"/>
              </a:ext>
            </a:extLst>
          </p:cNvPr>
          <p:cNvGrpSpPr/>
          <p:nvPr/>
        </p:nvGrpSpPr>
        <p:grpSpPr>
          <a:xfrm>
            <a:off x="7831415" y="4028199"/>
            <a:ext cx="1279517" cy="911341"/>
            <a:chOff x="86681" y="143382"/>
            <a:chExt cx="1279517" cy="911341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9CD712C4-8947-4E6E-41FC-108D33A1C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40" y="143382"/>
              <a:ext cx="990600" cy="80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823ECF15-CE93-1FAA-D527-50BACE30B00C}"/>
                </a:ext>
              </a:extLst>
            </p:cNvPr>
            <p:cNvSpPr txBox="1"/>
            <p:nvPr/>
          </p:nvSpPr>
          <p:spPr>
            <a:xfrm>
              <a:off x="86681" y="839279"/>
              <a:ext cx="12795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400" dirty="0">
                  <a:latin typeface="Arial" panose="020B0604020202020204" pitchFamily="34" charset="0"/>
                  <a:cs typeface="Arial" panose="020B0604020202020204" pitchFamily="34" charset="0"/>
                </a:rPr>
                <a:t>INSPECCION DE TRANSITO Y TRANSPORTE</a:t>
              </a:r>
            </a:p>
            <a:p>
              <a:pPr algn="ctr"/>
              <a:r>
                <a:rPr lang="es-ES" sz="400" dirty="0">
                  <a:latin typeface="Arial" panose="020B0604020202020204" pitchFamily="34" charset="0"/>
                  <a:cs typeface="Arial" panose="020B0604020202020204" pitchFamily="34" charset="0"/>
                </a:rPr>
                <a:t>DE BARRANCABERMEJA</a:t>
              </a:r>
              <a:endParaRPr lang="es-CO"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767073" y="1615821"/>
            <a:ext cx="5110480" cy="2997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300" spc="3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manera</a:t>
            </a:r>
            <a:r>
              <a:rPr sz="1300" spc="3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general,</a:t>
            </a:r>
            <a:r>
              <a:rPr sz="1300" spc="3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obliga</a:t>
            </a:r>
            <a:r>
              <a:rPr sz="1300" spc="3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300" spc="3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facilitar</a:t>
            </a:r>
            <a:r>
              <a:rPr sz="1300" spc="3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el</a:t>
            </a:r>
            <a:r>
              <a:rPr sz="1300" spc="3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ejercicio</a:t>
            </a:r>
            <a:r>
              <a:rPr sz="1300" spc="3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del</a:t>
            </a:r>
            <a:r>
              <a:rPr sz="1300" spc="3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derecho</a:t>
            </a:r>
            <a:r>
              <a:rPr sz="1300" spc="3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acceso</a:t>
            </a:r>
            <a:r>
              <a:rPr sz="1300" spc="4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300" spc="4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300" spc="4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información</a:t>
            </a:r>
            <a:r>
              <a:rPr sz="1300" spc="4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pública</a:t>
            </a:r>
            <a:r>
              <a:rPr sz="1300" spc="459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300" spc="4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300" spc="4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promover</a:t>
            </a:r>
            <a:r>
              <a:rPr sz="1300" spc="459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300" spc="4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66666"/>
                </a:solidFill>
                <a:latin typeface="Arial"/>
                <a:cs typeface="Arial"/>
              </a:rPr>
              <a:t>transparencia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gubernamental,</a:t>
            </a:r>
            <a:r>
              <a:rPr sz="1300" spc="2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300" spc="1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todos</a:t>
            </a:r>
            <a:r>
              <a:rPr sz="1300" spc="1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las</a:t>
            </a:r>
            <a:r>
              <a:rPr sz="1300" spc="1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entidades</a:t>
            </a:r>
            <a:r>
              <a:rPr sz="1300" spc="20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300" spc="1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las</a:t>
            </a:r>
            <a:r>
              <a:rPr sz="1300" spc="1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tres</a:t>
            </a:r>
            <a:r>
              <a:rPr sz="1300" spc="1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ramas</a:t>
            </a:r>
            <a:r>
              <a:rPr sz="1300" spc="1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del</a:t>
            </a:r>
            <a:r>
              <a:rPr sz="1300" spc="1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66666"/>
                </a:solidFill>
                <a:latin typeface="Arial"/>
                <a:cs typeface="Arial"/>
              </a:rPr>
              <a:t>poder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público</a:t>
            </a:r>
            <a:r>
              <a:rPr sz="1300" spc="25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del</a:t>
            </a:r>
            <a:r>
              <a:rPr sz="1300" spc="27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orden</a:t>
            </a:r>
            <a:r>
              <a:rPr sz="1300" spc="2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nacional</a:t>
            </a:r>
            <a:r>
              <a:rPr sz="1300" spc="2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300" spc="25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territorial,</a:t>
            </a:r>
            <a:r>
              <a:rPr sz="1300" spc="2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asimismo</a:t>
            </a:r>
            <a:r>
              <a:rPr sz="1300" spc="2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300" spc="25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los</a:t>
            </a:r>
            <a:r>
              <a:rPr sz="1300" spc="27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órganos</a:t>
            </a:r>
            <a:r>
              <a:rPr sz="1300" spc="2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spc="-50" dirty="0">
                <a:solidFill>
                  <a:srgbClr val="666666"/>
                </a:solidFill>
                <a:latin typeface="Arial"/>
                <a:cs typeface="Arial"/>
              </a:rPr>
              <a:t>y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organismos</a:t>
            </a:r>
            <a:r>
              <a:rPr sz="1300" spc="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autónomos,</a:t>
            </a:r>
            <a:r>
              <a:rPr sz="1300" spc="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independientes</a:t>
            </a:r>
            <a:r>
              <a:rPr sz="1300" spc="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300" spc="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300" spc="7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control</a:t>
            </a:r>
            <a:r>
              <a:rPr sz="1300" spc="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que</a:t>
            </a:r>
            <a:r>
              <a:rPr sz="1300" spc="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66666"/>
                </a:solidFill>
                <a:latin typeface="Arial"/>
                <a:cs typeface="Arial"/>
              </a:rPr>
              <a:t>componen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el</a:t>
            </a:r>
            <a:r>
              <a:rPr sz="1300" spc="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Estado.</a:t>
            </a:r>
            <a:r>
              <a:rPr sz="1300" spc="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Sin</a:t>
            </a:r>
            <a:r>
              <a:rPr sz="1300" spc="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embargo</a:t>
            </a:r>
            <a:r>
              <a:rPr sz="1300" spc="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300" spc="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ley</a:t>
            </a:r>
            <a:r>
              <a:rPr sz="1300" spc="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considera</a:t>
            </a:r>
            <a:r>
              <a:rPr sz="1300" spc="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Adicional</a:t>
            </a:r>
            <a:r>
              <a:rPr sz="1300" spc="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300" spc="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estas</a:t>
            </a:r>
            <a:r>
              <a:rPr sz="1300" spc="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66666"/>
                </a:solidFill>
                <a:latin typeface="Arial"/>
                <a:cs typeface="Arial"/>
              </a:rPr>
              <a:t>entidades,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también</a:t>
            </a:r>
            <a:r>
              <a:rPr sz="1300" spc="39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están</a:t>
            </a:r>
            <a:r>
              <a:rPr sz="1300" spc="39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obligadas</a:t>
            </a:r>
            <a:r>
              <a:rPr sz="1300" spc="39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300" spc="38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cumplir</a:t>
            </a:r>
            <a:r>
              <a:rPr sz="1300" spc="39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las</a:t>
            </a:r>
            <a:r>
              <a:rPr sz="1300" spc="39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disposiciones</a:t>
            </a:r>
            <a:r>
              <a:rPr sz="1300" spc="38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00" spc="-25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transparencia</a:t>
            </a:r>
            <a:r>
              <a:rPr sz="1300" spc="11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300" spc="10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acceso</a:t>
            </a:r>
            <a:r>
              <a:rPr sz="1300" spc="10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300" spc="10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300" spc="10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información</a:t>
            </a:r>
            <a:r>
              <a:rPr sz="1300" spc="10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pública</a:t>
            </a:r>
            <a:r>
              <a:rPr sz="1300" spc="11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las</a:t>
            </a:r>
            <a:r>
              <a:rPr sz="1300" spc="10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00" spc="-10" dirty="0">
                <a:solidFill>
                  <a:srgbClr val="666666"/>
                </a:solidFill>
                <a:latin typeface="Arial"/>
                <a:cs typeface="Arial"/>
              </a:rPr>
              <a:t>personas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naturales</a:t>
            </a:r>
            <a:r>
              <a:rPr sz="1300" spc="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300" spc="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jurídicas</a:t>
            </a:r>
            <a:r>
              <a:rPr sz="1300" spc="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que</a:t>
            </a:r>
            <a:r>
              <a:rPr sz="1300" spc="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ejercen</a:t>
            </a:r>
            <a:r>
              <a:rPr sz="1300" spc="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funciones</a:t>
            </a:r>
            <a:r>
              <a:rPr sz="1300" spc="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públicas,</a:t>
            </a:r>
            <a:r>
              <a:rPr sz="1300" spc="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que</a:t>
            </a:r>
            <a:r>
              <a:rPr sz="1300" spc="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prestan</a:t>
            </a:r>
            <a:r>
              <a:rPr sz="1300" spc="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666666"/>
                </a:solidFill>
                <a:latin typeface="Arial"/>
                <a:cs typeface="Arial"/>
              </a:rPr>
              <a:t>un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servicio</a:t>
            </a:r>
            <a:r>
              <a:rPr sz="13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público</a:t>
            </a:r>
            <a:r>
              <a:rPr sz="1300" spc="-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13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que</a:t>
            </a:r>
            <a:r>
              <a:rPr sz="1300" spc="-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administran</a:t>
            </a:r>
            <a:r>
              <a:rPr sz="13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13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gestionan</a:t>
            </a:r>
            <a:r>
              <a:rPr sz="13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recursos</a:t>
            </a:r>
            <a:r>
              <a:rPr sz="13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66666"/>
                </a:solidFill>
                <a:latin typeface="Arial"/>
                <a:cs typeface="Arial"/>
              </a:rPr>
              <a:t>públicos.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300" dirty="0">
              <a:latin typeface="Arial"/>
              <a:cs typeface="Arial"/>
            </a:endParaRPr>
          </a:p>
          <a:p>
            <a:pPr marL="12700" marR="6350" algn="just">
              <a:lnSpc>
                <a:spcPct val="100000"/>
              </a:lnSpc>
            </a:pP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Finalmente,</a:t>
            </a:r>
            <a:r>
              <a:rPr sz="1300" spc="3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los</a:t>
            </a:r>
            <a:r>
              <a:rPr sz="1300" spc="3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partidos</a:t>
            </a:r>
            <a:r>
              <a:rPr sz="1300" spc="3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políticos</a:t>
            </a:r>
            <a:r>
              <a:rPr sz="1300" spc="3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300" spc="3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movimientos</a:t>
            </a:r>
            <a:r>
              <a:rPr sz="1300" spc="3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significativos</a:t>
            </a:r>
            <a:r>
              <a:rPr sz="1300" spc="3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ciudadanos</a:t>
            </a:r>
            <a:r>
              <a:rPr sz="1300" spc="3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también</a:t>
            </a:r>
            <a:r>
              <a:rPr sz="1300" spc="3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son</a:t>
            </a:r>
            <a:r>
              <a:rPr sz="1300" spc="3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sujetos</a:t>
            </a:r>
            <a:r>
              <a:rPr sz="1300" spc="3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obligados</a:t>
            </a:r>
            <a:r>
              <a:rPr sz="1300" spc="3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300" spc="3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300" spc="3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norma</a:t>
            </a:r>
            <a:r>
              <a:rPr sz="1300" spc="3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300" spc="3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66666"/>
                </a:solidFill>
                <a:latin typeface="Arial"/>
                <a:cs typeface="Arial"/>
              </a:rPr>
              <a:t>deben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cumplir</a:t>
            </a:r>
            <a:r>
              <a:rPr sz="1300" spc="14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las</a:t>
            </a:r>
            <a:r>
              <a:rPr sz="1300" spc="14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disposiciones</a:t>
            </a:r>
            <a:r>
              <a:rPr sz="1300" spc="14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300" spc="13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300" spc="14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norma</a:t>
            </a:r>
            <a:r>
              <a:rPr sz="1300" spc="13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300" spc="14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igual</a:t>
            </a:r>
            <a:r>
              <a:rPr sz="1300" spc="14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forma</a:t>
            </a:r>
            <a:r>
              <a:rPr sz="1300" spc="14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300" spc="13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00" spc="-25" dirty="0">
                <a:solidFill>
                  <a:srgbClr val="666666"/>
                </a:solidFill>
                <a:latin typeface="Arial"/>
                <a:cs typeface="Arial"/>
              </a:rPr>
              <a:t>las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instituciones</a:t>
            </a:r>
            <a:r>
              <a:rPr sz="1300" spc="-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666666"/>
                </a:solidFill>
                <a:latin typeface="Arial"/>
                <a:cs typeface="Arial"/>
              </a:rPr>
              <a:t>anteriormente</a:t>
            </a:r>
            <a:r>
              <a:rPr sz="130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666666"/>
                </a:solidFill>
                <a:latin typeface="Arial"/>
                <a:cs typeface="Arial"/>
              </a:rPr>
              <a:t>mencionadas.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74821" y="305765"/>
            <a:ext cx="5377815" cy="98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100" dirty="0"/>
              <a:t>¿A</a:t>
            </a:r>
            <a:r>
              <a:rPr sz="2100" spc="-10" dirty="0"/>
              <a:t> </a:t>
            </a:r>
            <a:r>
              <a:rPr sz="2100" dirty="0"/>
              <a:t>quiénes</a:t>
            </a:r>
            <a:r>
              <a:rPr sz="2100" spc="5" dirty="0"/>
              <a:t> </a:t>
            </a:r>
            <a:r>
              <a:rPr sz="2100" dirty="0"/>
              <a:t>obliga</a:t>
            </a:r>
            <a:r>
              <a:rPr sz="2100" spc="5" dirty="0"/>
              <a:t> </a:t>
            </a:r>
            <a:r>
              <a:rPr sz="2100" dirty="0"/>
              <a:t>el</a:t>
            </a:r>
            <a:r>
              <a:rPr sz="2100" spc="5" dirty="0"/>
              <a:t> </a:t>
            </a:r>
            <a:r>
              <a:rPr sz="2100" dirty="0"/>
              <a:t>cumplimiento</a:t>
            </a:r>
            <a:r>
              <a:rPr sz="2100" spc="5" dirty="0"/>
              <a:t> </a:t>
            </a:r>
            <a:r>
              <a:rPr sz="2100" dirty="0"/>
              <a:t>Ley</a:t>
            </a:r>
            <a:r>
              <a:rPr sz="2100" spc="-5" dirty="0"/>
              <a:t> </a:t>
            </a:r>
            <a:r>
              <a:rPr sz="2100" spc="-25" dirty="0"/>
              <a:t>de </a:t>
            </a:r>
            <a:r>
              <a:rPr sz="2100" dirty="0"/>
              <a:t>Transparencia</a:t>
            </a:r>
            <a:r>
              <a:rPr sz="2100" spc="75" dirty="0"/>
              <a:t> </a:t>
            </a:r>
            <a:r>
              <a:rPr sz="2100" dirty="0"/>
              <a:t>y</a:t>
            </a:r>
            <a:r>
              <a:rPr sz="2100" spc="70" dirty="0"/>
              <a:t> </a:t>
            </a:r>
            <a:r>
              <a:rPr sz="2100" dirty="0"/>
              <a:t>del</a:t>
            </a:r>
            <a:r>
              <a:rPr sz="2100" spc="75" dirty="0"/>
              <a:t> </a:t>
            </a:r>
            <a:r>
              <a:rPr sz="2100" dirty="0"/>
              <a:t>Derecho</a:t>
            </a:r>
            <a:r>
              <a:rPr sz="2100" spc="70" dirty="0"/>
              <a:t> </a:t>
            </a:r>
            <a:r>
              <a:rPr sz="2100" dirty="0"/>
              <a:t>de</a:t>
            </a:r>
            <a:r>
              <a:rPr sz="2100" spc="75" dirty="0"/>
              <a:t> </a:t>
            </a:r>
            <a:r>
              <a:rPr sz="2100" dirty="0"/>
              <a:t>Acceso</a:t>
            </a:r>
            <a:r>
              <a:rPr sz="2100" spc="90" dirty="0"/>
              <a:t> </a:t>
            </a:r>
            <a:r>
              <a:rPr sz="2100" spc="-50" dirty="0"/>
              <a:t>a </a:t>
            </a:r>
            <a:r>
              <a:rPr sz="2100" dirty="0"/>
              <a:t>la</a:t>
            </a:r>
            <a:r>
              <a:rPr sz="2100" spc="-70" dirty="0"/>
              <a:t> </a:t>
            </a:r>
            <a:r>
              <a:rPr sz="2100" dirty="0"/>
              <a:t>Información</a:t>
            </a:r>
            <a:r>
              <a:rPr sz="2100" spc="-55" dirty="0"/>
              <a:t> </a:t>
            </a:r>
            <a:r>
              <a:rPr sz="2100" spc="-10" dirty="0"/>
              <a:t>Pública?</a:t>
            </a:r>
            <a:endParaRPr sz="21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17271"/>
            <a:ext cx="3576828" cy="3688079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FD9ABAB3-86A5-A397-9A99-58ECB1A0D758}"/>
              </a:ext>
            </a:extLst>
          </p:cNvPr>
          <p:cNvGrpSpPr/>
          <p:nvPr/>
        </p:nvGrpSpPr>
        <p:grpSpPr>
          <a:xfrm>
            <a:off x="0" y="0"/>
            <a:ext cx="1279517" cy="911341"/>
            <a:chOff x="86681" y="143382"/>
            <a:chExt cx="1279517" cy="911341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3CA5B60E-C65C-7301-CE09-3DBACFDB7B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40" y="143382"/>
              <a:ext cx="990600" cy="80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70BE3767-841F-C26A-E3A1-531020004770}"/>
                </a:ext>
              </a:extLst>
            </p:cNvPr>
            <p:cNvSpPr txBox="1"/>
            <p:nvPr/>
          </p:nvSpPr>
          <p:spPr>
            <a:xfrm>
              <a:off x="86681" y="839279"/>
              <a:ext cx="12795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400" dirty="0">
                  <a:latin typeface="Arial" panose="020B0604020202020204" pitchFamily="34" charset="0"/>
                  <a:cs typeface="Arial" panose="020B0604020202020204" pitchFamily="34" charset="0"/>
                </a:rPr>
                <a:t>INSPECCION DE TRANSITO Y TRANSPORTE</a:t>
              </a:r>
            </a:p>
            <a:p>
              <a:pPr algn="ctr"/>
              <a:r>
                <a:rPr lang="es-ES" sz="400" dirty="0">
                  <a:latin typeface="Arial" panose="020B0604020202020204" pitchFamily="34" charset="0"/>
                  <a:cs typeface="Arial" panose="020B0604020202020204" pitchFamily="34" charset="0"/>
                </a:rPr>
                <a:t>DE BARRANCABERMEJA</a:t>
              </a:r>
              <a:endParaRPr lang="es-CO"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6250" y="334517"/>
            <a:ext cx="54216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Ley</a:t>
            </a:r>
            <a:r>
              <a:rPr sz="3000" spc="-25" dirty="0"/>
              <a:t> </a:t>
            </a:r>
            <a:r>
              <a:rPr sz="3000" dirty="0"/>
              <a:t>1712</a:t>
            </a:r>
            <a:r>
              <a:rPr sz="3000" spc="-40" dirty="0"/>
              <a:t> </a:t>
            </a:r>
            <a:r>
              <a:rPr sz="3000" dirty="0"/>
              <a:t>de</a:t>
            </a:r>
            <a:r>
              <a:rPr sz="3000" spc="-15" dirty="0"/>
              <a:t> </a:t>
            </a:r>
            <a:r>
              <a:rPr sz="3000" dirty="0"/>
              <a:t>Marzo</a:t>
            </a:r>
            <a:r>
              <a:rPr sz="3000" spc="20" dirty="0"/>
              <a:t> </a:t>
            </a:r>
            <a:r>
              <a:rPr sz="3000" dirty="0"/>
              <a:t>06</a:t>
            </a:r>
            <a:r>
              <a:rPr sz="3000" spc="-15" dirty="0"/>
              <a:t> </a:t>
            </a:r>
            <a:r>
              <a:rPr sz="3000" dirty="0"/>
              <a:t>de</a:t>
            </a:r>
            <a:r>
              <a:rPr sz="3000" spc="-20" dirty="0"/>
              <a:t> 2014</a:t>
            </a:r>
            <a:endParaRPr sz="3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71615" y="0"/>
            <a:ext cx="3072383" cy="514349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7482" y="1027252"/>
            <a:ext cx="5464810" cy="324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marR="54610" algn="just">
              <a:lnSpc>
                <a:spcPct val="100000"/>
              </a:lnSpc>
              <a:spcBef>
                <a:spcPts val="100"/>
              </a:spcBef>
            </a:pPr>
            <a:r>
              <a:rPr sz="1550" i="1" dirty="0">
                <a:latin typeface="Arial"/>
                <a:cs typeface="Arial"/>
              </a:rPr>
              <a:t>“Por</a:t>
            </a:r>
            <a:r>
              <a:rPr sz="1550" i="1" spc="70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medio</a:t>
            </a:r>
            <a:r>
              <a:rPr sz="1550" i="1" spc="85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de</a:t>
            </a:r>
            <a:r>
              <a:rPr sz="1550" i="1" spc="65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la</a:t>
            </a:r>
            <a:r>
              <a:rPr sz="1550" i="1" spc="55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cual</a:t>
            </a:r>
            <a:r>
              <a:rPr sz="1550" i="1" spc="75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se</a:t>
            </a:r>
            <a:r>
              <a:rPr sz="1550" i="1" spc="65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crea</a:t>
            </a:r>
            <a:r>
              <a:rPr sz="1550" i="1" spc="70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la</a:t>
            </a:r>
            <a:r>
              <a:rPr sz="1550" i="1" spc="75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Ley</a:t>
            </a:r>
            <a:r>
              <a:rPr sz="1550" i="1" spc="85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de</a:t>
            </a:r>
            <a:r>
              <a:rPr sz="1550" i="1" spc="80" dirty="0">
                <a:latin typeface="Arial"/>
                <a:cs typeface="Arial"/>
              </a:rPr>
              <a:t> </a:t>
            </a:r>
            <a:r>
              <a:rPr sz="1550" i="1" spc="-10" dirty="0">
                <a:latin typeface="Arial"/>
                <a:cs typeface="Arial"/>
              </a:rPr>
              <a:t>Transparencia</a:t>
            </a:r>
            <a:r>
              <a:rPr sz="1550" i="1" spc="75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y</a:t>
            </a:r>
            <a:r>
              <a:rPr sz="1550" i="1" spc="70" dirty="0">
                <a:latin typeface="Arial"/>
                <a:cs typeface="Arial"/>
              </a:rPr>
              <a:t> </a:t>
            </a:r>
            <a:r>
              <a:rPr sz="1550" i="1" spc="-25" dirty="0">
                <a:latin typeface="Arial"/>
                <a:cs typeface="Arial"/>
              </a:rPr>
              <a:t>del </a:t>
            </a:r>
            <a:r>
              <a:rPr sz="1550" i="1" dirty="0">
                <a:latin typeface="Arial"/>
                <a:cs typeface="Arial"/>
              </a:rPr>
              <a:t>Derecho</a:t>
            </a:r>
            <a:r>
              <a:rPr sz="1550" i="1" spc="160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de</a:t>
            </a:r>
            <a:r>
              <a:rPr sz="1550" i="1" spc="150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Acceso</a:t>
            </a:r>
            <a:r>
              <a:rPr sz="1550" i="1" spc="150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a</a:t>
            </a:r>
            <a:r>
              <a:rPr sz="1550" i="1" spc="160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la</a:t>
            </a:r>
            <a:r>
              <a:rPr sz="1550" i="1" spc="135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Información</a:t>
            </a:r>
            <a:r>
              <a:rPr sz="1550" i="1" spc="165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Pública</a:t>
            </a:r>
            <a:r>
              <a:rPr sz="1550" i="1" spc="155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Nacional</a:t>
            </a:r>
            <a:r>
              <a:rPr sz="1550" i="1" spc="160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y</a:t>
            </a:r>
            <a:r>
              <a:rPr sz="1550" i="1" spc="150" dirty="0">
                <a:latin typeface="Arial"/>
                <a:cs typeface="Arial"/>
              </a:rPr>
              <a:t> </a:t>
            </a:r>
            <a:r>
              <a:rPr sz="1550" i="1" spc="-25" dirty="0">
                <a:latin typeface="Arial"/>
                <a:cs typeface="Arial"/>
              </a:rPr>
              <a:t>se </a:t>
            </a:r>
            <a:r>
              <a:rPr sz="1550" i="1" dirty="0">
                <a:latin typeface="Arial"/>
                <a:cs typeface="Arial"/>
              </a:rPr>
              <a:t>dictan</a:t>
            </a:r>
            <a:r>
              <a:rPr sz="1550" i="1" spc="-35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otras</a:t>
            </a:r>
            <a:r>
              <a:rPr sz="1550" i="1" spc="-25" dirty="0">
                <a:latin typeface="Arial"/>
                <a:cs typeface="Arial"/>
              </a:rPr>
              <a:t> </a:t>
            </a:r>
            <a:r>
              <a:rPr sz="1550" i="1" spc="-10" dirty="0">
                <a:latin typeface="Arial"/>
                <a:cs typeface="Arial"/>
              </a:rPr>
              <a:t>disposiciones.”</a:t>
            </a:r>
            <a:endParaRPr sz="15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70"/>
              </a:spcBef>
            </a:pPr>
            <a:endParaRPr sz="155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350" spc="3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Ley</a:t>
            </a:r>
            <a:r>
              <a:rPr sz="1350" spc="4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1712</a:t>
            </a:r>
            <a:r>
              <a:rPr sz="1350" spc="4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350" spc="4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2014</a:t>
            </a:r>
            <a:r>
              <a:rPr sz="1350" spc="4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es</a:t>
            </a:r>
            <a:r>
              <a:rPr sz="1350" spc="4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350" spc="409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herramienta</a:t>
            </a:r>
            <a:r>
              <a:rPr sz="1350" spc="4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normativa</a:t>
            </a:r>
            <a:r>
              <a:rPr sz="1350" spc="4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que</a:t>
            </a:r>
            <a:r>
              <a:rPr sz="1350" spc="4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regula</a:t>
            </a:r>
            <a:r>
              <a:rPr sz="1350" spc="409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spc="-25" dirty="0">
                <a:solidFill>
                  <a:srgbClr val="666666"/>
                </a:solidFill>
                <a:latin typeface="Arial"/>
                <a:cs typeface="Arial"/>
              </a:rPr>
              <a:t>el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ejercicio</a:t>
            </a:r>
            <a:r>
              <a:rPr sz="1350" spc="1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del</a:t>
            </a:r>
            <a:r>
              <a:rPr sz="1350" spc="1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derecho</a:t>
            </a:r>
            <a:r>
              <a:rPr sz="1350" spc="1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fundamental</a:t>
            </a:r>
            <a:r>
              <a:rPr sz="1350" spc="1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350" spc="1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acceso</a:t>
            </a:r>
            <a:r>
              <a:rPr sz="1350" spc="1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350" spc="1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350" spc="1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información</a:t>
            </a:r>
            <a:r>
              <a:rPr sz="1350" spc="1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666666"/>
                </a:solidFill>
                <a:latin typeface="Arial"/>
                <a:cs typeface="Arial"/>
              </a:rPr>
              <a:t>pública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sz="1350" spc="2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Colombia.</a:t>
            </a:r>
            <a:r>
              <a:rPr sz="1350" spc="3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Tiene</a:t>
            </a:r>
            <a:r>
              <a:rPr sz="1350" spc="3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como</a:t>
            </a:r>
            <a:r>
              <a:rPr sz="1350" spc="3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objetivo</a:t>
            </a:r>
            <a:r>
              <a:rPr sz="1350" spc="3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que</a:t>
            </a:r>
            <a:r>
              <a:rPr sz="1350" spc="3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350" spc="3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información</a:t>
            </a:r>
            <a:r>
              <a:rPr sz="1350" spc="2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sz="1350" spc="2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666666"/>
                </a:solidFill>
                <a:latin typeface="Arial"/>
                <a:cs typeface="Arial"/>
              </a:rPr>
              <a:t>posesión,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custodia</a:t>
            </a:r>
            <a:r>
              <a:rPr sz="1350" spc="12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1350" spc="14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bajo</a:t>
            </a:r>
            <a:r>
              <a:rPr sz="1350" spc="13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control</a:t>
            </a:r>
            <a:r>
              <a:rPr sz="1350" spc="14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350" spc="13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cualquier</a:t>
            </a:r>
            <a:r>
              <a:rPr sz="1350" spc="14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entidad</a:t>
            </a:r>
            <a:r>
              <a:rPr sz="1350" spc="14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pública,</a:t>
            </a:r>
            <a:r>
              <a:rPr sz="1350" spc="13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órgano</a:t>
            </a:r>
            <a:r>
              <a:rPr sz="1350" spc="13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spc="-50" dirty="0">
                <a:solidFill>
                  <a:srgbClr val="666666"/>
                </a:solidFill>
                <a:latin typeface="Arial"/>
                <a:cs typeface="Arial"/>
              </a:rPr>
              <a:t>y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organismo</a:t>
            </a:r>
            <a:r>
              <a:rPr sz="1350" spc="6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del</a:t>
            </a:r>
            <a:r>
              <a:rPr sz="1350" spc="8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Estado</a:t>
            </a:r>
            <a:r>
              <a:rPr sz="1350" spc="8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colombiano,</a:t>
            </a:r>
            <a:r>
              <a:rPr sz="1350" spc="8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persona</a:t>
            </a:r>
            <a:r>
              <a:rPr sz="1350" spc="7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natural</a:t>
            </a:r>
            <a:r>
              <a:rPr sz="1350" spc="8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1350" spc="7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jurídica</a:t>
            </a:r>
            <a:r>
              <a:rPr sz="1350" spc="8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spc="-25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derecho</a:t>
            </a:r>
            <a:r>
              <a:rPr sz="1350" spc="14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privado</a:t>
            </a:r>
            <a:r>
              <a:rPr sz="1350" spc="14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que</a:t>
            </a:r>
            <a:r>
              <a:rPr sz="1350" spc="14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ejerza</a:t>
            </a:r>
            <a:r>
              <a:rPr sz="1350" spc="14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función</a:t>
            </a:r>
            <a:r>
              <a:rPr sz="1350" spc="14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pública</a:t>
            </a:r>
            <a:r>
              <a:rPr sz="1350" spc="14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delegada,</a:t>
            </a:r>
            <a:r>
              <a:rPr sz="1350" spc="14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reciba</a:t>
            </a:r>
            <a:r>
              <a:rPr sz="1350" spc="14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350" spc="-50" dirty="0">
                <a:solidFill>
                  <a:srgbClr val="666666"/>
                </a:solidFill>
                <a:latin typeface="Arial"/>
                <a:cs typeface="Arial"/>
              </a:rPr>
              <a:t>o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administre</a:t>
            </a:r>
            <a:r>
              <a:rPr sz="1350" spc="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recursos</a:t>
            </a:r>
            <a:r>
              <a:rPr sz="1350" spc="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350" spc="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naturaleza</a:t>
            </a:r>
            <a:r>
              <a:rPr sz="1350" spc="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1350" spc="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origen</a:t>
            </a:r>
            <a:r>
              <a:rPr sz="1350" spc="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público</a:t>
            </a:r>
            <a:r>
              <a:rPr sz="1350" spc="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135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preste</a:t>
            </a:r>
            <a:r>
              <a:rPr sz="1350" spc="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un</a:t>
            </a:r>
            <a:r>
              <a:rPr sz="1350" spc="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666666"/>
                </a:solidFill>
                <a:latin typeface="Arial"/>
                <a:cs typeface="Arial"/>
              </a:rPr>
              <a:t>servicio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público,</a:t>
            </a:r>
            <a:r>
              <a:rPr sz="1350" spc="1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esté</a:t>
            </a:r>
            <a:r>
              <a:rPr sz="1350" spc="1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350" spc="1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disposición</a:t>
            </a:r>
            <a:r>
              <a:rPr sz="1350" spc="1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350" spc="1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todos</a:t>
            </a:r>
            <a:r>
              <a:rPr sz="1350" spc="1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los</a:t>
            </a:r>
            <a:r>
              <a:rPr sz="1350" spc="1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ciudadanos</a:t>
            </a:r>
            <a:r>
              <a:rPr sz="1350" spc="1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1350" spc="1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interesados</a:t>
            </a:r>
            <a:r>
              <a:rPr sz="1350" spc="1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spc="-25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manera</a:t>
            </a:r>
            <a:r>
              <a:rPr sz="1350" spc="4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oportuna,</a:t>
            </a:r>
            <a:r>
              <a:rPr sz="1350" spc="4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veraz,</a:t>
            </a:r>
            <a:r>
              <a:rPr sz="1350" spc="4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completa,</a:t>
            </a:r>
            <a:r>
              <a:rPr sz="1350" spc="47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reutilizable</a:t>
            </a:r>
            <a:r>
              <a:rPr sz="1350" spc="47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350" spc="4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procesable</a:t>
            </a:r>
            <a:r>
              <a:rPr sz="1350" spc="48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350" spc="4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spc="-25" dirty="0">
                <a:solidFill>
                  <a:srgbClr val="666666"/>
                </a:solidFill>
                <a:latin typeface="Arial"/>
                <a:cs typeface="Arial"/>
              </a:rPr>
              <a:t>en </a:t>
            </a:r>
            <a:r>
              <a:rPr sz="1350" dirty="0">
                <a:solidFill>
                  <a:srgbClr val="666666"/>
                </a:solidFill>
                <a:latin typeface="Arial"/>
                <a:cs typeface="Arial"/>
              </a:rPr>
              <a:t>formatos</a:t>
            </a:r>
            <a:r>
              <a:rPr sz="1350" spc="-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666666"/>
                </a:solidFill>
                <a:latin typeface="Arial"/>
                <a:cs typeface="Arial"/>
              </a:rPr>
              <a:t>accesibles.</a:t>
            </a:r>
            <a:endParaRPr sz="1350" dirty="0">
              <a:latin typeface="Arial"/>
              <a:cs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9A5D014-A5A4-E5B6-B9F6-5787E6F89807}"/>
              </a:ext>
            </a:extLst>
          </p:cNvPr>
          <p:cNvGrpSpPr/>
          <p:nvPr/>
        </p:nvGrpSpPr>
        <p:grpSpPr>
          <a:xfrm>
            <a:off x="5334000" y="4217420"/>
            <a:ext cx="1279517" cy="911341"/>
            <a:chOff x="86681" y="143382"/>
            <a:chExt cx="1279517" cy="911341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573D6508-F2B3-9E7D-C798-223EE3D64D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40" y="143382"/>
              <a:ext cx="990600" cy="80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D2322113-4DD4-CA14-36CC-FF5AF44D92D3}"/>
                </a:ext>
              </a:extLst>
            </p:cNvPr>
            <p:cNvSpPr txBox="1"/>
            <p:nvPr/>
          </p:nvSpPr>
          <p:spPr>
            <a:xfrm>
              <a:off x="86681" y="839279"/>
              <a:ext cx="12795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400" dirty="0">
                  <a:latin typeface="Arial" panose="020B0604020202020204" pitchFamily="34" charset="0"/>
                  <a:cs typeface="Arial" panose="020B0604020202020204" pitchFamily="34" charset="0"/>
                </a:rPr>
                <a:t>INSPECCION DE TRANSITO Y TRANSPORTE</a:t>
              </a:r>
            </a:p>
            <a:p>
              <a:pPr algn="ctr"/>
              <a:r>
                <a:rPr lang="es-ES" sz="400" dirty="0">
                  <a:latin typeface="Arial" panose="020B0604020202020204" pitchFamily="34" charset="0"/>
                  <a:cs typeface="Arial" panose="020B0604020202020204" pitchFamily="34" charset="0"/>
                </a:rPr>
                <a:t>DE BARRANCABERMEJA</a:t>
              </a:r>
              <a:endParaRPr lang="es-CO"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70828" y="1405254"/>
            <a:ext cx="31210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¿Cuál</a:t>
            </a:r>
            <a:r>
              <a:rPr sz="2400" spc="-30" dirty="0"/>
              <a:t> </a:t>
            </a:r>
            <a:r>
              <a:rPr sz="2400" dirty="0"/>
              <a:t>es</a:t>
            </a:r>
            <a:r>
              <a:rPr sz="2400" spc="-15" dirty="0"/>
              <a:t> </a:t>
            </a:r>
            <a:r>
              <a:rPr sz="2400" dirty="0"/>
              <a:t>el</a:t>
            </a:r>
            <a:r>
              <a:rPr sz="2400" spc="-40" dirty="0"/>
              <a:t> </a:t>
            </a:r>
            <a:r>
              <a:rPr sz="2400" dirty="0"/>
              <a:t>Objeto</a:t>
            </a:r>
            <a:r>
              <a:rPr sz="2400" spc="-35" dirty="0"/>
              <a:t> </a:t>
            </a:r>
            <a:r>
              <a:rPr sz="2400" spc="-25" dirty="0"/>
              <a:t>de </a:t>
            </a:r>
            <a:r>
              <a:rPr sz="2400" dirty="0"/>
              <a:t>la</a:t>
            </a:r>
            <a:r>
              <a:rPr sz="2400" spc="-35" dirty="0"/>
              <a:t> </a:t>
            </a:r>
            <a:r>
              <a:rPr sz="2400" dirty="0"/>
              <a:t>Ley</a:t>
            </a:r>
            <a:r>
              <a:rPr sz="2400" spc="-30" dirty="0"/>
              <a:t> </a:t>
            </a:r>
            <a:r>
              <a:rPr sz="2400" dirty="0"/>
              <a:t>1712</a:t>
            </a:r>
            <a:r>
              <a:rPr sz="2400" spc="-20" dirty="0"/>
              <a:t> </a:t>
            </a:r>
            <a:r>
              <a:rPr sz="2400" dirty="0"/>
              <a:t>de</a:t>
            </a:r>
            <a:r>
              <a:rPr sz="2400" spc="-40" dirty="0"/>
              <a:t> </a:t>
            </a:r>
            <a:r>
              <a:rPr sz="2400" spc="-10" dirty="0"/>
              <a:t>2014?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5787009" y="2646679"/>
            <a:ext cx="30962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El</a:t>
            </a:r>
            <a:r>
              <a:rPr sz="1200" spc="1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objeto</a:t>
            </a:r>
            <a:r>
              <a:rPr sz="1200" spc="1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200" spc="1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200" spc="1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Ley</a:t>
            </a:r>
            <a:r>
              <a:rPr sz="1200" spc="1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1712</a:t>
            </a:r>
            <a:r>
              <a:rPr sz="1200" spc="1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200" spc="1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2014,</a:t>
            </a:r>
            <a:r>
              <a:rPr sz="1200" spc="1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Arial"/>
                <a:cs typeface="Arial"/>
              </a:rPr>
              <a:t>conocida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como</a:t>
            </a:r>
            <a:r>
              <a:rPr sz="1200" spc="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200" spc="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Ley</a:t>
            </a:r>
            <a:r>
              <a:rPr sz="1200" spc="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200" spc="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Transparencia</a:t>
            </a:r>
            <a:r>
              <a:rPr sz="1200" spc="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200" spc="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del</a:t>
            </a:r>
            <a:r>
              <a:rPr sz="1200" spc="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Arial"/>
                <a:cs typeface="Arial"/>
              </a:rPr>
              <a:t>Derecho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87009" y="3378453"/>
            <a:ext cx="812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666666"/>
                </a:solidFill>
                <a:latin typeface="Arial"/>
                <a:cs typeface="Arial"/>
              </a:rPr>
              <a:t>información personas,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43878" y="3378453"/>
            <a:ext cx="1932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545">
              <a:lnSpc>
                <a:spcPct val="100000"/>
              </a:lnSpc>
              <a:spcBef>
                <a:spcPts val="100"/>
              </a:spcBef>
              <a:tabLst>
                <a:tab pos="396240" algn="l"/>
                <a:tab pos="1614170" algn="l"/>
              </a:tabLst>
            </a:pP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publica</a:t>
            </a:r>
            <a:r>
              <a:rPr sz="1200" spc="10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que</a:t>
            </a:r>
            <a:r>
              <a:rPr sz="1200" spc="10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tienen</a:t>
            </a:r>
            <a:r>
              <a:rPr sz="1200" spc="11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200" spc="-10" dirty="0">
                <a:solidFill>
                  <a:srgbClr val="666666"/>
                </a:solidFill>
                <a:latin typeface="Arial"/>
                <a:cs typeface="Arial"/>
              </a:rPr>
              <a:t>todas </a:t>
            </a:r>
            <a:r>
              <a:rPr sz="1200" spc="-25" dirty="0">
                <a:solidFill>
                  <a:srgbClr val="666666"/>
                </a:solidFill>
                <a:latin typeface="Arial"/>
                <a:cs typeface="Arial"/>
              </a:rPr>
              <a:t>los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sz="1200" spc="-10" dirty="0">
                <a:solidFill>
                  <a:srgbClr val="666666"/>
                </a:solidFill>
                <a:latin typeface="Arial"/>
                <a:cs typeface="Arial"/>
              </a:rPr>
              <a:t>procedimientos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sz="1200" spc="-20" dirty="0">
                <a:solidFill>
                  <a:srgbClr val="666666"/>
                </a:solidFill>
                <a:latin typeface="Arial"/>
                <a:cs typeface="Arial"/>
              </a:rPr>
              <a:t>para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87009" y="3012694"/>
            <a:ext cx="3096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>
              <a:lnSpc>
                <a:spcPct val="100000"/>
              </a:lnSpc>
              <a:spcBef>
                <a:spcPts val="100"/>
              </a:spcBef>
              <a:tabLst>
                <a:tab pos="664845" algn="l"/>
                <a:tab pos="962025" algn="l"/>
                <a:tab pos="1689100" algn="l"/>
                <a:tab pos="2038350" algn="l"/>
                <a:tab pos="2700020" algn="l"/>
                <a:tab pos="2964815" algn="l"/>
              </a:tabLst>
            </a:pP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200" spc="114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Acceso</a:t>
            </a:r>
            <a:r>
              <a:rPr sz="1200" spc="114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200" spc="12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200" spc="12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Información</a:t>
            </a:r>
            <a:r>
              <a:rPr sz="1200" spc="12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Publica,</a:t>
            </a:r>
            <a:r>
              <a:rPr sz="1200" spc="114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200" spc="-25" dirty="0">
                <a:solidFill>
                  <a:srgbClr val="666666"/>
                </a:solidFill>
                <a:latin typeface="Arial"/>
                <a:cs typeface="Arial"/>
              </a:rPr>
              <a:t>es </a:t>
            </a:r>
            <a:r>
              <a:rPr sz="1200" spc="-10" dirty="0">
                <a:solidFill>
                  <a:srgbClr val="666666"/>
                </a:solidFill>
                <a:latin typeface="Arial"/>
                <a:cs typeface="Arial"/>
              </a:rPr>
              <a:t>regular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sz="1200" spc="-25" dirty="0">
                <a:solidFill>
                  <a:srgbClr val="666666"/>
                </a:solidFill>
                <a:latin typeface="Arial"/>
                <a:cs typeface="Arial"/>
              </a:rPr>
              <a:t>el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sz="1200" spc="-10" dirty="0">
                <a:solidFill>
                  <a:srgbClr val="666666"/>
                </a:solidFill>
                <a:latin typeface="Arial"/>
                <a:cs typeface="Arial"/>
              </a:rPr>
              <a:t>derecho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sz="1200" spc="-25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sz="1200" spc="-10" dirty="0">
                <a:solidFill>
                  <a:srgbClr val="666666"/>
                </a:solidFill>
                <a:latin typeface="Arial"/>
                <a:cs typeface="Arial"/>
              </a:rPr>
              <a:t>acceso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sz="1200" spc="-5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sz="1200" spc="-25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endParaRPr sz="1200">
              <a:latin typeface="Arial"/>
              <a:cs typeface="Arial"/>
            </a:endParaRPr>
          </a:p>
          <a:p>
            <a:pPr marL="2963545" marR="5080" indent="-74930" algn="r">
              <a:lnSpc>
                <a:spcPct val="100000"/>
              </a:lnSpc>
            </a:pPr>
            <a:r>
              <a:rPr sz="1200" spc="-25" dirty="0">
                <a:solidFill>
                  <a:srgbClr val="666666"/>
                </a:solidFill>
                <a:latin typeface="Arial"/>
                <a:cs typeface="Arial"/>
              </a:rPr>
              <a:t>las el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87009" y="3744264"/>
            <a:ext cx="30962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ejercicio</a:t>
            </a:r>
            <a:r>
              <a:rPr sz="1200" spc="45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200" spc="45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200" spc="46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garantía</a:t>
            </a:r>
            <a:r>
              <a:rPr sz="1200" spc="459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del</a:t>
            </a:r>
            <a:r>
              <a:rPr sz="1200" spc="455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200" spc="-10" dirty="0">
                <a:solidFill>
                  <a:srgbClr val="666666"/>
                </a:solidFill>
                <a:latin typeface="Arial"/>
                <a:cs typeface="Arial"/>
              </a:rPr>
              <a:t>derecho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fundamental</a:t>
            </a:r>
            <a:r>
              <a:rPr sz="1200" spc="1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así́</a:t>
            </a:r>
            <a:r>
              <a:rPr sz="1200" spc="1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como</a:t>
            </a:r>
            <a:r>
              <a:rPr sz="1200" spc="1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las</a:t>
            </a:r>
            <a:r>
              <a:rPr sz="1200" spc="1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excepciones</a:t>
            </a:r>
            <a:r>
              <a:rPr sz="1200" spc="1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200" spc="2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Arial"/>
                <a:cs typeface="Arial"/>
              </a:rPr>
              <a:t>la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publicidad</a:t>
            </a:r>
            <a:r>
              <a:rPr sz="12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2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2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información</a:t>
            </a:r>
            <a:r>
              <a:rPr sz="1200" spc="-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Arial"/>
                <a:cs typeface="Arial"/>
              </a:rPr>
              <a:t>publica.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904" y="7620"/>
            <a:ext cx="5145786" cy="5133594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8486EF24-F0C1-C70B-563D-51D45266316B}"/>
              </a:ext>
            </a:extLst>
          </p:cNvPr>
          <p:cNvGrpSpPr/>
          <p:nvPr/>
        </p:nvGrpSpPr>
        <p:grpSpPr>
          <a:xfrm>
            <a:off x="86681" y="143382"/>
            <a:ext cx="1279517" cy="911341"/>
            <a:chOff x="86681" y="143382"/>
            <a:chExt cx="1279517" cy="911341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12D5776A-1A4F-E9AE-3840-FF085AC47B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40" y="143382"/>
              <a:ext cx="990600" cy="80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28B2AD88-1BF7-CF30-1C80-B53EDFBC802C}"/>
                </a:ext>
              </a:extLst>
            </p:cNvPr>
            <p:cNvSpPr txBox="1"/>
            <p:nvPr/>
          </p:nvSpPr>
          <p:spPr>
            <a:xfrm>
              <a:off x="86681" y="839279"/>
              <a:ext cx="12795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400" dirty="0">
                  <a:latin typeface="Arial" panose="020B0604020202020204" pitchFamily="34" charset="0"/>
                  <a:cs typeface="Arial" panose="020B0604020202020204" pitchFamily="34" charset="0"/>
                </a:rPr>
                <a:t>INSPECCION DE TRANSITO Y TRANSPORTE</a:t>
              </a:r>
            </a:p>
            <a:p>
              <a:pPr algn="ctr"/>
              <a:r>
                <a:rPr lang="es-ES" sz="400" dirty="0">
                  <a:latin typeface="Arial" panose="020B0604020202020204" pitchFamily="34" charset="0"/>
                  <a:cs typeface="Arial" panose="020B0604020202020204" pitchFamily="34" charset="0"/>
                </a:rPr>
                <a:t>DE BARRANCABERMEJA</a:t>
              </a:r>
              <a:endParaRPr lang="es-CO"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118</TotalTime>
  <Words>1728</Words>
  <Application>Microsoft Office PowerPoint</Application>
  <PresentationFormat>Presentación en pantalla (16:9)</PresentationFormat>
  <Paragraphs>108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Faceta</vt:lpstr>
      <vt:lpstr>Presentación de PowerPoint</vt:lpstr>
      <vt:lpstr>¿Qué es la Transparencia?</vt:lpstr>
      <vt:lpstr>¿Qué es el Derecho de Acceso a la Información Pública?</vt:lpstr>
      <vt:lpstr>¿Por qué tener una Ley de Transparencia y del Derecho de Acceso a la Información Pública?</vt:lpstr>
      <vt:lpstr>¿Cuáles son los beneficios de contar con una Ley de Transparencia y del Derecho de Acceso a la Información Pública?</vt:lpstr>
      <vt:lpstr>¿A quiénes beneficia el contar con una Ley de Transparencia y del Derecho de Acceso a la Información Pública?</vt:lpstr>
      <vt:lpstr>¿A quiénes obliga el cumplimiento Ley de Transparencia y del Derecho de Acceso a la Información Pública?</vt:lpstr>
      <vt:lpstr>Ley 1712 de Marzo 06 de 2014</vt:lpstr>
      <vt:lpstr>¿Cuál es el Objeto de la Ley 1712 de 2014?</vt:lpstr>
      <vt:lpstr>¿Cómo está estructurada la Ley 1712 de 2014?</vt:lpstr>
      <vt:lpstr>¿Qué principios consagra la Ley Estatutaria del Derecho de Acceso a la Información Publica?</vt:lpstr>
      <vt:lpstr>¿Para qué sirve el Derecho de Acceso a la Información Publica?</vt:lpstr>
      <vt:lpstr>¿Quién vela por la protección del ejercicio del Derecho de Acceso a la Información Pública?</vt:lpstr>
      <vt:lpstr>Material de Apoyo y complemento para Estudio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Herney</dc:creator>
  <cp:lastModifiedBy>Fayber Jimenez</cp:lastModifiedBy>
  <cp:revision>5</cp:revision>
  <dcterms:created xsi:type="dcterms:W3CDTF">2025-03-20T21:00:13Z</dcterms:created>
  <dcterms:modified xsi:type="dcterms:W3CDTF">2025-03-20T23:09:28Z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2019-09-18T00:00:00Z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2025-03-20T00:00:00Z</vt:filetime>
  </property>
  <property fmtid="{D5CDD505-2E9C-101B-9397-08002B2CF9AE}" pid="5" name="Producer">
    <vt:lpwstr>3-Heights(TM) PDF Security Shell 4.8.25.2 (http://www.pdf-tools.com)</vt:lpwstr>
  </property>
</Properties>
</file>