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88" r:id="rId2"/>
    <p:sldId id="1040" r:id="rId3"/>
    <p:sldId id="1045" r:id="rId4"/>
    <p:sldId id="1041" r:id="rId5"/>
    <p:sldId id="1044" r:id="rId6"/>
    <p:sldId id="1042" r:id="rId7"/>
    <p:sldId id="1043" r:id="rId8"/>
    <p:sldId id="1046" r:id="rId9"/>
    <p:sldId id="1047" r:id="rId10"/>
    <p:sldId id="1048" r:id="rId11"/>
    <p:sldId id="1049" r:id="rId12"/>
    <p:sldId id="1050" r:id="rId13"/>
    <p:sldId id="1051" r:id="rId14"/>
    <p:sldId id="1039" r:id="rId15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ON ANDREA" initials="MA" lastIdx="3" clrIdx="0"/>
  <p:cmAuthor id="2" name="sabina del pilar pulido reyes" initials="sdppr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D0E"/>
    <a:srgbClr val="FFCC00"/>
    <a:srgbClr val="C0C0C0"/>
    <a:srgbClr val="FF9900"/>
    <a:srgbClr val="996633"/>
    <a:srgbClr val="66FFFF"/>
    <a:srgbClr val="66FF33"/>
    <a:srgbClr val="FFFF66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C6CD8-5471-43C9-8106-A6A295696CA4}" v="2" dt="2022-01-24T02:21:32.300"/>
    <p1510:client id="{94FD350E-92A2-78C9-F33D-38ADC1F092B6}" v="3" dt="2023-03-16T22:13:33.077"/>
    <p1510:client id="{FF022CCF-7358-6DAB-ED26-8AB06EBEAB58}" v="111" dt="2023-05-08T20:21:12.0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z_narvaez\Downloads\ENCUESTA%20DE%20SATISFACCI&#210;N%20DEL%20USUARIO-ITTB%20%20(1-35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r>
              <a:rPr lang="es-ES">
                <a:latin typeface="Arial Black" panose="020B0A04020102020204" pitchFamily="34" charset="0"/>
              </a:rPr>
              <a:t>1.¿Cual es el tramite realizado en la ITTB?</a:t>
            </a:r>
          </a:p>
        </c:rich>
      </c:tx>
      <c:layout>
        <c:manualLayout>
          <c:xMode val="edge"/>
          <c:yMode val="edge"/>
          <c:x val="0.19268038960188857"/>
          <c:y val="3.7037062172351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'[ENCUESTA DE SATISFACCIÒN DEL USUARIO-ITTB  (1-35).xlsx]PREG 1'!$D$5</c:f>
              <c:strCache>
                <c:ptCount val="1"/>
                <c:pt idx="0">
                  <c:v>Cobro Coactivo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1.5391059734989714E-3"/>
                  <c:y val="8.2489030780488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1'!$E$5:$F$5</c:f>
              <c:numCache>
                <c:formatCode>0%</c:formatCode>
                <c:ptCount val="1"/>
                <c:pt idx="0">
                  <c:v>5.4054054054054057E-2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73-487B-98D1-D6A86CD72CE8}"/>
            </c:ext>
          </c:extLst>
        </c:ser>
        <c:ser>
          <c:idx val="1"/>
          <c:order val="1"/>
          <c:tx>
            <c:strRef>
              <c:f>'[ENCUESTA DE SATISFACCIÒN DEL USUARIO-ITTB  (1-35).xlsx]PREG 1'!$D$6</c:f>
              <c:strCache>
                <c:ptCount val="1"/>
                <c:pt idx="0">
                  <c:v>Inscripción al RUNT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5.6432615322945649E-17"/>
                  <c:y val="9.66015033323714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_trad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1'!$E$6:$F$6</c:f>
              <c:numCache>
                <c:formatCode>0%</c:formatCode>
                <c:ptCount val="1"/>
                <c:pt idx="0">
                  <c:v>0.1891891891891892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73-487B-98D1-D6A86CD72CE8}"/>
            </c:ext>
          </c:extLst>
        </c:ser>
        <c:ser>
          <c:idx val="2"/>
          <c:order val="2"/>
          <c:tx>
            <c:strRef>
              <c:f>'[ENCUESTA DE SATISFACCIÒN DEL USUARIO-ITTB  (1-35).xlsx]PREG 1'!$D$7</c:f>
              <c:strCache>
                <c:ptCount val="1"/>
                <c:pt idx="0">
                  <c:v>Licencias de Conducciòn 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0.22540350777553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1'!$E$7:$F$7</c:f>
              <c:numCache>
                <c:formatCode>0%</c:formatCode>
                <c:ptCount val="1"/>
                <c:pt idx="0">
                  <c:v>0.21621621621621623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73-487B-98D1-D6A86CD72CE8}"/>
            </c:ext>
          </c:extLst>
        </c:ser>
        <c:ser>
          <c:idx val="3"/>
          <c:order val="3"/>
          <c:tx>
            <c:strRef>
              <c:f>'[ENCUESTA DE SATISFACCIÒN DEL USUARIO-ITTB  (1-35).xlsx]PREG 1'!$D$8</c:f>
              <c:strCache>
                <c:ptCount val="1"/>
                <c:pt idx="0">
                  <c:v>Parqueadero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0.1030416035545296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_trad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1'!$E$8:$F$8</c:f>
              <c:numCache>
                <c:formatCode>0%</c:formatCode>
                <c:ptCount val="1"/>
                <c:pt idx="0">
                  <c:v>0.13513513513513514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C73-487B-98D1-D6A86CD72CE8}"/>
            </c:ext>
          </c:extLst>
        </c:ser>
        <c:ser>
          <c:idx val="4"/>
          <c:order val="4"/>
          <c:tx>
            <c:strRef>
              <c:f>'[ENCUESTA DE SATISFACCIÒN DEL USUARIO-ITTB  (1-35).xlsx]PREG 1'!$D$9</c:f>
              <c:strCache>
                <c:ptCount val="1"/>
                <c:pt idx="0">
                  <c:v>Peritaje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6.1563564258909206E-3"/>
                  <c:y val="6.1180952110501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1'!$E$9:$F$9</c:f>
              <c:numCache>
                <c:formatCode>0%</c:formatCode>
                <c:ptCount val="1"/>
                <c:pt idx="0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C73-487B-98D1-D6A86CD72CE8}"/>
            </c:ext>
          </c:extLst>
        </c:ser>
        <c:ser>
          <c:idx val="5"/>
          <c:order val="5"/>
          <c:tx>
            <c:strRef>
              <c:f>'[ENCUESTA DE SATISFACCIÒN DEL USUARIO-ITTB  (1-35).xlsx]PREG 1'!$D$10</c:f>
              <c:strCache>
                <c:ptCount val="1"/>
                <c:pt idx="0">
                  <c:v>Soporte de sistemas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7.6954455323637637E-3"/>
                  <c:y val="8.05012527769762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_trad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1'!$E$10:$F$10</c:f>
              <c:numCache>
                <c:formatCode>0%</c:formatCode>
                <c:ptCount val="1"/>
                <c:pt idx="0">
                  <c:v>5.4054054054054057E-2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C73-487B-98D1-D6A86CD72CE8}"/>
            </c:ext>
          </c:extLst>
        </c:ser>
        <c:ser>
          <c:idx val="6"/>
          <c:order val="6"/>
          <c:tx>
            <c:strRef>
              <c:f>'[ENCUESTA DE SATISFACCIÒN DEL USUARIO-ITTB  (1-35).xlsx]PREG 1'!$D$11</c:f>
              <c:strCache>
                <c:ptCount val="1"/>
                <c:pt idx="0">
                  <c:v>Tramites de Matriculas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6.1563564258909206E-3"/>
                  <c:y val="0.13202205455424118"/>
                </c:manualLayout>
              </c:layout>
              <c:tx>
                <c:rich>
                  <a:bodyPr/>
                  <a:lstStyle/>
                  <a:p>
                    <a:fld id="{CCD986FB-4A13-46CB-8D88-7F9863CE2C1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[VALOR]</a:t>
                    </a:fld>
                    <a:endParaRPr lang="es-ES_tradn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1'!$E$11:$F$11</c:f>
              <c:numCache>
                <c:formatCode>0%</c:formatCode>
                <c:ptCount val="1"/>
                <c:pt idx="0">
                  <c:v>0.29729729729729731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C73-487B-98D1-D6A86CD72CE8}"/>
            </c:ext>
          </c:extLst>
        </c:ser>
        <c:ser>
          <c:idx val="7"/>
          <c:order val="7"/>
          <c:tx>
            <c:strRef>
              <c:f>'[ENCUESTA DE SATISFACCIÒN DEL USUARIO-ITTB  (1-35).xlsx]PREG 1'!$D$12</c:f>
              <c:strCache>
                <c:ptCount val="1"/>
                <c:pt idx="0">
                  <c:v>Transporte publico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lumMod val="60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6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390891064726172E-3"/>
                  <c:y val="4.5080701555106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C73-487B-98D1-D6A86CD72C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1'!$E$12:$F$12</c:f>
              <c:numCache>
                <c:formatCode>0%</c:formatCode>
                <c:ptCount val="1"/>
                <c:pt idx="0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73-487B-98D1-D6A86CD72C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6636032"/>
        <c:axId val="186636592"/>
        <c:axId val="0"/>
      </c:bar3DChart>
      <c:catAx>
        <c:axId val="1866360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6636592"/>
        <c:crosses val="autoZero"/>
        <c:auto val="1"/>
        <c:lblAlgn val="ctr"/>
        <c:lblOffset val="100"/>
        <c:noMultiLvlLbl val="0"/>
      </c:catAx>
      <c:valAx>
        <c:axId val="18663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6636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10.¿Conoce la pagina Institucional?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'PREG 12'!$D$3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12'!$E$2:$F$2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12'!$E$3:$F$3</c:f>
              <c:numCache>
                <c:formatCode>0%</c:formatCode>
                <c:ptCount val="1"/>
                <c:pt idx="0">
                  <c:v>0.54054054054054057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8-465C-9977-39D313B00264}"/>
            </c:ext>
          </c:extLst>
        </c:ser>
        <c:ser>
          <c:idx val="1"/>
          <c:order val="1"/>
          <c:tx>
            <c:strRef>
              <c:f>'PREG 12'!$D$4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12'!$E$2:$F$2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12'!$E$4:$F$4</c:f>
              <c:numCache>
                <c:formatCode>0%</c:formatCode>
                <c:ptCount val="1"/>
                <c:pt idx="0">
                  <c:v>0.45945945945945948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8-465C-9977-39D313B002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060016"/>
        <c:axId val="188060576"/>
        <c:axId val="0"/>
      </c:bar3DChart>
      <c:catAx>
        <c:axId val="1880600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8060576"/>
        <c:crosses val="autoZero"/>
        <c:auto val="1"/>
        <c:lblAlgn val="ctr"/>
        <c:lblOffset val="100"/>
        <c:noMultiLvlLbl val="0"/>
      </c:catAx>
      <c:valAx>
        <c:axId val="18806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806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dirty="0">
                <a:latin typeface="Arial Black" panose="020B0A04020102020204" pitchFamily="34" charset="0"/>
              </a:rPr>
              <a:t>2.¿Realizó su tramite en el tiempo necesario y de manera adecuada?</a:t>
            </a:r>
          </a:p>
        </c:rich>
      </c:tx>
      <c:layout>
        <c:manualLayout>
          <c:xMode val="edge"/>
          <c:yMode val="edge"/>
          <c:x val="8.5432223511632044E-2"/>
          <c:y val="4.16667324698600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250855656359155E-2"/>
          <c:y val="0.18279048735143302"/>
          <c:w val="0.8907707064278142"/>
          <c:h val="0.684968514600497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'[ENCUESTA DE SATISFACCIÒN DEL USUARIO-ITTB  (1-35).xlsx]PREG 2'!$E$3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2'!$F$3:$G$3</c:f>
              <c:numCache>
                <c:formatCode>0%</c:formatCode>
                <c:ptCount val="1"/>
                <c:pt idx="0">
                  <c:v>0.67567567567567566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6E-4BD6-A96E-0E360C171CFA}"/>
            </c:ext>
          </c:extLst>
        </c:ser>
        <c:ser>
          <c:idx val="1"/>
          <c:order val="1"/>
          <c:tx>
            <c:strRef>
              <c:f>'[ENCUESTA DE SATISFACCIÒN DEL USUARIO-ITTB  (1-35).xlsx]PREG 2'!$E$4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2'!$F$4:$G$4</c:f>
              <c:numCache>
                <c:formatCode>0%</c:formatCode>
                <c:ptCount val="1"/>
                <c:pt idx="0">
                  <c:v>0.32432432432432434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6E-4BD6-A96E-0E360C171C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6480176"/>
        <c:axId val="186480736"/>
        <c:axId val="0"/>
      </c:bar3DChart>
      <c:catAx>
        <c:axId val="186480176"/>
        <c:scaling>
          <c:orientation val="minMax"/>
        </c:scaling>
        <c:delete val="1"/>
        <c:axPos val="b"/>
        <c:majorTickMark val="none"/>
        <c:minorTickMark val="none"/>
        <c:tickLblPos val="nextTo"/>
        <c:crossAx val="186480736"/>
        <c:crosses val="autoZero"/>
        <c:auto val="1"/>
        <c:lblAlgn val="ctr"/>
        <c:lblOffset val="100"/>
        <c:noMultiLvlLbl val="0"/>
      </c:catAx>
      <c:valAx>
        <c:axId val="18648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6480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3.¿La atención brindada por parte  del funcionario fue precisa y oportuna?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'PREG 3'!$C$2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3'!$D$1:$E$1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3'!$D$2:$E$2</c:f>
              <c:numCache>
                <c:formatCode>0%</c:formatCode>
                <c:ptCount val="1"/>
                <c:pt idx="0">
                  <c:v>0.78378378378378377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06-4A1D-8316-083ABF24812E}"/>
            </c:ext>
          </c:extLst>
        </c:ser>
        <c:ser>
          <c:idx val="1"/>
          <c:order val="1"/>
          <c:tx>
            <c:strRef>
              <c:f>'PREG 3'!$C$3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3'!$D$1:$E$1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3'!$D$3:$E$3</c:f>
              <c:numCache>
                <c:formatCode>0%</c:formatCode>
                <c:ptCount val="1"/>
                <c:pt idx="0">
                  <c:v>0.21621621621621623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06-4A1D-8316-083ABF2481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6782576"/>
        <c:axId val="186783136"/>
        <c:axId val="0"/>
      </c:bar3DChart>
      <c:catAx>
        <c:axId val="186782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6783136"/>
        <c:crosses val="autoZero"/>
        <c:auto val="1"/>
        <c:lblAlgn val="ctr"/>
        <c:lblOffset val="100"/>
        <c:noMultiLvlLbl val="0"/>
      </c:catAx>
      <c:valAx>
        <c:axId val="18678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678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ES_trad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defRPr>
            </a:pPr>
            <a:r>
              <a:rPr lang="es-ES" sz="1600" b="1" dirty="0">
                <a:latin typeface="Arial Black" panose="020B0A04020102020204" pitchFamily="34" charset="0"/>
              </a:rPr>
              <a:t>4.¿Cuanto tiempo tuvo que esperar para realizar su tramite ?</a:t>
            </a:r>
          </a:p>
        </c:rich>
      </c:tx>
      <c:layout>
        <c:manualLayout>
          <c:xMode val="edge"/>
          <c:yMode val="edge"/>
          <c:x val="6.8927196129873497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  <a:ea typeface="+mj-ea"/>
              <a:cs typeface="+mj-cs"/>
            </a:defRPr>
          </a:pPr>
          <a:endParaRPr lang="es-ES_trad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'[ENCUESTA DE SATISFACCIÒN DEL USUARIO-ITTB  (1-35).xlsx]PREG 4'!$D$2</c:f>
              <c:strCache>
                <c:ptCount val="1"/>
                <c:pt idx="0">
                  <c:v>1 dia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4'!$E$2:$F$2</c:f>
              <c:numCache>
                <c:formatCode>0%</c:formatCode>
                <c:ptCount val="1"/>
                <c:pt idx="0">
                  <c:v>8.1081081081081086E-2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A8-44B4-8D91-181D7D5E9784}"/>
            </c:ext>
          </c:extLst>
        </c:ser>
        <c:ser>
          <c:idx val="1"/>
          <c:order val="1"/>
          <c:tx>
            <c:strRef>
              <c:f>'[ENCUESTA DE SATISFACCIÒN DEL USUARIO-ITTB  (1-35).xlsx]PREG 4'!$D$3</c:f>
              <c:strCache>
                <c:ptCount val="1"/>
                <c:pt idx="0">
                  <c:v>1 Hora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4'!$E$3:$F$3</c:f>
              <c:numCache>
                <c:formatCode>0%</c:formatCode>
                <c:ptCount val="1"/>
                <c:pt idx="0">
                  <c:v>0.16216216216216217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A8-44B4-8D91-181D7D5E9784}"/>
            </c:ext>
          </c:extLst>
        </c:ser>
        <c:ser>
          <c:idx val="2"/>
          <c:order val="2"/>
          <c:tx>
            <c:strRef>
              <c:f>'[ENCUESTA DE SATISFACCIÒN DEL USUARIO-ITTB  (1-35).xlsx]PREG 4'!$D$4</c:f>
              <c:strCache>
                <c:ptCount val="1"/>
                <c:pt idx="0">
                  <c:v>Entre 2 y 3 Horas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4'!$E$4:$F$4</c:f>
              <c:numCache>
                <c:formatCode>0%</c:formatCode>
                <c:ptCount val="1"/>
                <c:pt idx="0">
                  <c:v>0.24324324324324326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A8-44B4-8D91-181D7D5E9784}"/>
            </c:ext>
          </c:extLst>
        </c:ser>
        <c:ser>
          <c:idx val="3"/>
          <c:order val="3"/>
          <c:tx>
            <c:strRef>
              <c:f>'[ENCUESTA DE SATISFACCIÒN DEL USUARIO-ITTB  (1-35).xlsx]PREG 4'!$D$5</c:f>
              <c:strCache>
                <c:ptCount val="1"/>
                <c:pt idx="0">
                  <c:v>Mas de un dia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4'!$E$5:$F$5</c:f>
              <c:numCache>
                <c:formatCode>0%</c:formatCode>
                <c:ptCount val="1"/>
                <c:pt idx="0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A8-44B4-8D91-181D7D5E9784}"/>
            </c:ext>
          </c:extLst>
        </c:ser>
        <c:ser>
          <c:idx val="4"/>
          <c:order val="4"/>
          <c:tx>
            <c:strRef>
              <c:f>'[ENCUESTA DE SATISFACCIÒN DEL USUARIO-ITTB  (1-35).xlsx]PREG 4'!$D$6</c:f>
              <c:strCache>
                <c:ptCount val="1"/>
                <c:pt idx="0">
                  <c:v>Medio dia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4'!$E$6:$F$6</c:f>
              <c:numCache>
                <c:formatCode>0%</c:formatCode>
                <c:ptCount val="1"/>
                <c:pt idx="0">
                  <c:v>8.1081081081081086E-2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A8-44B4-8D91-181D7D5E9784}"/>
            </c:ext>
          </c:extLst>
        </c:ser>
        <c:ser>
          <c:idx val="5"/>
          <c:order val="5"/>
          <c:tx>
            <c:strRef>
              <c:f>'[ENCUESTA DE SATISFACCIÒN DEL USUARIO-ITTB  (1-35).xlsx]PREG 4'!$D$7</c:f>
              <c:strCache>
                <c:ptCount val="1"/>
                <c:pt idx="0">
                  <c:v>Menos de una hora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4'!$E$7:$F$7</c:f>
              <c:numCache>
                <c:formatCode>0%</c:formatCode>
                <c:ptCount val="1"/>
                <c:pt idx="0">
                  <c:v>0.3783783783783784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5A8-44B4-8D91-181D7D5E9784}"/>
            </c:ext>
          </c:extLst>
        </c:ser>
        <c:ser>
          <c:idx val="6"/>
          <c:order val="6"/>
          <c:tx>
            <c:strRef>
              <c:f>'[ENCUESTA DE SATISFACCIÒN DEL USUARIO-ITTB  (1-35).xlsx]PREG 4'!$D$8</c:f>
              <c:strCache>
                <c:ptCount val="1"/>
                <c:pt idx="0">
                  <c:v>No ha podido realizar el tramite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'[ENCUESTA DE SATISFACCIÒN DEL USUARIO-ITTB  (1-35).xlsx]PREG 4'!$E$8:$F$8</c:f>
              <c:numCache>
                <c:formatCode>0%</c:formatCode>
                <c:ptCount val="1"/>
                <c:pt idx="0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5A8-44B4-8D91-181D7D5E978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186421920"/>
        <c:axId val="186422480"/>
      </c:barChart>
      <c:catAx>
        <c:axId val="186421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6422480"/>
        <c:crosses val="autoZero"/>
        <c:auto val="1"/>
        <c:lblAlgn val="ctr"/>
        <c:lblOffset val="100"/>
        <c:noMultiLvlLbl val="0"/>
      </c:catAx>
      <c:valAx>
        <c:axId val="186422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642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0238689817864918E-2"/>
          <c:y val="0.15005168722299167"/>
          <c:w val="0.87181112308952502"/>
          <c:h val="0.313568271131843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5.¿Considera que el personal se encuentra capacitado y esta dispuesto a prestar un buen servicio al ciudadano?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474335290080389E-2"/>
          <c:y val="0.20412444248017367"/>
          <c:w val="0.91492292254588747"/>
          <c:h val="0.636635730309130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'PREG 6'!$D$2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6'!$E$1:$F$1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6'!$E$2:$F$2</c:f>
              <c:numCache>
                <c:formatCode>0%</c:formatCode>
                <c:ptCount val="1"/>
                <c:pt idx="0">
                  <c:v>0.83783783783783783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72-4BE9-B8CD-E848FDED87ED}"/>
            </c:ext>
          </c:extLst>
        </c:ser>
        <c:ser>
          <c:idx val="1"/>
          <c:order val="1"/>
          <c:tx>
            <c:strRef>
              <c:f>'PREG 6'!$D$3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6'!$E$1:$F$1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6'!$E$3:$F$3</c:f>
              <c:numCache>
                <c:formatCode>0%</c:formatCode>
                <c:ptCount val="1"/>
                <c:pt idx="0">
                  <c:v>0.16216216216216217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72-4BE9-B8CD-E848FDED87E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547280"/>
        <c:axId val="187547840"/>
        <c:axId val="0"/>
      </c:bar3DChart>
      <c:catAx>
        <c:axId val="187547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7547840"/>
        <c:crosses val="autoZero"/>
        <c:auto val="1"/>
        <c:lblAlgn val="ctr"/>
        <c:lblOffset val="100"/>
        <c:noMultiLvlLbl val="0"/>
      </c:catAx>
      <c:valAx>
        <c:axId val="18754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754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6.¿Considera que los horarios que maneja  la ITTB son adecuados para la prestación de los servicios que brinda?</a:t>
            </a:r>
          </a:p>
        </c:rich>
      </c:tx>
      <c:layout>
        <c:manualLayout>
          <c:xMode val="edge"/>
          <c:yMode val="edge"/>
          <c:x val="0.12463444100173397"/>
          <c:y val="2.1951221620052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766821114869667"/>
          <c:y val="0.16977080562423713"/>
          <c:w val="0.87232174103237092"/>
          <c:h val="0.6149843248760571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'PREG 7'!$D$2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_tradn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836-46A6-BDC0-6C59C4CEC4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7'!$E$1:$F$1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7'!$E$2:$F$2</c:f>
              <c:numCache>
                <c:formatCode>0%</c:formatCode>
                <c:ptCount val="1"/>
                <c:pt idx="0">
                  <c:v>0.89189189189189189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36-46A6-BDC0-6C59C4CEC41A}"/>
            </c:ext>
          </c:extLst>
        </c:ser>
        <c:ser>
          <c:idx val="1"/>
          <c:order val="1"/>
          <c:tx>
            <c:strRef>
              <c:f>'PREG 7'!$D$3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7'!$E$1:$F$1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7'!$E$3:$F$3</c:f>
              <c:numCache>
                <c:formatCode>0%</c:formatCode>
                <c:ptCount val="1"/>
                <c:pt idx="0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36-46A6-BDC0-6C59C4CEC41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550640"/>
        <c:axId val="187924208"/>
        <c:axId val="0"/>
      </c:bar3DChart>
      <c:catAx>
        <c:axId val="1875506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7924208"/>
        <c:crosses val="autoZero"/>
        <c:auto val="1"/>
        <c:lblAlgn val="ctr"/>
        <c:lblOffset val="100"/>
        <c:noMultiLvlLbl val="0"/>
      </c:catAx>
      <c:valAx>
        <c:axId val="18792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755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7.1*Aspecto de las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Instalaciónes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(Comodidad, orden y limpieza)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'PREG 8'!$D$2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8'!$E$1:$F$1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8'!$E$2:$F$2</c:f>
              <c:numCache>
                <c:formatCode>0%</c:formatCode>
                <c:ptCount val="1"/>
                <c:pt idx="0">
                  <c:v>0.45945945945945948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5B-4D75-8D2E-874734D5251C}"/>
            </c:ext>
          </c:extLst>
        </c:ser>
        <c:ser>
          <c:idx val="1"/>
          <c:order val="1"/>
          <c:tx>
            <c:strRef>
              <c:f>'PREG 8'!$D$3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8'!$E$1:$F$1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8'!$E$3:$F$3</c:f>
              <c:numCache>
                <c:formatCode>0%</c:formatCode>
                <c:ptCount val="1"/>
                <c:pt idx="0">
                  <c:v>0.32432432432432434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5B-4D75-8D2E-874734D5251C}"/>
            </c:ext>
          </c:extLst>
        </c:ser>
        <c:ser>
          <c:idx val="2"/>
          <c:order val="2"/>
          <c:tx>
            <c:strRef>
              <c:f>'PREG 8'!$D$4</c:f>
              <c:strCache>
                <c:ptCount val="1"/>
                <c:pt idx="0">
                  <c:v>ACEPTABLE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8'!$E$1:$F$1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8'!$E$4:$F$4</c:f>
              <c:numCache>
                <c:formatCode>0%</c:formatCode>
                <c:ptCount val="1"/>
                <c:pt idx="0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5B-4D75-8D2E-874734D5251C}"/>
            </c:ext>
          </c:extLst>
        </c:ser>
        <c:ser>
          <c:idx val="3"/>
          <c:order val="3"/>
          <c:tx>
            <c:strRef>
              <c:f>'PREG 8'!$D$5</c:f>
              <c:strCache>
                <c:ptCount val="1"/>
                <c:pt idx="0">
                  <c:v>DEFICIENTE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8'!$E$1:$F$1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8'!$E$5:$F$5</c:f>
              <c:numCache>
                <c:formatCode>0%</c:formatCode>
                <c:ptCount val="1"/>
                <c:pt idx="0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5B-4D75-8D2E-874734D525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832544"/>
        <c:axId val="187833104"/>
        <c:axId val="0"/>
      </c:bar3DChart>
      <c:catAx>
        <c:axId val="1878325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7833104"/>
        <c:crosses val="autoZero"/>
        <c:auto val="1"/>
        <c:lblAlgn val="ctr"/>
        <c:lblOffset val="100"/>
        <c:noMultiLvlLbl val="0"/>
      </c:catAx>
      <c:valAx>
        <c:axId val="18783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783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7.2 *Suficiencia</a:t>
            </a:r>
            <a:r>
              <a:rPr lang="es-ES" b="1" baseline="0" dirty="0">
                <a:latin typeface="Arial" panose="020B0604020202020204" pitchFamily="34" charset="0"/>
                <a:cs typeface="Arial" panose="020B0604020202020204" pitchFamily="34" charset="0"/>
              </a:rPr>
              <a:t> de ventanillas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'PREGUNTA 9'!$D$2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'PREGUNTA 9'!$E$1:$F$1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'PREGUNTA 9'!$E$2:$F$2</c:f>
              <c:numCache>
                <c:formatCode>0%</c:formatCode>
                <c:ptCount val="1"/>
                <c:pt idx="0">
                  <c:v>0.35135135135135137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86-47DC-93CF-D5CDBD57A886}"/>
            </c:ext>
          </c:extLst>
        </c:ser>
        <c:ser>
          <c:idx val="1"/>
          <c:order val="1"/>
          <c:tx>
            <c:strRef>
              <c:f>'PREGUNTA 9'!$D$3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'PREGUNTA 9'!$E$1:$F$1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'PREGUNTA 9'!$E$3:$F$3</c:f>
              <c:numCache>
                <c:formatCode>0%</c:formatCode>
                <c:ptCount val="1"/>
                <c:pt idx="0">
                  <c:v>0.3783783783783784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86-47DC-93CF-D5CDBD57A886}"/>
            </c:ext>
          </c:extLst>
        </c:ser>
        <c:ser>
          <c:idx val="2"/>
          <c:order val="2"/>
          <c:tx>
            <c:strRef>
              <c:f>'PREGUNTA 9'!$D$4</c:f>
              <c:strCache>
                <c:ptCount val="1"/>
                <c:pt idx="0">
                  <c:v>ACEPTABLE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'PREGUNTA 9'!$E$1:$F$1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'PREGUNTA 9'!$E$4:$F$4</c:f>
              <c:numCache>
                <c:formatCode>0%</c:formatCode>
                <c:ptCount val="1"/>
                <c:pt idx="0">
                  <c:v>0.13513513513513514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86-47DC-93CF-D5CDBD57A886}"/>
            </c:ext>
          </c:extLst>
        </c:ser>
        <c:ser>
          <c:idx val="3"/>
          <c:order val="3"/>
          <c:tx>
            <c:strRef>
              <c:f>'PREGUNTA 9'!$D$5</c:f>
              <c:strCache>
                <c:ptCount val="1"/>
                <c:pt idx="0">
                  <c:v>DEFICIENTE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'PREGUNTA 9'!$E$1:$F$1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'PREGUNTA 9'!$E$5:$F$5</c:f>
              <c:numCache>
                <c:formatCode>0%</c:formatCode>
                <c:ptCount val="1"/>
                <c:pt idx="0">
                  <c:v>0.13513513513513514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86-47DC-93CF-D5CDBD57A8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246832"/>
        <c:axId val="188247392"/>
        <c:axId val="0"/>
      </c:bar3DChart>
      <c:catAx>
        <c:axId val="188246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8247392"/>
        <c:crosses val="autoZero"/>
        <c:auto val="1"/>
        <c:lblAlgn val="ctr"/>
        <c:lblOffset val="100"/>
        <c:noMultiLvlLbl val="0"/>
      </c:catAx>
      <c:valAx>
        <c:axId val="188247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8246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8.Nivel de satisfacción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_tradn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'PREG 10'!$D$2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10'!$E$1:$F$1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10'!$E$2:$F$2</c:f>
              <c:numCache>
                <c:formatCode>0%</c:formatCode>
                <c:ptCount val="1"/>
                <c:pt idx="0">
                  <c:v>0.29729729729729731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9D-497F-82DA-2D808096F18E}"/>
            </c:ext>
          </c:extLst>
        </c:ser>
        <c:ser>
          <c:idx val="1"/>
          <c:order val="1"/>
          <c:tx>
            <c:strRef>
              <c:f>'PREG 10'!$D$3</c:f>
              <c:strCache>
                <c:ptCount val="1"/>
                <c:pt idx="0">
                  <c:v>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10'!$E$1:$F$1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10'!$E$3:$F$3</c:f>
              <c:numCache>
                <c:formatCode>0%</c:formatCode>
                <c:ptCount val="1"/>
                <c:pt idx="0">
                  <c:v>0.43243243243243246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9D-497F-82DA-2D808096F18E}"/>
            </c:ext>
          </c:extLst>
        </c:ser>
        <c:ser>
          <c:idx val="2"/>
          <c:order val="2"/>
          <c:tx>
            <c:strRef>
              <c:f>'PREG 10'!$D$4</c:f>
              <c:strCache>
                <c:ptCount val="1"/>
                <c:pt idx="0">
                  <c:v>ACEPTABLE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10'!$E$1:$F$1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10'!$E$4:$F$4</c:f>
              <c:numCache>
                <c:formatCode>0%</c:formatCode>
                <c:ptCount val="1"/>
                <c:pt idx="0">
                  <c:v>0.16216216216216217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9D-497F-82DA-2D808096F18E}"/>
            </c:ext>
          </c:extLst>
        </c:ser>
        <c:ser>
          <c:idx val="3"/>
          <c:order val="3"/>
          <c:tx>
            <c:strRef>
              <c:f>'PREG 10'!$D$5</c:f>
              <c:strCache>
                <c:ptCount val="1"/>
                <c:pt idx="0">
                  <c:v>DEFICIENTE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ES_trad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'PREG 10'!$E$1:$F$1</c:f>
              <c:strCache>
                <c:ptCount val="1"/>
                <c:pt idx="0">
                  <c:v>%</c:v>
                </c:pt>
              </c:strCache>
            </c:strRef>
          </c:cat>
          <c:val>
            <c:numRef>
              <c:f>'PREG 10'!$E$5:$F$5</c:f>
              <c:numCache>
                <c:formatCode>0%</c:formatCode>
                <c:ptCount val="1"/>
                <c:pt idx="0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9D-497F-82DA-2D808096F1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8073920"/>
        <c:axId val="188074480"/>
        <c:axId val="0"/>
      </c:bar3DChart>
      <c:catAx>
        <c:axId val="1880739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8074480"/>
        <c:crosses val="autoZero"/>
        <c:auto val="1"/>
        <c:lblAlgn val="ctr"/>
        <c:lblOffset val="100"/>
        <c:noMultiLvlLbl val="0"/>
      </c:catAx>
      <c:valAx>
        <c:axId val="18807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_tradnl"/>
          </a:p>
        </c:txPr>
        <c:crossAx val="18807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ES_trad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_trad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6387C-2947-4243-9B7E-BD3D5D42D487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46380-1451-4BB8-BE92-30CF17F7AC60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4215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B872F8-12D8-4D51-B46F-93CC23DEED4F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506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09D6A-EC60-4E2C-A449-9A203E310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C380F8-3032-47AB-B0DE-FEE46F8DE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FE493D-E1E6-45C9-9CD8-1ADDA760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6080B6-86F8-4ED1-B87E-61FA70AE5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AE2E2D-2F74-432C-8743-2859A9082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393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8F5B6-C997-4446-A676-2D56BCB44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6A5DF7B-BDAA-4ED6-956E-D77C8FD97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9BB5C-35E0-4F63-84F7-A04629CCA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94F2A2-2FDD-45BA-888A-AE3E3C5DF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A3E1D4-6E8F-4A48-A45B-044EBF0D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91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2EF6A8C-6B33-4DEA-ACEF-BCF91084C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2280C4-8F83-4E70-898B-35AB246A5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94A0B6-932D-437E-930A-229317BA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5ADD58-3E96-4A6E-BDA6-75231C0C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5FC6A5-2871-4476-9978-A2950F81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8333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601172-D335-4B95-8C2F-8D8287AB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33F0D3-2888-4F66-8007-F1BFABE9E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DF8C77-E538-425D-85FD-94A10E590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946A0B-BC42-407C-AB74-7C2BD28D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10C4DB-08CC-41BF-8DAA-5B55F9C8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52814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5FC761-6FF4-4403-B093-48A0DF10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D924CD-95E2-4A45-B1CA-D75C29D6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53020C-7ADA-4809-AAC0-A572BF5B5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E198DE-83CC-41A6-816A-AA145D4E4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ADE7E6-B115-4382-A27D-3AA302265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0295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A91BC-CE64-4D0C-B937-4BDB0F34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8D5CF5-B7C4-4C29-8824-9889ED14D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A85B9F-D537-4092-AB95-FE951B354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709123-D582-4785-AB1D-43B499A5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E17BE8-7680-4034-9F22-A686E753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EB9A76-29BA-491C-8278-32E64F6C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1558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C6A03-6F2B-4E80-9787-146F79D0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A8EC24-6171-4504-9774-9DEB47097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16DE57-06F9-4AC5-BD6E-EE0CBFA07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038EF77-319E-4AD0-A5E0-5B193FE3F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F7EAD14-54FD-4B8F-8374-8EB82FE56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079537-6B20-4DCF-A98C-A040312F6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32E659-F7F8-4AAD-9F25-FC784C618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0EB3225-61FA-4118-8A18-202F9C6E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8063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1AE414-6C68-430C-B8A1-0103EC974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E1CCDA-3F52-440E-8EE5-CEE0F6A3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BC26C2-A2F4-4032-BFAE-9B22D2C8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E143E4-742B-4B3B-9A20-5019D071C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4042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CC46F7-C57C-4A34-AF89-EFFC948B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2188A7-C2D1-4C8D-8E47-A7047DAF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13991F7-5AEB-4520-A39C-DDC3AFB4B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912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5739E-7EC9-44A9-9F2E-46C37EAA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3FA2C2-F687-4AA6-95C0-60E58095A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E812C1-BED8-4B53-A27B-F344AC890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37DEF2-43B0-485E-861B-BC3DF7292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8238B2-DF22-4444-9512-AD1198D9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32CB48-7A46-4C4D-844A-22C93A3B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270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064C88-59D6-4B3D-9188-08996FEDB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6F3CC3-1703-44D7-9626-EA94E12F0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B31BAF-CECC-4922-9A81-AAA7B2E47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528620-C51C-4E98-9B12-F12C4CED8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4E19F3-E711-4B05-96B2-FA0C9A5A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33EB7A-4CF6-4B96-B04D-A8996DBD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5447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E1B777D-9E9D-472E-890B-815F6D823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BB4278-A62F-4390-8345-BA07FC016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E4325-A42F-438D-AFFC-962C011AAC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920B0-523D-4C87-845F-9103362E052D}" type="datetimeFigureOut">
              <a:rPr lang="es-CO" smtClean="0"/>
              <a:t>13/09/2023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AC4A3A-5DC3-4609-A846-5571E29A0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AC37A0-5662-4334-84EE-409106802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47670-CC00-4AB0-969C-F62961A508DC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631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CA06A74F-E040-43BA-8B49-6D5108D07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2730"/>
            <a:ext cx="12191999" cy="6858001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864FC5C3-182F-47D9-9D0B-B4E266225B0D}"/>
              </a:ext>
            </a:extLst>
          </p:cNvPr>
          <p:cNvSpPr txBox="1">
            <a:spLocks/>
          </p:cNvSpPr>
          <p:nvPr/>
        </p:nvSpPr>
        <p:spPr>
          <a:xfrm>
            <a:off x="119743" y="118723"/>
            <a:ext cx="12192000" cy="6858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INSPECCIÓN DE TRANSITO Y TRANSPORTE </a:t>
            </a:r>
          </a:p>
          <a:p>
            <a:pPr lvl="0" algn="ctr">
              <a:defRPr/>
            </a:pP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DE BARRANCABERMEJA</a:t>
            </a: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+mn-lt"/>
                <a:ea typeface="Tahoma"/>
                <a:cs typeface="Tahoma"/>
              </a:rPr>
              <a:t>ENCUESTA DE PERCEPCION EN LA ATENCION AL USUARIO</a:t>
            </a:r>
            <a:endParaRPr lang="es-ES" sz="3200" b="1" i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>
              <a:defRPr/>
            </a:pPr>
            <a:endParaRPr lang="es-ES" sz="3200" b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Tahoma"/>
                <a:cs typeface="Tahoma"/>
              </a:rPr>
              <a:t>ABRIL DE 2023</a:t>
            </a:r>
          </a:p>
          <a:p>
            <a:pPr lvl="0" algn="ctr">
              <a:defRPr/>
            </a:pPr>
            <a:endParaRPr lang="es-ES" sz="3200" b="1" dirty="0">
              <a:solidFill>
                <a:srgbClr val="0070C0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D4332FC-6A45-98C9-7D84-EA28E486D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-40771"/>
            <a:ext cx="2852605" cy="112185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5504096-1DC7-DA82-86C7-DC00A00D792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157" t="26102" r="68544"/>
          <a:stretch/>
        </p:blipFill>
        <p:spPr>
          <a:xfrm>
            <a:off x="7754730" y="17509"/>
            <a:ext cx="1021339" cy="100091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A0D7DB5-B068-4190-AC10-982B6917536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708" y="2102861"/>
            <a:ext cx="676748" cy="63932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C69C01C-DF6D-4076-95BB-354D42C10B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905" y="5029199"/>
            <a:ext cx="536686" cy="54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66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8422610"/>
              </p:ext>
            </p:extLst>
          </p:nvPr>
        </p:nvGraphicFramePr>
        <p:xfrm>
          <a:off x="2903208" y="1871276"/>
          <a:ext cx="6564883" cy="3626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7529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9350023"/>
              </p:ext>
            </p:extLst>
          </p:nvPr>
        </p:nvGraphicFramePr>
        <p:xfrm>
          <a:off x="1701477" y="1738167"/>
          <a:ext cx="8055981" cy="3831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648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815847"/>
              </p:ext>
            </p:extLst>
          </p:nvPr>
        </p:nvGraphicFramePr>
        <p:xfrm>
          <a:off x="1622853" y="1628208"/>
          <a:ext cx="7662441" cy="50619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7662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746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SUGERENCIAS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</a:rPr>
                        <a:t> 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Mejorar la prestación de los servicios  de los servidores públicos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(Ninguno)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Implementar más ventanilla de atención, ampliar las instalaciones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Capacitar el personal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Mejoren el proceso de licencias y los funcionarios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Más ventanillas, personal para orientar a donde debe acudir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Mejorar el tiempo de entrega de los vehículos de parqueaderos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Punto de pago dentro de la institución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Reestructurar el sistema de atención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Mejorar el rendimiento del sistema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c</a:t>
                      </a:r>
                      <a:r>
                        <a:rPr lang="es-ES" sz="1600" u="none" strike="noStrike">
                          <a:effectLst/>
                        </a:rPr>
                        <a:t>rear </a:t>
                      </a:r>
                      <a:r>
                        <a:rPr lang="es-ES" sz="1600" u="none" strike="noStrike" dirty="0">
                          <a:effectLst/>
                        </a:rPr>
                        <a:t>una mejor atención  para las personas con discapacidad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La localidad es muy pequeña Para la cantidad de habitantes que tiene Barrancabermeja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600" u="none" strike="noStrike" dirty="0">
                          <a:effectLst/>
                        </a:rPr>
                        <a:t>Implementar más ventanilla de atención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1250066" y="771965"/>
            <a:ext cx="70142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9¿Que recomendación le haría a la ITTB para mejorar la calidad de la prestación de servicio?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29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228299"/>
              </p:ext>
            </p:extLst>
          </p:nvPr>
        </p:nvGraphicFramePr>
        <p:xfrm>
          <a:off x="1469985" y="1738166"/>
          <a:ext cx="7597815" cy="4118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1956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A06A74F-E040-43BA-8B49-6D5108D07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2730"/>
            <a:ext cx="12191999" cy="685800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C69C01C-DF6D-4076-95BB-354D42C10B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481" y="2450962"/>
            <a:ext cx="1042771" cy="106176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A0D7DB5-B068-4190-AC10-982B691753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394" y="2769326"/>
            <a:ext cx="961012" cy="907863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3309266" y="2450962"/>
            <a:ext cx="491512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8000" b="1" u="sng" dirty="0">
                <a:solidFill>
                  <a:schemeClr val="bg2">
                    <a:lumMod val="10000"/>
                  </a:schemeClr>
                </a:solidFill>
                <a:latin typeface="Paloseco Medium"/>
              </a:rPr>
              <a:t>GRACIAS</a:t>
            </a:r>
            <a:endParaRPr lang="es-CO" sz="8000" u="sng" dirty="0">
              <a:solidFill>
                <a:schemeClr val="bg2">
                  <a:lumMod val="10000"/>
                </a:schemeClr>
              </a:solidFill>
              <a:latin typeface="Paloseco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4720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087" y="1385888"/>
            <a:ext cx="30118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*Estrategia  2023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2009" y="1913467"/>
            <a:ext cx="3337981" cy="401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6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112582"/>
              </p:ext>
            </p:extLst>
          </p:nvPr>
        </p:nvGraphicFramePr>
        <p:xfrm>
          <a:off x="3420533" y="2396068"/>
          <a:ext cx="7286048" cy="3599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19203"/>
              </p:ext>
            </p:extLst>
          </p:nvPr>
        </p:nvGraphicFramePr>
        <p:xfrm>
          <a:off x="338666" y="618066"/>
          <a:ext cx="4097867" cy="177165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3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1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1" u="none" strike="noStrike" dirty="0">
                          <a:effectLst/>
                        </a:rPr>
                        <a:t>¿Cual es el tramite realizado en la ITTB?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>
                          <a:effectLst/>
                        </a:rPr>
                        <a:t>Cant</a:t>
                      </a:r>
                      <a:endParaRPr lang="es-E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</a:rPr>
                        <a:t>%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Cobro Coactivo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2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5%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Inscripción al RUNT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 dirty="0">
                          <a:effectLst/>
                        </a:rPr>
                        <a:t>7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19%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Licencias de Conducciòn 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8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22%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Parqueadero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5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14%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Peritaje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Soporte de sistemas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2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5%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Tramites de Matriculas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11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30%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Transporte publico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TOTAL</a:t>
                      </a:r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37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 dirty="0">
                          <a:effectLst/>
                        </a:rPr>
                        <a:t>100%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33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5441065"/>
              </p:ext>
            </p:extLst>
          </p:nvPr>
        </p:nvGraphicFramePr>
        <p:xfrm>
          <a:off x="1355074" y="1421176"/>
          <a:ext cx="9338467" cy="443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5045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076459"/>
              </p:ext>
            </p:extLst>
          </p:nvPr>
        </p:nvGraphicFramePr>
        <p:xfrm>
          <a:off x="2034647" y="2093102"/>
          <a:ext cx="7976727" cy="3635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997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298202"/>
              </p:ext>
            </p:extLst>
          </p:nvPr>
        </p:nvGraphicFramePr>
        <p:xfrm>
          <a:off x="2963333" y="2023533"/>
          <a:ext cx="6863713" cy="4104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072098"/>
              </p:ext>
            </p:extLst>
          </p:nvPr>
        </p:nvGraphicFramePr>
        <p:xfrm>
          <a:off x="226483" y="1738166"/>
          <a:ext cx="2753784" cy="190676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034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22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u="none" strike="noStrike" dirty="0">
                          <a:effectLst/>
                        </a:rPr>
                        <a:t>¿Cuanto tiempo tuvo que esperar para realizar su tramite ?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>
                          <a:effectLst/>
                        </a:rPr>
                        <a:t>Cant</a:t>
                      </a:r>
                      <a:endParaRPr lang="es-E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</a:rPr>
                        <a:t>%</a:t>
                      </a:r>
                      <a:endParaRPr lang="es-E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4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 dia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8%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 Hora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6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16%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Entre 2 y 3 Horas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9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24%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Mas de un dia 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3%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Medio dia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8%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Menos de una hora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14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38%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No ha podido realizar el tramite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1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>
                          <a:effectLst/>
                        </a:rPr>
                        <a:t>3%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22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TOTAL</a:t>
                      </a:r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u="none" strike="noStrike">
                          <a:effectLst/>
                        </a:rPr>
                        <a:t>37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100" u="none" strike="noStrike" dirty="0">
                          <a:effectLst/>
                        </a:rPr>
                        <a:t>100%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177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40799"/>
              </p:ext>
            </p:extLst>
          </p:nvPr>
        </p:nvGraphicFramePr>
        <p:xfrm>
          <a:off x="2091267" y="1600201"/>
          <a:ext cx="7035800" cy="3767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9106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0827155"/>
              </p:ext>
            </p:extLst>
          </p:nvPr>
        </p:nvGraphicFramePr>
        <p:xfrm>
          <a:off x="1617134" y="1397000"/>
          <a:ext cx="7260647" cy="3626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9093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2429"/>
            <a:ext cx="2852605" cy="1121858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D96AFCFA-3A05-417C-B18F-966E8B76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1280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775F652-4D65-4BED-8FAC-46CD200A4A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157" t="26102" r="68544"/>
          <a:stretch/>
        </p:blipFill>
        <p:spPr>
          <a:xfrm>
            <a:off x="8046830" y="271509"/>
            <a:ext cx="1021339" cy="1000913"/>
          </a:xfrm>
          <a:prstGeom prst="rect">
            <a:avLst/>
          </a:prstGeom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778694"/>
              </p:ext>
            </p:extLst>
          </p:nvPr>
        </p:nvGraphicFramePr>
        <p:xfrm>
          <a:off x="2116667" y="1600201"/>
          <a:ext cx="6468533" cy="3691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5175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6800</TotalTime>
  <Words>385</Words>
  <Application>Microsoft Office PowerPoint</Application>
  <PresentationFormat>Panorámica</PresentationFormat>
  <Paragraphs>97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Paloseco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del Pilar Pinto Salazar</dc:creator>
  <cp:lastModifiedBy>Diana</cp:lastModifiedBy>
  <cp:revision>837</cp:revision>
  <cp:lastPrinted>2022-02-03T22:28:46Z</cp:lastPrinted>
  <dcterms:created xsi:type="dcterms:W3CDTF">2020-10-02T23:32:49Z</dcterms:created>
  <dcterms:modified xsi:type="dcterms:W3CDTF">2023-09-13T16:41:35Z</dcterms:modified>
</cp:coreProperties>
</file>