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74" r:id="rId8"/>
    <p:sldId id="261" r:id="rId9"/>
    <p:sldId id="273" r:id="rId10"/>
    <p:sldId id="262" r:id="rId11"/>
    <p:sldId id="263" r:id="rId12"/>
    <p:sldId id="264" r:id="rId13"/>
    <p:sldId id="275" r:id="rId14"/>
    <p:sldId id="265" r:id="rId15"/>
    <p:sldId id="276" r:id="rId16"/>
    <p:sldId id="266" r:id="rId17"/>
    <p:sldId id="267" r:id="rId18"/>
    <p:sldId id="277" r:id="rId19"/>
    <p:sldId id="268" r:id="rId20"/>
    <p:sldId id="269" r:id="rId21"/>
    <p:sldId id="278" r:id="rId22"/>
    <p:sldId id="270" r:id="rId23"/>
    <p:sldId id="271" r:id="rId24"/>
    <p:sldId id="279" r:id="rId25"/>
    <p:sldId id="280" r:id="rId26"/>
    <p:sldId id="282" r:id="rId27"/>
    <p:sldId id="283" r:id="rId28"/>
    <p:sldId id="284" r:id="rId29"/>
    <p:sldId id="285" r:id="rId30"/>
    <p:sldId id="286"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5%20I.T.T.B.%202017\CONCEJO%20MUNICIPAL\INFORME%20MARZO%20A%20MAYO%202017\procesados\parque%20automotor%20grafic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5%20I.T.T.B.%202017\CONCEJO%20MUNICIPAL\INFORME%20JUNIO%20A%20SEPTIEMBRE%202017\procesados\ITTB%20Accidentes%202016%20comparativ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5%20I.T.T.B.%202017\CONCEJO%20MUNICIPAL\INFORME%20JUNIO%20A%20SEPTIEMBRE%202017\procesados\ITTB%20Accidentes%202016%20comparativ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5%20I.T.T.B.%202017\CONCEJO%20MUNICIPAL\INFORME%20JUNIO%20A%20SEPTIEMBRE%202017\procesados\ITTB%20Accidentes%202016%20comparativ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5%20I.T.T.B.%202017\CONCEJO%20MUNICIPAL\INFORME%20MARZO%20A%20MAYO%202017\procesados\graficos%20comparend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5%20I.T.T.B.%202017\CONCEJO%20MUNICIPAL\INFORME%20MARZO%20A%20MAYO%202017\procesados\graficos%20comparend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5%20I.T.T.B.%202017\CONCEJO%20MUNICIPAL\INFORME%20JUNIO%20A%20SEPTIEMBRE%202017\procesados\tramites%20pagados%20y%20ejecutados%2001ene2017%20a%2030sep2017.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PARQUE AUTOMOTOR A 09 OCTUBRE/2017</a:t>
            </a:r>
          </a:p>
        </c:rich>
      </c:tx>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'octubre 9'!$E$3</c:f>
              <c:strCache>
                <c:ptCount val="1"/>
                <c:pt idx="0">
                  <c:v>CANTIDAD</c:v>
                </c:pt>
              </c:strCache>
            </c:strRef>
          </c:tx>
          <c:invertIfNegative val="0"/>
          <c:dLbls>
            <c:dLbl>
              <c:idx val="0"/>
              <c:layout>
                <c:manualLayout>
                  <c:x val="0.10270270270270271"/>
                  <c:y val="-1.1065005308879187E-2"/>
                </c:manualLayout>
              </c:layout>
              <c:showLegendKey val="0"/>
              <c:showVal val="1"/>
              <c:showCatName val="0"/>
              <c:showSerName val="0"/>
              <c:showPercent val="0"/>
              <c:showBubbleSize val="0"/>
            </c:dLbl>
            <c:dLbl>
              <c:idx val="1"/>
              <c:layout>
                <c:manualLayout>
                  <c:x val="2.7027027027027029E-2"/>
                  <c:y val="3.6883351029597293E-3"/>
                </c:manualLayout>
              </c:layout>
              <c:showLegendKey val="0"/>
              <c:showVal val="1"/>
              <c:showCatName val="0"/>
              <c:showSerName val="0"/>
              <c:showPercent val="0"/>
              <c:showBubbleSize val="0"/>
            </c:dLbl>
            <c:dLbl>
              <c:idx val="2"/>
              <c:layout>
                <c:manualLayout>
                  <c:x val="3.2432432432432434E-2"/>
                  <c:y val="-3.6883351029597293E-3"/>
                </c:manualLayout>
              </c:layout>
              <c:showLegendKey val="0"/>
              <c:showVal val="1"/>
              <c:showCatName val="0"/>
              <c:showSerName val="0"/>
              <c:showPercent val="0"/>
              <c:showBubbleSize val="0"/>
            </c:dLbl>
            <c:dLbl>
              <c:idx val="3"/>
              <c:layout>
                <c:manualLayout>
                  <c:x val="4.3243243243243246E-2"/>
                  <c:y val="3.6883351029597293E-3"/>
                </c:manualLayout>
              </c:layout>
              <c:showLegendKey val="0"/>
              <c:showVal val="1"/>
              <c:showCatName val="0"/>
              <c:showSerName val="0"/>
              <c:showPercent val="0"/>
              <c:showBubbleSize val="0"/>
            </c:dLbl>
            <c:dLbl>
              <c:idx val="4"/>
              <c:layout>
                <c:manualLayout>
                  <c:x val="6.8468468468468463E-2"/>
                  <c:y val="-3.6883351029597293E-3"/>
                </c:manualLayout>
              </c:layout>
              <c:showLegendKey val="0"/>
              <c:showVal val="1"/>
              <c:showCatName val="0"/>
              <c:showSerName val="0"/>
              <c:showPercent val="0"/>
              <c:showBubbleSize val="0"/>
            </c:dLbl>
            <c:dLbl>
              <c:idx val="5"/>
              <c:layout>
                <c:manualLayout>
                  <c:x val="3.783783783783784E-2"/>
                  <c:y val="-3.6883351029597293E-3"/>
                </c:manualLayout>
              </c:layout>
              <c:showLegendKey val="0"/>
              <c:showVal val="1"/>
              <c:showCatName val="0"/>
              <c:showSerName val="0"/>
              <c:showPercent val="0"/>
              <c:showBubbleSize val="0"/>
            </c:dLbl>
            <c:dLbl>
              <c:idx val="6"/>
              <c:layout>
                <c:manualLayout>
                  <c:x val="2.5225225225225224E-2"/>
                  <c:y val="-1.1065005308879187E-2"/>
                </c:manualLayout>
              </c:layout>
              <c:showLegendKey val="0"/>
              <c:showVal val="1"/>
              <c:showCatName val="0"/>
              <c:showSerName val="0"/>
              <c:showPercent val="0"/>
              <c:showBubbleSize val="0"/>
            </c:dLbl>
            <c:dLbl>
              <c:idx val="7"/>
              <c:layout>
                <c:manualLayout>
                  <c:x val="2.7027027027027029E-2"/>
                  <c:y val="-3.6883351029596617E-3"/>
                </c:manualLayout>
              </c:layout>
              <c:showLegendKey val="0"/>
              <c:showVal val="1"/>
              <c:showCatName val="0"/>
              <c:showSerName val="0"/>
              <c:showPercent val="0"/>
              <c:showBubbleSize val="0"/>
            </c:dLbl>
            <c:dLbl>
              <c:idx val="8"/>
              <c:layout>
                <c:manualLayout>
                  <c:x val="3.2432432432432434E-2"/>
                  <c:y val="0"/>
                </c:manualLayout>
              </c:layout>
              <c:showLegendKey val="0"/>
              <c:showVal val="1"/>
              <c:showCatName val="0"/>
              <c:showSerName val="0"/>
              <c:showPercent val="0"/>
              <c:showBubbleSize val="0"/>
            </c:dLbl>
            <c:dLbl>
              <c:idx val="9"/>
              <c:layout>
                <c:manualLayout>
                  <c:x val="3.063063063063063E-2"/>
                  <c:y val="0"/>
                </c:manualLayout>
              </c:layout>
              <c:showLegendKey val="0"/>
              <c:showVal val="1"/>
              <c:showCatName val="0"/>
              <c:showSerName val="0"/>
              <c:showPercent val="0"/>
              <c:showBubbleSize val="0"/>
            </c:dLbl>
            <c:dLbl>
              <c:idx val="10"/>
              <c:layout>
                <c:manualLayout>
                  <c:x val="3.063063063063063E-2"/>
                  <c:y val="0"/>
                </c:manualLayout>
              </c:layout>
              <c:showLegendKey val="0"/>
              <c:showVal val="1"/>
              <c:showCatName val="0"/>
              <c:showSerName val="0"/>
              <c:showPercent val="0"/>
              <c:showBubbleSize val="0"/>
            </c:dLbl>
            <c:dLbl>
              <c:idx val="11"/>
              <c:layout>
                <c:manualLayout>
                  <c:x val="0.38918918918918921"/>
                  <c:y val="-1.1065005308879187E-2"/>
                </c:manualLayout>
              </c:layout>
              <c:showLegendKey val="0"/>
              <c:showVal val="1"/>
              <c:showCatName val="0"/>
              <c:showSerName val="0"/>
              <c:showPercent val="0"/>
              <c:showBubbleSize val="0"/>
            </c:dLbl>
            <c:dLbl>
              <c:idx val="12"/>
              <c:layout>
                <c:manualLayout>
                  <c:x val="2.7027027027027029E-2"/>
                  <c:y val="-3.6883351029597293E-3"/>
                </c:manualLayout>
              </c:layout>
              <c:showLegendKey val="0"/>
              <c:showVal val="1"/>
              <c:showCatName val="0"/>
              <c:showSerName val="0"/>
              <c:showPercent val="0"/>
              <c:showBubbleSize val="0"/>
            </c:dLbl>
            <c:dLbl>
              <c:idx val="13"/>
              <c:layout>
                <c:manualLayout>
                  <c:x val="2.8828828828828829E-2"/>
                  <c:y val="0"/>
                </c:manualLayout>
              </c:layout>
              <c:showLegendKey val="0"/>
              <c:showVal val="1"/>
              <c:showCatName val="0"/>
              <c:showSerName val="0"/>
              <c:showPercent val="0"/>
              <c:showBubbleSize val="0"/>
            </c:dLbl>
            <c:dLbl>
              <c:idx val="14"/>
              <c:layout>
                <c:manualLayout>
                  <c:x val="3.2432432432432434E-2"/>
                  <c:y val="0"/>
                </c:manualLayout>
              </c:layout>
              <c:showLegendKey val="0"/>
              <c:showVal val="1"/>
              <c:showCatName val="0"/>
              <c:showSerName val="0"/>
              <c:showPercent val="0"/>
              <c:showBubbleSize val="0"/>
            </c:dLbl>
            <c:txPr>
              <a:bodyPr/>
              <a:lstStyle/>
              <a:p>
                <a:pPr>
                  <a:defRPr sz="1400"/>
                </a:pPr>
                <a:endParaRPr lang="es-CO"/>
              </a:p>
            </c:txPr>
            <c:showLegendKey val="0"/>
            <c:showVal val="1"/>
            <c:showCatName val="0"/>
            <c:showSerName val="0"/>
            <c:showPercent val="0"/>
            <c:showBubbleSize val="0"/>
            <c:showLeaderLines val="0"/>
          </c:dLbls>
          <c:cat>
            <c:strRef>
              <c:f>'octubre 9'!$A$4:$A$18</c:f>
              <c:strCache>
                <c:ptCount val="15"/>
                <c:pt idx="0">
                  <c:v>AUTOMOVIL</c:v>
                </c:pt>
                <c:pt idx="1">
                  <c:v>BUS</c:v>
                </c:pt>
                <c:pt idx="2">
                  <c:v>BUSETA</c:v>
                </c:pt>
                <c:pt idx="3">
                  <c:v>CAMIÓN </c:v>
                </c:pt>
                <c:pt idx="4">
                  <c:v>CAMIONETA</c:v>
                </c:pt>
                <c:pt idx="5">
                  <c:v>CAMPERO</c:v>
                </c:pt>
                <c:pt idx="6">
                  <c:v>CUATRIMOTO</c:v>
                </c:pt>
                <c:pt idx="7">
                  <c:v>MAQ. AGRICOLA</c:v>
                </c:pt>
                <c:pt idx="8">
                  <c:v>MAQ. INDUSTRIAL</c:v>
                </c:pt>
                <c:pt idx="9">
                  <c:v>MICROBUS</c:v>
                </c:pt>
                <c:pt idx="10">
                  <c:v>MOTOCARRO</c:v>
                </c:pt>
                <c:pt idx="11">
                  <c:v>MOTOCICLETA</c:v>
                </c:pt>
                <c:pt idx="12">
                  <c:v>MOTOTRICICLO</c:v>
                </c:pt>
                <c:pt idx="13">
                  <c:v>TRACTOCAMIÓN</c:v>
                </c:pt>
                <c:pt idx="14">
                  <c:v>VOLQUETA</c:v>
                </c:pt>
              </c:strCache>
            </c:strRef>
          </c:cat>
          <c:val>
            <c:numRef>
              <c:f>'octubre 9'!$E$4:$E$18</c:f>
              <c:numCache>
                <c:formatCode>#,##0</c:formatCode>
                <c:ptCount val="15"/>
                <c:pt idx="0">
                  <c:v>12585</c:v>
                </c:pt>
                <c:pt idx="1">
                  <c:v>268</c:v>
                </c:pt>
                <c:pt idx="2">
                  <c:v>217</c:v>
                </c:pt>
                <c:pt idx="3">
                  <c:v>1708</c:v>
                </c:pt>
                <c:pt idx="4">
                  <c:v>6204</c:v>
                </c:pt>
                <c:pt idx="5">
                  <c:v>1318</c:v>
                </c:pt>
                <c:pt idx="6">
                  <c:v>9</c:v>
                </c:pt>
                <c:pt idx="7">
                  <c:v>3</c:v>
                </c:pt>
                <c:pt idx="8">
                  <c:v>401</c:v>
                </c:pt>
                <c:pt idx="9">
                  <c:v>485</c:v>
                </c:pt>
                <c:pt idx="10">
                  <c:v>166</c:v>
                </c:pt>
                <c:pt idx="11">
                  <c:v>71173</c:v>
                </c:pt>
                <c:pt idx="12">
                  <c:v>2</c:v>
                </c:pt>
                <c:pt idx="13">
                  <c:v>84</c:v>
                </c:pt>
                <c:pt idx="14">
                  <c:v>196</c:v>
                </c:pt>
              </c:numCache>
            </c:numRef>
          </c:val>
        </c:ser>
        <c:dLbls>
          <c:showLegendKey val="0"/>
          <c:showVal val="1"/>
          <c:showCatName val="0"/>
          <c:showSerName val="0"/>
          <c:showPercent val="0"/>
          <c:showBubbleSize val="0"/>
        </c:dLbls>
        <c:gapWidth val="95"/>
        <c:gapDepth val="95"/>
        <c:shape val="box"/>
        <c:axId val="76956800"/>
        <c:axId val="76963840"/>
        <c:axId val="0"/>
      </c:bar3DChart>
      <c:catAx>
        <c:axId val="76956800"/>
        <c:scaling>
          <c:orientation val="minMax"/>
        </c:scaling>
        <c:delete val="0"/>
        <c:axPos val="l"/>
        <c:majorTickMark val="none"/>
        <c:minorTickMark val="none"/>
        <c:tickLblPos val="nextTo"/>
        <c:txPr>
          <a:bodyPr/>
          <a:lstStyle/>
          <a:p>
            <a:pPr>
              <a:defRPr sz="1400"/>
            </a:pPr>
            <a:endParaRPr lang="es-CO"/>
          </a:p>
        </c:txPr>
        <c:crossAx val="76963840"/>
        <c:crosses val="autoZero"/>
        <c:auto val="1"/>
        <c:lblAlgn val="ctr"/>
        <c:lblOffset val="100"/>
        <c:noMultiLvlLbl val="0"/>
      </c:catAx>
      <c:valAx>
        <c:axId val="76963840"/>
        <c:scaling>
          <c:orientation val="minMax"/>
        </c:scaling>
        <c:delete val="1"/>
        <c:axPos val="b"/>
        <c:numFmt formatCode="#,##0" sourceLinked="1"/>
        <c:majorTickMark val="out"/>
        <c:minorTickMark val="none"/>
        <c:tickLblPos val="nextTo"/>
        <c:crossAx val="76956800"/>
        <c:crosses val="autoZero"/>
        <c:crossBetween val="between"/>
      </c:val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s-CO"/>
              <a:t>NÚMERO ACCIDENTES</a:t>
            </a:r>
          </a:p>
        </c:rich>
      </c:tx>
      <c:overlay val="0"/>
    </c:title>
    <c:autoTitleDeleted val="0"/>
    <c:plotArea>
      <c:layout/>
      <c:lineChart>
        <c:grouping val="standard"/>
        <c:varyColors val="0"/>
        <c:ser>
          <c:idx val="0"/>
          <c:order val="0"/>
          <c:tx>
            <c:strRef>
              <c:f>'Comparitivo Total'!$P$54</c:f>
              <c:strCache>
                <c:ptCount val="1"/>
                <c:pt idx="0">
                  <c:v>AÑO 2016</c:v>
                </c:pt>
              </c:strCache>
            </c:strRef>
          </c:tx>
          <c:cat>
            <c:strRef>
              <c:f>'Comparitivo Total'!$O$55:$O$63</c:f>
              <c:strCache>
                <c:ptCount val="9"/>
                <c:pt idx="0">
                  <c:v>ENERO</c:v>
                </c:pt>
                <c:pt idx="1">
                  <c:v>FEBRERO</c:v>
                </c:pt>
                <c:pt idx="2">
                  <c:v>MARZO</c:v>
                </c:pt>
                <c:pt idx="3">
                  <c:v>ABRIL</c:v>
                </c:pt>
                <c:pt idx="4">
                  <c:v>MAYO</c:v>
                </c:pt>
                <c:pt idx="5">
                  <c:v>JUNIO</c:v>
                </c:pt>
                <c:pt idx="6">
                  <c:v>JULIO</c:v>
                </c:pt>
                <c:pt idx="7">
                  <c:v>AGOSTO</c:v>
                </c:pt>
                <c:pt idx="8">
                  <c:v>SEPTIEMBRE</c:v>
                </c:pt>
              </c:strCache>
            </c:strRef>
          </c:cat>
          <c:val>
            <c:numRef>
              <c:f>'Comparitivo Total'!$P$55:$P$63</c:f>
              <c:numCache>
                <c:formatCode>General</c:formatCode>
                <c:ptCount val="9"/>
                <c:pt idx="0">
                  <c:v>72</c:v>
                </c:pt>
                <c:pt idx="1">
                  <c:v>64</c:v>
                </c:pt>
                <c:pt idx="2">
                  <c:v>73</c:v>
                </c:pt>
                <c:pt idx="3">
                  <c:v>74</c:v>
                </c:pt>
                <c:pt idx="4">
                  <c:v>84</c:v>
                </c:pt>
                <c:pt idx="5">
                  <c:v>79</c:v>
                </c:pt>
                <c:pt idx="6">
                  <c:v>63</c:v>
                </c:pt>
                <c:pt idx="7">
                  <c:v>62</c:v>
                </c:pt>
                <c:pt idx="8">
                  <c:v>53</c:v>
                </c:pt>
              </c:numCache>
            </c:numRef>
          </c:val>
          <c:smooth val="0"/>
        </c:ser>
        <c:ser>
          <c:idx val="1"/>
          <c:order val="1"/>
          <c:tx>
            <c:strRef>
              <c:f>'Comparitivo Total'!$Q$54</c:f>
              <c:strCache>
                <c:ptCount val="1"/>
                <c:pt idx="0">
                  <c:v>AÑO 2017</c:v>
                </c:pt>
              </c:strCache>
            </c:strRef>
          </c:tx>
          <c:cat>
            <c:strRef>
              <c:f>'Comparitivo Total'!$O$55:$O$63</c:f>
              <c:strCache>
                <c:ptCount val="9"/>
                <c:pt idx="0">
                  <c:v>ENERO</c:v>
                </c:pt>
                <c:pt idx="1">
                  <c:v>FEBRERO</c:v>
                </c:pt>
                <c:pt idx="2">
                  <c:v>MARZO</c:v>
                </c:pt>
                <c:pt idx="3">
                  <c:v>ABRIL</c:v>
                </c:pt>
                <c:pt idx="4">
                  <c:v>MAYO</c:v>
                </c:pt>
                <c:pt idx="5">
                  <c:v>JUNIO</c:v>
                </c:pt>
                <c:pt idx="6">
                  <c:v>JULIO</c:v>
                </c:pt>
                <c:pt idx="7">
                  <c:v>AGOSTO</c:v>
                </c:pt>
                <c:pt idx="8">
                  <c:v>SEPTIEMBRE</c:v>
                </c:pt>
              </c:strCache>
            </c:strRef>
          </c:cat>
          <c:val>
            <c:numRef>
              <c:f>'Comparitivo Total'!$Q$55:$Q$63</c:f>
              <c:numCache>
                <c:formatCode>General</c:formatCode>
                <c:ptCount val="9"/>
                <c:pt idx="0">
                  <c:v>63</c:v>
                </c:pt>
                <c:pt idx="1">
                  <c:v>52</c:v>
                </c:pt>
                <c:pt idx="2">
                  <c:v>55</c:v>
                </c:pt>
                <c:pt idx="3">
                  <c:v>47</c:v>
                </c:pt>
                <c:pt idx="4">
                  <c:v>45</c:v>
                </c:pt>
                <c:pt idx="5">
                  <c:v>44</c:v>
                </c:pt>
                <c:pt idx="6">
                  <c:v>54</c:v>
                </c:pt>
                <c:pt idx="7">
                  <c:v>47</c:v>
                </c:pt>
                <c:pt idx="8">
                  <c:v>74</c:v>
                </c:pt>
              </c:numCache>
            </c:numRef>
          </c:val>
          <c:smooth val="0"/>
        </c:ser>
        <c:dLbls>
          <c:showLegendKey val="0"/>
          <c:showVal val="1"/>
          <c:showCatName val="0"/>
          <c:showSerName val="0"/>
          <c:showPercent val="0"/>
          <c:showBubbleSize val="0"/>
        </c:dLbls>
        <c:marker val="1"/>
        <c:smooth val="0"/>
        <c:axId val="79805824"/>
        <c:axId val="79819904"/>
      </c:lineChart>
      <c:catAx>
        <c:axId val="79805824"/>
        <c:scaling>
          <c:orientation val="minMax"/>
        </c:scaling>
        <c:delete val="0"/>
        <c:axPos val="b"/>
        <c:majorTickMark val="none"/>
        <c:minorTickMark val="none"/>
        <c:tickLblPos val="nextTo"/>
        <c:crossAx val="79819904"/>
        <c:crosses val="autoZero"/>
        <c:auto val="1"/>
        <c:lblAlgn val="ctr"/>
        <c:lblOffset val="100"/>
        <c:noMultiLvlLbl val="0"/>
      </c:catAx>
      <c:valAx>
        <c:axId val="79819904"/>
        <c:scaling>
          <c:orientation val="minMax"/>
        </c:scaling>
        <c:delete val="0"/>
        <c:axPos val="l"/>
        <c:majorGridlines/>
        <c:numFmt formatCode="General" sourceLinked="1"/>
        <c:majorTickMark val="none"/>
        <c:minorTickMark val="none"/>
        <c:tickLblPos val="nextTo"/>
        <c:crossAx val="7980582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s-CO"/>
              <a:t>INFORME DE HERIDOS</a:t>
            </a:r>
          </a:p>
        </c:rich>
      </c:tx>
      <c:overlay val="0"/>
    </c:title>
    <c:autoTitleDeleted val="0"/>
    <c:plotArea>
      <c:layout/>
      <c:lineChart>
        <c:grouping val="standard"/>
        <c:varyColors val="0"/>
        <c:ser>
          <c:idx val="0"/>
          <c:order val="0"/>
          <c:tx>
            <c:strRef>
              <c:f>'Comparitivo Total'!$Q$91</c:f>
              <c:strCache>
                <c:ptCount val="1"/>
                <c:pt idx="0">
                  <c:v>AÑO 2016</c:v>
                </c:pt>
              </c:strCache>
            </c:strRef>
          </c:tx>
          <c:cat>
            <c:strRef>
              <c:f>'Comparitivo Total'!$P$92:$P$100</c:f>
              <c:strCache>
                <c:ptCount val="9"/>
                <c:pt idx="0">
                  <c:v>ENERO</c:v>
                </c:pt>
                <c:pt idx="1">
                  <c:v>FEBRERO</c:v>
                </c:pt>
                <c:pt idx="2">
                  <c:v>MARZO</c:v>
                </c:pt>
                <c:pt idx="3">
                  <c:v>ABRIL</c:v>
                </c:pt>
                <c:pt idx="4">
                  <c:v>MAYO</c:v>
                </c:pt>
                <c:pt idx="5">
                  <c:v>JUNIO</c:v>
                </c:pt>
                <c:pt idx="6">
                  <c:v>JULIO</c:v>
                </c:pt>
                <c:pt idx="7">
                  <c:v>AGOSTO</c:v>
                </c:pt>
                <c:pt idx="8">
                  <c:v>SEPTIEMBRE</c:v>
                </c:pt>
              </c:strCache>
            </c:strRef>
          </c:cat>
          <c:val>
            <c:numRef>
              <c:f>'Comparitivo Total'!$Q$92:$Q$100</c:f>
              <c:numCache>
                <c:formatCode>General</c:formatCode>
                <c:ptCount val="9"/>
                <c:pt idx="0">
                  <c:v>91</c:v>
                </c:pt>
                <c:pt idx="1">
                  <c:v>64</c:v>
                </c:pt>
                <c:pt idx="2">
                  <c:v>52</c:v>
                </c:pt>
                <c:pt idx="3">
                  <c:v>75</c:v>
                </c:pt>
                <c:pt idx="4">
                  <c:v>79</c:v>
                </c:pt>
                <c:pt idx="5">
                  <c:v>85</c:v>
                </c:pt>
                <c:pt idx="6">
                  <c:v>68</c:v>
                </c:pt>
                <c:pt idx="7">
                  <c:v>50</c:v>
                </c:pt>
                <c:pt idx="8">
                  <c:v>46</c:v>
                </c:pt>
              </c:numCache>
            </c:numRef>
          </c:val>
          <c:smooth val="0"/>
        </c:ser>
        <c:ser>
          <c:idx val="1"/>
          <c:order val="1"/>
          <c:tx>
            <c:strRef>
              <c:f>'Comparitivo Total'!$R$91</c:f>
              <c:strCache>
                <c:ptCount val="1"/>
                <c:pt idx="0">
                  <c:v>AÑO 2017</c:v>
                </c:pt>
              </c:strCache>
            </c:strRef>
          </c:tx>
          <c:cat>
            <c:strRef>
              <c:f>'Comparitivo Total'!$P$92:$P$100</c:f>
              <c:strCache>
                <c:ptCount val="9"/>
                <c:pt idx="0">
                  <c:v>ENERO</c:v>
                </c:pt>
                <c:pt idx="1">
                  <c:v>FEBRERO</c:v>
                </c:pt>
                <c:pt idx="2">
                  <c:v>MARZO</c:v>
                </c:pt>
                <c:pt idx="3">
                  <c:v>ABRIL</c:v>
                </c:pt>
                <c:pt idx="4">
                  <c:v>MAYO</c:v>
                </c:pt>
                <c:pt idx="5">
                  <c:v>JUNIO</c:v>
                </c:pt>
                <c:pt idx="6">
                  <c:v>JULIO</c:v>
                </c:pt>
                <c:pt idx="7">
                  <c:v>AGOSTO</c:v>
                </c:pt>
                <c:pt idx="8">
                  <c:v>SEPTIEMBRE</c:v>
                </c:pt>
              </c:strCache>
            </c:strRef>
          </c:cat>
          <c:val>
            <c:numRef>
              <c:f>'Comparitivo Total'!$R$92:$R$100</c:f>
              <c:numCache>
                <c:formatCode>General</c:formatCode>
                <c:ptCount val="9"/>
                <c:pt idx="0">
                  <c:v>60</c:v>
                </c:pt>
                <c:pt idx="1">
                  <c:v>43</c:v>
                </c:pt>
                <c:pt idx="2">
                  <c:v>38</c:v>
                </c:pt>
                <c:pt idx="3">
                  <c:v>34</c:v>
                </c:pt>
                <c:pt idx="4">
                  <c:v>49</c:v>
                </c:pt>
                <c:pt idx="5">
                  <c:v>32</c:v>
                </c:pt>
                <c:pt idx="6">
                  <c:v>44</c:v>
                </c:pt>
                <c:pt idx="7">
                  <c:v>42</c:v>
                </c:pt>
                <c:pt idx="8">
                  <c:v>67</c:v>
                </c:pt>
              </c:numCache>
            </c:numRef>
          </c:val>
          <c:smooth val="0"/>
        </c:ser>
        <c:dLbls>
          <c:showLegendKey val="0"/>
          <c:showVal val="1"/>
          <c:showCatName val="0"/>
          <c:showSerName val="0"/>
          <c:showPercent val="0"/>
          <c:showBubbleSize val="0"/>
        </c:dLbls>
        <c:marker val="1"/>
        <c:smooth val="0"/>
        <c:axId val="82668544"/>
        <c:axId val="82678528"/>
      </c:lineChart>
      <c:catAx>
        <c:axId val="82668544"/>
        <c:scaling>
          <c:orientation val="minMax"/>
        </c:scaling>
        <c:delete val="0"/>
        <c:axPos val="b"/>
        <c:majorTickMark val="none"/>
        <c:minorTickMark val="none"/>
        <c:tickLblPos val="nextTo"/>
        <c:crossAx val="82678528"/>
        <c:crosses val="autoZero"/>
        <c:auto val="1"/>
        <c:lblAlgn val="ctr"/>
        <c:lblOffset val="100"/>
        <c:noMultiLvlLbl val="0"/>
      </c:catAx>
      <c:valAx>
        <c:axId val="82678528"/>
        <c:scaling>
          <c:orientation val="minMax"/>
        </c:scaling>
        <c:delete val="0"/>
        <c:axPos val="l"/>
        <c:majorGridlines/>
        <c:numFmt formatCode="General" sourceLinked="1"/>
        <c:majorTickMark val="none"/>
        <c:minorTickMark val="none"/>
        <c:tickLblPos val="nextTo"/>
        <c:crossAx val="82668544"/>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NÚMERO DE OCCISOS</a:t>
            </a:r>
          </a:p>
        </c:rich>
      </c:tx>
      <c:overlay val="0"/>
    </c:title>
    <c:autoTitleDeleted val="0"/>
    <c:plotArea>
      <c:layout/>
      <c:lineChart>
        <c:grouping val="standard"/>
        <c:varyColors val="0"/>
        <c:ser>
          <c:idx val="0"/>
          <c:order val="0"/>
          <c:tx>
            <c:strRef>
              <c:f>'Comparitivo Total'!$P$73</c:f>
              <c:strCache>
                <c:ptCount val="1"/>
                <c:pt idx="0">
                  <c:v>AÑO 2016</c:v>
                </c:pt>
              </c:strCache>
            </c:strRef>
          </c:tx>
          <c:cat>
            <c:strRef>
              <c:f>'Comparitivo Total'!$O$74:$O$82</c:f>
              <c:strCache>
                <c:ptCount val="9"/>
                <c:pt idx="0">
                  <c:v>ENERO</c:v>
                </c:pt>
                <c:pt idx="1">
                  <c:v>FEBRERO</c:v>
                </c:pt>
                <c:pt idx="2">
                  <c:v>MARZO</c:v>
                </c:pt>
                <c:pt idx="3">
                  <c:v>ABRIL</c:v>
                </c:pt>
                <c:pt idx="4">
                  <c:v>MAYO</c:v>
                </c:pt>
                <c:pt idx="5">
                  <c:v>JUNIO</c:v>
                </c:pt>
                <c:pt idx="6">
                  <c:v>JULIO</c:v>
                </c:pt>
                <c:pt idx="7">
                  <c:v>AGOSTO</c:v>
                </c:pt>
                <c:pt idx="8">
                  <c:v>SEPTIEMBRE</c:v>
                </c:pt>
              </c:strCache>
            </c:strRef>
          </c:cat>
          <c:val>
            <c:numRef>
              <c:f>'Comparitivo Total'!$P$74:$P$82</c:f>
              <c:numCache>
                <c:formatCode>General</c:formatCode>
                <c:ptCount val="9"/>
                <c:pt idx="0">
                  <c:v>2</c:v>
                </c:pt>
                <c:pt idx="1">
                  <c:v>0</c:v>
                </c:pt>
                <c:pt idx="2">
                  <c:v>1</c:v>
                </c:pt>
                <c:pt idx="3">
                  <c:v>1</c:v>
                </c:pt>
                <c:pt idx="4">
                  <c:v>1</c:v>
                </c:pt>
                <c:pt idx="5">
                  <c:v>0</c:v>
                </c:pt>
                <c:pt idx="6">
                  <c:v>0</c:v>
                </c:pt>
                <c:pt idx="7">
                  <c:v>2</c:v>
                </c:pt>
                <c:pt idx="8">
                  <c:v>6</c:v>
                </c:pt>
              </c:numCache>
            </c:numRef>
          </c:val>
          <c:smooth val="0"/>
        </c:ser>
        <c:ser>
          <c:idx val="1"/>
          <c:order val="1"/>
          <c:tx>
            <c:strRef>
              <c:f>'Comparitivo Total'!$Q$73</c:f>
              <c:strCache>
                <c:ptCount val="1"/>
                <c:pt idx="0">
                  <c:v>AÑO 2017</c:v>
                </c:pt>
              </c:strCache>
            </c:strRef>
          </c:tx>
          <c:cat>
            <c:strRef>
              <c:f>'Comparitivo Total'!$O$74:$O$82</c:f>
              <c:strCache>
                <c:ptCount val="9"/>
                <c:pt idx="0">
                  <c:v>ENERO</c:v>
                </c:pt>
                <c:pt idx="1">
                  <c:v>FEBRERO</c:v>
                </c:pt>
                <c:pt idx="2">
                  <c:v>MARZO</c:v>
                </c:pt>
                <c:pt idx="3">
                  <c:v>ABRIL</c:v>
                </c:pt>
                <c:pt idx="4">
                  <c:v>MAYO</c:v>
                </c:pt>
                <c:pt idx="5">
                  <c:v>JUNIO</c:v>
                </c:pt>
                <c:pt idx="6">
                  <c:v>JULIO</c:v>
                </c:pt>
                <c:pt idx="7">
                  <c:v>AGOSTO</c:v>
                </c:pt>
                <c:pt idx="8">
                  <c:v>SEPTIEMBRE</c:v>
                </c:pt>
              </c:strCache>
            </c:strRef>
          </c:cat>
          <c:val>
            <c:numRef>
              <c:f>'Comparitivo Total'!$Q$74:$Q$82</c:f>
              <c:numCache>
                <c:formatCode>General</c:formatCode>
                <c:ptCount val="9"/>
                <c:pt idx="0">
                  <c:v>1</c:v>
                </c:pt>
                <c:pt idx="1">
                  <c:v>3</c:v>
                </c:pt>
                <c:pt idx="2">
                  <c:v>0</c:v>
                </c:pt>
                <c:pt idx="3">
                  <c:v>0</c:v>
                </c:pt>
                <c:pt idx="4">
                  <c:v>4</c:v>
                </c:pt>
                <c:pt idx="5">
                  <c:v>3</c:v>
                </c:pt>
                <c:pt idx="6">
                  <c:v>1</c:v>
                </c:pt>
                <c:pt idx="7">
                  <c:v>0</c:v>
                </c:pt>
                <c:pt idx="8">
                  <c:v>3</c:v>
                </c:pt>
              </c:numCache>
            </c:numRef>
          </c:val>
          <c:smooth val="0"/>
        </c:ser>
        <c:dLbls>
          <c:showLegendKey val="0"/>
          <c:showVal val="1"/>
          <c:showCatName val="0"/>
          <c:showSerName val="0"/>
          <c:showPercent val="0"/>
          <c:showBubbleSize val="0"/>
        </c:dLbls>
        <c:marker val="1"/>
        <c:smooth val="0"/>
        <c:axId val="82985344"/>
        <c:axId val="82986880"/>
      </c:lineChart>
      <c:catAx>
        <c:axId val="82985344"/>
        <c:scaling>
          <c:orientation val="minMax"/>
        </c:scaling>
        <c:delete val="0"/>
        <c:axPos val="b"/>
        <c:majorTickMark val="none"/>
        <c:minorTickMark val="none"/>
        <c:tickLblPos val="nextTo"/>
        <c:crossAx val="82986880"/>
        <c:crosses val="autoZero"/>
        <c:auto val="1"/>
        <c:lblAlgn val="ctr"/>
        <c:lblOffset val="100"/>
        <c:noMultiLvlLbl val="0"/>
      </c:catAx>
      <c:valAx>
        <c:axId val="82986880"/>
        <c:scaling>
          <c:orientation val="minMax"/>
        </c:scaling>
        <c:delete val="0"/>
        <c:axPos val="l"/>
        <c:majorGridlines/>
        <c:numFmt formatCode="General" sourceLinked="1"/>
        <c:majorTickMark val="none"/>
        <c:minorTickMark val="none"/>
        <c:tickLblPos val="nextTo"/>
        <c:crossAx val="82985344"/>
        <c:crosses val="autoZero"/>
        <c:crossBetween val="between"/>
      </c:valAx>
    </c:plotArea>
    <c:legend>
      <c:legendPos val="r"/>
      <c:overlay val="0"/>
    </c:legend>
    <c:plotVisOnly val="1"/>
    <c:dispBlanksAs val="gap"/>
    <c:showDLblsOverMax val="0"/>
  </c:chart>
  <c:txPr>
    <a:bodyPr/>
    <a:lstStyle/>
    <a:p>
      <a:pPr>
        <a:defRPr sz="1800"/>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INFORME MENSUAL DE COMPARENDOS</a:t>
            </a:r>
            <a:r>
              <a:rPr lang="en-US" baseline="0"/>
              <a:t> 2017</a:t>
            </a:r>
            <a:endParaRPr lang="en-US"/>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Hoja1!$B$71</c:f>
              <c:strCache>
                <c:ptCount val="1"/>
                <c:pt idx="0">
                  <c:v>TOTAL</c:v>
                </c:pt>
              </c:strCache>
            </c:strRef>
          </c:tx>
          <c:invertIfNegative val="0"/>
          <c:cat>
            <c:strRef>
              <c:f>Hoja1!$C$62:$K$62</c:f>
              <c:strCache>
                <c:ptCount val="9"/>
                <c:pt idx="0">
                  <c:v>ENE</c:v>
                </c:pt>
                <c:pt idx="1">
                  <c:v>FEB</c:v>
                </c:pt>
                <c:pt idx="2">
                  <c:v>MAR</c:v>
                </c:pt>
                <c:pt idx="3">
                  <c:v>ABR</c:v>
                </c:pt>
                <c:pt idx="4">
                  <c:v>MAY</c:v>
                </c:pt>
                <c:pt idx="5">
                  <c:v>JUN</c:v>
                </c:pt>
                <c:pt idx="6">
                  <c:v>JUL</c:v>
                </c:pt>
                <c:pt idx="7">
                  <c:v>AGO</c:v>
                </c:pt>
                <c:pt idx="8">
                  <c:v>SEPT</c:v>
                </c:pt>
              </c:strCache>
            </c:strRef>
          </c:cat>
          <c:val>
            <c:numRef>
              <c:f>Hoja1!$C$71:$K$71</c:f>
              <c:numCache>
                <c:formatCode>General</c:formatCode>
                <c:ptCount val="9"/>
                <c:pt idx="0">
                  <c:v>919</c:v>
                </c:pt>
                <c:pt idx="1">
                  <c:v>993</c:v>
                </c:pt>
                <c:pt idx="2">
                  <c:v>1259</c:v>
                </c:pt>
                <c:pt idx="3">
                  <c:v>1370</c:v>
                </c:pt>
                <c:pt idx="4">
                  <c:v>1024</c:v>
                </c:pt>
                <c:pt idx="5">
                  <c:v>735</c:v>
                </c:pt>
                <c:pt idx="6">
                  <c:v>652</c:v>
                </c:pt>
                <c:pt idx="7">
                  <c:v>1427</c:v>
                </c:pt>
                <c:pt idx="8" formatCode="0">
                  <c:v>1568</c:v>
                </c:pt>
              </c:numCache>
            </c:numRef>
          </c:val>
        </c:ser>
        <c:dLbls>
          <c:showLegendKey val="0"/>
          <c:showVal val="1"/>
          <c:showCatName val="0"/>
          <c:showSerName val="0"/>
          <c:showPercent val="0"/>
          <c:showBubbleSize val="0"/>
        </c:dLbls>
        <c:gapWidth val="150"/>
        <c:shape val="cylinder"/>
        <c:axId val="83026304"/>
        <c:axId val="83027840"/>
        <c:axId val="0"/>
      </c:bar3DChart>
      <c:catAx>
        <c:axId val="83026304"/>
        <c:scaling>
          <c:orientation val="minMax"/>
        </c:scaling>
        <c:delete val="0"/>
        <c:axPos val="b"/>
        <c:majorTickMark val="none"/>
        <c:minorTickMark val="none"/>
        <c:tickLblPos val="nextTo"/>
        <c:crossAx val="83027840"/>
        <c:crosses val="autoZero"/>
        <c:auto val="1"/>
        <c:lblAlgn val="ctr"/>
        <c:lblOffset val="100"/>
        <c:noMultiLvlLbl val="0"/>
      </c:catAx>
      <c:valAx>
        <c:axId val="83027840"/>
        <c:scaling>
          <c:orientation val="minMax"/>
        </c:scaling>
        <c:delete val="1"/>
        <c:axPos val="l"/>
        <c:numFmt formatCode="General" sourceLinked="1"/>
        <c:majorTickMark val="out"/>
        <c:minorTickMark val="none"/>
        <c:tickLblPos val="nextTo"/>
        <c:crossAx val="83026304"/>
        <c:crosses val="autoZero"/>
        <c:crossBetween val="between"/>
      </c:valAx>
    </c:plotArea>
    <c:legend>
      <c:legendPos val="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INFORME</a:t>
            </a:r>
            <a:r>
              <a:rPr lang="en-US" sz="1600" baseline="0"/>
              <a:t> DE COMPARENDOS POR TIPO DE VEHÍCULOS</a:t>
            </a:r>
            <a:endParaRPr lang="en-US" sz="1600"/>
          </a:p>
        </c:rich>
      </c:tx>
      <c:overlay val="0"/>
    </c:title>
    <c:autoTitleDeleted val="0"/>
    <c:plotArea>
      <c:layout/>
      <c:barChart>
        <c:barDir val="col"/>
        <c:grouping val="clustered"/>
        <c:varyColors val="0"/>
        <c:ser>
          <c:idx val="0"/>
          <c:order val="0"/>
          <c:tx>
            <c:strRef>
              <c:f>Hoja1!$O$118</c:f>
              <c:strCache>
                <c:ptCount val="1"/>
                <c:pt idx="0">
                  <c:v>TOTAL</c:v>
                </c:pt>
              </c:strCache>
            </c:strRef>
          </c:tx>
          <c:invertIfNegative val="0"/>
          <c:dLbls>
            <c:dLbl>
              <c:idx val="0"/>
              <c:layout>
                <c:manualLayout>
                  <c:x val="2.3379733820809989E-3"/>
                  <c:y val="6.6713482246502219E-4"/>
                </c:manualLayout>
              </c:layout>
              <c:dLblPos val="outEnd"/>
              <c:showLegendKey val="0"/>
              <c:showVal val="1"/>
              <c:showCatName val="0"/>
              <c:showSerName val="0"/>
              <c:showPercent val="0"/>
              <c:showBubbleSize val="0"/>
            </c:dLbl>
            <c:dLbl>
              <c:idx val="4"/>
              <c:layout>
                <c:manualLayout>
                  <c:x val="2.3379733820809989E-3"/>
                  <c:y val="1.0201475228776773E-2"/>
                </c:manualLayout>
              </c:layout>
              <c:dLblPos val="outEnd"/>
              <c:showLegendKey val="0"/>
              <c:showVal val="1"/>
              <c:showCatName val="0"/>
              <c:showSerName val="0"/>
              <c:showPercent val="0"/>
              <c:showBubbleSize val="0"/>
            </c:dLbl>
            <c:dLbl>
              <c:idx val="7"/>
              <c:layout>
                <c:manualLayout>
                  <c:x val="4.6759467641619978E-3"/>
                  <c:y val="1.6935591514680423E-2"/>
                </c:manualLayout>
              </c:layout>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Hoja1!$B$119:$B$129</c:f>
              <c:strCache>
                <c:ptCount val="11"/>
                <c:pt idx="0">
                  <c:v>Automóvil</c:v>
                </c:pt>
                <c:pt idx="1">
                  <c:v>bus</c:v>
                </c:pt>
                <c:pt idx="2">
                  <c:v>buseta</c:v>
                </c:pt>
                <c:pt idx="3">
                  <c:v>camión</c:v>
                </c:pt>
                <c:pt idx="4">
                  <c:v>camioneta</c:v>
                </c:pt>
                <c:pt idx="5">
                  <c:v>campero</c:v>
                </c:pt>
                <c:pt idx="6">
                  <c:v>microbús</c:v>
                </c:pt>
                <c:pt idx="7">
                  <c:v>motocicleta</c:v>
                </c:pt>
                <c:pt idx="8">
                  <c:v>tracto camión</c:v>
                </c:pt>
                <c:pt idx="9">
                  <c:v>motocarro</c:v>
                </c:pt>
                <c:pt idx="10">
                  <c:v>volqueta</c:v>
                </c:pt>
              </c:strCache>
            </c:strRef>
          </c:cat>
          <c:val>
            <c:numRef>
              <c:f>Hoja1!$O$119:$O$129</c:f>
              <c:numCache>
                <c:formatCode>General</c:formatCode>
                <c:ptCount val="11"/>
                <c:pt idx="0">
                  <c:v>1349</c:v>
                </c:pt>
                <c:pt idx="1">
                  <c:v>23</c:v>
                </c:pt>
                <c:pt idx="2">
                  <c:v>26</c:v>
                </c:pt>
                <c:pt idx="3">
                  <c:v>127</c:v>
                </c:pt>
                <c:pt idx="4">
                  <c:v>638</c:v>
                </c:pt>
                <c:pt idx="5">
                  <c:v>126</c:v>
                </c:pt>
                <c:pt idx="6">
                  <c:v>45</c:v>
                </c:pt>
                <c:pt idx="7">
                  <c:v>7504</c:v>
                </c:pt>
                <c:pt idx="8">
                  <c:v>70</c:v>
                </c:pt>
                <c:pt idx="9">
                  <c:v>29</c:v>
                </c:pt>
                <c:pt idx="10">
                  <c:v>10</c:v>
                </c:pt>
              </c:numCache>
            </c:numRef>
          </c:val>
        </c:ser>
        <c:dLbls>
          <c:showLegendKey val="0"/>
          <c:showVal val="0"/>
          <c:showCatName val="0"/>
          <c:showSerName val="0"/>
          <c:showPercent val="0"/>
          <c:showBubbleSize val="0"/>
        </c:dLbls>
        <c:gapWidth val="75"/>
        <c:overlap val="40"/>
        <c:axId val="83069184"/>
        <c:axId val="83083264"/>
      </c:barChart>
      <c:catAx>
        <c:axId val="83069184"/>
        <c:scaling>
          <c:orientation val="minMax"/>
        </c:scaling>
        <c:delete val="0"/>
        <c:axPos val="b"/>
        <c:majorTickMark val="none"/>
        <c:minorTickMark val="none"/>
        <c:tickLblPos val="nextTo"/>
        <c:txPr>
          <a:bodyPr/>
          <a:lstStyle/>
          <a:p>
            <a:pPr>
              <a:defRPr sz="1400"/>
            </a:pPr>
            <a:endParaRPr lang="es-CO"/>
          </a:p>
        </c:txPr>
        <c:crossAx val="83083264"/>
        <c:crosses val="autoZero"/>
        <c:auto val="1"/>
        <c:lblAlgn val="ctr"/>
        <c:lblOffset val="100"/>
        <c:noMultiLvlLbl val="0"/>
      </c:catAx>
      <c:valAx>
        <c:axId val="83083264"/>
        <c:scaling>
          <c:orientation val="minMax"/>
        </c:scaling>
        <c:delete val="0"/>
        <c:axPos val="l"/>
        <c:majorGridlines/>
        <c:numFmt formatCode="General" sourceLinked="1"/>
        <c:majorTickMark val="none"/>
        <c:minorTickMark val="none"/>
        <c:tickLblPos val="nextTo"/>
        <c:crossAx val="83069184"/>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Trámites</a:t>
            </a:r>
            <a:r>
              <a:rPr lang="es-CO" baseline="0"/>
              <a:t> pagados y ejecutados a 30 septiembre/17</a:t>
            </a:r>
            <a:endParaRPr lang="es-CO"/>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'[tramites pagados y ejecutados 01ene2017 a 30sep2017.xls]Hoja2'!$B$2</c:f>
              <c:strCache>
                <c:ptCount val="1"/>
                <c:pt idx="0">
                  <c:v>CANCELACIÓN MATRÍCULA</c:v>
                </c:pt>
              </c:strCache>
            </c:strRef>
          </c:tx>
          <c:invertIfNegative val="0"/>
          <c:dLbls>
            <c:dLbl>
              <c:idx val="0"/>
              <c:layout>
                <c:manualLayout>
                  <c:x val="1.5830347113748432E-2"/>
                  <c:y val="-2.056176357112824E-3"/>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30sep2017.xls]Hoja2'!$C$2</c:f>
              <c:numCache>
                <c:formatCode>General</c:formatCode>
                <c:ptCount val="1"/>
                <c:pt idx="0">
                  <c:v>105</c:v>
                </c:pt>
              </c:numCache>
            </c:numRef>
          </c:val>
        </c:ser>
        <c:ser>
          <c:idx val="1"/>
          <c:order val="1"/>
          <c:tx>
            <c:strRef>
              <c:f>'[tramites pagados y ejecutados 01ene2017 a 30sep2017.xls]Hoja2'!$B$3</c:f>
              <c:strCache>
                <c:ptCount val="1"/>
                <c:pt idx="0">
                  <c:v>DESPIGNORACIÓN</c:v>
                </c:pt>
              </c:strCache>
            </c:strRef>
          </c:tx>
          <c:invertIfNegative val="0"/>
          <c:dLbls>
            <c:dLbl>
              <c:idx val="0"/>
              <c:layout>
                <c:manualLayout>
                  <c:x val="1.8091825272855352E-2"/>
                  <c:y val="-2.056176357112824E-3"/>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30sep2017.xls]Hoja2'!$C$3</c:f>
              <c:numCache>
                <c:formatCode>General</c:formatCode>
                <c:ptCount val="1"/>
                <c:pt idx="0">
                  <c:v>81</c:v>
                </c:pt>
              </c:numCache>
            </c:numRef>
          </c:val>
        </c:ser>
        <c:ser>
          <c:idx val="2"/>
          <c:order val="2"/>
          <c:tx>
            <c:strRef>
              <c:f>'[tramites pagados y ejecutados 01ene2017 a 30sep2017.xls]Hoja2'!$B$4</c:f>
              <c:strCache>
                <c:ptCount val="1"/>
                <c:pt idx="0">
                  <c:v>DUPLICADO DE PLACAS</c:v>
                </c:pt>
              </c:strCache>
            </c:strRef>
          </c:tx>
          <c:invertIfNegative val="0"/>
          <c:dLbls>
            <c:dLbl>
              <c:idx val="0"/>
              <c:layout>
                <c:manualLayout>
                  <c:x val="1.5830347113748432E-2"/>
                  <c:y val="0"/>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30sep2017.xls]Hoja2'!$C$4</c:f>
              <c:numCache>
                <c:formatCode>General</c:formatCode>
                <c:ptCount val="1"/>
                <c:pt idx="0">
                  <c:v>100</c:v>
                </c:pt>
              </c:numCache>
            </c:numRef>
          </c:val>
        </c:ser>
        <c:ser>
          <c:idx val="3"/>
          <c:order val="3"/>
          <c:tx>
            <c:strRef>
              <c:f>'[tramites pagados y ejecutados 01ene2017 a 30sep2017.xls]Hoja2'!$B$5</c:f>
              <c:strCache>
                <c:ptCount val="1"/>
                <c:pt idx="0">
                  <c:v>DUPLICADO LICENCIA</c:v>
                </c:pt>
              </c:strCache>
            </c:strRef>
          </c:tx>
          <c:invertIfNegative val="0"/>
          <c:dLbls>
            <c:dLbl>
              <c:idx val="0"/>
              <c:layout>
                <c:manualLayout>
                  <c:x val="2.2614781591069191E-2"/>
                  <c:y val="0"/>
                </c:manualLayout>
              </c:layout>
              <c:spPr/>
              <c:txPr>
                <a:bodyPr/>
                <a:lstStyle/>
                <a:p>
                  <a:pPr>
                    <a:defRPr sz="800"/>
                  </a:pPr>
                  <a:endParaRPr lang="es-CO"/>
                </a:p>
              </c:txPr>
              <c:showLegendKey val="0"/>
              <c:showVal val="1"/>
              <c:showCatName val="0"/>
              <c:showSerName val="1"/>
              <c:showPercent val="0"/>
              <c:showBubbleSize val="0"/>
            </c:dLbl>
            <c:showLegendKey val="0"/>
            <c:showVal val="0"/>
            <c:showCatName val="0"/>
            <c:showSerName val="0"/>
            <c:showPercent val="0"/>
            <c:showBubbleSize val="0"/>
          </c:dLbls>
          <c:val>
            <c:numRef>
              <c:f>'[tramites pagados y ejecutados 01ene2017 a 30sep2017.xls]Hoja2'!$C$5</c:f>
              <c:numCache>
                <c:formatCode>General</c:formatCode>
                <c:ptCount val="1"/>
                <c:pt idx="0">
                  <c:v>149</c:v>
                </c:pt>
              </c:numCache>
            </c:numRef>
          </c:val>
        </c:ser>
        <c:ser>
          <c:idx val="4"/>
          <c:order val="4"/>
          <c:tx>
            <c:strRef>
              <c:f>'[tramites pagados y ejecutados 01ene2017 a 30sep2017.xls]Hoja2'!$B$6</c:f>
              <c:strCache>
                <c:ptCount val="1"/>
                <c:pt idx="0">
                  <c:v>INSCRIPCIÓN DE ALERTA</c:v>
                </c:pt>
              </c:strCache>
            </c:strRef>
          </c:tx>
          <c:invertIfNegative val="0"/>
          <c:dLbls>
            <c:dLbl>
              <c:idx val="0"/>
              <c:layout>
                <c:manualLayout>
                  <c:x val="2.487625975017611E-2"/>
                  <c:y val="-7.5392262156290977E-17"/>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30sep2017.xls]Hoja2'!$C$6</c:f>
              <c:numCache>
                <c:formatCode>General</c:formatCode>
                <c:ptCount val="1"/>
                <c:pt idx="0">
                  <c:v>810</c:v>
                </c:pt>
              </c:numCache>
            </c:numRef>
          </c:val>
        </c:ser>
        <c:ser>
          <c:idx val="5"/>
          <c:order val="5"/>
          <c:tx>
            <c:strRef>
              <c:f>'[tramites pagados y ejecutados 01ene2017 a 30sep2017.xls]Hoja2'!$B$7</c:f>
              <c:strCache>
                <c:ptCount val="1"/>
                <c:pt idx="0">
                  <c:v>LEVANTAMIENTO DE ALERTA</c:v>
                </c:pt>
              </c:strCache>
            </c:strRef>
          </c:tx>
          <c:invertIfNegative val="0"/>
          <c:dLbls>
            <c:dLbl>
              <c:idx val="0"/>
              <c:layout>
                <c:manualLayout>
                  <c:x val="2.0353303431962271E-2"/>
                  <c:y val="0"/>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30sep2017.xls]Hoja2'!$C$7</c:f>
              <c:numCache>
                <c:formatCode>General</c:formatCode>
                <c:ptCount val="1"/>
                <c:pt idx="0">
                  <c:v>910</c:v>
                </c:pt>
              </c:numCache>
            </c:numRef>
          </c:val>
        </c:ser>
        <c:ser>
          <c:idx val="6"/>
          <c:order val="6"/>
          <c:tx>
            <c:strRef>
              <c:f>'[tramites pagados y ejecutados 01ene2017 a 30sep2017.xls]Hoja2'!$B$8</c:f>
              <c:strCache>
                <c:ptCount val="1"/>
                <c:pt idx="0">
                  <c:v>MATRICULA INICIAL</c:v>
                </c:pt>
              </c:strCache>
            </c:strRef>
          </c:tx>
          <c:invertIfNegative val="0"/>
          <c:dLbls>
            <c:dLbl>
              <c:idx val="0"/>
              <c:layout>
                <c:manualLayout>
                  <c:x val="1.5830347113748432E-2"/>
                  <c:y val="-8.2247054284512958E-3"/>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30sep2017.xls]Hoja2'!$C$8</c:f>
              <c:numCache>
                <c:formatCode>General</c:formatCode>
                <c:ptCount val="1"/>
                <c:pt idx="0">
                  <c:v>1699</c:v>
                </c:pt>
              </c:numCache>
            </c:numRef>
          </c:val>
        </c:ser>
        <c:ser>
          <c:idx val="7"/>
          <c:order val="7"/>
          <c:tx>
            <c:strRef>
              <c:f>'[tramites pagados y ejecutados 01ene2017 a 30sep2017.xls]Hoja2'!$B$9</c:f>
              <c:strCache>
                <c:ptCount val="1"/>
                <c:pt idx="0">
                  <c:v>PIGNORACIÓN</c:v>
                </c:pt>
              </c:strCache>
            </c:strRef>
          </c:tx>
          <c:invertIfNegative val="0"/>
          <c:dLbls>
            <c:dLbl>
              <c:idx val="0"/>
              <c:layout>
                <c:manualLayout>
                  <c:x val="2.0353303431962271E-2"/>
                  <c:y val="0"/>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30sep2017.xls]Hoja2'!$C$9</c:f>
              <c:numCache>
                <c:formatCode>General</c:formatCode>
                <c:ptCount val="1"/>
                <c:pt idx="0">
                  <c:v>166</c:v>
                </c:pt>
              </c:numCache>
            </c:numRef>
          </c:val>
        </c:ser>
        <c:ser>
          <c:idx val="8"/>
          <c:order val="8"/>
          <c:tx>
            <c:strRef>
              <c:f>'[tramites pagados y ejecutados 01ene2017 a 30sep2017.xls]Hoja2'!$B$10</c:f>
              <c:strCache>
                <c:ptCount val="1"/>
                <c:pt idx="0">
                  <c:v>RADICADO DE CUENTA </c:v>
                </c:pt>
              </c:strCache>
            </c:strRef>
          </c:tx>
          <c:invertIfNegative val="0"/>
          <c:dLbls>
            <c:dLbl>
              <c:idx val="0"/>
              <c:layout>
                <c:manualLayout>
                  <c:x val="2.2614781591069191E-2"/>
                  <c:y val="2.056176357112824E-3"/>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30sep2017.xls]Hoja2'!$C$10</c:f>
              <c:numCache>
                <c:formatCode>General</c:formatCode>
                <c:ptCount val="1"/>
                <c:pt idx="0">
                  <c:v>60</c:v>
                </c:pt>
              </c:numCache>
            </c:numRef>
          </c:val>
        </c:ser>
        <c:ser>
          <c:idx val="9"/>
          <c:order val="9"/>
          <c:tx>
            <c:strRef>
              <c:f>'[tramites pagados y ejecutados 01ene2017 a 30sep2017.xls]Hoja2'!$B$11</c:f>
              <c:strCache>
                <c:ptCount val="1"/>
                <c:pt idx="0">
                  <c:v>TRASLADO DE CUENTA</c:v>
                </c:pt>
              </c:strCache>
            </c:strRef>
          </c:tx>
          <c:invertIfNegative val="0"/>
          <c:dLbls>
            <c:dLbl>
              <c:idx val="0"/>
              <c:layout>
                <c:manualLayout>
                  <c:x val="1.8091825272855352E-2"/>
                  <c:y val="3.7696131078145488E-17"/>
                </c:manualLayout>
              </c:layout>
              <c:spPr/>
              <c:txPr>
                <a:bodyPr/>
                <a:lstStyle/>
                <a:p>
                  <a:pPr>
                    <a:defRPr sz="800"/>
                  </a:pPr>
                  <a:endParaRPr lang="es-CO"/>
                </a:p>
              </c:txPr>
              <c:showLegendKey val="0"/>
              <c:showVal val="1"/>
              <c:showCatName val="0"/>
              <c:showSerName val="1"/>
              <c:showPercent val="0"/>
              <c:showBubbleSize val="0"/>
            </c:dLbl>
            <c:showLegendKey val="0"/>
            <c:showVal val="0"/>
            <c:showCatName val="0"/>
            <c:showSerName val="0"/>
            <c:showPercent val="0"/>
            <c:showBubbleSize val="0"/>
          </c:dLbls>
          <c:val>
            <c:numRef>
              <c:f>'[tramites pagados y ejecutados 01ene2017 a 30sep2017.xls]Hoja2'!$C$11</c:f>
              <c:numCache>
                <c:formatCode>General</c:formatCode>
                <c:ptCount val="1"/>
                <c:pt idx="0">
                  <c:v>240</c:v>
                </c:pt>
              </c:numCache>
            </c:numRef>
          </c:val>
        </c:ser>
        <c:ser>
          <c:idx val="10"/>
          <c:order val="10"/>
          <c:tx>
            <c:strRef>
              <c:f>'[tramites pagados y ejecutados 01ene2017 a 30sep2017.xls]Hoja2'!$B$12</c:f>
              <c:strCache>
                <c:ptCount val="1"/>
                <c:pt idx="0">
                  <c:v>TRASPASO</c:v>
                </c:pt>
              </c:strCache>
            </c:strRef>
          </c:tx>
          <c:invertIfNegative val="0"/>
          <c:dLbls>
            <c:dLbl>
              <c:idx val="0"/>
              <c:layout>
                <c:manualLayout>
                  <c:x val="-0.16282642745569817"/>
                  <c:y val="-8.2247054284512577E-3"/>
                </c:manualLayout>
              </c:layout>
              <c:showLegendKey val="0"/>
              <c:showVal val="1"/>
              <c:showCatName val="0"/>
              <c:showSerName val="1"/>
              <c:showPercent val="0"/>
              <c:showBubbleSize val="0"/>
            </c:dLbl>
            <c:txPr>
              <a:bodyPr/>
              <a:lstStyle/>
              <a:p>
                <a:pPr>
                  <a:defRPr sz="800"/>
                </a:pPr>
                <a:endParaRPr lang="es-CO"/>
              </a:p>
            </c:txPr>
            <c:showLegendKey val="0"/>
            <c:showVal val="0"/>
            <c:showCatName val="0"/>
            <c:showSerName val="0"/>
            <c:showPercent val="0"/>
            <c:showBubbleSize val="0"/>
          </c:dLbls>
          <c:val>
            <c:numRef>
              <c:f>'[tramites pagados y ejecutados 01ene2017 a 30sep2017.xls]Hoja2'!$C$12</c:f>
              <c:numCache>
                <c:formatCode>General</c:formatCode>
                <c:ptCount val="1"/>
                <c:pt idx="0">
                  <c:v>3721</c:v>
                </c:pt>
              </c:numCache>
            </c:numRef>
          </c:val>
        </c:ser>
        <c:ser>
          <c:idx val="11"/>
          <c:order val="11"/>
          <c:tx>
            <c:strRef>
              <c:f>'[tramites pagados y ejecutados 01ene2017 a 30sep2017.xls]Hoja2'!$B$13</c:f>
              <c:strCache>
                <c:ptCount val="1"/>
                <c:pt idx="0">
                  <c:v>OTROS TRAMITES</c:v>
                </c:pt>
              </c:strCache>
            </c:strRef>
          </c:tx>
          <c:invertIfNegative val="0"/>
          <c:dLbls>
            <c:dLbl>
              <c:idx val="0"/>
              <c:layout>
                <c:manualLayout>
                  <c:x val="2.2625287670705988E-2"/>
                  <c:y val="-6.169014782288971E-3"/>
                </c:manualLayout>
              </c:layout>
              <c:spPr/>
              <c:txPr>
                <a:bodyPr/>
                <a:lstStyle/>
                <a:p>
                  <a:pPr>
                    <a:defRPr sz="800"/>
                  </a:pPr>
                  <a:endParaRPr lang="es-CO"/>
                </a:p>
              </c:txPr>
              <c:showLegendKey val="0"/>
              <c:showVal val="1"/>
              <c:showCatName val="0"/>
              <c:showSerName val="1"/>
              <c:showPercent val="0"/>
              <c:showBubbleSize val="0"/>
            </c:dLbl>
            <c:showLegendKey val="0"/>
            <c:showVal val="0"/>
            <c:showCatName val="0"/>
            <c:showSerName val="0"/>
            <c:showPercent val="0"/>
            <c:showBubbleSize val="0"/>
          </c:dLbls>
          <c:val>
            <c:numRef>
              <c:f>'[tramites pagados y ejecutados 01ene2017 a 30sep2017.xls]Hoja2'!$C$13</c:f>
              <c:numCache>
                <c:formatCode>General</c:formatCode>
                <c:ptCount val="1"/>
                <c:pt idx="0">
                  <c:v>170</c:v>
                </c:pt>
              </c:numCache>
            </c:numRef>
          </c:val>
        </c:ser>
        <c:dLbls>
          <c:showLegendKey val="0"/>
          <c:showVal val="0"/>
          <c:showCatName val="0"/>
          <c:showSerName val="0"/>
          <c:showPercent val="0"/>
          <c:showBubbleSize val="0"/>
        </c:dLbls>
        <c:gapWidth val="150"/>
        <c:shape val="cylinder"/>
        <c:axId val="82753024"/>
        <c:axId val="82754560"/>
        <c:axId val="0"/>
      </c:bar3DChart>
      <c:catAx>
        <c:axId val="82753024"/>
        <c:scaling>
          <c:orientation val="minMax"/>
        </c:scaling>
        <c:delete val="0"/>
        <c:axPos val="l"/>
        <c:majorTickMark val="none"/>
        <c:minorTickMark val="none"/>
        <c:tickLblPos val="nextTo"/>
        <c:crossAx val="82754560"/>
        <c:crosses val="autoZero"/>
        <c:auto val="1"/>
        <c:lblAlgn val="ctr"/>
        <c:lblOffset val="100"/>
        <c:noMultiLvlLbl val="0"/>
      </c:catAx>
      <c:valAx>
        <c:axId val="82754560"/>
        <c:scaling>
          <c:orientation val="minMax"/>
        </c:scaling>
        <c:delete val="0"/>
        <c:axPos val="b"/>
        <c:majorGridlines/>
        <c:title>
          <c:tx>
            <c:rich>
              <a:bodyPr/>
              <a:lstStyle/>
              <a:p>
                <a:pPr>
                  <a:defRPr/>
                </a:pPr>
                <a:r>
                  <a:rPr lang="es-CO"/>
                  <a:t>Número</a:t>
                </a:r>
                <a:r>
                  <a:rPr lang="es-CO" baseline="0"/>
                  <a:t> de trámites</a:t>
                </a:r>
                <a:endParaRPr lang="es-CO"/>
              </a:p>
            </c:rich>
          </c:tx>
          <c:overlay val="0"/>
        </c:title>
        <c:numFmt formatCode="General" sourceLinked="1"/>
        <c:majorTickMark val="none"/>
        <c:minorTickMark val="none"/>
        <c:tickLblPos val="nextTo"/>
        <c:crossAx val="8275302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dPt>
          <c:dPt>
            <c:idx val="1"/>
            <c:bubble3D val="0"/>
          </c:dPt>
          <c:dLbls>
            <c:dLbl>
              <c:idx val="0"/>
              <c:spPr/>
              <c:txPr>
                <a:bodyPr/>
                <a:lstStyle/>
                <a:p>
                  <a:pPr>
                    <a:defRPr sz="1200"/>
                  </a:pPr>
                  <a:endParaRPr lang="es-CO"/>
                </a:p>
              </c:txPr>
              <c:showLegendKey val="0"/>
              <c:showVal val="1"/>
              <c:showCatName val="0"/>
              <c:showSerName val="0"/>
              <c:showPercent val="0"/>
              <c:showBubbleSize val="0"/>
            </c:dLbl>
            <c:dLbl>
              <c:idx val="1"/>
              <c:layout>
                <c:manualLayout>
                  <c:x val="-6.1206802274715658E-2"/>
                  <c:y val="3.6437736949548001E-2"/>
                </c:manualLayout>
              </c:layout>
              <c:spPr/>
              <c:txPr>
                <a:bodyPr/>
                <a:lstStyle/>
                <a:p>
                  <a:pPr>
                    <a:defRPr sz="1200"/>
                  </a:pPr>
                  <a:endParaRPr lang="es-CO"/>
                </a:p>
              </c:txPr>
              <c:showLegendKey val="0"/>
              <c:showVal val="1"/>
              <c:showCatName val="0"/>
              <c:showSerName val="0"/>
              <c:showPercent val="0"/>
              <c:showBubbleSize val="0"/>
            </c:dLbl>
            <c:dLbl>
              <c:idx val="2"/>
              <c:layout>
                <c:manualLayout>
                  <c:x val="4.8340332458442714E-2"/>
                  <c:y val="-0.12163458734324879"/>
                </c:manualLayout>
              </c:layout>
              <c:tx>
                <c:rich>
                  <a:bodyPr/>
                  <a:lstStyle/>
                  <a:p>
                    <a:r>
                      <a:rPr lang="en-US" sz="1200" dirty="0"/>
                      <a:t> 2.349.931.978 </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Hoja1!$A$1:$A$3</c:f>
              <c:strCache>
                <c:ptCount val="3"/>
                <c:pt idx="0">
                  <c:v>Ingresos Tributarios</c:v>
                </c:pt>
                <c:pt idx="1">
                  <c:v>Ingresos No Tributarios</c:v>
                </c:pt>
                <c:pt idx="2">
                  <c:v>Recursos de Capital</c:v>
                </c:pt>
              </c:strCache>
            </c:strRef>
          </c:cat>
          <c:val>
            <c:numRef>
              <c:f>Hoja1!$B$1:$B$3</c:f>
              <c:numCache>
                <c:formatCode>_(* #,##0_);_(* \(#,##0\);_(* "-"??_);_(@_)</c:formatCode>
                <c:ptCount val="3"/>
                <c:pt idx="0">
                  <c:v>1354881399</c:v>
                </c:pt>
                <c:pt idx="1">
                  <c:v>2234200905</c:v>
                </c:pt>
                <c:pt idx="2">
                  <c:v>2349931978</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s-CO"/>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5" Type="http://schemas.openxmlformats.org/officeDocument/2006/relationships/image" Target="../media/image9.png"/><Relationship Id="rId4" Type="http://schemas.openxmlformats.org/officeDocument/2006/relationships/image" Target="../media/image8.jpg"/></Relationships>
</file>

<file path=ppt/diagrams/_rels/data3.xml.rels><?xml version="1.0" encoding="UTF-8" standalone="yes"?>
<Relationships xmlns="http://schemas.openxmlformats.org/package/2006/relationships"><Relationship Id="rId1" Type="http://schemas.openxmlformats.org/officeDocument/2006/relationships/image" Target="../media/image2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F446F-5915-4CE7-8AC2-668148F15211}"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es-CO"/>
        </a:p>
      </dgm:t>
    </dgm:pt>
    <dgm:pt modelId="{F638CEF9-9E09-4FFE-9DC2-EE8ABAEF4213}">
      <dgm:prSet phldrT="[Texto]" custT="1"/>
      <dgm:spPr/>
      <dgm:t>
        <a:bodyPr vert="vert270" anchor="ctr"/>
        <a:lstStyle/>
        <a:p>
          <a:pPr algn="ctr"/>
          <a:r>
            <a:rPr lang="es-CO" sz="2400" b="1" dirty="0" smtClean="0">
              <a:latin typeface="Arial" panose="020B0604020202020204" pitchFamily="34" charset="0"/>
              <a:cs typeface="Arial" panose="020B0604020202020204" pitchFamily="34" charset="0"/>
            </a:rPr>
            <a:t>MOVILIDAD URBANA</a:t>
          </a:r>
          <a:endParaRPr lang="es-CO" sz="2400" b="1" dirty="0">
            <a:latin typeface="Arial" panose="020B0604020202020204" pitchFamily="34" charset="0"/>
            <a:cs typeface="Arial" panose="020B0604020202020204" pitchFamily="34" charset="0"/>
          </a:endParaRPr>
        </a:p>
      </dgm:t>
    </dgm:pt>
    <dgm:pt modelId="{86F9BD75-1A55-4516-8E7B-37CA6BB50CF7}" type="parTrans" cxnId="{5DBF4C1C-4A91-4D9F-9AA7-1DCEC9EC98DA}">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F34AEC7D-CBF8-4798-AAE3-F2A6426A8C5C}" type="sibTrans" cxnId="{5DBF4C1C-4A91-4D9F-9AA7-1DCEC9EC98DA}">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CF98629C-F9D3-4969-88C3-54A353E8733F}">
      <dgm:prSet phldrT="[Texto]" custT="1"/>
      <dgm:spPr/>
      <dgm:t>
        <a:bodyPr/>
        <a:lstStyle/>
        <a:p>
          <a:r>
            <a:rPr lang="es-CO" sz="1800" b="1" dirty="0" smtClean="0">
              <a:latin typeface="Arial" panose="020B0604020202020204" pitchFamily="34" charset="0"/>
              <a:cs typeface="Arial" panose="020B0604020202020204" pitchFamily="34" charset="0"/>
            </a:rPr>
            <a:t>PLAN DE MOVILIDAD URBANA SOSTENIBLE</a:t>
          </a:r>
          <a:endParaRPr lang="es-CO" sz="1800" b="1" dirty="0">
            <a:latin typeface="Arial" panose="020B0604020202020204" pitchFamily="34" charset="0"/>
            <a:cs typeface="Arial" panose="020B0604020202020204" pitchFamily="34" charset="0"/>
          </a:endParaRPr>
        </a:p>
      </dgm:t>
    </dgm:pt>
    <dgm:pt modelId="{ADA98B22-7A3B-4390-B436-9500F8F63056}" type="parTrans" cxnId="{7B9C8342-422B-4A82-A9AD-F39855A08F05}">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22C7583A-5116-449F-A2A9-01D890CFBE25}" type="sibTrans" cxnId="{7B9C8342-422B-4A82-A9AD-F39855A08F05}">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F986A59F-4D6E-4305-94B2-CEC3FEDBBC4E}">
      <dgm:prSet phldrT="[Texto]" custT="1"/>
      <dgm:spPr/>
      <dgm:t>
        <a:bodyPr/>
        <a:lstStyle/>
        <a:p>
          <a:r>
            <a:rPr lang="es-CO" sz="1800" b="1" smtClean="0">
              <a:latin typeface="Arial" panose="020B0604020202020204" pitchFamily="34" charset="0"/>
              <a:cs typeface="Arial" panose="020B0604020202020204" pitchFamily="34" charset="0"/>
            </a:rPr>
            <a:t>SISTEMA INTEGRAL DE CONTROL DE TRÁNSITO</a:t>
          </a:r>
          <a:endParaRPr lang="es-CO" sz="1800" b="1" dirty="0">
            <a:latin typeface="Arial" panose="020B0604020202020204" pitchFamily="34" charset="0"/>
            <a:cs typeface="Arial" panose="020B0604020202020204" pitchFamily="34" charset="0"/>
          </a:endParaRPr>
        </a:p>
      </dgm:t>
    </dgm:pt>
    <dgm:pt modelId="{33C73E6A-4AE7-4D20-9E9C-AF252C414A45}" type="parTrans" cxnId="{585710B1-BD2E-41FC-831C-9BD236646059}">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2190BC5A-547C-484B-A465-E75FCA29E09D}" type="sibTrans" cxnId="{585710B1-BD2E-41FC-831C-9BD236646059}">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04B6D60F-C635-4240-BE87-872792404A63}">
      <dgm:prSet custT="1"/>
      <dgm:spPr/>
      <dgm:t>
        <a:bodyPr/>
        <a:lstStyle/>
        <a:p>
          <a:r>
            <a:rPr lang="es-CO" sz="1800" b="1" dirty="0" smtClean="0">
              <a:latin typeface="Arial" panose="020B0604020202020204" pitchFamily="34" charset="0"/>
              <a:cs typeface="Arial" panose="020B0604020202020204" pitchFamily="34" charset="0"/>
            </a:rPr>
            <a:t>FORTALECIMIENTO INSTITUCIONAL ITTB</a:t>
          </a:r>
          <a:endParaRPr lang="es-CO" sz="1800" b="1" dirty="0">
            <a:latin typeface="Arial" panose="020B0604020202020204" pitchFamily="34" charset="0"/>
            <a:cs typeface="Arial" panose="020B0604020202020204" pitchFamily="34" charset="0"/>
          </a:endParaRPr>
        </a:p>
      </dgm:t>
    </dgm:pt>
    <dgm:pt modelId="{A8DC0D5B-9664-424D-8BF1-155A87FDB5CA}" type="parTrans" cxnId="{2115E21E-DEB0-4DA2-BEDB-D9BC74069427}">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167BC43E-A535-4A22-A734-89874BFAE268}" type="sibTrans" cxnId="{2115E21E-DEB0-4DA2-BEDB-D9BC74069427}">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C22636C8-2DCF-4D7C-9977-42A3D8482A22}">
      <dgm:prSet custT="1"/>
      <dgm:spPr/>
      <dgm:t>
        <a:bodyPr/>
        <a:lstStyle/>
        <a:p>
          <a:r>
            <a:rPr lang="es-CO" sz="1800" b="1" smtClean="0">
              <a:latin typeface="Arial" panose="020B0604020202020204" pitchFamily="34" charset="0"/>
              <a:cs typeface="Arial" panose="020B0604020202020204" pitchFamily="34" charset="0"/>
            </a:rPr>
            <a:t>EQUIPAMIENTO URBANO Y LOGISTICO PARA EL TRANSPORTE</a:t>
          </a:r>
          <a:endParaRPr lang="es-CO" sz="1800" b="1" dirty="0">
            <a:latin typeface="Arial" panose="020B0604020202020204" pitchFamily="34" charset="0"/>
            <a:cs typeface="Arial" panose="020B0604020202020204" pitchFamily="34" charset="0"/>
          </a:endParaRPr>
        </a:p>
      </dgm:t>
    </dgm:pt>
    <dgm:pt modelId="{D67825C1-8A42-47D7-8DCF-8CF9F23816DE}" type="parTrans" cxnId="{889E84C2-8C2D-48AD-ACA7-35373EC43033}">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A952CF36-32C0-4C0F-89BA-BF73F9C7EDBA}" type="sibTrans" cxnId="{889E84C2-8C2D-48AD-ACA7-35373EC43033}">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24920129-12C3-4DCE-8DDE-EBF3948FF4AF}">
      <dgm:prSet custT="1"/>
      <dgm:spPr/>
      <dgm:t>
        <a:bodyPr/>
        <a:lstStyle/>
        <a:p>
          <a:r>
            <a:rPr lang="es-CO" sz="1800" b="1" smtClean="0">
              <a:latin typeface="Arial" panose="020B0604020202020204" pitchFamily="34" charset="0"/>
              <a:cs typeface="Arial" panose="020B0604020202020204" pitchFamily="34" charset="0"/>
            </a:rPr>
            <a:t>CULTURA DE LA MOVILIDAD SEGURA</a:t>
          </a:r>
          <a:endParaRPr lang="es-CO" sz="1800" b="1" dirty="0">
            <a:latin typeface="Arial" panose="020B0604020202020204" pitchFamily="34" charset="0"/>
            <a:cs typeface="Arial" panose="020B0604020202020204" pitchFamily="34" charset="0"/>
          </a:endParaRPr>
        </a:p>
      </dgm:t>
    </dgm:pt>
    <dgm:pt modelId="{E1EA2D5C-125A-4893-894F-42A983A4DAAD}" type="parTrans" cxnId="{D29A25D7-1F7A-4684-8CA5-1F9E1F91D80B}">
      <dgm:prSet custT="1"/>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E7E8700C-1AC1-4B32-A0D9-074592F05CDE}" type="sibTrans" cxnId="{D29A25D7-1F7A-4684-8CA5-1F9E1F91D80B}">
      <dgm:prSet/>
      <dgm:spPr/>
      <dgm:t>
        <a:bodyPr/>
        <a:lstStyle/>
        <a:p>
          <a:endParaRPr lang="es-CO" sz="1800" b="1">
            <a:solidFill>
              <a:schemeClr val="tx1"/>
            </a:solidFill>
            <a:latin typeface="Arial" panose="020B0604020202020204" pitchFamily="34" charset="0"/>
            <a:cs typeface="Arial" panose="020B0604020202020204" pitchFamily="34" charset="0"/>
          </a:endParaRPr>
        </a:p>
      </dgm:t>
    </dgm:pt>
    <dgm:pt modelId="{8C785229-1925-47BE-B043-4040EE291979}" type="pres">
      <dgm:prSet presAssocID="{656F446F-5915-4CE7-8AC2-668148F15211}" presName="vert0" presStyleCnt="0">
        <dgm:presLayoutVars>
          <dgm:dir/>
          <dgm:animOne val="branch"/>
          <dgm:animLvl val="lvl"/>
        </dgm:presLayoutVars>
      </dgm:prSet>
      <dgm:spPr/>
      <dgm:t>
        <a:bodyPr/>
        <a:lstStyle/>
        <a:p>
          <a:endParaRPr lang="es-CO"/>
        </a:p>
      </dgm:t>
    </dgm:pt>
    <dgm:pt modelId="{DF0A6383-1419-4ED5-880A-47A3E9D77372}" type="pres">
      <dgm:prSet presAssocID="{F638CEF9-9E09-4FFE-9DC2-EE8ABAEF4213}" presName="thickLine" presStyleLbl="alignNode1" presStyleIdx="0" presStyleCnt="1"/>
      <dgm:spPr/>
    </dgm:pt>
    <dgm:pt modelId="{DEBDF4D7-53C1-40BD-A173-CB4C55AE4DA2}" type="pres">
      <dgm:prSet presAssocID="{F638CEF9-9E09-4FFE-9DC2-EE8ABAEF4213}" presName="horz1" presStyleCnt="0"/>
      <dgm:spPr/>
    </dgm:pt>
    <dgm:pt modelId="{29EBE82A-3349-463F-B11C-1CF5B63774CF}" type="pres">
      <dgm:prSet presAssocID="{F638CEF9-9E09-4FFE-9DC2-EE8ABAEF4213}" presName="tx1" presStyleLbl="revTx" presStyleIdx="0" presStyleCnt="6" custScaleX="38326"/>
      <dgm:spPr/>
      <dgm:t>
        <a:bodyPr/>
        <a:lstStyle/>
        <a:p>
          <a:endParaRPr lang="es-CO"/>
        </a:p>
      </dgm:t>
    </dgm:pt>
    <dgm:pt modelId="{96C67978-829B-48CB-8477-2CA6E21BA988}" type="pres">
      <dgm:prSet presAssocID="{F638CEF9-9E09-4FFE-9DC2-EE8ABAEF4213}" presName="vert1" presStyleCnt="0"/>
      <dgm:spPr/>
    </dgm:pt>
    <dgm:pt modelId="{4F516ABE-142A-499C-809E-2BC7E734118D}" type="pres">
      <dgm:prSet presAssocID="{CF98629C-F9D3-4969-88C3-54A353E8733F}" presName="vertSpace2a" presStyleCnt="0"/>
      <dgm:spPr/>
    </dgm:pt>
    <dgm:pt modelId="{93FCA5E8-0E20-4041-B622-95DE4BBF4B7D}" type="pres">
      <dgm:prSet presAssocID="{CF98629C-F9D3-4969-88C3-54A353E8733F}" presName="horz2" presStyleCnt="0"/>
      <dgm:spPr/>
    </dgm:pt>
    <dgm:pt modelId="{EF9EDBA7-4F80-49E1-8468-23A9E4B6494E}" type="pres">
      <dgm:prSet presAssocID="{CF98629C-F9D3-4969-88C3-54A353E8733F}" presName="horzSpace2" presStyleCnt="0"/>
      <dgm:spPr/>
    </dgm:pt>
    <dgm:pt modelId="{643E6296-5880-4034-AFE1-2E2A79FA7DD9}" type="pres">
      <dgm:prSet presAssocID="{CF98629C-F9D3-4969-88C3-54A353E8733F}" presName="tx2" presStyleLbl="revTx" presStyleIdx="1" presStyleCnt="6"/>
      <dgm:spPr/>
      <dgm:t>
        <a:bodyPr/>
        <a:lstStyle/>
        <a:p>
          <a:endParaRPr lang="es-CO"/>
        </a:p>
      </dgm:t>
    </dgm:pt>
    <dgm:pt modelId="{5D2E861F-EF5B-4455-BFF5-CACFD6FEB8B0}" type="pres">
      <dgm:prSet presAssocID="{CF98629C-F9D3-4969-88C3-54A353E8733F}" presName="vert2" presStyleCnt="0"/>
      <dgm:spPr/>
    </dgm:pt>
    <dgm:pt modelId="{3A6BF2AA-898C-4721-A0FE-A09B95591112}" type="pres">
      <dgm:prSet presAssocID="{CF98629C-F9D3-4969-88C3-54A353E8733F}" presName="thinLine2b" presStyleLbl="callout" presStyleIdx="0" presStyleCnt="5"/>
      <dgm:spPr/>
    </dgm:pt>
    <dgm:pt modelId="{46FF9CAE-48A7-4CAE-86CA-83CD60C27E8D}" type="pres">
      <dgm:prSet presAssocID="{CF98629C-F9D3-4969-88C3-54A353E8733F}" presName="vertSpace2b" presStyleCnt="0"/>
      <dgm:spPr/>
    </dgm:pt>
    <dgm:pt modelId="{B7965841-B282-422C-8FD1-8B508084CD26}" type="pres">
      <dgm:prSet presAssocID="{F986A59F-4D6E-4305-94B2-CEC3FEDBBC4E}" presName="horz2" presStyleCnt="0"/>
      <dgm:spPr/>
    </dgm:pt>
    <dgm:pt modelId="{FAA00297-22B0-4FEB-8CD4-4630611F8873}" type="pres">
      <dgm:prSet presAssocID="{F986A59F-4D6E-4305-94B2-CEC3FEDBBC4E}" presName="horzSpace2" presStyleCnt="0"/>
      <dgm:spPr/>
    </dgm:pt>
    <dgm:pt modelId="{032E5275-AAB9-4F36-9C7E-768EA24E6183}" type="pres">
      <dgm:prSet presAssocID="{F986A59F-4D6E-4305-94B2-CEC3FEDBBC4E}" presName="tx2" presStyleLbl="revTx" presStyleIdx="2" presStyleCnt="6"/>
      <dgm:spPr/>
      <dgm:t>
        <a:bodyPr/>
        <a:lstStyle/>
        <a:p>
          <a:endParaRPr lang="es-CO"/>
        </a:p>
      </dgm:t>
    </dgm:pt>
    <dgm:pt modelId="{46E8B99E-A554-4461-8C74-E37136B7732E}" type="pres">
      <dgm:prSet presAssocID="{F986A59F-4D6E-4305-94B2-CEC3FEDBBC4E}" presName="vert2" presStyleCnt="0"/>
      <dgm:spPr/>
    </dgm:pt>
    <dgm:pt modelId="{1D0D7317-8F52-4AE8-951A-5317DD6B8A8A}" type="pres">
      <dgm:prSet presAssocID="{F986A59F-4D6E-4305-94B2-CEC3FEDBBC4E}" presName="thinLine2b" presStyleLbl="callout" presStyleIdx="1" presStyleCnt="5"/>
      <dgm:spPr/>
    </dgm:pt>
    <dgm:pt modelId="{ADCFEB26-4CF6-4B0D-A161-E5A4C8C234CC}" type="pres">
      <dgm:prSet presAssocID="{F986A59F-4D6E-4305-94B2-CEC3FEDBBC4E}" presName="vertSpace2b" presStyleCnt="0"/>
      <dgm:spPr/>
    </dgm:pt>
    <dgm:pt modelId="{9DE4D0E1-A19F-4C76-B420-7F952F9BFDC8}" type="pres">
      <dgm:prSet presAssocID="{C22636C8-2DCF-4D7C-9977-42A3D8482A22}" presName="horz2" presStyleCnt="0"/>
      <dgm:spPr/>
    </dgm:pt>
    <dgm:pt modelId="{97B5D8BF-0E16-4707-8CD2-70EBDEE7FCDF}" type="pres">
      <dgm:prSet presAssocID="{C22636C8-2DCF-4D7C-9977-42A3D8482A22}" presName="horzSpace2" presStyleCnt="0"/>
      <dgm:spPr/>
    </dgm:pt>
    <dgm:pt modelId="{98219F8D-8D00-4CAD-9D84-22227981A7C4}" type="pres">
      <dgm:prSet presAssocID="{C22636C8-2DCF-4D7C-9977-42A3D8482A22}" presName="tx2" presStyleLbl="revTx" presStyleIdx="3" presStyleCnt="6"/>
      <dgm:spPr/>
      <dgm:t>
        <a:bodyPr/>
        <a:lstStyle/>
        <a:p>
          <a:endParaRPr lang="es-CO"/>
        </a:p>
      </dgm:t>
    </dgm:pt>
    <dgm:pt modelId="{F3DE0F5B-0817-4323-9984-A92442DDA8AD}" type="pres">
      <dgm:prSet presAssocID="{C22636C8-2DCF-4D7C-9977-42A3D8482A22}" presName="vert2" presStyleCnt="0"/>
      <dgm:spPr/>
    </dgm:pt>
    <dgm:pt modelId="{B7BCAE69-8590-47A0-A7D3-32CF532098C7}" type="pres">
      <dgm:prSet presAssocID="{C22636C8-2DCF-4D7C-9977-42A3D8482A22}" presName="thinLine2b" presStyleLbl="callout" presStyleIdx="2" presStyleCnt="5"/>
      <dgm:spPr/>
    </dgm:pt>
    <dgm:pt modelId="{1DE4A46F-9458-4C6A-8C9A-A69485B7E440}" type="pres">
      <dgm:prSet presAssocID="{C22636C8-2DCF-4D7C-9977-42A3D8482A22}" presName="vertSpace2b" presStyleCnt="0"/>
      <dgm:spPr/>
    </dgm:pt>
    <dgm:pt modelId="{66A7BE6B-E153-423E-9B35-3BC46887BABD}" type="pres">
      <dgm:prSet presAssocID="{24920129-12C3-4DCE-8DDE-EBF3948FF4AF}" presName="horz2" presStyleCnt="0"/>
      <dgm:spPr/>
    </dgm:pt>
    <dgm:pt modelId="{DE20F49D-3C31-478A-AB10-E584A67284B9}" type="pres">
      <dgm:prSet presAssocID="{24920129-12C3-4DCE-8DDE-EBF3948FF4AF}" presName="horzSpace2" presStyleCnt="0"/>
      <dgm:spPr/>
    </dgm:pt>
    <dgm:pt modelId="{6D3E9DB0-7366-456C-9583-7049D4B3716C}" type="pres">
      <dgm:prSet presAssocID="{24920129-12C3-4DCE-8DDE-EBF3948FF4AF}" presName="tx2" presStyleLbl="revTx" presStyleIdx="4" presStyleCnt="6"/>
      <dgm:spPr/>
      <dgm:t>
        <a:bodyPr/>
        <a:lstStyle/>
        <a:p>
          <a:endParaRPr lang="es-CO"/>
        </a:p>
      </dgm:t>
    </dgm:pt>
    <dgm:pt modelId="{B589421F-AEFA-47EF-9190-02CB18E14D0E}" type="pres">
      <dgm:prSet presAssocID="{24920129-12C3-4DCE-8DDE-EBF3948FF4AF}" presName="vert2" presStyleCnt="0"/>
      <dgm:spPr/>
    </dgm:pt>
    <dgm:pt modelId="{FDC05ECA-FC23-4039-9E0C-FA52BD9EB8C4}" type="pres">
      <dgm:prSet presAssocID="{24920129-12C3-4DCE-8DDE-EBF3948FF4AF}" presName="thinLine2b" presStyleLbl="callout" presStyleIdx="3" presStyleCnt="5"/>
      <dgm:spPr/>
    </dgm:pt>
    <dgm:pt modelId="{D17C75DD-3AC4-4497-90D7-972EA0BD9281}" type="pres">
      <dgm:prSet presAssocID="{24920129-12C3-4DCE-8DDE-EBF3948FF4AF}" presName="vertSpace2b" presStyleCnt="0"/>
      <dgm:spPr/>
    </dgm:pt>
    <dgm:pt modelId="{BB7ADD5D-6C9F-4E36-878A-763B409DB3F2}" type="pres">
      <dgm:prSet presAssocID="{04B6D60F-C635-4240-BE87-872792404A63}" presName="horz2" presStyleCnt="0"/>
      <dgm:spPr/>
    </dgm:pt>
    <dgm:pt modelId="{0077952F-CA4B-4857-BF0D-2379A1511878}" type="pres">
      <dgm:prSet presAssocID="{04B6D60F-C635-4240-BE87-872792404A63}" presName="horzSpace2" presStyleCnt="0"/>
      <dgm:spPr/>
    </dgm:pt>
    <dgm:pt modelId="{43318A14-AC12-4647-841D-7A46077AFF0D}" type="pres">
      <dgm:prSet presAssocID="{04B6D60F-C635-4240-BE87-872792404A63}" presName="tx2" presStyleLbl="revTx" presStyleIdx="5" presStyleCnt="6"/>
      <dgm:spPr/>
      <dgm:t>
        <a:bodyPr/>
        <a:lstStyle/>
        <a:p>
          <a:endParaRPr lang="es-CO"/>
        </a:p>
      </dgm:t>
    </dgm:pt>
    <dgm:pt modelId="{EF82AACF-BF82-4C4A-805D-25D6CC3125E3}" type="pres">
      <dgm:prSet presAssocID="{04B6D60F-C635-4240-BE87-872792404A63}" presName="vert2" presStyleCnt="0"/>
      <dgm:spPr/>
    </dgm:pt>
    <dgm:pt modelId="{CE0C45D8-3D8C-4D20-93DC-C75998D2003E}" type="pres">
      <dgm:prSet presAssocID="{04B6D60F-C635-4240-BE87-872792404A63}" presName="thinLine2b" presStyleLbl="callout" presStyleIdx="4" presStyleCnt="5"/>
      <dgm:spPr/>
    </dgm:pt>
    <dgm:pt modelId="{9843D716-423E-440B-AF24-DBCA6600252B}" type="pres">
      <dgm:prSet presAssocID="{04B6D60F-C635-4240-BE87-872792404A63}" presName="vertSpace2b" presStyleCnt="0"/>
      <dgm:spPr/>
    </dgm:pt>
  </dgm:ptLst>
  <dgm:cxnLst>
    <dgm:cxn modelId="{79A08CBA-3C4A-487E-80B8-73C6703CDF38}" type="presOf" srcId="{C22636C8-2DCF-4D7C-9977-42A3D8482A22}" destId="{98219F8D-8D00-4CAD-9D84-22227981A7C4}" srcOrd="0" destOrd="0" presId="urn:microsoft.com/office/officeart/2008/layout/LinedList"/>
    <dgm:cxn modelId="{16F70387-7F8E-4B9F-AD76-4A1F09CFBD1B}" type="presOf" srcId="{F986A59F-4D6E-4305-94B2-CEC3FEDBBC4E}" destId="{032E5275-AAB9-4F36-9C7E-768EA24E6183}" srcOrd="0" destOrd="0" presId="urn:microsoft.com/office/officeart/2008/layout/LinedList"/>
    <dgm:cxn modelId="{2115E21E-DEB0-4DA2-BEDB-D9BC74069427}" srcId="{F638CEF9-9E09-4FFE-9DC2-EE8ABAEF4213}" destId="{04B6D60F-C635-4240-BE87-872792404A63}" srcOrd="4" destOrd="0" parTransId="{A8DC0D5B-9664-424D-8BF1-155A87FDB5CA}" sibTransId="{167BC43E-A535-4A22-A734-89874BFAE268}"/>
    <dgm:cxn modelId="{DEC0BF4C-97E2-474E-9D0E-4EA43B88FF0D}" type="presOf" srcId="{24920129-12C3-4DCE-8DDE-EBF3948FF4AF}" destId="{6D3E9DB0-7366-456C-9583-7049D4B3716C}" srcOrd="0" destOrd="0" presId="urn:microsoft.com/office/officeart/2008/layout/LinedList"/>
    <dgm:cxn modelId="{BA896C0B-9FBB-4B83-A6F0-87933CFB8200}" type="presOf" srcId="{656F446F-5915-4CE7-8AC2-668148F15211}" destId="{8C785229-1925-47BE-B043-4040EE291979}" srcOrd="0" destOrd="0" presId="urn:microsoft.com/office/officeart/2008/layout/LinedList"/>
    <dgm:cxn modelId="{7B9C8342-422B-4A82-A9AD-F39855A08F05}" srcId="{F638CEF9-9E09-4FFE-9DC2-EE8ABAEF4213}" destId="{CF98629C-F9D3-4969-88C3-54A353E8733F}" srcOrd="0" destOrd="0" parTransId="{ADA98B22-7A3B-4390-B436-9500F8F63056}" sibTransId="{22C7583A-5116-449F-A2A9-01D890CFBE25}"/>
    <dgm:cxn modelId="{889E84C2-8C2D-48AD-ACA7-35373EC43033}" srcId="{F638CEF9-9E09-4FFE-9DC2-EE8ABAEF4213}" destId="{C22636C8-2DCF-4D7C-9977-42A3D8482A22}" srcOrd="2" destOrd="0" parTransId="{D67825C1-8A42-47D7-8DCF-8CF9F23816DE}" sibTransId="{A952CF36-32C0-4C0F-89BA-BF73F9C7EDBA}"/>
    <dgm:cxn modelId="{5DBF4C1C-4A91-4D9F-9AA7-1DCEC9EC98DA}" srcId="{656F446F-5915-4CE7-8AC2-668148F15211}" destId="{F638CEF9-9E09-4FFE-9DC2-EE8ABAEF4213}" srcOrd="0" destOrd="0" parTransId="{86F9BD75-1A55-4516-8E7B-37CA6BB50CF7}" sibTransId="{F34AEC7D-CBF8-4798-AAE3-F2A6426A8C5C}"/>
    <dgm:cxn modelId="{D29A25D7-1F7A-4684-8CA5-1F9E1F91D80B}" srcId="{F638CEF9-9E09-4FFE-9DC2-EE8ABAEF4213}" destId="{24920129-12C3-4DCE-8DDE-EBF3948FF4AF}" srcOrd="3" destOrd="0" parTransId="{E1EA2D5C-125A-4893-894F-42A983A4DAAD}" sibTransId="{E7E8700C-1AC1-4B32-A0D9-074592F05CDE}"/>
    <dgm:cxn modelId="{7E3F30D2-A966-4F83-8EDA-0D5EF9D2D7D0}" type="presOf" srcId="{F638CEF9-9E09-4FFE-9DC2-EE8ABAEF4213}" destId="{29EBE82A-3349-463F-B11C-1CF5B63774CF}" srcOrd="0" destOrd="0" presId="urn:microsoft.com/office/officeart/2008/layout/LinedList"/>
    <dgm:cxn modelId="{E571A2C5-76A1-4FED-93D1-A618D7248E53}" type="presOf" srcId="{CF98629C-F9D3-4969-88C3-54A353E8733F}" destId="{643E6296-5880-4034-AFE1-2E2A79FA7DD9}" srcOrd="0" destOrd="0" presId="urn:microsoft.com/office/officeart/2008/layout/LinedList"/>
    <dgm:cxn modelId="{585710B1-BD2E-41FC-831C-9BD236646059}" srcId="{F638CEF9-9E09-4FFE-9DC2-EE8ABAEF4213}" destId="{F986A59F-4D6E-4305-94B2-CEC3FEDBBC4E}" srcOrd="1" destOrd="0" parTransId="{33C73E6A-4AE7-4D20-9E9C-AF252C414A45}" sibTransId="{2190BC5A-547C-484B-A465-E75FCA29E09D}"/>
    <dgm:cxn modelId="{C2C324E6-137F-4D7D-BE6A-128D49B86E19}" type="presOf" srcId="{04B6D60F-C635-4240-BE87-872792404A63}" destId="{43318A14-AC12-4647-841D-7A46077AFF0D}" srcOrd="0" destOrd="0" presId="urn:microsoft.com/office/officeart/2008/layout/LinedList"/>
    <dgm:cxn modelId="{FD7DE318-BCCF-421C-9650-0D2B35EB31D8}" type="presParOf" srcId="{8C785229-1925-47BE-B043-4040EE291979}" destId="{DF0A6383-1419-4ED5-880A-47A3E9D77372}" srcOrd="0" destOrd="0" presId="urn:microsoft.com/office/officeart/2008/layout/LinedList"/>
    <dgm:cxn modelId="{34CD8258-A69A-4D49-8675-55F884F2384D}" type="presParOf" srcId="{8C785229-1925-47BE-B043-4040EE291979}" destId="{DEBDF4D7-53C1-40BD-A173-CB4C55AE4DA2}" srcOrd="1" destOrd="0" presId="urn:microsoft.com/office/officeart/2008/layout/LinedList"/>
    <dgm:cxn modelId="{813D6DB8-22CE-4D43-91D0-EB7B1B238073}" type="presParOf" srcId="{DEBDF4D7-53C1-40BD-A173-CB4C55AE4DA2}" destId="{29EBE82A-3349-463F-B11C-1CF5B63774CF}" srcOrd="0" destOrd="0" presId="urn:microsoft.com/office/officeart/2008/layout/LinedList"/>
    <dgm:cxn modelId="{3E08FB77-641D-464D-8EB4-28D7FF0499B7}" type="presParOf" srcId="{DEBDF4D7-53C1-40BD-A173-CB4C55AE4DA2}" destId="{96C67978-829B-48CB-8477-2CA6E21BA988}" srcOrd="1" destOrd="0" presId="urn:microsoft.com/office/officeart/2008/layout/LinedList"/>
    <dgm:cxn modelId="{DC6D1638-A5FC-471F-B7EF-42EA9EA862F2}" type="presParOf" srcId="{96C67978-829B-48CB-8477-2CA6E21BA988}" destId="{4F516ABE-142A-499C-809E-2BC7E734118D}" srcOrd="0" destOrd="0" presId="urn:microsoft.com/office/officeart/2008/layout/LinedList"/>
    <dgm:cxn modelId="{39732933-3E7C-4545-92E5-999F1BDCC4CF}" type="presParOf" srcId="{96C67978-829B-48CB-8477-2CA6E21BA988}" destId="{93FCA5E8-0E20-4041-B622-95DE4BBF4B7D}" srcOrd="1" destOrd="0" presId="urn:microsoft.com/office/officeart/2008/layout/LinedList"/>
    <dgm:cxn modelId="{2EB2F25B-B8EB-4DF6-94BD-D6B0B9153EFC}" type="presParOf" srcId="{93FCA5E8-0E20-4041-B622-95DE4BBF4B7D}" destId="{EF9EDBA7-4F80-49E1-8468-23A9E4B6494E}" srcOrd="0" destOrd="0" presId="urn:microsoft.com/office/officeart/2008/layout/LinedList"/>
    <dgm:cxn modelId="{6F5B13D5-51A8-436D-AACA-D5EED4CB6FEE}" type="presParOf" srcId="{93FCA5E8-0E20-4041-B622-95DE4BBF4B7D}" destId="{643E6296-5880-4034-AFE1-2E2A79FA7DD9}" srcOrd="1" destOrd="0" presId="urn:microsoft.com/office/officeart/2008/layout/LinedList"/>
    <dgm:cxn modelId="{1E218143-070D-4D9D-8305-C76A06C86346}" type="presParOf" srcId="{93FCA5E8-0E20-4041-B622-95DE4BBF4B7D}" destId="{5D2E861F-EF5B-4455-BFF5-CACFD6FEB8B0}" srcOrd="2" destOrd="0" presId="urn:microsoft.com/office/officeart/2008/layout/LinedList"/>
    <dgm:cxn modelId="{DF6D1685-BA02-4F97-B9F3-D75E68961D8B}" type="presParOf" srcId="{96C67978-829B-48CB-8477-2CA6E21BA988}" destId="{3A6BF2AA-898C-4721-A0FE-A09B95591112}" srcOrd="2" destOrd="0" presId="urn:microsoft.com/office/officeart/2008/layout/LinedList"/>
    <dgm:cxn modelId="{3BCB97D9-5AC0-482A-8D6E-C7DE6FEA023F}" type="presParOf" srcId="{96C67978-829B-48CB-8477-2CA6E21BA988}" destId="{46FF9CAE-48A7-4CAE-86CA-83CD60C27E8D}" srcOrd="3" destOrd="0" presId="urn:microsoft.com/office/officeart/2008/layout/LinedList"/>
    <dgm:cxn modelId="{34190DFF-24A5-4636-B01B-492579B52CE7}" type="presParOf" srcId="{96C67978-829B-48CB-8477-2CA6E21BA988}" destId="{B7965841-B282-422C-8FD1-8B508084CD26}" srcOrd="4" destOrd="0" presId="urn:microsoft.com/office/officeart/2008/layout/LinedList"/>
    <dgm:cxn modelId="{9D4FD498-1F34-4780-9CF4-6EC24C928F2F}" type="presParOf" srcId="{B7965841-B282-422C-8FD1-8B508084CD26}" destId="{FAA00297-22B0-4FEB-8CD4-4630611F8873}" srcOrd="0" destOrd="0" presId="urn:microsoft.com/office/officeart/2008/layout/LinedList"/>
    <dgm:cxn modelId="{89F7792B-F8F7-43D4-8218-93CC20391C18}" type="presParOf" srcId="{B7965841-B282-422C-8FD1-8B508084CD26}" destId="{032E5275-AAB9-4F36-9C7E-768EA24E6183}" srcOrd="1" destOrd="0" presId="urn:microsoft.com/office/officeart/2008/layout/LinedList"/>
    <dgm:cxn modelId="{8E5659C5-972B-4050-8FB6-FF49D1C4CDF4}" type="presParOf" srcId="{B7965841-B282-422C-8FD1-8B508084CD26}" destId="{46E8B99E-A554-4461-8C74-E37136B7732E}" srcOrd="2" destOrd="0" presId="urn:microsoft.com/office/officeart/2008/layout/LinedList"/>
    <dgm:cxn modelId="{9B40359C-4EDD-4EB1-93BC-CE456D111638}" type="presParOf" srcId="{96C67978-829B-48CB-8477-2CA6E21BA988}" destId="{1D0D7317-8F52-4AE8-951A-5317DD6B8A8A}" srcOrd="5" destOrd="0" presId="urn:microsoft.com/office/officeart/2008/layout/LinedList"/>
    <dgm:cxn modelId="{335329A0-5BD1-49C6-BFEE-C5D468C1A1FB}" type="presParOf" srcId="{96C67978-829B-48CB-8477-2CA6E21BA988}" destId="{ADCFEB26-4CF6-4B0D-A161-E5A4C8C234CC}" srcOrd="6" destOrd="0" presId="urn:microsoft.com/office/officeart/2008/layout/LinedList"/>
    <dgm:cxn modelId="{40FFB148-DBFE-489E-B00E-A74FFBD58977}" type="presParOf" srcId="{96C67978-829B-48CB-8477-2CA6E21BA988}" destId="{9DE4D0E1-A19F-4C76-B420-7F952F9BFDC8}" srcOrd="7" destOrd="0" presId="urn:microsoft.com/office/officeart/2008/layout/LinedList"/>
    <dgm:cxn modelId="{83DE77BD-874B-4C4E-B817-9C38771DCCCC}" type="presParOf" srcId="{9DE4D0E1-A19F-4C76-B420-7F952F9BFDC8}" destId="{97B5D8BF-0E16-4707-8CD2-70EBDEE7FCDF}" srcOrd="0" destOrd="0" presId="urn:microsoft.com/office/officeart/2008/layout/LinedList"/>
    <dgm:cxn modelId="{0BFFFBF4-1047-4BBC-90A1-87774B5AE942}" type="presParOf" srcId="{9DE4D0E1-A19F-4C76-B420-7F952F9BFDC8}" destId="{98219F8D-8D00-4CAD-9D84-22227981A7C4}" srcOrd="1" destOrd="0" presId="urn:microsoft.com/office/officeart/2008/layout/LinedList"/>
    <dgm:cxn modelId="{9CEA314A-D3CD-459A-8DDD-1D90282FE766}" type="presParOf" srcId="{9DE4D0E1-A19F-4C76-B420-7F952F9BFDC8}" destId="{F3DE0F5B-0817-4323-9984-A92442DDA8AD}" srcOrd="2" destOrd="0" presId="urn:microsoft.com/office/officeart/2008/layout/LinedList"/>
    <dgm:cxn modelId="{B4DAE272-DD46-4756-BBE8-89404B2ABF13}" type="presParOf" srcId="{96C67978-829B-48CB-8477-2CA6E21BA988}" destId="{B7BCAE69-8590-47A0-A7D3-32CF532098C7}" srcOrd="8" destOrd="0" presId="urn:microsoft.com/office/officeart/2008/layout/LinedList"/>
    <dgm:cxn modelId="{2F750E16-980F-4A06-81A6-B0BBD72E7AA8}" type="presParOf" srcId="{96C67978-829B-48CB-8477-2CA6E21BA988}" destId="{1DE4A46F-9458-4C6A-8C9A-A69485B7E440}" srcOrd="9" destOrd="0" presId="urn:microsoft.com/office/officeart/2008/layout/LinedList"/>
    <dgm:cxn modelId="{59682DD8-A71F-4BEC-99FF-436C99AC8743}" type="presParOf" srcId="{96C67978-829B-48CB-8477-2CA6E21BA988}" destId="{66A7BE6B-E153-423E-9B35-3BC46887BABD}" srcOrd="10" destOrd="0" presId="urn:microsoft.com/office/officeart/2008/layout/LinedList"/>
    <dgm:cxn modelId="{075F3414-D168-474F-BA53-2E35BE1113F8}" type="presParOf" srcId="{66A7BE6B-E153-423E-9B35-3BC46887BABD}" destId="{DE20F49D-3C31-478A-AB10-E584A67284B9}" srcOrd="0" destOrd="0" presId="urn:microsoft.com/office/officeart/2008/layout/LinedList"/>
    <dgm:cxn modelId="{9E55A47A-8F80-4D9B-8C00-E9C97DE541F1}" type="presParOf" srcId="{66A7BE6B-E153-423E-9B35-3BC46887BABD}" destId="{6D3E9DB0-7366-456C-9583-7049D4B3716C}" srcOrd="1" destOrd="0" presId="urn:microsoft.com/office/officeart/2008/layout/LinedList"/>
    <dgm:cxn modelId="{6974FDCD-7899-4987-A5C6-3A31403D7BBC}" type="presParOf" srcId="{66A7BE6B-E153-423E-9B35-3BC46887BABD}" destId="{B589421F-AEFA-47EF-9190-02CB18E14D0E}" srcOrd="2" destOrd="0" presId="urn:microsoft.com/office/officeart/2008/layout/LinedList"/>
    <dgm:cxn modelId="{D2E9C45E-760F-4F23-8521-BE9978451E29}" type="presParOf" srcId="{96C67978-829B-48CB-8477-2CA6E21BA988}" destId="{FDC05ECA-FC23-4039-9E0C-FA52BD9EB8C4}" srcOrd="11" destOrd="0" presId="urn:microsoft.com/office/officeart/2008/layout/LinedList"/>
    <dgm:cxn modelId="{C1B728B0-9D71-4560-9953-13D3E6E8B070}" type="presParOf" srcId="{96C67978-829B-48CB-8477-2CA6E21BA988}" destId="{D17C75DD-3AC4-4497-90D7-972EA0BD9281}" srcOrd="12" destOrd="0" presId="urn:microsoft.com/office/officeart/2008/layout/LinedList"/>
    <dgm:cxn modelId="{3E647E92-36C4-4B72-87F7-8551660E61B6}" type="presParOf" srcId="{96C67978-829B-48CB-8477-2CA6E21BA988}" destId="{BB7ADD5D-6C9F-4E36-878A-763B409DB3F2}" srcOrd="13" destOrd="0" presId="urn:microsoft.com/office/officeart/2008/layout/LinedList"/>
    <dgm:cxn modelId="{A2218566-1493-47E4-B63B-13F67057E2A5}" type="presParOf" srcId="{BB7ADD5D-6C9F-4E36-878A-763B409DB3F2}" destId="{0077952F-CA4B-4857-BF0D-2379A1511878}" srcOrd="0" destOrd="0" presId="urn:microsoft.com/office/officeart/2008/layout/LinedList"/>
    <dgm:cxn modelId="{A4409C3B-F6BF-4259-BEE2-8E501A2174A4}" type="presParOf" srcId="{BB7ADD5D-6C9F-4E36-878A-763B409DB3F2}" destId="{43318A14-AC12-4647-841D-7A46077AFF0D}" srcOrd="1" destOrd="0" presId="urn:microsoft.com/office/officeart/2008/layout/LinedList"/>
    <dgm:cxn modelId="{557D6171-8CE2-4773-A629-B9C08402A60D}" type="presParOf" srcId="{BB7ADD5D-6C9F-4E36-878A-763B409DB3F2}" destId="{EF82AACF-BF82-4C4A-805D-25D6CC3125E3}" srcOrd="2" destOrd="0" presId="urn:microsoft.com/office/officeart/2008/layout/LinedList"/>
    <dgm:cxn modelId="{A56F9360-C283-4AE9-B81A-5E638E99A47D}" type="presParOf" srcId="{96C67978-829B-48CB-8477-2CA6E21BA988}" destId="{CE0C45D8-3D8C-4D20-93DC-C75998D2003E}" srcOrd="14" destOrd="0" presId="urn:microsoft.com/office/officeart/2008/layout/LinedList"/>
    <dgm:cxn modelId="{FA6848D8-8189-466C-9652-77CD87544E9B}" type="presParOf" srcId="{96C67978-829B-48CB-8477-2CA6E21BA988}" destId="{9843D716-423E-440B-AF24-DBCA6600252B}"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B928D-8917-4625-B78F-E8C94A420952}" type="doc">
      <dgm:prSet loTypeId="urn:microsoft.com/office/officeart/2008/layout/HexagonCluster" loCatId="picture" qsTypeId="urn:microsoft.com/office/officeart/2005/8/quickstyle/3d3" qsCatId="3D" csTypeId="urn:microsoft.com/office/officeart/2005/8/colors/accent0_1" csCatId="mainScheme" phldr="1"/>
      <dgm:spPr/>
      <dgm:t>
        <a:bodyPr/>
        <a:lstStyle/>
        <a:p>
          <a:endParaRPr lang="es-CO"/>
        </a:p>
      </dgm:t>
    </dgm:pt>
    <dgm:pt modelId="{B24CA026-EDAA-475C-A58C-33C7831A16CE}">
      <dgm:prSet custT="1"/>
      <dgm:spPr/>
      <dgm:t>
        <a:bodyPr/>
        <a:lstStyle/>
        <a:p>
          <a:r>
            <a:rPr lang="es-CO" sz="1600" dirty="0" smtClean="0">
              <a:latin typeface="Arial" panose="020B0604020202020204" pitchFamily="34" charset="0"/>
              <a:cs typeface="Arial" panose="020B0604020202020204" pitchFamily="34" charset="0"/>
            </a:rPr>
            <a:t>Diálogos Movilidad</a:t>
          </a:r>
        </a:p>
        <a:p>
          <a:r>
            <a:rPr lang="es-CO" sz="1600" dirty="0" smtClean="0">
              <a:latin typeface="Arial" panose="020B0604020202020204" pitchFamily="34" charset="0"/>
              <a:cs typeface="Arial" panose="020B0604020202020204" pitchFamily="34" charset="0"/>
            </a:rPr>
            <a:t>Comunas 4,5 y 7</a:t>
          </a:r>
        </a:p>
        <a:p>
          <a:r>
            <a:rPr lang="es-CO" sz="1600" dirty="0" smtClean="0">
              <a:solidFill>
                <a:srgbClr val="FF0000"/>
              </a:solidFill>
            </a:rPr>
            <a:t>Visitas técnicas realizadas a los diferentes barrios</a:t>
          </a:r>
          <a:endParaRPr lang="es-CO" sz="1600" dirty="0" smtClean="0">
            <a:latin typeface="Arial" panose="020B0604020202020204" pitchFamily="34" charset="0"/>
            <a:cs typeface="Arial" panose="020B0604020202020204" pitchFamily="34" charset="0"/>
          </a:endParaRPr>
        </a:p>
      </dgm:t>
    </dgm:pt>
    <dgm:pt modelId="{AE163EE7-8331-4841-ACA1-6FB985761028}" type="parTrans" cxnId="{75366446-53CC-4E4B-BCB0-EFF8CF9EB3DD}">
      <dgm:prSet/>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B27B2B8B-EE2D-4A6C-81E5-635074B7BB69}" type="sibTrans" cxnId="{75366446-53CC-4E4B-BCB0-EFF8CF9EB3DD}">
      <dgm:prSet/>
      <dgm:spPr>
        <a:blipFill>
          <a:blip xmlns:r="http://schemas.openxmlformats.org/officeDocument/2006/relationships" r:embed="rId1"/>
          <a:srcRect/>
          <a:stretch>
            <a:fillRect l="-14000" r="-14000"/>
          </a:stretch>
        </a:blipFill>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440385FC-AB76-4F11-8701-17CD1CE9CFD2}">
      <dgm:prSet custT="1"/>
      <dgm:spPr/>
      <dgm:t>
        <a:bodyPr/>
        <a:lstStyle/>
        <a:p>
          <a:r>
            <a:rPr lang="es-CO" sz="1600" dirty="0" smtClean="0">
              <a:latin typeface="Arial" panose="020B0604020202020204" pitchFamily="34" charset="0"/>
              <a:cs typeface="Arial" panose="020B0604020202020204" pitchFamily="34" charset="0"/>
            </a:rPr>
            <a:t>Señalización</a:t>
          </a:r>
        </a:p>
        <a:p>
          <a:r>
            <a:rPr lang="es-CO" sz="1600" dirty="0" smtClean="0">
              <a:latin typeface="Arial" panose="020B0604020202020204" pitchFamily="34" charset="0"/>
              <a:cs typeface="Arial" panose="020B0604020202020204" pitchFamily="34" charset="0"/>
            </a:rPr>
            <a:t>Cambios de sentido vial</a:t>
          </a:r>
        </a:p>
        <a:p>
          <a:r>
            <a:rPr lang="es-CO" sz="1600" dirty="0" smtClean="0">
              <a:latin typeface="Arial" panose="020B0604020202020204" pitchFamily="34" charset="0"/>
              <a:cs typeface="Arial" panose="020B0604020202020204" pitchFamily="34" charset="0"/>
            </a:rPr>
            <a:t>Capacitación</a:t>
          </a:r>
        </a:p>
        <a:p>
          <a:r>
            <a:rPr lang="es-CO" sz="1600" dirty="0" smtClean="0">
              <a:latin typeface="Arial" panose="020B0604020202020204" pitchFamily="34" charset="0"/>
              <a:cs typeface="Arial" panose="020B0604020202020204" pitchFamily="34" charset="0"/>
            </a:rPr>
            <a:t>Presencia de la autoridad de tránsito</a:t>
          </a:r>
          <a:endParaRPr lang="es-CO" sz="1600" dirty="0">
            <a:latin typeface="Arial" panose="020B0604020202020204" pitchFamily="34" charset="0"/>
            <a:cs typeface="Arial" panose="020B0604020202020204" pitchFamily="34" charset="0"/>
          </a:endParaRPr>
        </a:p>
      </dgm:t>
    </dgm:pt>
    <dgm:pt modelId="{8E2A593E-E38E-4504-BB4D-58151F214617}" type="parTrans" cxnId="{F51A3ED4-444B-4A9A-945D-3EFE69640B5D}">
      <dgm:prSet/>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D57F7401-7FDA-4892-AD34-A6CB8BD6ACE9}" type="sibTrans" cxnId="{F51A3ED4-444B-4A9A-945D-3EFE69640B5D}">
      <dgm:prSet/>
      <dgm:spPr>
        <a:blipFill>
          <a:blip xmlns:r="http://schemas.openxmlformats.org/officeDocument/2006/relationships" r:embed="rId2"/>
          <a:srcRect/>
          <a:stretch>
            <a:fillRect l="-14000" r="-14000"/>
          </a:stretch>
        </a:blipFill>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3C57B98D-87FD-4CF3-9563-C4DDCC15C509}">
      <dgm:prSet phldrT="[Texto]" custT="1"/>
      <dgm:spPr/>
      <dgm:t>
        <a:bodyPr/>
        <a:lstStyle/>
        <a:p>
          <a:pPr>
            <a:lnSpc>
              <a:spcPct val="90000"/>
            </a:lnSpc>
          </a:pPr>
          <a:r>
            <a:rPr lang="es-CO" sz="1600" dirty="0" smtClean="0">
              <a:latin typeface="Arial" panose="020B0604020202020204" pitchFamily="34" charset="0"/>
              <a:cs typeface="Arial" panose="020B0604020202020204" pitchFamily="34" charset="0"/>
            </a:rPr>
            <a:t>Determinar principales necesidades</a:t>
          </a:r>
        </a:p>
      </dgm:t>
    </dgm:pt>
    <dgm:pt modelId="{F09E6B9D-550E-4307-BE94-CBEBAE606D71}" type="sibTrans" cxnId="{C83FE515-DA6E-4671-BCA9-9853F5CCB42E}">
      <dgm:prSet/>
      <dgm:spPr>
        <a:blipFill>
          <a:blip xmlns:r="http://schemas.openxmlformats.org/officeDocument/2006/relationships" r:embed="rId3"/>
          <a:srcRect/>
          <a:stretch>
            <a:fillRect l="-14000" r="-14000"/>
          </a:stretch>
        </a:blipFill>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A4348445-1AFE-43A9-A678-86908A49F331}" type="parTrans" cxnId="{C83FE515-DA6E-4671-BCA9-9853F5CCB42E}">
      <dgm:prSet/>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27AD8E43-F535-4C61-84FE-29B2493E8080}">
      <dgm:prSet phldrT="[Texto]" custT="1"/>
      <dgm:spPr>
        <a:blipFill rotWithShape="0">
          <a:blip xmlns:r="http://schemas.openxmlformats.org/officeDocument/2006/relationships" r:embed="rId4"/>
          <a:stretch>
            <a:fillRect l="-14000" r="-14000"/>
          </a:stretch>
        </a:blipFill>
      </dgm:spPr>
      <dgm:t>
        <a:bodyPr/>
        <a:lstStyle/>
        <a:p>
          <a:endParaRPr lang="es-CO" sz="1600" dirty="0">
            <a:latin typeface="Arial" panose="020B0604020202020204" pitchFamily="34" charset="0"/>
            <a:cs typeface="Arial" panose="020B0604020202020204" pitchFamily="34" charset="0"/>
          </a:endParaRPr>
        </a:p>
      </dgm:t>
    </dgm:pt>
    <dgm:pt modelId="{61E67E8F-AD36-4AF4-A5DD-E10B6F14F1FB}" type="sibTrans" cxnId="{E52A5499-5376-4547-A548-63438DCDA5FE}">
      <dgm:prSet/>
      <dgm:spPr>
        <a:blipFill>
          <a:blip xmlns:r="http://schemas.openxmlformats.org/officeDocument/2006/relationships" r:embed="rId5"/>
          <a:srcRect/>
          <a:stretch>
            <a:fillRect l="-14000" r="-14000"/>
          </a:stretch>
        </a:blipFill>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A452B59D-4FD5-4AAD-886F-8F863E7AE78B}" type="parTrans" cxnId="{E52A5499-5376-4547-A548-63438DCDA5FE}">
      <dgm:prSet/>
      <dgm:spPr/>
      <dgm:t>
        <a:bodyPr/>
        <a:lstStyle/>
        <a:p>
          <a:endParaRPr lang="es-CO" sz="1600">
            <a:solidFill>
              <a:schemeClr val="tx1"/>
            </a:solidFill>
            <a:latin typeface="Arial" panose="020B0604020202020204" pitchFamily="34" charset="0"/>
            <a:cs typeface="Arial" panose="020B0604020202020204" pitchFamily="34" charset="0"/>
          </a:endParaRPr>
        </a:p>
      </dgm:t>
    </dgm:pt>
    <dgm:pt modelId="{6C8503ED-9F29-4DB5-999C-5AA47593E508}" type="pres">
      <dgm:prSet presAssocID="{25FB928D-8917-4625-B78F-E8C94A420952}" presName="Name0" presStyleCnt="0">
        <dgm:presLayoutVars>
          <dgm:chMax val="21"/>
          <dgm:chPref val="21"/>
        </dgm:presLayoutVars>
      </dgm:prSet>
      <dgm:spPr/>
      <dgm:t>
        <a:bodyPr/>
        <a:lstStyle/>
        <a:p>
          <a:endParaRPr lang="es-CO"/>
        </a:p>
      </dgm:t>
    </dgm:pt>
    <dgm:pt modelId="{7F4A57EC-C8A7-4F46-9F50-F0A42D07D875}" type="pres">
      <dgm:prSet presAssocID="{27AD8E43-F535-4C61-84FE-29B2493E8080}" presName="text1" presStyleCnt="0"/>
      <dgm:spPr/>
      <dgm:t>
        <a:bodyPr/>
        <a:lstStyle/>
        <a:p>
          <a:endParaRPr lang="es-CO"/>
        </a:p>
      </dgm:t>
    </dgm:pt>
    <dgm:pt modelId="{3D73AB17-956E-4251-8D1C-7F1AD1792998}" type="pres">
      <dgm:prSet presAssocID="{27AD8E43-F535-4C61-84FE-29B2493E8080}" presName="textRepeatNode" presStyleLbl="alignNode1" presStyleIdx="0" presStyleCnt="4" custLinFactNeighborX="-757" custLinFactNeighborY="882">
        <dgm:presLayoutVars>
          <dgm:chMax val="0"/>
          <dgm:chPref val="0"/>
          <dgm:bulletEnabled val="1"/>
        </dgm:presLayoutVars>
      </dgm:prSet>
      <dgm:spPr/>
      <dgm:t>
        <a:bodyPr/>
        <a:lstStyle/>
        <a:p>
          <a:endParaRPr lang="es-CO"/>
        </a:p>
      </dgm:t>
    </dgm:pt>
    <dgm:pt modelId="{FE550A14-7CC4-4D87-B913-128B7B8F1015}" type="pres">
      <dgm:prSet presAssocID="{27AD8E43-F535-4C61-84FE-29B2493E8080}" presName="textaccent1" presStyleCnt="0"/>
      <dgm:spPr/>
      <dgm:t>
        <a:bodyPr/>
        <a:lstStyle/>
        <a:p>
          <a:endParaRPr lang="es-CO"/>
        </a:p>
      </dgm:t>
    </dgm:pt>
    <dgm:pt modelId="{BF2C75F1-600D-4931-8345-50D0AD3DD1A9}" type="pres">
      <dgm:prSet presAssocID="{27AD8E43-F535-4C61-84FE-29B2493E8080}" presName="accentRepeatNode" presStyleLbl="solidAlignAcc1" presStyleIdx="0" presStyleCnt="8"/>
      <dgm:spPr/>
      <dgm:t>
        <a:bodyPr/>
        <a:lstStyle/>
        <a:p>
          <a:endParaRPr lang="es-CO"/>
        </a:p>
      </dgm:t>
    </dgm:pt>
    <dgm:pt modelId="{9B974754-4197-4005-8B74-062BCBD54FE5}" type="pres">
      <dgm:prSet presAssocID="{61E67E8F-AD36-4AF4-A5DD-E10B6F14F1FB}" presName="image1" presStyleCnt="0"/>
      <dgm:spPr/>
      <dgm:t>
        <a:bodyPr/>
        <a:lstStyle/>
        <a:p>
          <a:endParaRPr lang="es-CO"/>
        </a:p>
      </dgm:t>
    </dgm:pt>
    <dgm:pt modelId="{21676BAB-D779-4571-B10F-3E2ACF8F46BC}" type="pres">
      <dgm:prSet presAssocID="{61E67E8F-AD36-4AF4-A5DD-E10B6F14F1FB}" presName="imageRepeatNode" presStyleLbl="alignAcc1" presStyleIdx="0" presStyleCnt="4"/>
      <dgm:spPr/>
      <dgm:t>
        <a:bodyPr/>
        <a:lstStyle/>
        <a:p>
          <a:endParaRPr lang="es-CO"/>
        </a:p>
      </dgm:t>
    </dgm:pt>
    <dgm:pt modelId="{3D30CAB8-79D6-4F37-8B89-122092F1FA38}" type="pres">
      <dgm:prSet presAssocID="{61E67E8F-AD36-4AF4-A5DD-E10B6F14F1FB}" presName="imageaccent1" presStyleCnt="0"/>
      <dgm:spPr/>
      <dgm:t>
        <a:bodyPr/>
        <a:lstStyle/>
        <a:p>
          <a:endParaRPr lang="es-CO"/>
        </a:p>
      </dgm:t>
    </dgm:pt>
    <dgm:pt modelId="{0EB60876-4DD1-43F1-B97A-0ACCF34E2B30}" type="pres">
      <dgm:prSet presAssocID="{61E67E8F-AD36-4AF4-A5DD-E10B6F14F1FB}" presName="accentRepeatNode" presStyleLbl="solidAlignAcc1" presStyleIdx="1" presStyleCnt="8"/>
      <dgm:spPr/>
      <dgm:t>
        <a:bodyPr/>
        <a:lstStyle/>
        <a:p>
          <a:endParaRPr lang="es-CO"/>
        </a:p>
      </dgm:t>
    </dgm:pt>
    <dgm:pt modelId="{F88E96AE-8327-4CA2-9312-228FB4C39E6E}" type="pres">
      <dgm:prSet presAssocID="{B24CA026-EDAA-475C-A58C-33C7831A16CE}" presName="text2" presStyleCnt="0"/>
      <dgm:spPr/>
      <dgm:t>
        <a:bodyPr/>
        <a:lstStyle/>
        <a:p>
          <a:endParaRPr lang="es-CO"/>
        </a:p>
      </dgm:t>
    </dgm:pt>
    <dgm:pt modelId="{C205DA5B-16F9-47A0-88CC-7F51270A396A}" type="pres">
      <dgm:prSet presAssocID="{B24CA026-EDAA-475C-A58C-33C7831A16CE}" presName="textRepeatNode" presStyleLbl="alignNode1" presStyleIdx="1" presStyleCnt="4">
        <dgm:presLayoutVars>
          <dgm:chMax val="0"/>
          <dgm:chPref val="0"/>
          <dgm:bulletEnabled val="1"/>
        </dgm:presLayoutVars>
      </dgm:prSet>
      <dgm:spPr/>
      <dgm:t>
        <a:bodyPr/>
        <a:lstStyle/>
        <a:p>
          <a:endParaRPr lang="es-CO"/>
        </a:p>
      </dgm:t>
    </dgm:pt>
    <dgm:pt modelId="{47CFF3BE-DC6C-4BEF-8F81-EEF5C7CBD25A}" type="pres">
      <dgm:prSet presAssocID="{B24CA026-EDAA-475C-A58C-33C7831A16CE}" presName="textaccent2" presStyleCnt="0"/>
      <dgm:spPr/>
      <dgm:t>
        <a:bodyPr/>
        <a:lstStyle/>
        <a:p>
          <a:endParaRPr lang="es-CO"/>
        </a:p>
      </dgm:t>
    </dgm:pt>
    <dgm:pt modelId="{C32A8F84-49EE-4EE4-9471-DCAB1B8ABF8D}" type="pres">
      <dgm:prSet presAssocID="{B24CA026-EDAA-475C-A58C-33C7831A16CE}" presName="accentRepeatNode" presStyleLbl="solidAlignAcc1" presStyleIdx="2" presStyleCnt="8"/>
      <dgm:spPr/>
      <dgm:t>
        <a:bodyPr/>
        <a:lstStyle/>
        <a:p>
          <a:endParaRPr lang="es-CO"/>
        </a:p>
      </dgm:t>
    </dgm:pt>
    <dgm:pt modelId="{C6DB5C1C-5231-480A-910F-5AB71CE3A917}" type="pres">
      <dgm:prSet presAssocID="{B27B2B8B-EE2D-4A6C-81E5-635074B7BB69}" presName="image2" presStyleCnt="0"/>
      <dgm:spPr/>
      <dgm:t>
        <a:bodyPr/>
        <a:lstStyle/>
        <a:p>
          <a:endParaRPr lang="es-CO"/>
        </a:p>
      </dgm:t>
    </dgm:pt>
    <dgm:pt modelId="{5BBA10C9-7D43-4B70-9238-EF42749C69B2}" type="pres">
      <dgm:prSet presAssocID="{B27B2B8B-EE2D-4A6C-81E5-635074B7BB69}" presName="imageRepeatNode" presStyleLbl="alignAcc1" presStyleIdx="1" presStyleCnt="4"/>
      <dgm:spPr/>
      <dgm:t>
        <a:bodyPr/>
        <a:lstStyle/>
        <a:p>
          <a:endParaRPr lang="es-CO"/>
        </a:p>
      </dgm:t>
    </dgm:pt>
    <dgm:pt modelId="{C32B12E3-9129-4A3D-9398-3D2B9971BBD6}" type="pres">
      <dgm:prSet presAssocID="{B27B2B8B-EE2D-4A6C-81E5-635074B7BB69}" presName="imageaccent2" presStyleCnt="0"/>
      <dgm:spPr/>
      <dgm:t>
        <a:bodyPr/>
        <a:lstStyle/>
        <a:p>
          <a:endParaRPr lang="es-CO"/>
        </a:p>
      </dgm:t>
    </dgm:pt>
    <dgm:pt modelId="{2FD04134-A4FA-44EF-BD31-16E879191A35}" type="pres">
      <dgm:prSet presAssocID="{B27B2B8B-EE2D-4A6C-81E5-635074B7BB69}" presName="accentRepeatNode" presStyleLbl="solidAlignAcc1" presStyleIdx="3" presStyleCnt="8"/>
      <dgm:spPr/>
      <dgm:t>
        <a:bodyPr/>
        <a:lstStyle/>
        <a:p>
          <a:endParaRPr lang="es-CO"/>
        </a:p>
      </dgm:t>
    </dgm:pt>
    <dgm:pt modelId="{B0DB781C-03E2-480D-A81F-5D9A4D8EF4DC}" type="pres">
      <dgm:prSet presAssocID="{3C57B98D-87FD-4CF3-9563-C4DDCC15C509}" presName="text3" presStyleCnt="0"/>
      <dgm:spPr/>
      <dgm:t>
        <a:bodyPr/>
        <a:lstStyle/>
        <a:p>
          <a:endParaRPr lang="es-CO"/>
        </a:p>
      </dgm:t>
    </dgm:pt>
    <dgm:pt modelId="{FC512A8A-BCFC-4085-B50A-93EC5B71D755}" type="pres">
      <dgm:prSet presAssocID="{3C57B98D-87FD-4CF3-9563-C4DDCC15C509}" presName="textRepeatNode" presStyleLbl="alignNode1" presStyleIdx="2" presStyleCnt="4">
        <dgm:presLayoutVars>
          <dgm:chMax val="0"/>
          <dgm:chPref val="0"/>
          <dgm:bulletEnabled val="1"/>
        </dgm:presLayoutVars>
      </dgm:prSet>
      <dgm:spPr/>
      <dgm:t>
        <a:bodyPr/>
        <a:lstStyle/>
        <a:p>
          <a:endParaRPr lang="es-CO"/>
        </a:p>
      </dgm:t>
    </dgm:pt>
    <dgm:pt modelId="{BC10B5F2-6A7C-4F2D-BBA2-7632B4449888}" type="pres">
      <dgm:prSet presAssocID="{3C57B98D-87FD-4CF3-9563-C4DDCC15C509}" presName="textaccent3" presStyleCnt="0"/>
      <dgm:spPr/>
      <dgm:t>
        <a:bodyPr/>
        <a:lstStyle/>
        <a:p>
          <a:endParaRPr lang="es-CO"/>
        </a:p>
      </dgm:t>
    </dgm:pt>
    <dgm:pt modelId="{4696461E-3681-4FAC-A785-0472A5735E4C}" type="pres">
      <dgm:prSet presAssocID="{3C57B98D-87FD-4CF3-9563-C4DDCC15C509}" presName="accentRepeatNode" presStyleLbl="solidAlignAcc1" presStyleIdx="4" presStyleCnt="8"/>
      <dgm:spPr/>
      <dgm:t>
        <a:bodyPr/>
        <a:lstStyle/>
        <a:p>
          <a:endParaRPr lang="es-CO"/>
        </a:p>
      </dgm:t>
    </dgm:pt>
    <dgm:pt modelId="{794A0072-9D8B-4788-866E-828EFEA9A05E}" type="pres">
      <dgm:prSet presAssocID="{F09E6B9D-550E-4307-BE94-CBEBAE606D71}" presName="image3" presStyleCnt="0"/>
      <dgm:spPr/>
      <dgm:t>
        <a:bodyPr/>
        <a:lstStyle/>
        <a:p>
          <a:endParaRPr lang="es-CO"/>
        </a:p>
      </dgm:t>
    </dgm:pt>
    <dgm:pt modelId="{24EFDA3E-C737-4351-B088-3661F6C8C902}" type="pres">
      <dgm:prSet presAssocID="{F09E6B9D-550E-4307-BE94-CBEBAE606D71}" presName="imageRepeatNode" presStyleLbl="alignAcc1" presStyleIdx="2" presStyleCnt="4"/>
      <dgm:spPr/>
      <dgm:t>
        <a:bodyPr/>
        <a:lstStyle/>
        <a:p>
          <a:endParaRPr lang="es-CO"/>
        </a:p>
      </dgm:t>
    </dgm:pt>
    <dgm:pt modelId="{91650598-4C5D-4AA7-9621-79C3BD04D147}" type="pres">
      <dgm:prSet presAssocID="{F09E6B9D-550E-4307-BE94-CBEBAE606D71}" presName="imageaccent3" presStyleCnt="0"/>
      <dgm:spPr/>
      <dgm:t>
        <a:bodyPr/>
        <a:lstStyle/>
        <a:p>
          <a:endParaRPr lang="es-CO"/>
        </a:p>
      </dgm:t>
    </dgm:pt>
    <dgm:pt modelId="{49C8FAAE-7D22-4B14-83CA-EEDC78568189}" type="pres">
      <dgm:prSet presAssocID="{F09E6B9D-550E-4307-BE94-CBEBAE606D71}" presName="accentRepeatNode" presStyleLbl="solidAlignAcc1" presStyleIdx="5" presStyleCnt="8"/>
      <dgm:spPr/>
      <dgm:t>
        <a:bodyPr/>
        <a:lstStyle/>
        <a:p>
          <a:endParaRPr lang="es-CO"/>
        </a:p>
      </dgm:t>
    </dgm:pt>
    <dgm:pt modelId="{425D9A63-28BE-4429-BB44-26582CCCAEE7}" type="pres">
      <dgm:prSet presAssocID="{440385FC-AB76-4F11-8701-17CD1CE9CFD2}" presName="text4" presStyleCnt="0"/>
      <dgm:spPr/>
      <dgm:t>
        <a:bodyPr/>
        <a:lstStyle/>
        <a:p>
          <a:endParaRPr lang="es-CO"/>
        </a:p>
      </dgm:t>
    </dgm:pt>
    <dgm:pt modelId="{D1E7C542-2DDC-4EB2-BEA5-9C75BFEBAF14}" type="pres">
      <dgm:prSet presAssocID="{440385FC-AB76-4F11-8701-17CD1CE9CFD2}" presName="textRepeatNode" presStyleLbl="alignNode1" presStyleIdx="3" presStyleCnt="4">
        <dgm:presLayoutVars>
          <dgm:chMax val="0"/>
          <dgm:chPref val="0"/>
          <dgm:bulletEnabled val="1"/>
        </dgm:presLayoutVars>
      </dgm:prSet>
      <dgm:spPr/>
      <dgm:t>
        <a:bodyPr/>
        <a:lstStyle/>
        <a:p>
          <a:endParaRPr lang="es-CO"/>
        </a:p>
      </dgm:t>
    </dgm:pt>
    <dgm:pt modelId="{2E9B5E06-41DB-43CB-9616-1991148FFA14}" type="pres">
      <dgm:prSet presAssocID="{440385FC-AB76-4F11-8701-17CD1CE9CFD2}" presName="textaccent4" presStyleCnt="0"/>
      <dgm:spPr/>
      <dgm:t>
        <a:bodyPr/>
        <a:lstStyle/>
        <a:p>
          <a:endParaRPr lang="es-CO"/>
        </a:p>
      </dgm:t>
    </dgm:pt>
    <dgm:pt modelId="{5FA2E825-00F9-4CDF-90DD-6980ECF8271A}" type="pres">
      <dgm:prSet presAssocID="{440385FC-AB76-4F11-8701-17CD1CE9CFD2}" presName="accentRepeatNode" presStyleLbl="solidAlignAcc1" presStyleIdx="6" presStyleCnt="8"/>
      <dgm:spPr/>
      <dgm:t>
        <a:bodyPr/>
        <a:lstStyle/>
        <a:p>
          <a:endParaRPr lang="es-CO"/>
        </a:p>
      </dgm:t>
    </dgm:pt>
    <dgm:pt modelId="{7A54582B-747D-4536-A012-54E802C4B8DF}" type="pres">
      <dgm:prSet presAssocID="{D57F7401-7FDA-4892-AD34-A6CB8BD6ACE9}" presName="image4" presStyleCnt="0"/>
      <dgm:spPr/>
      <dgm:t>
        <a:bodyPr/>
        <a:lstStyle/>
        <a:p>
          <a:endParaRPr lang="es-CO"/>
        </a:p>
      </dgm:t>
    </dgm:pt>
    <dgm:pt modelId="{14E2B59C-32A8-4D8D-92E1-E6736B7DEC0F}" type="pres">
      <dgm:prSet presAssocID="{D57F7401-7FDA-4892-AD34-A6CB8BD6ACE9}" presName="imageRepeatNode" presStyleLbl="alignAcc1" presStyleIdx="3" presStyleCnt="4"/>
      <dgm:spPr/>
      <dgm:t>
        <a:bodyPr/>
        <a:lstStyle/>
        <a:p>
          <a:endParaRPr lang="es-CO"/>
        </a:p>
      </dgm:t>
    </dgm:pt>
    <dgm:pt modelId="{5BE1AE26-CF0A-42D2-9AE5-F26F20D70F9B}" type="pres">
      <dgm:prSet presAssocID="{D57F7401-7FDA-4892-AD34-A6CB8BD6ACE9}" presName="imageaccent4" presStyleCnt="0"/>
      <dgm:spPr/>
      <dgm:t>
        <a:bodyPr/>
        <a:lstStyle/>
        <a:p>
          <a:endParaRPr lang="es-CO"/>
        </a:p>
      </dgm:t>
    </dgm:pt>
    <dgm:pt modelId="{2E1F69FB-4812-4D37-8BBB-F0C2881DDB46}" type="pres">
      <dgm:prSet presAssocID="{D57F7401-7FDA-4892-AD34-A6CB8BD6ACE9}" presName="accentRepeatNode" presStyleLbl="solidAlignAcc1" presStyleIdx="7" presStyleCnt="8"/>
      <dgm:spPr/>
      <dgm:t>
        <a:bodyPr/>
        <a:lstStyle/>
        <a:p>
          <a:endParaRPr lang="es-CO"/>
        </a:p>
      </dgm:t>
    </dgm:pt>
  </dgm:ptLst>
  <dgm:cxnLst>
    <dgm:cxn modelId="{C3E2FF83-901D-4080-9E52-33881C944528}" type="presOf" srcId="{3C57B98D-87FD-4CF3-9563-C4DDCC15C509}" destId="{FC512A8A-BCFC-4085-B50A-93EC5B71D755}" srcOrd="0" destOrd="0" presId="urn:microsoft.com/office/officeart/2008/layout/HexagonCluster"/>
    <dgm:cxn modelId="{4BBA6F8F-B669-445A-8C55-1B323EFB97A9}" type="presOf" srcId="{440385FC-AB76-4F11-8701-17CD1CE9CFD2}" destId="{D1E7C542-2DDC-4EB2-BEA5-9C75BFEBAF14}" srcOrd="0" destOrd="0" presId="urn:microsoft.com/office/officeart/2008/layout/HexagonCluster"/>
    <dgm:cxn modelId="{A689481B-07B5-4BCE-BA1C-AC109D3D68E0}" type="presOf" srcId="{B27B2B8B-EE2D-4A6C-81E5-635074B7BB69}" destId="{5BBA10C9-7D43-4B70-9238-EF42749C69B2}" srcOrd="0" destOrd="0" presId="urn:microsoft.com/office/officeart/2008/layout/HexagonCluster"/>
    <dgm:cxn modelId="{95AB99C4-48D4-4F05-9D86-9592BF05BBF8}" type="presOf" srcId="{D57F7401-7FDA-4892-AD34-A6CB8BD6ACE9}" destId="{14E2B59C-32A8-4D8D-92E1-E6736B7DEC0F}" srcOrd="0" destOrd="0" presId="urn:microsoft.com/office/officeart/2008/layout/HexagonCluster"/>
    <dgm:cxn modelId="{5201F8CD-1E38-42A8-96A4-8DDDD126060E}" type="presOf" srcId="{27AD8E43-F535-4C61-84FE-29B2493E8080}" destId="{3D73AB17-956E-4251-8D1C-7F1AD1792998}" srcOrd="0" destOrd="0" presId="urn:microsoft.com/office/officeart/2008/layout/HexagonCluster"/>
    <dgm:cxn modelId="{A222C572-309E-4A61-99C0-FC068CAED69D}" type="presOf" srcId="{B24CA026-EDAA-475C-A58C-33C7831A16CE}" destId="{C205DA5B-16F9-47A0-88CC-7F51270A396A}" srcOrd="0" destOrd="0" presId="urn:microsoft.com/office/officeart/2008/layout/HexagonCluster"/>
    <dgm:cxn modelId="{E52A5499-5376-4547-A548-63438DCDA5FE}" srcId="{25FB928D-8917-4625-B78F-E8C94A420952}" destId="{27AD8E43-F535-4C61-84FE-29B2493E8080}" srcOrd="0" destOrd="0" parTransId="{A452B59D-4FD5-4AAD-886F-8F863E7AE78B}" sibTransId="{61E67E8F-AD36-4AF4-A5DD-E10B6F14F1FB}"/>
    <dgm:cxn modelId="{73F5C3C1-D10D-425E-94FF-B02E8271823A}" type="presOf" srcId="{61E67E8F-AD36-4AF4-A5DD-E10B6F14F1FB}" destId="{21676BAB-D779-4571-B10F-3E2ACF8F46BC}" srcOrd="0" destOrd="0" presId="urn:microsoft.com/office/officeart/2008/layout/HexagonCluster"/>
    <dgm:cxn modelId="{C83FE515-DA6E-4671-BCA9-9853F5CCB42E}" srcId="{25FB928D-8917-4625-B78F-E8C94A420952}" destId="{3C57B98D-87FD-4CF3-9563-C4DDCC15C509}" srcOrd="2" destOrd="0" parTransId="{A4348445-1AFE-43A9-A678-86908A49F331}" sibTransId="{F09E6B9D-550E-4307-BE94-CBEBAE606D71}"/>
    <dgm:cxn modelId="{1F702040-0CEA-46C9-B01E-68EC2B2CD617}" type="presOf" srcId="{25FB928D-8917-4625-B78F-E8C94A420952}" destId="{6C8503ED-9F29-4DB5-999C-5AA47593E508}" srcOrd="0" destOrd="0" presId="urn:microsoft.com/office/officeart/2008/layout/HexagonCluster"/>
    <dgm:cxn modelId="{382B0A95-2B4D-48FA-9206-0B2BF7FB0033}" type="presOf" srcId="{F09E6B9D-550E-4307-BE94-CBEBAE606D71}" destId="{24EFDA3E-C737-4351-B088-3661F6C8C902}" srcOrd="0" destOrd="0" presId="urn:microsoft.com/office/officeart/2008/layout/HexagonCluster"/>
    <dgm:cxn modelId="{75366446-53CC-4E4B-BCB0-EFF8CF9EB3DD}" srcId="{25FB928D-8917-4625-B78F-E8C94A420952}" destId="{B24CA026-EDAA-475C-A58C-33C7831A16CE}" srcOrd="1" destOrd="0" parTransId="{AE163EE7-8331-4841-ACA1-6FB985761028}" sibTransId="{B27B2B8B-EE2D-4A6C-81E5-635074B7BB69}"/>
    <dgm:cxn modelId="{F51A3ED4-444B-4A9A-945D-3EFE69640B5D}" srcId="{25FB928D-8917-4625-B78F-E8C94A420952}" destId="{440385FC-AB76-4F11-8701-17CD1CE9CFD2}" srcOrd="3" destOrd="0" parTransId="{8E2A593E-E38E-4504-BB4D-58151F214617}" sibTransId="{D57F7401-7FDA-4892-AD34-A6CB8BD6ACE9}"/>
    <dgm:cxn modelId="{62D4B15D-2A4A-40B7-B882-DEFCE0BAEE7A}" type="presParOf" srcId="{6C8503ED-9F29-4DB5-999C-5AA47593E508}" destId="{7F4A57EC-C8A7-4F46-9F50-F0A42D07D875}" srcOrd="0" destOrd="0" presId="urn:microsoft.com/office/officeart/2008/layout/HexagonCluster"/>
    <dgm:cxn modelId="{1D4A2E60-A3EA-4A13-8288-5FBCC33F3993}" type="presParOf" srcId="{7F4A57EC-C8A7-4F46-9F50-F0A42D07D875}" destId="{3D73AB17-956E-4251-8D1C-7F1AD1792998}" srcOrd="0" destOrd="0" presId="urn:microsoft.com/office/officeart/2008/layout/HexagonCluster"/>
    <dgm:cxn modelId="{D22C5C07-EB94-4D77-B0A1-812691632E87}" type="presParOf" srcId="{6C8503ED-9F29-4DB5-999C-5AA47593E508}" destId="{FE550A14-7CC4-4D87-B913-128B7B8F1015}" srcOrd="1" destOrd="0" presId="urn:microsoft.com/office/officeart/2008/layout/HexagonCluster"/>
    <dgm:cxn modelId="{82A3096A-6110-4226-AF80-983E61CB0ED0}" type="presParOf" srcId="{FE550A14-7CC4-4D87-B913-128B7B8F1015}" destId="{BF2C75F1-600D-4931-8345-50D0AD3DD1A9}" srcOrd="0" destOrd="0" presId="urn:microsoft.com/office/officeart/2008/layout/HexagonCluster"/>
    <dgm:cxn modelId="{6CA5BC5D-DC49-4088-ABAE-D19DBF44723D}" type="presParOf" srcId="{6C8503ED-9F29-4DB5-999C-5AA47593E508}" destId="{9B974754-4197-4005-8B74-062BCBD54FE5}" srcOrd="2" destOrd="0" presId="urn:microsoft.com/office/officeart/2008/layout/HexagonCluster"/>
    <dgm:cxn modelId="{E3ED2C28-04D5-43FE-9862-3C6CE95221B7}" type="presParOf" srcId="{9B974754-4197-4005-8B74-062BCBD54FE5}" destId="{21676BAB-D779-4571-B10F-3E2ACF8F46BC}" srcOrd="0" destOrd="0" presId="urn:microsoft.com/office/officeart/2008/layout/HexagonCluster"/>
    <dgm:cxn modelId="{249F8A48-BA1F-4CA8-B42C-F8ACBF52DDCE}" type="presParOf" srcId="{6C8503ED-9F29-4DB5-999C-5AA47593E508}" destId="{3D30CAB8-79D6-4F37-8B89-122092F1FA38}" srcOrd="3" destOrd="0" presId="urn:microsoft.com/office/officeart/2008/layout/HexagonCluster"/>
    <dgm:cxn modelId="{212D9710-E0A0-435D-A6B5-6417B48C92AF}" type="presParOf" srcId="{3D30CAB8-79D6-4F37-8B89-122092F1FA38}" destId="{0EB60876-4DD1-43F1-B97A-0ACCF34E2B30}" srcOrd="0" destOrd="0" presId="urn:microsoft.com/office/officeart/2008/layout/HexagonCluster"/>
    <dgm:cxn modelId="{4D2434C7-8FD8-4947-A939-68F7733FD2E1}" type="presParOf" srcId="{6C8503ED-9F29-4DB5-999C-5AA47593E508}" destId="{F88E96AE-8327-4CA2-9312-228FB4C39E6E}" srcOrd="4" destOrd="0" presId="urn:microsoft.com/office/officeart/2008/layout/HexagonCluster"/>
    <dgm:cxn modelId="{9A41E834-B3D3-4BEB-8360-B8AB8B75E160}" type="presParOf" srcId="{F88E96AE-8327-4CA2-9312-228FB4C39E6E}" destId="{C205DA5B-16F9-47A0-88CC-7F51270A396A}" srcOrd="0" destOrd="0" presId="urn:microsoft.com/office/officeart/2008/layout/HexagonCluster"/>
    <dgm:cxn modelId="{FC004B8C-D689-467D-8A6E-D776CF8C609F}" type="presParOf" srcId="{6C8503ED-9F29-4DB5-999C-5AA47593E508}" destId="{47CFF3BE-DC6C-4BEF-8F81-EEF5C7CBD25A}" srcOrd="5" destOrd="0" presId="urn:microsoft.com/office/officeart/2008/layout/HexagonCluster"/>
    <dgm:cxn modelId="{F7715C00-CABE-4A6A-B6CE-1E0879DF24E4}" type="presParOf" srcId="{47CFF3BE-DC6C-4BEF-8F81-EEF5C7CBD25A}" destId="{C32A8F84-49EE-4EE4-9471-DCAB1B8ABF8D}" srcOrd="0" destOrd="0" presId="urn:microsoft.com/office/officeart/2008/layout/HexagonCluster"/>
    <dgm:cxn modelId="{49D95507-A77D-4CDE-A31B-38C49C4A9E55}" type="presParOf" srcId="{6C8503ED-9F29-4DB5-999C-5AA47593E508}" destId="{C6DB5C1C-5231-480A-910F-5AB71CE3A917}" srcOrd="6" destOrd="0" presId="urn:microsoft.com/office/officeart/2008/layout/HexagonCluster"/>
    <dgm:cxn modelId="{80969343-85D3-4A3C-B596-9CFCC8FEB310}" type="presParOf" srcId="{C6DB5C1C-5231-480A-910F-5AB71CE3A917}" destId="{5BBA10C9-7D43-4B70-9238-EF42749C69B2}" srcOrd="0" destOrd="0" presId="urn:microsoft.com/office/officeart/2008/layout/HexagonCluster"/>
    <dgm:cxn modelId="{A59827A4-B17F-448F-BF05-E5688C3CD15E}" type="presParOf" srcId="{6C8503ED-9F29-4DB5-999C-5AA47593E508}" destId="{C32B12E3-9129-4A3D-9398-3D2B9971BBD6}" srcOrd="7" destOrd="0" presId="urn:microsoft.com/office/officeart/2008/layout/HexagonCluster"/>
    <dgm:cxn modelId="{9D5C72B1-3F0E-4AB1-AAA6-2E5F75D3D87E}" type="presParOf" srcId="{C32B12E3-9129-4A3D-9398-3D2B9971BBD6}" destId="{2FD04134-A4FA-44EF-BD31-16E879191A35}" srcOrd="0" destOrd="0" presId="urn:microsoft.com/office/officeart/2008/layout/HexagonCluster"/>
    <dgm:cxn modelId="{D099AA19-79FA-4B69-BD4B-A7D37050298A}" type="presParOf" srcId="{6C8503ED-9F29-4DB5-999C-5AA47593E508}" destId="{B0DB781C-03E2-480D-A81F-5D9A4D8EF4DC}" srcOrd="8" destOrd="0" presId="urn:microsoft.com/office/officeart/2008/layout/HexagonCluster"/>
    <dgm:cxn modelId="{605C711C-036D-4D2D-B95E-9ADB0A67BFF3}" type="presParOf" srcId="{B0DB781C-03E2-480D-A81F-5D9A4D8EF4DC}" destId="{FC512A8A-BCFC-4085-B50A-93EC5B71D755}" srcOrd="0" destOrd="0" presId="urn:microsoft.com/office/officeart/2008/layout/HexagonCluster"/>
    <dgm:cxn modelId="{4A3FC218-25B1-471B-9397-44A794509506}" type="presParOf" srcId="{6C8503ED-9F29-4DB5-999C-5AA47593E508}" destId="{BC10B5F2-6A7C-4F2D-BBA2-7632B4449888}" srcOrd="9" destOrd="0" presId="urn:microsoft.com/office/officeart/2008/layout/HexagonCluster"/>
    <dgm:cxn modelId="{5114A02D-3016-4577-BDD5-4E132A4D93B2}" type="presParOf" srcId="{BC10B5F2-6A7C-4F2D-BBA2-7632B4449888}" destId="{4696461E-3681-4FAC-A785-0472A5735E4C}" srcOrd="0" destOrd="0" presId="urn:microsoft.com/office/officeart/2008/layout/HexagonCluster"/>
    <dgm:cxn modelId="{71E14333-8771-4BC4-B4F6-CC0325239F2E}" type="presParOf" srcId="{6C8503ED-9F29-4DB5-999C-5AA47593E508}" destId="{794A0072-9D8B-4788-866E-828EFEA9A05E}" srcOrd="10" destOrd="0" presId="urn:microsoft.com/office/officeart/2008/layout/HexagonCluster"/>
    <dgm:cxn modelId="{685E27DC-65BB-4364-B9BD-06B56B70AA06}" type="presParOf" srcId="{794A0072-9D8B-4788-866E-828EFEA9A05E}" destId="{24EFDA3E-C737-4351-B088-3661F6C8C902}" srcOrd="0" destOrd="0" presId="urn:microsoft.com/office/officeart/2008/layout/HexagonCluster"/>
    <dgm:cxn modelId="{39583365-3156-4CDD-B901-C79B80BC74BB}" type="presParOf" srcId="{6C8503ED-9F29-4DB5-999C-5AA47593E508}" destId="{91650598-4C5D-4AA7-9621-79C3BD04D147}" srcOrd="11" destOrd="0" presId="urn:microsoft.com/office/officeart/2008/layout/HexagonCluster"/>
    <dgm:cxn modelId="{2244D6D6-F5F0-4CD2-BC04-029888244CAC}" type="presParOf" srcId="{91650598-4C5D-4AA7-9621-79C3BD04D147}" destId="{49C8FAAE-7D22-4B14-83CA-EEDC78568189}" srcOrd="0" destOrd="0" presId="urn:microsoft.com/office/officeart/2008/layout/HexagonCluster"/>
    <dgm:cxn modelId="{FB22EDA8-B637-4026-A804-49FB197B5D77}" type="presParOf" srcId="{6C8503ED-9F29-4DB5-999C-5AA47593E508}" destId="{425D9A63-28BE-4429-BB44-26582CCCAEE7}" srcOrd="12" destOrd="0" presId="urn:microsoft.com/office/officeart/2008/layout/HexagonCluster"/>
    <dgm:cxn modelId="{E38E98CA-FA9D-4954-9157-A1AD97D3F29A}" type="presParOf" srcId="{425D9A63-28BE-4429-BB44-26582CCCAEE7}" destId="{D1E7C542-2DDC-4EB2-BEA5-9C75BFEBAF14}" srcOrd="0" destOrd="0" presId="urn:microsoft.com/office/officeart/2008/layout/HexagonCluster"/>
    <dgm:cxn modelId="{11EF7758-A5E2-4C4D-A508-4F206B524D27}" type="presParOf" srcId="{6C8503ED-9F29-4DB5-999C-5AA47593E508}" destId="{2E9B5E06-41DB-43CB-9616-1991148FFA14}" srcOrd="13" destOrd="0" presId="urn:microsoft.com/office/officeart/2008/layout/HexagonCluster"/>
    <dgm:cxn modelId="{37E8D0E7-1BD9-4320-AFB6-ABC97ADE0E7F}" type="presParOf" srcId="{2E9B5E06-41DB-43CB-9616-1991148FFA14}" destId="{5FA2E825-00F9-4CDF-90DD-6980ECF8271A}" srcOrd="0" destOrd="0" presId="urn:microsoft.com/office/officeart/2008/layout/HexagonCluster"/>
    <dgm:cxn modelId="{C0FCC4D1-5EC2-4431-879B-D176A29E9EFC}" type="presParOf" srcId="{6C8503ED-9F29-4DB5-999C-5AA47593E508}" destId="{7A54582B-747D-4536-A012-54E802C4B8DF}" srcOrd="14" destOrd="0" presId="urn:microsoft.com/office/officeart/2008/layout/HexagonCluster"/>
    <dgm:cxn modelId="{D952A3E2-CF91-47A2-B3AB-DBFFF64189ED}" type="presParOf" srcId="{7A54582B-747D-4536-A012-54E802C4B8DF}" destId="{14E2B59C-32A8-4D8D-92E1-E6736B7DEC0F}" srcOrd="0" destOrd="0" presId="urn:microsoft.com/office/officeart/2008/layout/HexagonCluster"/>
    <dgm:cxn modelId="{ACB4A0EA-69A0-4374-A015-5501E0F09E23}" type="presParOf" srcId="{6C8503ED-9F29-4DB5-999C-5AA47593E508}" destId="{5BE1AE26-CF0A-42D2-9AE5-F26F20D70F9B}" srcOrd="15" destOrd="0" presId="urn:microsoft.com/office/officeart/2008/layout/HexagonCluster"/>
    <dgm:cxn modelId="{9A16855F-298D-4882-AFD0-0D4514EB6FB5}" type="presParOf" srcId="{5BE1AE26-CF0A-42D2-9AE5-F26F20D70F9B}" destId="{2E1F69FB-4812-4D37-8BBB-F0C2881DDB46}"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454FF-1635-46D5-9F58-10AD0E94DB1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CO"/>
        </a:p>
      </dgm:t>
    </dgm:pt>
    <dgm:pt modelId="{5B8BA6BC-B366-473D-8E24-1503291CF696}">
      <dgm:prSet phldrT="[Texto]"/>
      <dgm:spPr/>
      <dgm:t>
        <a:bodyPr/>
        <a:lstStyle/>
        <a:p>
          <a:r>
            <a:rPr lang="es-CO" b="1" dirty="0" smtClean="0"/>
            <a:t>29 AGENTES DE TRÁNSITO CONTRATADOS </a:t>
          </a:r>
          <a:endParaRPr lang="es-CO" b="1" dirty="0"/>
        </a:p>
      </dgm:t>
    </dgm:pt>
    <dgm:pt modelId="{4E1B4EFE-2F3C-4224-BE99-C90D666603DB}" type="parTrans" cxnId="{E7A1C82F-52CB-47B9-BCB7-90FA02879333}">
      <dgm:prSet/>
      <dgm:spPr/>
      <dgm:t>
        <a:bodyPr/>
        <a:lstStyle/>
        <a:p>
          <a:endParaRPr lang="es-CO"/>
        </a:p>
      </dgm:t>
    </dgm:pt>
    <dgm:pt modelId="{3ACAF704-D3B0-45FE-B51E-150959C0E412}" type="sibTrans" cxnId="{E7A1C82F-52CB-47B9-BCB7-90FA02879333}">
      <dgm:prSet/>
      <dgm:spPr/>
      <dgm:t>
        <a:bodyPr/>
        <a:lstStyle/>
        <a:p>
          <a:endParaRPr lang="es-CO"/>
        </a:p>
      </dgm:t>
    </dgm:pt>
    <dgm:pt modelId="{551E4FCD-D712-4A9B-9F84-F538DE0ADECF}">
      <dgm:prSet phldrT="[Texto]" custT="1"/>
      <dgm:spPr/>
      <dgm:t>
        <a:bodyPr anchor="ctr"/>
        <a:lstStyle/>
        <a:p>
          <a:pPr algn="just"/>
          <a:r>
            <a:rPr lang="es-CO" sz="1800" b="0" dirty="0" smtClean="0">
              <a:latin typeface="Arial" panose="020B0604020202020204" pitchFamily="34" charset="0"/>
              <a:cs typeface="Arial" panose="020B0604020202020204" pitchFamily="34" charset="0"/>
            </a:rPr>
            <a:t>Mayor cubrimiento en las diferentes zonas de la ciudad.</a:t>
          </a:r>
        </a:p>
        <a:p>
          <a:pPr algn="just"/>
          <a:r>
            <a:rPr lang="es-CO" sz="1800" b="0" dirty="0" smtClean="0">
              <a:latin typeface="Arial" panose="020B0604020202020204" pitchFamily="34" charset="0"/>
              <a:cs typeface="Arial" panose="020B0604020202020204" pitchFamily="34" charset="0"/>
            </a:rPr>
            <a:t>Mejorar controles y operativos de seguridad vial. </a:t>
          </a:r>
        </a:p>
        <a:p>
          <a:pPr algn="just"/>
          <a:endParaRPr lang="es-CO" sz="1800" b="1" dirty="0" smtClean="0">
            <a:solidFill>
              <a:srgbClr val="C00000"/>
            </a:solidFill>
            <a:latin typeface="Arial" panose="020B0604020202020204" pitchFamily="34" charset="0"/>
            <a:cs typeface="Arial" panose="020B0604020202020204" pitchFamily="34" charset="0"/>
          </a:endParaRPr>
        </a:p>
        <a:p>
          <a:pPr algn="just"/>
          <a:r>
            <a:rPr lang="es-CO" sz="1800" b="1" dirty="0" smtClean="0">
              <a:solidFill>
                <a:srgbClr val="C00000"/>
              </a:solidFill>
              <a:latin typeface="Arial" panose="020B0604020202020204" pitchFamily="34" charset="0"/>
              <a:cs typeface="Arial" panose="020B0604020202020204" pitchFamily="34" charset="0"/>
            </a:rPr>
            <a:t>INVERSIÓN $</a:t>
          </a:r>
          <a:r>
            <a:rPr lang="es-CO" sz="2000" b="1" dirty="0" smtClean="0"/>
            <a:t>185.670.504</a:t>
          </a:r>
          <a:r>
            <a:rPr lang="es-CO" sz="1800" dirty="0" smtClean="0"/>
            <a:t> </a:t>
          </a:r>
        </a:p>
        <a:p>
          <a:pPr algn="ctr"/>
          <a:r>
            <a:rPr lang="es-CO" sz="1800" b="1" dirty="0" smtClean="0">
              <a:solidFill>
                <a:schemeClr val="tx1"/>
              </a:solidFill>
              <a:latin typeface="Arial" panose="020B0604020202020204" pitchFamily="34" charset="0"/>
              <a:cs typeface="Arial" panose="020B0604020202020204" pitchFamily="34" charset="0"/>
            </a:rPr>
            <a:t>(SEIS MESES)</a:t>
          </a:r>
        </a:p>
      </dgm:t>
    </dgm:pt>
    <dgm:pt modelId="{548B7F5A-6702-420F-9951-A467B82B1A05}" type="parTrans" cxnId="{8E66C32B-0C9C-4F40-832B-02DB9CCB00EB}">
      <dgm:prSet/>
      <dgm:spPr/>
      <dgm:t>
        <a:bodyPr/>
        <a:lstStyle/>
        <a:p>
          <a:endParaRPr lang="es-CO"/>
        </a:p>
      </dgm:t>
    </dgm:pt>
    <dgm:pt modelId="{4681C2B1-3B96-4525-8A68-D0703E5C74D2}" type="sibTrans" cxnId="{8E66C32B-0C9C-4F40-832B-02DB9CCB00EB}">
      <dgm:prSet/>
      <dgm:spPr/>
      <dgm:t>
        <a:bodyPr/>
        <a:lstStyle/>
        <a:p>
          <a:endParaRPr lang="es-CO"/>
        </a:p>
      </dgm:t>
    </dgm:pt>
    <dgm:pt modelId="{5E292BDB-AF71-41F6-9923-77B11E89641E}" type="pres">
      <dgm:prSet presAssocID="{074454FF-1635-46D5-9F58-10AD0E94DB1B}" presName="Name0" presStyleCnt="0">
        <dgm:presLayoutVars>
          <dgm:chMax/>
          <dgm:chPref/>
          <dgm:dir/>
          <dgm:animLvl val="lvl"/>
        </dgm:presLayoutVars>
      </dgm:prSet>
      <dgm:spPr/>
      <dgm:t>
        <a:bodyPr/>
        <a:lstStyle/>
        <a:p>
          <a:endParaRPr lang="es-CO"/>
        </a:p>
      </dgm:t>
    </dgm:pt>
    <dgm:pt modelId="{8167963D-8080-4CB7-B78D-BE05EE0A2F13}" type="pres">
      <dgm:prSet presAssocID="{5B8BA6BC-B366-473D-8E24-1503291CF696}" presName="composite" presStyleCnt="0"/>
      <dgm:spPr/>
    </dgm:pt>
    <dgm:pt modelId="{4213FDED-54DB-4FDD-B606-40F0D3432D09}" type="pres">
      <dgm:prSet presAssocID="{5B8BA6BC-B366-473D-8E24-1503291CF696}" presName="ParentAccentShape" presStyleLbl="trBgShp" presStyleIdx="0" presStyleCnt="2"/>
      <dgm:spPr/>
    </dgm:pt>
    <dgm:pt modelId="{A3A6D655-649B-4139-98D2-3626AE0B97A0}" type="pres">
      <dgm:prSet presAssocID="{5B8BA6BC-B366-473D-8E24-1503291CF696}" presName="ParentText" presStyleLbl="revTx" presStyleIdx="0" presStyleCnt="2">
        <dgm:presLayoutVars>
          <dgm:chMax val="1"/>
          <dgm:chPref val="1"/>
          <dgm:bulletEnabled val="1"/>
        </dgm:presLayoutVars>
      </dgm:prSet>
      <dgm:spPr/>
      <dgm:t>
        <a:bodyPr/>
        <a:lstStyle/>
        <a:p>
          <a:endParaRPr lang="es-CO"/>
        </a:p>
      </dgm:t>
    </dgm:pt>
    <dgm:pt modelId="{455D0075-785D-4B3F-AB56-A87AA8BBB0DC}" type="pres">
      <dgm:prSet presAssocID="{5B8BA6BC-B366-473D-8E24-1503291CF696}" presName="ChildText" presStyleLbl="revTx" presStyleIdx="1" presStyleCnt="2">
        <dgm:presLayoutVars>
          <dgm:chMax val="0"/>
          <dgm:chPref val="0"/>
        </dgm:presLayoutVars>
      </dgm:prSet>
      <dgm:spPr/>
      <dgm:t>
        <a:bodyPr/>
        <a:lstStyle/>
        <a:p>
          <a:endParaRPr lang="es-CO"/>
        </a:p>
      </dgm:t>
    </dgm:pt>
    <dgm:pt modelId="{62A3A02D-39D6-485F-B7EE-894438977922}" type="pres">
      <dgm:prSet presAssocID="{5B8BA6BC-B366-473D-8E24-1503291CF696}" presName="ChildAccentShape" presStyleLbl="trBgShp" presStyleIdx="1" presStyleCnt="2"/>
      <dgm:spPr/>
    </dgm:pt>
    <dgm:pt modelId="{FF437712-DAF1-479C-989B-557A70B0B3C9}" type="pres">
      <dgm:prSet presAssocID="{5B8BA6BC-B366-473D-8E24-1503291CF696}" presName="Image" presStyleLbl="alignImgPlace1" presStyleIdx="0" presStyleCnt="1" custScaleX="70743" custScaleY="70316" custLinFactNeighborX="2734" custLinFactNeighborY="-3023"/>
      <dgm:spPr>
        <a:blipFill>
          <a:blip xmlns:r="http://schemas.openxmlformats.org/officeDocument/2006/relationships" r:embed="rId1"/>
          <a:srcRect/>
          <a:stretch>
            <a:fillRect l="-12000" r="-12000"/>
          </a:stretch>
        </a:blipFill>
      </dgm:spPr>
      <dgm:t>
        <a:bodyPr/>
        <a:lstStyle/>
        <a:p>
          <a:endParaRPr lang="es-CO"/>
        </a:p>
      </dgm:t>
    </dgm:pt>
  </dgm:ptLst>
  <dgm:cxnLst>
    <dgm:cxn modelId="{E7A1C82F-52CB-47B9-BCB7-90FA02879333}" srcId="{074454FF-1635-46D5-9F58-10AD0E94DB1B}" destId="{5B8BA6BC-B366-473D-8E24-1503291CF696}" srcOrd="0" destOrd="0" parTransId="{4E1B4EFE-2F3C-4224-BE99-C90D666603DB}" sibTransId="{3ACAF704-D3B0-45FE-B51E-150959C0E412}"/>
    <dgm:cxn modelId="{8E66C32B-0C9C-4F40-832B-02DB9CCB00EB}" srcId="{5B8BA6BC-B366-473D-8E24-1503291CF696}" destId="{551E4FCD-D712-4A9B-9F84-F538DE0ADECF}" srcOrd="0" destOrd="0" parTransId="{548B7F5A-6702-420F-9951-A467B82B1A05}" sibTransId="{4681C2B1-3B96-4525-8A68-D0703E5C74D2}"/>
    <dgm:cxn modelId="{F40F00E3-7E8B-4E55-BDEB-7A82F9099604}" type="presOf" srcId="{5B8BA6BC-B366-473D-8E24-1503291CF696}" destId="{A3A6D655-649B-4139-98D2-3626AE0B97A0}" srcOrd="0" destOrd="0" presId="urn:microsoft.com/office/officeart/2009/3/layout/SnapshotPictureList"/>
    <dgm:cxn modelId="{63EECFD3-E7A5-4C90-8025-24EBCEAD17BF}" type="presOf" srcId="{074454FF-1635-46D5-9F58-10AD0E94DB1B}" destId="{5E292BDB-AF71-41F6-9923-77B11E89641E}" srcOrd="0" destOrd="0" presId="urn:microsoft.com/office/officeart/2009/3/layout/SnapshotPictureList"/>
    <dgm:cxn modelId="{6566A920-6550-4495-8202-4C3FC7CB5EBA}" type="presOf" srcId="{551E4FCD-D712-4A9B-9F84-F538DE0ADECF}" destId="{455D0075-785D-4B3F-AB56-A87AA8BBB0DC}" srcOrd="0" destOrd="0" presId="urn:microsoft.com/office/officeart/2009/3/layout/SnapshotPictureList"/>
    <dgm:cxn modelId="{92D08952-661C-4DDC-BC47-599DB75716FD}" type="presParOf" srcId="{5E292BDB-AF71-41F6-9923-77B11E89641E}" destId="{8167963D-8080-4CB7-B78D-BE05EE0A2F13}" srcOrd="0" destOrd="0" presId="urn:microsoft.com/office/officeart/2009/3/layout/SnapshotPictureList"/>
    <dgm:cxn modelId="{D91A143C-96B8-41A9-999F-101267B2D564}" type="presParOf" srcId="{8167963D-8080-4CB7-B78D-BE05EE0A2F13}" destId="{4213FDED-54DB-4FDD-B606-40F0D3432D09}" srcOrd="0" destOrd="0" presId="urn:microsoft.com/office/officeart/2009/3/layout/SnapshotPictureList"/>
    <dgm:cxn modelId="{EA54D5F3-798B-4061-AC4B-B00CF80B5D13}" type="presParOf" srcId="{8167963D-8080-4CB7-B78D-BE05EE0A2F13}" destId="{A3A6D655-649B-4139-98D2-3626AE0B97A0}" srcOrd="1" destOrd="0" presId="urn:microsoft.com/office/officeart/2009/3/layout/SnapshotPictureList"/>
    <dgm:cxn modelId="{BC55929C-C3F6-4757-B334-6C8338DF576F}" type="presParOf" srcId="{8167963D-8080-4CB7-B78D-BE05EE0A2F13}" destId="{455D0075-785D-4B3F-AB56-A87AA8BBB0DC}" srcOrd="2" destOrd="0" presId="urn:microsoft.com/office/officeart/2009/3/layout/SnapshotPictureList"/>
    <dgm:cxn modelId="{07072249-FF4B-4B05-AABD-DF54E56A390E}" type="presParOf" srcId="{8167963D-8080-4CB7-B78D-BE05EE0A2F13}" destId="{62A3A02D-39D6-485F-B7EE-894438977922}" srcOrd="3" destOrd="0" presId="urn:microsoft.com/office/officeart/2009/3/layout/SnapshotPictureList"/>
    <dgm:cxn modelId="{D3138FB5-5910-4CF2-BCAE-ECBBAD9D9EAD}" type="presParOf" srcId="{8167963D-8080-4CB7-B78D-BE05EE0A2F13}" destId="{FF437712-DAF1-479C-989B-557A70B0B3C9}"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6383-1419-4ED5-880A-47A3E9D77372}">
      <dsp:nvSpPr>
        <dsp:cNvPr id="0" name=""/>
        <dsp:cNvSpPr/>
      </dsp:nvSpPr>
      <dsp:spPr>
        <a:xfrm>
          <a:off x="0" y="0"/>
          <a:ext cx="1021314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BE82A-3349-463F-B11C-1CF5B63774CF}">
      <dsp:nvSpPr>
        <dsp:cNvPr id="0" name=""/>
        <dsp:cNvSpPr/>
      </dsp:nvSpPr>
      <dsp:spPr>
        <a:xfrm>
          <a:off x="0" y="0"/>
          <a:ext cx="782858" cy="4823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latin typeface="Arial" panose="020B0604020202020204" pitchFamily="34" charset="0"/>
              <a:cs typeface="Arial" panose="020B0604020202020204" pitchFamily="34" charset="0"/>
            </a:rPr>
            <a:t>MOVILIDAD URBANA</a:t>
          </a:r>
          <a:endParaRPr lang="es-CO" sz="2400" b="1" kern="1200" dirty="0">
            <a:latin typeface="Arial" panose="020B0604020202020204" pitchFamily="34" charset="0"/>
            <a:cs typeface="Arial" panose="020B0604020202020204" pitchFamily="34" charset="0"/>
          </a:endParaRPr>
        </a:p>
      </dsp:txBody>
      <dsp:txXfrm>
        <a:off x="0" y="0"/>
        <a:ext cx="782858" cy="4823004"/>
      </dsp:txXfrm>
    </dsp:sp>
    <dsp:sp modelId="{643E6296-5880-4034-AFE1-2E2A79FA7DD9}">
      <dsp:nvSpPr>
        <dsp:cNvPr id="0" name=""/>
        <dsp:cNvSpPr/>
      </dsp:nvSpPr>
      <dsp:spPr>
        <a:xfrm>
          <a:off x="936055" y="45451"/>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dirty="0" smtClean="0">
              <a:latin typeface="Arial" panose="020B0604020202020204" pitchFamily="34" charset="0"/>
              <a:cs typeface="Arial" panose="020B0604020202020204" pitchFamily="34" charset="0"/>
            </a:rPr>
            <a:t>PLAN DE MOVILIDAD URBANA SOSTENIBLE</a:t>
          </a:r>
          <a:endParaRPr lang="es-CO" sz="1800" b="1" kern="1200" dirty="0">
            <a:latin typeface="Arial" panose="020B0604020202020204" pitchFamily="34" charset="0"/>
            <a:cs typeface="Arial" panose="020B0604020202020204" pitchFamily="34" charset="0"/>
          </a:endParaRPr>
        </a:p>
      </dsp:txBody>
      <dsp:txXfrm>
        <a:off x="936055" y="45451"/>
        <a:ext cx="8017319" cy="909023"/>
      </dsp:txXfrm>
    </dsp:sp>
    <dsp:sp modelId="{3A6BF2AA-898C-4721-A0FE-A09B95591112}">
      <dsp:nvSpPr>
        <dsp:cNvPr id="0" name=""/>
        <dsp:cNvSpPr/>
      </dsp:nvSpPr>
      <dsp:spPr>
        <a:xfrm>
          <a:off x="782858" y="954474"/>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E5275-AAB9-4F36-9C7E-768EA24E6183}">
      <dsp:nvSpPr>
        <dsp:cNvPr id="0" name=""/>
        <dsp:cNvSpPr/>
      </dsp:nvSpPr>
      <dsp:spPr>
        <a:xfrm>
          <a:off x="936055" y="999925"/>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smtClean="0">
              <a:latin typeface="Arial" panose="020B0604020202020204" pitchFamily="34" charset="0"/>
              <a:cs typeface="Arial" panose="020B0604020202020204" pitchFamily="34" charset="0"/>
            </a:rPr>
            <a:t>SISTEMA INTEGRAL DE CONTROL DE TRÁNSITO</a:t>
          </a:r>
          <a:endParaRPr lang="es-CO" sz="1800" b="1" kern="1200" dirty="0">
            <a:latin typeface="Arial" panose="020B0604020202020204" pitchFamily="34" charset="0"/>
            <a:cs typeface="Arial" panose="020B0604020202020204" pitchFamily="34" charset="0"/>
          </a:endParaRPr>
        </a:p>
      </dsp:txBody>
      <dsp:txXfrm>
        <a:off x="936055" y="999925"/>
        <a:ext cx="8017319" cy="909023"/>
      </dsp:txXfrm>
    </dsp:sp>
    <dsp:sp modelId="{1D0D7317-8F52-4AE8-951A-5317DD6B8A8A}">
      <dsp:nvSpPr>
        <dsp:cNvPr id="0" name=""/>
        <dsp:cNvSpPr/>
      </dsp:nvSpPr>
      <dsp:spPr>
        <a:xfrm>
          <a:off x="782858" y="1908949"/>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19F8D-8D00-4CAD-9D84-22227981A7C4}">
      <dsp:nvSpPr>
        <dsp:cNvPr id="0" name=""/>
        <dsp:cNvSpPr/>
      </dsp:nvSpPr>
      <dsp:spPr>
        <a:xfrm>
          <a:off x="936055" y="1954400"/>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smtClean="0">
              <a:latin typeface="Arial" panose="020B0604020202020204" pitchFamily="34" charset="0"/>
              <a:cs typeface="Arial" panose="020B0604020202020204" pitchFamily="34" charset="0"/>
            </a:rPr>
            <a:t>EQUIPAMIENTO URBANO Y LOGISTICO PARA EL TRANSPORTE</a:t>
          </a:r>
          <a:endParaRPr lang="es-CO" sz="1800" b="1" kern="1200" dirty="0">
            <a:latin typeface="Arial" panose="020B0604020202020204" pitchFamily="34" charset="0"/>
            <a:cs typeface="Arial" panose="020B0604020202020204" pitchFamily="34" charset="0"/>
          </a:endParaRPr>
        </a:p>
      </dsp:txBody>
      <dsp:txXfrm>
        <a:off x="936055" y="1954400"/>
        <a:ext cx="8017319" cy="909023"/>
      </dsp:txXfrm>
    </dsp:sp>
    <dsp:sp modelId="{B7BCAE69-8590-47A0-A7D3-32CF532098C7}">
      <dsp:nvSpPr>
        <dsp:cNvPr id="0" name=""/>
        <dsp:cNvSpPr/>
      </dsp:nvSpPr>
      <dsp:spPr>
        <a:xfrm>
          <a:off x="782858" y="2863423"/>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E9DB0-7366-456C-9583-7049D4B3716C}">
      <dsp:nvSpPr>
        <dsp:cNvPr id="0" name=""/>
        <dsp:cNvSpPr/>
      </dsp:nvSpPr>
      <dsp:spPr>
        <a:xfrm>
          <a:off x="936055" y="2908874"/>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smtClean="0">
              <a:latin typeface="Arial" panose="020B0604020202020204" pitchFamily="34" charset="0"/>
              <a:cs typeface="Arial" panose="020B0604020202020204" pitchFamily="34" charset="0"/>
            </a:rPr>
            <a:t>CULTURA DE LA MOVILIDAD SEGURA</a:t>
          </a:r>
          <a:endParaRPr lang="es-CO" sz="1800" b="1" kern="1200" dirty="0">
            <a:latin typeface="Arial" panose="020B0604020202020204" pitchFamily="34" charset="0"/>
            <a:cs typeface="Arial" panose="020B0604020202020204" pitchFamily="34" charset="0"/>
          </a:endParaRPr>
        </a:p>
      </dsp:txBody>
      <dsp:txXfrm>
        <a:off x="936055" y="2908874"/>
        <a:ext cx="8017319" cy="909023"/>
      </dsp:txXfrm>
    </dsp:sp>
    <dsp:sp modelId="{FDC05ECA-FC23-4039-9E0C-FA52BD9EB8C4}">
      <dsp:nvSpPr>
        <dsp:cNvPr id="0" name=""/>
        <dsp:cNvSpPr/>
      </dsp:nvSpPr>
      <dsp:spPr>
        <a:xfrm>
          <a:off x="782858" y="3817898"/>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18A14-AC12-4647-841D-7A46077AFF0D}">
      <dsp:nvSpPr>
        <dsp:cNvPr id="0" name=""/>
        <dsp:cNvSpPr/>
      </dsp:nvSpPr>
      <dsp:spPr>
        <a:xfrm>
          <a:off x="936055" y="3863349"/>
          <a:ext cx="8017319" cy="90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dirty="0" smtClean="0">
              <a:latin typeface="Arial" panose="020B0604020202020204" pitchFamily="34" charset="0"/>
              <a:cs typeface="Arial" panose="020B0604020202020204" pitchFamily="34" charset="0"/>
            </a:rPr>
            <a:t>FORTALECIMIENTO INSTITUCIONAL ITTB</a:t>
          </a:r>
          <a:endParaRPr lang="es-CO" sz="1800" b="1" kern="1200" dirty="0">
            <a:latin typeface="Arial" panose="020B0604020202020204" pitchFamily="34" charset="0"/>
            <a:cs typeface="Arial" panose="020B0604020202020204" pitchFamily="34" charset="0"/>
          </a:endParaRPr>
        </a:p>
      </dsp:txBody>
      <dsp:txXfrm>
        <a:off x="936055" y="3863349"/>
        <a:ext cx="8017319" cy="909023"/>
      </dsp:txXfrm>
    </dsp:sp>
    <dsp:sp modelId="{CE0C45D8-3D8C-4D20-93DC-C75998D2003E}">
      <dsp:nvSpPr>
        <dsp:cNvPr id="0" name=""/>
        <dsp:cNvSpPr/>
      </dsp:nvSpPr>
      <dsp:spPr>
        <a:xfrm>
          <a:off x="782858" y="4772372"/>
          <a:ext cx="81705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3AB17-956E-4251-8D1C-7F1AD1792998}">
      <dsp:nvSpPr>
        <dsp:cNvPr id="0" name=""/>
        <dsp:cNvSpPr/>
      </dsp:nvSpPr>
      <dsp:spPr>
        <a:xfrm>
          <a:off x="2200493" y="3292628"/>
          <a:ext cx="2337061" cy="2006098"/>
        </a:xfrm>
        <a:prstGeom prst="hexagon">
          <a:avLst>
            <a:gd name="adj" fmla="val 25000"/>
            <a:gd name="vf" fmla="val 115470"/>
          </a:avLst>
        </a:prstGeom>
        <a:blipFill rotWithShape="0">
          <a:blip xmlns:r="http://schemas.openxmlformats.org/officeDocument/2006/relationships" r:embed="rId1"/>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endParaRPr lang="es-CO" sz="1600" kern="1200" dirty="0">
            <a:latin typeface="Arial" panose="020B0604020202020204" pitchFamily="34" charset="0"/>
            <a:cs typeface="Arial" panose="020B0604020202020204" pitchFamily="34" charset="0"/>
          </a:endParaRPr>
        </a:p>
      </dsp:txBody>
      <dsp:txXfrm>
        <a:off x="2562423" y="3603303"/>
        <a:ext cx="1613201" cy="1384748"/>
      </dsp:txXfrm>
    </dsp:sp>
    <dsp:sp modelId="{BF2C75F1-600D-4931-8345-50D0AD3DD1A9}">
      <dsp:nvSpPr>
        <dsp:cNvPr id="0" name=""/>
        <dsp:cNvSpPr/>
      </dsp:nvSpPr>
      <dsp:spPr>
        <a:xfrm>
          <a:off x="2291282" y="4179105"/>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1676BAB-D779-4571-B10F-3E2ACF8F46BC}">
      <dsp:nvSpPr>
        <dsp:cNvPr id="0" name=""/>
        <dsp:cNvSpPr/>
      </dsp:nvSpPr>
      <dsp:spPr>
        <a:xfrm>
          <a:off x="234256" y="2202150"/>
          <a:ext cx="2337061" cy="2006098"/>
        </a:xfrm>
        <a:prstGeom prst="hexagon">
          <a:avLst>
            <a:gd name="adj" fmla="val 25000"/>
            <a:gd name="vf" fmla="val 115470"/>
          </a:avLst>
        </a:prstGeom>
        <a:blipFill>
          <a:blip xmlns:r="http://schemas.openxmlformats.org/officeDocument/2006/relationships" r:embed="rId2"/>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EB60876-4DD1-43F1-B97A-0ACCF34E2B30}">
      <dsp:nvSpPr>
        <dsp:cNvPr id="0" name=""/>
        <dsp:cNvSpPr/>
      </dsp:nvSpPr>
      <dsp:spPr>
        <a:xfrm>
          <a:off x="1816663" y="3930065"/>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205DA5B-16F9-47A0-88CC-7F51270A396A}">
      <dsp:nvSpPr>
        <dsp:cNvPr id="0" name=""/>
        <dsp:cNvSpPr/>
      </dsp:nvSpPr>
      <dsp:spPr>
        <a:xfrm>
          <a:off x="4200054" y="2186784"/>
          <a:ext cx="2337061" cy="200609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Diálogos Movilidad</a:t>
          </a:r>
        </a:p>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Comunas 4,5 y 7</a:t>
          </a:r>
        </a:p>
        <a:p>
          <a:pPr lvl="0" algn="ctr" defTabSz="711200">
            <a:lnSpc>
              <a:spcPct val="90000"/>
            </a:lnSpc>
            <a:spcBef>
              <a:spcPct val="0"/>
            </a:spcBef>
            <a:spcAft>
              <a:spcPct val="35000"/>
            </a:spcAft>
          </a:pPr>
          <a:r>
            <a:rPr lang="es-CO" sz="1600" kern="1200" dirty="0" smtClean="0">
              <a:solidFill>
                <a:srgbClr val="FF0000"/>
              </a:solidFill>
            </a:rPr>
            <a:t>Visitas técnicas realizadas a los diferentes barrios</a:t>
          </a:r>
          <a:endParaRPr lang="es-CO" sz="1600" kern="1200" dirty="0" smtClean="0">
            <a:latin typeface="Arial" panose="020B0604020202020204" pitchFamily="34" charset="0"/>
            <a:cs typeface="Arial" panose="020B0604020202020204" pitchFamily="34" charset="0"/>
          </a:endParaRPr>
        </a:p>
      </dsp:txBody>
      <dsp:txXfrm>
        <a:off x="4561984" y="2497459"/>
        <a:ext cx="1613201" cy="1384748"/>
      </dsp:txXfrm>
    </dsp:sp>
    <dsp:sp modelId="{C32A8F84-49EE-4EE4-9471-DCAB1B8ABF8D}">
      <dsp:nvSpPr>
        <dsp:cNvPr id="0" name=""/>
        <dsp:cNvSpPr/>
      </dsp:nvSpPr>
      <dsp:spPr>
        <a:xfrm>
          <a:off x="5800993" y="3912580"/>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BBA10C9-7D43-4B70-9238-EF42749C69B2}">
      <dsp:nvSpPr>
        <dsp:cNvPr id="0" name=""/>
        <dsp:cNvSpPr/>
      </dsp:nvSpPr>
      <dsp:spPr>
        <a:xfrm>
          <a:off x="6192219" y="3289449"/>
          <a:ext cx="2337061" cy="2006098"/>
        </a:xfrm>
        <a:prstGeom prst="hexagon">
          <a:avLst>
            <a:gd name="adj" fmla="val 25000"/>
            <a:gd name="vf" fmla="val 115470"/>
          </a:avLst>
        </a:prstGeom>
        <a:blipFill>
          <a:blip xmlns:r="http://schemas.openxmlformats.org/officeDocument/2006/relationships" r:embed="rId3"/>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FD04134-A4FA-44EF-BD31-16E879191A35}">
      <dsp:nvSpPr>
        <dsp:cNvPr id="0" name=""/>
        <dsp:cNvSpPr/>
      </dsp:nvSpPr>
      <dsp:spPr>
        <a:xfrm>
          <a:off x="6245755" y="4188113"/>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C512A8A-BCFC-4085-B50A-93EC5B71D755}">
      <dsp:nvSpPr>
        <dsp:cNvPr id="0" name=""/>
        <dsp:cNvSpPr/>
      </dsp:nvSpPr>
      <dsp:spPr>
        <a:xfrm>
          <a:off x="2218184" y="1105844"/>
          <a:ext cx="2337061" cy="200609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Determinar principales necesidades</a:t>
          </a:r>
        </a:p>
      </dsp:txBody>
      <dsp:txXfrm>
        <a:off x="2580114" y="1416519"/>
        <a:ext cx="1613201" cy="1384748"/>
      </dsp:txXfrm>
    </dsp:sp>
    <dsp:sp modelId="{4696461E-3681-4FAC-A785-0472A5735E4C}">
      <dsp:nvSpPr>
        <dsp:cNvPr id="0" name=""/>
        <dsp:cNvSpPr/>
      </dsp:nvSpPr>
      <dsp:spPr>
        <a:xfrm>
          <a:off x="3808828" y="1147174"/>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4EFDA3E-C737-4351-B088-3661F6C8C902}">
      <dsp:nvSpPr>
        <dsp:cNvPr id="0" name=""/>
        <dsp:cNvSpPr/>
      </dsp:nvSpPr>
      <dsp:spPr>
        <a:xfrm>
          <a:off x="4200054" y="0"/>
          <a:ext cx="2337061" cy="2006098"/>
        </a:xfrm>
        <a:prstGeom prst="hexagon">
          <a:avLst>
            <a:gd name="adj" fmla="val 25000"/>
            <a:gd name="vf" fmla="val 115470"/>
          </a:avLst>
        </a:prstGeom>
        <a:blipFill>
          <a:blip xmlns:r="http://schemas.openxmlformats.org/officeDocument/2006/relationships" r:embed="rId4"/>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9C8FAAE-7D22-4B14-83CA-EEDC78568189}">
      <dsp:nvSpPr>
        <dsp:cNvPr id="0" name=""/>
        <dsp:cNvSpPr/>
      </dsp:nvSpPr>
      <dsp:spPr>
        <a:xfrm>
          <a:off x="4253590" y="889126"/>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1E7C542-2DDC-4EB2-BEA5-9C75BFEBAF14}">
      <dsp:nvSpPr>
        <dsp:cNvPr id="0" name=""/>
        <dsp:cNvSpPr/>
      </dsp:nvSpPr>
      <dsp:spPr>
        <a:xfrm>
          <a:off x="6192219" y="1102665"/>
          <a:ext cx="2337061" cy="2006098"/>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Señalización</a:t>
          </a:r>
        </a:p>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Cambios de sentido vial</a:t>
          </a:r>
        </a:p>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Capacitación</a:t>
          </a:r>
        </a:p>
        <a:p>
          <a:pPr lvl="0" algn="ctr"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Presencia de la autoridad de tránsito</a:t>
          </a:r>
          <a:endParaRPr lang="es-CO" sz="1600" kern="1200" dirty="0">
            <a:latin typeface="Arial" panose="020B0604020202020204" pitchFamily="34" charset="0"/>
            <a:cs typeface="Arial" panose="020B0604020202020204" pitchFamily="34" charset="0"/>
          </a:endParaRPr>
        </a:p>
      </dsp:txBody>
      <dsp:txXfrm>
        <a:off x="6554149" y="1413340"/>
        <a:ext cx="1613201" cy="1384748"/>
      </dsp:txXfrm>
    </dsp:sp>
    <dsp:sp modelId="{5FA2E825-00F9-4CDF-90DD-6980ECF8271A}">
      <dsp:nvSpPr>
        <dsp:cNvPr id="0" name=""/>
        <dsp:cNvSpPr/>
      </dsp:nvSpPr>
      <dsp:spPr>
        <a:xfrm>
          <a:off x="8201886" y="1988082"/>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4E2B59C-32A8-4D8D-92E1-E6736B7DEC0F}">
      <dsp:nvSpPr>
        <dsp:cNvPr id="0" name=""/>
        <dsp:cNvSpPr/>
      </dsp:nvSpPr>
      <dsp:spPr>
        <a:xfrm>
          <a:off x="8192620" y="2205330"/>
          <a:ext cx="2337061" cy="2006098"/>
        </a:xfrm>
        <a:prstGeom prst="hexagon">
          <a:avLst>
            <a:gd name="adj" fmla="val 25000"/>
            <a:gd name="vf" fmla="val 115470"/>
          </a:avLst>
        </a:prstGeom>
        <a:blipFill>
          <a:blip xmlns:r="http://schemas.openxmlformats.org/officeDocument/2006/relationships" r:embed="rId5"/>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E1F69FB-4812-4D37-8BBB-F0C2881DDB46}">
      <dsp:nvSpPr>
        <dsp:cNvPr id="0" name=""/>
        <dsp:cNvSpPr/>
      </dsp:nvSpPr>
      <dsp:spPr>
        <a:xfrm>
          <a:off x="8664151" y="2240831"/>
          <a:ext cx="272828" cy="23526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470792-D0D5-4705-B2CF-BED291C9B5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 xmlns:a16="http://schemas.microsoft.com/office/drawing/2014/main" id="{E416CCD0-E72B-4CAF-B08B-D7FEE08A3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 xmlns:a16="http://schemas.microsoft.com/office/drawing/2014/main" id="{568C7630-86C7-4CF8-87AE-872928908810}"/>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5" name="Marcador de pie de página 4">
            <a:extLst>
              <a:ext uri="{FF2B5EF4-FFF2-40B4-BE49-F238E27FC236}">
                <a16:creationId xmlns="" xmlns:a16="http://schemas.microsoft.com/office/drawing/2014/main" id="{4B3588BE-8EA4-42DE-AFBE-878AE7110CD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41D33971-6166-4758-BFDF-60E086DE102F}"/>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157003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FC8CC4D-FD59-4BC5-A2CD-5BC2BE5AD7D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F82B792D-F1E6-4971-BCB6-3E987891969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FA69A277-DB98-4FB7-B907-12F9F80D5090}"/>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5" name="Marcador de pie de página 4">
            <a:extLst>
              <a:ext uri="{FF2B5EF4-FFF2-40B4-BE49-F238E27FC236}">
                <a16:creationId xmlns="" xmlns:a16="http://schemas.microsoft.com/office/drawing/2014/main" id="{58C88728-C1B9-4B46-AAA7-7CED44BC338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19B09D51-EC1C-495F-9EA5-5C4C5ACEBD4E}"/>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153925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AA2A7FEE-BBD9-45B4-9103-74DE43CF4E1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4971D0F7-9F5B-40B8-8EAE-67A98A5B2CE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437EFD64-B62F-48F3-AC43-894FCBAEE4BE}"/>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5" name="Marcador de pie de página 4">
            <a:extLst>
              <a:ext uri="{FF2B5EF4-FFF2-40B4-BE49-F238E27FC236}">
                <a16:creationId xmlns="" xmlns:a16="http://schemas.microsoft.com/office/drawing/2014/main" id="{C8DC8EB3-3076-4232-851C-99BF0C7957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8F357A2E-6682-4E53-8DD9-186EC8BAAFE2}"/>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95923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2073EA-D241-4755-A537-9E59094F63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0474DB20-242A-43D6-9164-F98C672F348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631F7C4A-1BDD-4949-8B1D-67D9281AB2D0}"/>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5" name="Marcador de pie de página 4">
            <a:extLst>
              <a:ext uri="{FF2B5EF4-FFF2-40B4-BE49-F238E27FC236}">
                <a16:creationId xmlns="" xmlns:a16="http://schemas.microsoft.com/office/drawing/2014/main" id="{E4FA1542-AC9D-4878-A508-207B6CB98A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42EA413D-E44B-4B33-A2A3-55402BCFE39A}"/>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377864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1AF1CE3-57E6-4C8A-87EE-5D97921C35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49B77FB1-29DC-48A2-B0E6-6CDA1EF90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C71D2F40-2660-4E3D-946E-22D694A667C6}"/>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5" name="Marcador de pie de página 4">
            <a:extLst>
              <a:ext uri="{FF2B5EF4-FFF2-40B4-BE49-F238E27FC236}">
                <a16:creationId xmlns="" xmlns:a16="http://schemas.microsoft.com/office/drawing/2014/main" id="{C795977E-B170-4270-8244-CF019079F36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4FFD88DE-204A-4235-8432-11F3F0528626}"/>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421919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7F2882-829C-4634-9CD4-821B5E64DAE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CE3A5B26-642D-4F5C-819C-D277AB46125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 xmlns:a16="http://schemas.microsoft.com/office/drawing/2014/main" id="{4977F0A8-6C2A-4067-9839-A2C33688E20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 xmlns:a16="http://schemas.microsoft.com/office/drawing/2014/main" id="{CF842AC8-380E-40F5-A88D-08BDC4AA7078}"/>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6" name="Marcador de pie de página 5">
            <a:extLst>
              <a:ext uri="{FF2B5EF4-FFF2-40B4-BE49-F238E27FC236}">
                <a16:creationId xmlns="" xmlns:a16="http://schemas.microsoft.com/office/drawing/2014/main" id="{19CA9092-8917-43F0-80A5-A73D0E92D2A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C3477D21-831C-41E7-AF00-FE4D35F068E5}"/>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404737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BB7CC5-D7F0-40E1-A4D1-4BF5E51EEC9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9147C32C-AA7B-43FA-8151-D59901CE21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0EF30D9B-D4FD-425F-B1A7-6DACF0398D9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 xmlns:a16="http://schemas.microsoft.com/office/drawing/2014/main" id="{2C49C55D-7490-4615-B6EF-57747BE43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0AB55E43-6DEC-43B9-B9E8-D0187D4A5AD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 xmlns:a16="http://schemas.microsoft.com/office/drawing/2014/main" id="{8CF92004-5183-4FBC-970E-E6113521F685}"/>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8" name="Marcador de pie de página 7">
            <a:extLst>
              <a:ext uri="{FF2B5EF4-FFF2-40B4-BE49-F238E27FC236}">
                <a16:creationId xmlns="" xmlns:a16="http://schemas.microsoft.com/office/drawing/2014/main" id="{733C8355-3401-4716-9CB1-941B74226FE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 xmlns:a16="http://schemas.microsoft.com/office/drawing/2014/main" id="{39F5EF9E-7730-4BAB-A51B-E0CD1E065044}"/>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365610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FCD055-BDB7-4743-9A29-90D2B103125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80CF2F43-C038-4CF4-BD51-A00460A1E5CA}"/>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4" name="Marcador de pie de página 3">
            <a:extLst>
              <a:ext uri="{FF2B5EF4-FFF2-40B4-BE49-F238E27FC236}">
                <a16:creationId xmlns="" xmlns:a16="http://schemas.microsoft.com/office/drawing/2014/main" id="{77D503C5-087D-4E3D-84F4-9D24376410F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 xmlns:a16="http://schemas.microsoft.com/office/drawing/2014/main" id="{A546326F-4654-4F22-A0F7-A49BA7611CEC}"/>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370991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CDED7464-9792-4521-94F0-EE01D9EC01F4}"/>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3" name="Marcador de pie de página 2">
            <a:extLst>
              <a:ext uri="{FF2B5EF4-FFF2-40B4-BE49-F238E27FC236}">
                <a16:creationId xmlns="" xmlns:a16="http://schemas.microsoft.com/office/drawing/2014/main" id="{0A6448BA-208B-4489-B050-36B96586438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 xmlns:a16="http://schemas.microsoft.com/office/drawing/2014/main" id="{B2184916-B497-4F80-81E1-6594B716B161}"/>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323997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3A818F-FFEF-4E61-BDB5-9089C297C0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071CEBBF-0E26-421B-8073-806F0C568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 xmlns:a16="http://schemas.microsoft.com/office/drawing/2014/main" id="{A9829368-EFB1-4507-82E6-C6421C6FD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98F89C9B-7701-4B82-AC72-83DD36A89406}"/>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6" name="Marcador de pie de página 5">
            <a:extLst>
              <a:ext uri="{FF2B5EF4-FFF2-40B4-BE49-F238E27FC236}">
                <a16:creationId xmlns="" xmlns:a16="http://schemas.microsoft.com/office/drawing/2014/main" id="{F3CCF986-6867-4F65-B28B-6C6158338D0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C1D48B7F-BB0A-40BE-826F-C8831DAD5E94}"/>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252316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C9AEEAC-60DC-4377-8523-CAF419D074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E5518F9B-95D7-4240-8F3F-AB91DCC56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 xmlns:a16="http://schemas.microsoft.com/office/drawing/2014/main" id="{E1A7C4EC-684B-43EE-8EBB-DBFBCDD41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809714EC-154E-464F-8DB8-D93657B133E0}"/>
              </a:ext>
            </a:extLst>
          </p:cNvPr>
          <p:cNvSpPr>
            <a:spLocks noGrp="1"/>
          </p:cNvSpPr>
          <p:nvPr>
            <p:ph type="dt" sz="half" idx="10"/>
          </p:nvPr>
        </p:nvSpPr>
        <p:spPr/>
        <p:txBody>
          <a:bodyPr/>
          <a:lstStyle/>
          <a:p>
            <a:fld id="{4670D1F5-E106-4DC8-9ECF-D660C60DEF17}" type="datetimeFigureOut">
              <a:rPr lang="es-CO" smtClean="0"/>
              <a:t>09/11/2017</a:t>
            </a:fld>
            <a:endParaRPr lang="es-CO"/>
          </a:p>
        </p:txBody>
      </p:sp>
      <p:sp>
        <p:nvSpPr>
          <p:cNvPr id="6" name="Marcador de pie de página 5">
            <a:extLst>
              <a:ext uri="{FF2B5EF4-FFF2-40B4-BE49-F238E27FC236}">
                <a16:creationId xmlns="" xmlns:a16="http://schemas.microsoft.com/office/drawing/2014/main" id="{57A5C225-2FFE-4AD5-97B5-62DF3C50430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299A6493-ECFB-40AF-B2B0-B43EF07DFD35}"/>
              </a:ext>
            </a:extLst>
          </p:cNvPr>
          <p:cNvSpPr>
            <a:spLocks noGrp="1"/>
          </p:cNvSpPr>
          <p:nvPr>
            <p:ph type="sldNum" sz="quarter" idx="12"/>
          </p:nvPr>
        </p:nvSpPr>
        <p:spPr/>
        <p:txBody>
          <a:bodyPr/>
          <a:lstStyle/>
          <a:p>
            <a:fld id="{1F916BB5-6219-4450-8FD5-46549AF7F776}" type="slidenum">
              <a:rPr lang="es-CO" smtClean="0"/>
              <a:t>‹Nº›</a:t>
            </a:fld>
            <a:endParaRPr lang="es-CO"/>
          </a:p>
        </p:txBody>
      </p:sp>
    </p:spTree>
    <p:extLst>
      <p:ext uri="{BB962C8B-B14F-4D97-AF65-F5344CB8AC3E}">
        <p14:creationId xmlns:p14="http://schemas.microsoft.com/office/powerpoint/2010/main" val="38797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244CC11-4F65-4CC4-AE4B-921D59099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292575EF-4BB0-4209-9072-45ABE1879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E6408FDA-3B61-4E38-97A7-F7F2D55FC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0D1F5-E106-4DC8-9ECF-D660C60DEF17}" type="datetimeFigureOut">
              <a:rPr lang="es-CO" smtClean="0"/>
              <a:t>09/11/2017</a:t>
            </a:fld>
            <a:endParaRPr lang="es-CO"/>
          </a:p>
        </p:txBody>
      </p:sp>
      <p:sp>
        <p:nvSpPr>
          <p:cNvPr id="5" name="Marcador de pie de página 4">
            <a:extLst>
              <a:ext uri="{FF2B5EF4-FFF2-40B4-BE49-F238E27FC236}">
                <a16:creationId xmlns="" xmlns:a16="http://schemas.microsoft.com/office/drawing/2014/main" id="{25DC1D56-D65E-488F-8EA1-53AB2557F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 xmlns:a16="http://schemas.microsoft.com/office/drawing/2014/main" id="{9B5C947D-5783-4140-93A0-764582DB3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16BB5-6219-4450-8FD5-46549AF7F776}" type="slidenum">
              <a:rPr lang="es-CO" smtClean="0"/>
              <a:t>‹Nº›</a:t>
            </a:fld>
            <a:endParaRPr lang="es-CO"/>
          </a:p>
        </p:txBody>
      </p:sp>
    </p:spTree>
    <p:extLst>
      <p:ext uri="{BB962C8B-B14F-4D97-AF65-F5344CB8AC3E}">
        <p14:creationId xmlns:p14="http://schemas.microsoft.com/office/powerpoint/2010/main" val="68837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D636FDEC-F360-4758-B4BC-17243B379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 xmlns:a16="http://schemas.microsoft.com/office/drawing/2014/main" id="{9053F102-9819-4F79-BBDE-561FD99823F5}"/>
              </a:ext>
            </a:extLst>
          </p:cNvPr>
          <p:cNvSpPr>
            <a:spLocks noGrp="1"/>
          </p:cNvSpPr>
          <p:nvPr>
            <p:ph type="ctrTitle"/>
          </p:nvPr>
        </p:nvSpPr>
        <p:spPr>
          <a:xfrm>
            <a:off x="1524000" y="655093"/>
            <a:ext cx="9144000" cy="2197289"/>
          </a:xfrm>
        </p:spPr>
        <p:txBody>
          <a:bodyPr>
            <a:normAutofit/>
          </a:bodyPr>
          <a:lstStyle/>
          <a:p>
            <a:r>
              <a:rPr lang="es-CO" b="1" dirty="0">
                <a:effectLst>
                  <a:outerShdw blurRad="38100" dist="38100" dir="2700000" algn="tl">
                    <a:srgbClr val="000000">
                      <a:alpha val="43137"/>
                    </a:srgbClr>
                  </a:outerShdw>
                </a:effectLst>
              </a:rPr>
              <a:t>INFORME DE GESTIÓN       CONCEJO </a:t>
            </a:r>
            <a:r>
              <a:rPr lang="es-CO" b="1" dirty="0" smtClean="0">
                <a:effectLst>
                  <a:outerShdw blurRad="38100" dist="38100" dir="2700000" algn="tl">
                    <a:srgbClr val="000000">
                      <a:alpha val="43137"/>
                    </a:srgbClr>
                  </a:outerShdw>
                </a:effectLst>
              </a:rPr>
              <a:t>MUNICIPAL</a:t>
            </a:r>
            <a:br>
              <a:rPr lang="es-CO" b="1" dirty="0" smtClean="0">
                <a:effectLst>
                  <a:outerShdw blurRad="38100" dist="38100" dir="2700000" algn="tl">
                    <a:srgbClr val="000000">
                      <a:alpha val="43137"/>
                    </a:srgbClr>
                  </a:outerShdw>
                </a:effectLst>
              </a:rPr>
            </a:br>
            <a:r>
              <a:rPr lang="es-CO" sz="2700" dirty="0" smtClean="0"/>
              <a:t>PERIODO JUNIO A SEPTIEMBRE/2017</a:t>
            </a:r>
            <a:endParaRPr lang="es-CO" dirty="0"/>
          </a:p>
        </p:txBody>
      </p:sp>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3967184" y="3286456"/>
            <a:ext cx="4611000" cy="2157524"/>
          </a:xfrm>
          <a:prstGeom prst="rect">
            <a:avLst/>
          </a:prstGeom>
        </p:spPr>
      </p:pic>
    </p:spTree>
    <p:extLst>
      <p:ext uri="{BB962C8B-B14F-4D97-AF65-F5344CB8AC3E}">
        <p14:creationId xmlns:p14="http://schemas.microsoft.com/office/powerpoint/2010/main" val="1551210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8" name="7 Rectángulo"/>
          <p:cNvSpPr/>
          <p:nvPr/>
        </p:nvSpPr>
        <p:spPr>
          <a:xfrm>
            <a:off x="2019350" y="383558"/>
            <a:ext cx="6795002" cy="1384995"/>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algn="ctr"/>
            <a:r>
              <a:rPr lang="es-CO" sz="2800" b="1" dirty="0" smtClean="0">
                <a:latin typeface="Arial" panose="020B0604020202020204" pitchFamily="34" charset="0"/>
                <a:cs typeface="Arial" panose="020B0604020202020204" pitchFamily="34" charset="0"/>
              </a:rPr>
              <a:t>CULTURA DE LA MOVILIDAD SEGURA</a:t>
            </a:r>
            <a:endParaRPr lang="es-CO" sz="2800" b="1" dirty="0">
              <a:latin typeface="Arial" panose="020B0604020202020204" pitchFamily="34" charset="0"/>
              <a:cs typeface="Arial" panose="020B0604020202020204" pitchFamily="34" charset="0"/>
            </a:endParaRPr>
          </a:p>
          <a:p>
            <a:pPr algn="ctr"/>
            <a:endParaRPr lang="es-CO" sz="2800" dirty="0"/>
          </a:p>
        </p:txBody>
      </p:sp>
      <p:graphicFrame>
        <p:nvGraphicFramePr>
          <p:cNvPr id="9" name="8 Tabla"/>
          <p:cNvGraphicFramePr>
            <a:graphicFrameLocks noGrp="1"/>
          </p:cNvGraphicFramePr>
          <p:nvPr>
            <p:extLst>
              <p:ext uri="{D42A27DB-BD31-4B8C-83A1-F6EECF244321}">
                <p14:modId xmlns:p14="http://schemas.microsoft.com/office/powerpoint/2010/main" val="1932422465"/>
              </p:ext>
            </p:extLst>
          </p:nvPr>
        </p:nvGraphicFramePr>
        <p:xfrm>
          <a:off x="1611938" y="1768553"/>
          <a:ext cx="8915762" cy="3706222"/>
        </p:xfrm>
        <a:graphic>
          <a:graphicData uri="http://schemas.openxmlformats.org/drawingml/2006/table">
            <a:tbl>
              <a:tblPr>
                <a:tableStyleId>{5C22544A-7EE6-4342-B048-85BDC9FD1C3A}</a:tableStyleId>
              </a:tblPr>
              <a:tblGrid>
                <a:gridCol w="6831556"/>
                <a:gridCol w="656140"/>
                <a:gridCol w="714033"/>
                <a:gridCol w="714033"/>
              </a:tblGrid>
              <a:tr h="217256">
                <a:tc rowSpan="4">
                  <a:txBody>
                    <a:bodyPr/>
                    <a:lstStyle/>
                    <a:p>
                      <a:pPr algn="ctr" fontAlgn="ctr"/>
                      <a:r>
                        <a:rPr lang="es-CO" sz="1400" u="none" strike="noStrike" dirty="0">
                          <a:effectLst/>
                        </a:rPr>
                        <a:t>META DE PRODUCTO</a:t>
                      </a:r>
                      <a:endParaRPr lang="es-CO" sz="1400" b="1"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s-CO" sz="1400" u="none" strike="noStrike" dirty="0">
                          <a:effectLst/>
                        </a:rPr>
                        <a:t>% CUMPLIMIENTO</a:t>
                      </a:r>
                      <a:endParaRPr lang="es-CO" sz="1400" b="1"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06911">
                <a:tc vMerge="1">
                  <a:txBody>
                    <a:bodyPr/>
                    <a:lstStyle/>
                    <a:p>
                      <a:endParaRPr lang="es-CO"/>
                    </a:p>
                  </a:txBody>
                  <a:tcPr/>
                </a:tc>
                <a:tc gridSpan="3">
                  <a:txBody>
                    <a:bodyPr/>
                    <a:lstStyle/>
                    <a:p>
                      <a:pPr algn="ctr" fontAlgn="ctr"/>
                      <a:r>
                        <a:rPr lang="es-CO" sz="1400" u="none" strike="noStrike">
                          <a:effectLst/>
                        </a:rPr>
                        <a:t>Meta</a:t>
                      </a:r>
                      <a:endParaRPr lang="es-CO" sz="1400" b="1"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17256">
                <a:tc vMerge="1">
                  <a:txBody>
                    <a:bodyPr/>
                    <a:lstStyle/>
                    <a:p>
                      <a:endParaRPr lang="es-CO"/>
                    </a:p>
                  </a:txBody>
                  <a:tcPr/>
                </a:tc>
                <a:tc gridSpan="3">
                  <a:txBody>
                    <a:bodyPr/>
                    <a:lstStyle/>
                    <a:p>
                      <a:pPr algn="ctr" fontAlgn="ctr"/>
                      <a:r>
                        <a:rPr lang="es-CO" sz="1400" u="none" strike="noStrike">
                          <a:effectLst/>
                        </a:rPr>
                        <a:t>2017</a:t>
                      </a:r>
                      <a:endParaRPr lang="es-CO" sz="1400" b="1"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17256">
                <a:tc vMerge="1">
                  <a:txBody>
                    <a:bodyPr/>
                    <a:lstStyle/>
                    <a:p>
                      <a:endParaRPr lang="es-CO"/>
                    </a:p>
                  </a:txBody>
                  <a:tcPr/>
                </a:tc>
                <a:tc>
                  <a:txBody>
                    <a:bodyPr/>
                    <a:lstStyle/>
                    <a:p>
                      <a:pPr algn="ctr" fontAlgn="ctr"/>
                      <a:r>
                        <a:rPr lang="es-CO" sz="1400" u="none" strike="noStrike">
                          <a:effectLst/>
                        </a:rPr>
                        <a:t>Prog</a:t>
                      </a:r>
                      <a:endParaRPr lang="es-CO" sz="1400" b="1"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Cump</a:t>
                      </a:r>
                      <a:endParaRPr lang="es-CO" sz="1400" b="1"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a:t>
                      </a:r>
                      <a:endParaRPr lang="es-CO" sz="1400" b="1"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94">
                <a:tc>
                  <a:txBody>
                    <a:bodyPr/>
                    <a:lstStyle/>
                    <a:p>
                      <a:pPr algn="just" fontAlgn="ctr"/>
                      <a:r>
                        <a:rPr lang="es-CO" sz="1400" u="none" strike="noStrike" dirty="0">
                          <a:effectLst/>
                        </a:rPr>
                        <a:t>Promover el uso de parqueaderos públicos dirigida a 1000 conductores, mediante la realización de campañas, durante el cuatrienio.</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250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94">
                <a:tc>
                  <a:txBody>
                    <a:bodyPr/>
                    <a:lstStyle/>
                    <a:p>
                      <a:pPr algn="just" fontAlgn="ctr"/>
                      <a:r>
                        <a:rPr lang="es-CO" sz="1400" u="none" strike="noStrike" dirty="0">
                          <a:effectLst/>
                        </a:rPr>
                        <a:t>Incrementar en 1.000 usuarios de las vías, las campañas referidas a la prevención del consumo de alcohol, durante el cuatrienio.</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234</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solidFill>
                            <a:schemeClr val="dk1"/>
                          </a:solidFill>
                          <a:effectLst/>
                          <a:latin typeface="+mn-lt"/>
                          <a:ea typeface="+mn-ea"/>
                          <a:cs typeface="+mn-cs"/>
                        </a:rPr>
                        <a:t>213</a:t>
                      </a:r>
                      <a:endParaRPr lang="es-CO" sz="1400" u="none" strike="noStrike" kern="1200" dirty="0">
                        <a:solidFill>
                          <a:schemeClr val="dk1"/>
                        </a:solidFill>
                        <a:effectLst/>
                        <a:latin typeface="+mn-lt"/>
                        <a:ea typeface="+mn-ea"/>
                        <a:cs typeface="+mn-cs"/>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91%</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078">
                <a:tc>
                  <a:txBody>
                    <a:bodyPr/>
                    <a:lstStyle/>
                    <a:p>
                      <a:pPr algn="just" fontAlgn="ctr"/>
                      <a:r>
                        <a:rPr lang="es-CO" sz="1400" u="none" strike="noStrike" dirty="0">
                          <a:effectLst/>
                        </a:rPr>
                        <a:t>Implementar una estrategia de formación ciudadana a dos mil (2.000) personas en el uso de los medios de Transporte Público en la ciudad, durante el cuatrienio.</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500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0</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712">
                <a:tc>
                  <a:txBody>
                    <a:bodyPr/>
                    <a:lstStyle/>
                    <a:p>
                      <a:pPr algn="just" fontAlgn="ctr"/>
                      <a:r>
                        <a:rPr lang="es-CO" sz="1400" u="none" strike="noStrike" dirty="0">
                          <a:effectLst/>
                        </a:rPr>
                        <a:t>Incrementar en el 40% el número de agentes de tránsito para control en la movilidad.</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20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29</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894">
                <a:tc>
                  <a:txBody>
                    <a:bodyPr/>
                    <a:lstStyle/>
                    <a:p>
                      <a:pPr algn="just" fontAlgn="ctr"/>
                      <a:r>
                        <a:rPr lang="es-CO" sz="1400" u="none" strike="noStrike" dirty="0">
                          <a:effectLst/>
                        </a:rPr>
                        <a:t>Implementar una (1) aula móvil sobre seguridad vial dirigida a dos mil (2.000) usuarios de las vías, durante el cuatrienio.</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400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1055</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a:effectLst/>
                        </a:rPr>
                        <a:t>100%</a:t>
                      </a:r>
                      <a:endParaRPr lang="es-CO" sz="1400" b="0" i="0" u="none" strike="noStrike">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712">
                <a:tc>
                  <a:txBody>
                    <a:bodyPr/>
                    <a:lstStyle/>
                    <a:p>
                      <a:pPr algn="just" fontAlgn="ctr"/>
                      <a:r>
                        <a:rPr lang="es-CO" sz="1400" u="none" strike="noStrike" dirty="0">
                          <a:effectLst/>
                        </a:rPr>
                        <a:t>Capacitar a ocho mil (8.000) estudiantes sobre normas de seguridad vial, durante el cuatrienio.</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rPr>
                        <a:t>3200</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b="0" i="0" u="none" strike="noStrike" dirty="0" smtClean="0">
                          <a:solidFill>
                            <a:schemeClr val="dk1"/>
                          </a:solidFill>
                          <a:effectLst/>
                          <a:latin typeface="+mn-lt"/>
                        </a:rPr>
                        <a:t>688</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22%</a:t>
                      </a:r>
                      <a:endParaRPr lang="es-CO" sz="1400" b="0" i="0" u="none" strike="noStrike" dirty="0">
                        <a:solidFill>
                          <a:srgbClr val="000000"/>
                        </a:solidFill>
                        <a:effectLst/>
                        <a:latin typeface="Arial"/>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3 Rectángulo"/>
          <p:cNvSpPr/>
          <p:nvPr/>
        </p:nvSpPr>
        <p:spPr>
          <a:xfrm>
            <a:off x="2084003" y="284747"/>
            <a:ext cx="7085016"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PREVENCIÓN CONSUMO DE ALCOHOL </a:t>
            </a:r>
          </a:p>
          <a:p>
            <a:pPr algn="ctr"/>
            <a:r>
              <a:rPr lang="es-CO" sz="2800" b="1" dirty="0" smtClean="0">
                <a:latin typeface="Arial" panose="020B0604020202020204" pitchFamily="34" charset="0"/>
                <a:cs typeface="Arial" panose="020B0604020202020204" pitchFamily="34" charset="0"/>
              </a:rPr>
              <a:t>Operativos control alcoholemia</a:t>
            </a:r>
            <a:endParaRPr lang="es-CO" sz="2800" b="1" dirty="0">
              <a:latin typeface="Arial" panose="020B0604020202020204" pitchFamily="34" charset="0"/>
              <a:cs typeface="Arial" panose="020B0604020202020204" pitchFamily="34" charset="0"/>
            </a:endParaRPr>
          </a:p>
        </p:txBody>
      </p:sp>
      <p:sp>
        <p:nvSpPr>
          <p:cNvPr id="6" name="5 Rectángulo"/>
          <p:cNvSpPr/>
          <p:nvPr/>
        </p:nvSpPr>
        <p:spPr>
          <a:xfrm>
            <a:off x="5797498" y="5811292"/>
            <a:ext cx="4730544" cy="830997"/>
          </a:xfrm>
          <a:prstGeom prst="rect">
            <a:avLst/>
          </a:prstGeom>
        </p:spPr>
        <p:txBody>
          <a:bodyPr wrap="square">
            <a:spAutoFit/>
          </a:bodyPr>
          <a:lstStyle/>
          <a:p>
            <a:pPr algn="ctr"/>
            <a:r>
              <a:rPr lang="es-CO" sz="1200" b="1" dirty="0" smtClean="0">
                <a:latin typeface="Arial" panose="020B0604020202020204" pitchFamily="34" charset="0"/>
                <a:cs typeface="Arial" panose="020B0604020202020204" pitchFamily="34" charset="0"/>
              </a:rPr>
              <a:t>213 PRUEBAS DE ALCOHOLEMIA APLICADAS</a:t>
            </a:r>
          </a:p>
          <a:p>
            <a:pPr algn="ctr"/>
            <a:endParaRPr lang="es-CO" sz="1200" b="1" dirty="0" smtClean="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2 PRUEBAS EFECTIVAS</a:t>
            </a:r>
          </a:p>
          <a:p>
            <a:pPr algn="ctr"/>
            <a:r>
              <a:rPr lang="es-CO" sz="1200" b="1" dirty="0" smtClean="0">
                <a:latin typeface="Arial" panose="020B0604020202020204" pitchFamily="34" charset="0"/>
                <a:cs typeface="Arial" panose="020B0604020202020204" pitchFamily="34" charset="0"/>
              </a:rPr>
              <a:t>INVERSIÓN $6.491.450 CALIBRACIÓN ALCOHOSENSORES</a:t>
            </a:r>
            <a:endParaRPr lang="es-CO" sz="1200" b="1" dirty="0">
              <a:latin typeface="Arial" panose="020B0604020202020204" pitchFamily="34" charset="0"/>
              <a:cs typeface="Arial" panose="020B0604020202020204" pitchFamily="34" charset="0"/>
            </a:endParaRPr>
          </a:p>
        </p:txBody>
      </p:sp>
      <p:pic>
        <p:nvPicPr>
          <p:cNvPr id="8" name="7 Imagen" descr="La imagen puede contener: 1 persona, de pie, automóvil y exterior"/>
          <p:cNvPicPr/>
          <p:nvPr/>
        </p:nvPicPr>
        <p:blipFill rotWithShape="1">
          <a:blip r:embed="rId4" cstate="print">
            <a:extLst>
              <a:ext uri="{28A0092B-C50C-407E-A947-70E740481C1C}">
                <a14:useLocalDpi xmlns:a14="http://schemas.microsoft.com/office/drawing/2010/main" val="0"/>
              </a:ext>
            </a:extLst>
          </a:blip>
          <a:srcRect l="12479" r="20879"/>
          <a:stretch/>
        </p:blipFill>
        <p:spPr bwMode="auto">
          <a:xfrm>
            <a:off x="1351129" y="1624083"/>
            <a:ext cx="2333767" cy="1951630"/>
          </a:xfrm>
          <a:prstGeom prst="rect">
            <a:avLst/>
          </a:prstGeom>
          <a:noFill/>
          <a:ln>
            <a:noFill/>
          </a:ln>
        </p:spPr>
      </p:pic>
      <p:pic>
        <p:nvPicPr>
          <p:cNvPr id="9" name="8 Imagen" descr="La imagen puede contener: 2 personas, árbol y exterior"/>
          <p:cNvPicPr/>
          <p:nvPr/>
        </p:nvPicPr>
        <p:blipFill rotWithShape="1">
          <a:blip r:embed="rId5" cstate="print">
            <a:extLst>
              <a:ext uri="{28A0092B-C50C-407E-A947-70E740481C1C}">
                <a14:useLocalDpi xmlns:a14="http://schemas.microsoft.com/office/drawing/2010/main" val="0"/>
              </a:ext>
            </a:extLst>
          </a:blip>
          <a:srcRect t="27983" b="19220"/>
          <a:stretch/>
        </p:blipFill>
        <p:spPr bwMode="auto">
          <a:xfrm>
            <a:off x="1285609" y="3862316"/>
            <a:ext cx="2399287" cy="1869749"/>
          </a:xfrm>
          <a:prstGeom prst="rect">
            <a:avLst/>
          </a:prstGeom>
          <a:noFill/>
          <a:ln>
            <a:no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2551536132"/>
              </p:ext>
            </p:extLst>
          </p:nvPr>
        </p:nvGraphicFramePr>
        <p:xfrm>
          <a:off x="4282265" y="1596787"/>
          <a:ext cx="7272840" cy="4110847"/>
        </p:xfrm>
        <a:graphic>
          <a:graphicData uri="http://schemas.openxmlformats.org/drawingml/2006/table">
            <a:tbl>
              <a:tblPr firstRow="1" firstCol="1" bandRow="1">
                <a:tableStyleId>{9D7B26C5-4107-4FEC-AEDC-1716B250A1EF}</a:tableStyleId>
              </a:tblPr>
              <a:tblGrid>
                <a:gridCol w="1175985"/>
                <a:gridCol w="1474038"/>
                <a:gridCol w="1673540"/>
                <a:gridCol w="1186201"/>
                <a:gridCol w="1763076"/>
              </a:tblGrid>
              <a:tr h="397574">
                <a:tc>
                  <a:txBody>
                    <a:bodyPr/>
                    <a:lstStyle/>
                    <a:p>
                      <a:pPr algn="ctr">
                        <a:lnSpc>
                          <a:spcPct val="115000"/>
                        </a:lnSpc>
                        <a:spcAft>
                          <a:spcPts val="0"/>
                        </a:spcAft>
                      </a:pPr>
                      <a:r>
                        <a:rPr lang="es-CO" sz="1200" dirty="0">
                          <a:effectLst/>
                        </a:rPr>
                        <a:t>FECHA</a:t>
                      </a:r>
                      <a:endParaRPr lang="es-CO"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LUGAR</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TIPO VEHICULO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dirty="0">
                          <a:effectLst/>
                        </a:rPr>
                        <a:t>PRUEBAS APLICADAS</a:t>
                      </a:r>
                      <a:endParaRPr lang="es-CO"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RESULTADOS</a:t>
                      </a:r>
                      <a:endParaRPr lang="es-CO" sz="1100">
                        <a:effectLst/>
                        <a:latin typeface="Calibri"/>
                        <a:ea typeface="Calibri"/>
                        <a:cs typeface="Times New Roman"/>
                      </a:endParaRPr>
                    </a:p>
                  </a:txBody>
                  <a:tcPr marL="44450" marR="44450" marT="0" marB="0" anchor="b"/>
                </a:tc>
              </a:tr>
              <a:tr h="397574">
                <a:tc>
                  <a:txBody>
                    <a:bodyPr/>
                    <a:lstStyle/>
                    <a:p>
                      <a:pPr algn="ctr">
                        <a:lnSpc>
                          <a:spcPct val="115000"/>
                        </a:lnSpc>
                        <a:spcAft>
                          <a:spcPts val="0"/>
                        </a:spcAft>
                      </a:pPr>
                      <a:r>
                        <a:rPr lang="es-CO" sz="1200">
                          <a:effectLst/>
                        </a:rPr>
                        <a:t>20 DE MARZO DE 2017</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SECTOR COMERCIAL</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TRANSPORTE PUBLICO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20</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NEGATIVAS</a:t>
                      </a:r>
                      <a:endParaRPr lang="es-CO" sz="1100">
                        <a:effectLst/>
                        <a:latin typeface="Calibri"/>
                        <a:ea typeface="Calibri"/>
                        <a:cs typeface="Times New Roman"/>
                      </a:endParaRPr>
                    </a:p>
                  </a:txBody>
                  <a:tcPr marL="44450" marR="44450" marT="0" marB="0" anchor="b"/>
                </a:tc>
              </a:tr>
              <a:tr h="397574">
                <a:tc>
                  <a:txBody>
                    <a:bodyPr/>
                    <a:lstStyle/>
                    <a:p>
                      <a:pPr algn="ctr">
                        <a:lnSpc>
                          <a:spcPct val="115000"/>
                        </a:lnSpc>
                        <a:spcAft>
                          <a:spcPts val="0"/>
                        </a:spcAft>
                      </a:pPr>
                      <a:r>
                        <a:rPr lang="es-CO" sz="1200">
                          <a:effectLst/>
                        </a:rPr>
                        <a:t>23 DE MARZO DE 2017</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RETEN-CAMPO GALA</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TRANSPORTE CARGA-GENERAL</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10</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NEGATIVAS</a:t>
                      </a:r>
                      <a:endParaRPr lang="es-CO" sz="1100">
                        <a:effectLst/>
                        <a:latin typeface="Calibri"/>
                        <a:ea typeface="Calibri"/>
                        <a:cs typeface="Times New Roman"/>
                      </a:endParaRPr>
                    </a:p>
                  </a:txBody>
                  <a:tcPr marL="44450" marR="44450" marT="0" marB="0" anchor="b"/>
                </a:tc>
              </a:tr>
              <a:tr h="397574">
                <a:tc>
                  <a:txBody>
                    <a:bodyPr/>
                    <a:lstStyle/>
                    <a:p>
                      <a:pPr algn="ctr">
                        <a:lnSpc>
                          <a:spcPct val="115000"/>
                        </a:lnSpc>
                        <a:spcAft>
                          <a:spcPts val="0"/>
                        </a:spcAft>
                      </a:pPr>
                      <a:r>
                        <a:rPr lang="es-CO" sz="1200">
                          <a:effectLst/>
                        </a:rPr>
                        <a:t>24, 25 Y 26 DE MARZO </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OPERATIVO NOCTURNO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TODO TIPO DE VEHICULO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45</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NEGATIVAS</a:t>
                      </a:r>
                      <a:endParaRPr lang="es-CO" sz="1100">
                        <a:effectLst/>
                        <a:latin typeface="Calibri"/>
                        <a:ea typeface="Calibri"/>
                        <a:cs typeface="Times New Roman"/>
                      </a:endParaRPr>
                    </a:p>
                  </a:txBody>
                  <a:tcPr marL="44450" marR="44450" marT="0" marB="0" anchor="b"/>
                </a:tc>
              </a:tr>
              <a:tr h="397574">
                <a:tc>
                  <a:txBody>
                    <a:bodyPr/>
                    <a:lstStyle/>
                    <a:p>
                      <a:pPr algn="ctr">
                        <a:lnSpc>
                          <a:spcPct val="115000"/>
                        </a:lnSpc>
                        <a:spcAft>
                          <a:spcPts val="0"/>
                        </a:spcAft>
                      </a:pPr>
                      <a:r>
                        <a:rPr lang="es-CO" sz="1200">
                          <a:effectLst/>
                        </a:rPr>
                        <a:t>7,8 Y 9 DE ABRIL 2017</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OPERATIVO NOCTURNO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TODO TIPO DE VEHICULO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50</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2 POSITIVAS</a:t>
                      </a:r>
                      <a:endParaRPr lang="es-CO" sz="1100">
                        <a:effectLst/>
                        <a:latin typeface="Calibri"/>
                        <a:ea typeface="Calibri"/>
                        <a:cs typeface="Times New Roman"/>
                      </a:endParaRPr>
                    </a:p>
                  </a:txBody>
                  <a:tcPr marL="44450" marR="44450" marT="0" marB="0" anchor="b"/>
                </a:tc>
              </a:tr>
              <a:tr h="397574">
                <a:tc>
                  <a:txBody>
                    <a:bodyPr/>
                    <a:lstStyle/>
                    <a:p>
                      <a:pPr algn="ctr">
                        <a:lnSpc>
                          <a:spcPct val="115000"/>
                        </a:lnSpc>
                        <a:spcAft>
                          <a:spcPts val="0"/>
                        </a:spcAft>
                      </a:pPr>
                      <a:r>
                        <a:rPr lang="es-CO" sz="1200">
                          <a:effectLst/>
                        </a:rPr>
                        <a:t>12 DE ABRIL DE 2017</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SECTOR COMERCIAL</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TRANSPORTE PUBLICO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30</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NEGATIVAS</a:t>
                      </a:r>
                      <a:endParaRPr lang="es-CO" sz="1100">
                        <a:effectLst/>
                        <a:latin typeface="Calibri"/>
                        <a:ea typeface="Calibri"/>
                        <a:cs typeface="Times New Roman"/>
                      </a:endParaRPr>
                    </a:p>
                  </a:txBody>
                  <a:tcPr marL="44450" marR="44450" marT="0" marB="0" anchor="b"/>
                </a:tc>
              </a:tr>
              <a:tr h="602358">
                <a:tc>
                  <a:txBody>
                    <a:bodyPr/>
                    <a:lstStyle/>
                    <a:p>
                      <a:pPr algn="ctr">
                        <a:lnSpc>
                          <a:spcPct val="115000"/>
                        </a:lnSpc>
                        <a:spcAft>
                          <a:spcPts val="0"/>
                        </a:spcAft>
                      </a:pPr>
                      <a:r>
                        <a:rPr lang="es-CO" sz="1200">
                          <a:effectLst/>
                        </a:rPr>
                        <a:t>11 DE SEPTIEMBRE DE 2017</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CALLE 71 CRA 20</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TODO TIPO DE VEHICULO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29</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NEGATIVAS</a:t>
                      </a:r>
                      <a:endParaRPr lang="es-CO" sz="1100">
                        <a:effectLst/>
                        <a:latin typeface="Calibri"/>
                        <a:ea typeface="Calibri"/>
                        <a:cs typeface="Times New Roman"/>
                      </a:endParaRPr>
                    </a:p>
                  </a:txBody>
                  <a:tcPr marL="44450" marR="44450" marT="0" marB="0" anchor="b"/>
                </a:tc>
              </a:tr>
              <a:tr h="602358">
                <a:tc>
                  <a:txBody>
                    <a:bodyPr/>
                    <a:lstStyle/>
                    <a:p>
                      <a:pPr algn="ctr">
                        <a:lnSpc>
                          <a:spcPct val="115000"/>
                        </a:lnSpc>
                        <a:spcAft>
                          <a:spcPts val="0"/>
                        </a:spcAft>
                      </a:pPr>
                      <a:r>
                        <a:rPr lang="es-CO" sz="1200">
                          <a:effectLst/>
                        </a:rPr>
                        <a:t>29 DE SEPTIEMBRE DE 2017</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EL CENTRO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TODO TIPO DE VEHICULO</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29</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200">
                          <a:effectLst/>
                        </a:rPr>
                        <a:t>NEGATIVAS</a:t>
                      </a:r>
                      <a:endParaRPr lang="es-CO" sz="1100">
                        <a:effectLst/>
                        <a:latin typeface="Calibri"/>
                        <a:ea typeface="Calibri"/>
                        <a:cs typeface="Times New Roman"/>
                      </a:endParaRPr>
                    </a:p>
                  </a:txBody>
                  <a:tcPr marL="44450" marR="44450" marT="0" marB="0" anchor="b"/>
                </a:tc>
              </a:tr>
              <a:tr h="325231">
                <a:tc>
                  <a:txBody>
                    <a:bodyPr/>
                    <a:lstStyle/>
                    <a:p>
                      <a:pPr algn="ctr">
                        <a:lnSpc>
                          <a:spcPct val="115000"/>
                        </a:lnSpc>
                        <a:spcAft>
                          <a:spcPts val="0"/>
                        </a:spcAft>
                      </a:pPr>
                      <a:r>
                        <a:rPr lang="es-CO" sz="1200">
                          <a:effectLst/>
                        </a:rPr>
                        <a:t>TOTAL PRUEBAS</a:t>
                      </a:r>
                      <a:endParaRPr lang="es-CO" sz="1100">
                        <a:effectLst/>
                        <a:latin typeface="Calibri"/>
                        <a:ea typeface="Calibri"/>
                        <a:cs typeface="Times New Roman"/>
                      </a:endParaRPr>
                    </a:p>
                  </a:txBody>
                  <a:tcPr marL="44450" marR="44450" marT="0" marB="0" anchor="b"/>
                </a:tc>
                <a:tc>
                  <a:txBody>
                    <a:bodyPr/>
                    <a:lstStyle/>
                    <a:p>
                      <a:pPr algn="l">
                        <a:lnSpc>
                          <a:spcPct val="107000"/>
                        </a:lnSpc>
                      </a:pPr>
                      <a:endParaRPr lang="es-CO" sz="1100">
                        <a:effectLst/>
                        <a:latin typeface="Calibri"/>
                      </a:endParaRPr>
                    </a:p>
                  </a:txBody>
                  <a:tcPr marL="44450" marR="44450" marT="0" marB="0" anchor="b"/>
                </a:tc>
                <a:tc>
                  <a:txBody>
                    <a:bodyPr/>
                    <a:lstStyle/>
                    <a:p>
                      <a:pPr algn="l">
                        <a:lnSpc>
                          <a:spcPct val="107000"/>
                        </a:lnSpc>
                      </a:pPr>
                      <a:endParaRPr lang="es-CO" sz="1100">
                        <a:effectLst/>
                        <a:latin typeface="Calibri"/>
                      </a:endParaRPr>
                    </a:p>
                  </a:txBody>
                  <a:tcPr marL="44450" marR="44450" marT="0" marB="0" anchor="b"/>
                </a:tc>
                <a:tc>
                  <a:txBody>
                    <a:bodyPr/>
                    <a:lstStyle/>
                    <a:p>
                      <a:pPr algn="ctr">
                        <a:lnSpc>
                          <a:spcPct val="115000"/>
                        </a:lnSpc>
                        <a:spcAft>
                          <a:spcPts val="0"/>
                        </a:spcAft>
                      </a:pPr>
                      <a:r>
                        <a:rPr lang="es-CO" sz="1200">
                          <a:effectLst/>
                        </a:rPr>
                        <a:t>213</a:t>
                      </a:r>
                      <a:endParaRPr lang="es-CO" sz="1100">
                        <a:effectLst/>
                        <a:latin typeface="Calibri"/>
                        <a:ea typeface="Calibri"/>
                        <a:cs typeface="Times New Roman"/>
                      </a:endParaRPr>
                    </a:p>
                  </a:txBody>
                  <a:tcPr marL="44450" marR="44450" marT="0" marB="0" anchor="b"/>
                </a:tc>
                <a:tc>
                  <a:txBody>
                    <a:bodyPr/>
                    <a:lstStyle/>
                    <a:p>
                      <a:pPr algn="l">
                        <a:lnSpc>
                          <a:spcPct val="107000"/>
                        </a:lnSpc>
                      </a:pPr>
                      <a:endParaRPr lang="es-CO" sz="1100" dirty="0">
                        <a:effectLst/>
                        <a:latin typeface="Calibri"/>
                      </a:endParaRPr>
                    </a:p>
                  </a:txBody>
                  <a:tcPr marL="44450" marR="44450" marT="0" marB="0" anchor="b"/>
                </a:tc>
              </a:tr>
            </a:tbl>
          </a:graphicData>
        </a:graphic>
      </p:graphicFrame>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3 Rectángulo"/>
          <p:cNvSpPr/>
          <p:nvPr/>
        </p:nvSpPr>
        <p:spPr>
          <a:xfrm>
            <a:off x="2937955" y="565542"/>
            <a:ext cx="6512232"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INCREMENTO CUERPO OPERATIVO </a:t>
            </a:r>
            <a:endParaRPr lang="es-CO" sz="2800" b="1" dirty="0">
              <a:latin typeface="Arial" panose="020B0604020202020204" pitchFamily="34" charset="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4033280659"/>
              </p:ext>
            </p:extLst>
          </p:nvPr>
        </p:nvGraphicFramePr>
        <p:xfrm>
          <a:off x="860089" y="988696"/>
          <a:ext cx="1006541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152"/>
            <a:ext cx="12478603" cy="7272152"/>
          </a:xfrm>
          <a:prstGeom prst="rect">
            <a:avLst/>
          </a:prstGeom>
        </p:spPr>
      </p:pic>
      <p:sp>
        <p:nvSpPr>
          <p:cNvPr id="2" name="Título 1">
            <a:extLst>
              <a:ext uri="{FF2B5EF4-FFF2-40B4-BE49-F238E27FC236}">
                <a16:creationId xmlns="" xmlns:a16="http://schemas.microsoft.com/office/drawing/2014/main" id="{9053F102-9819-4F79-BBDE-561FD99823F5}"/>
              </a:ext>
            </a:extLst>
          </p:cNvPr>
          <p:cNvSpPr txBox="1">
            <a:spLocks/>
          </p:cNvSpPr>
          <p:nvPr/>
        </p:nvSpPr>
        <p:spPr>
          <a:xfrm>
            <a:off x="660541" y="345989"/>
            <a:ext cx="9144000" cy="10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latin typeface="Arial" panose="020B0604020202020204" pitchFamily="34" charset="0"/>
                <a:ea typeface="+mn-ea"/>
                <a:cs typeface="Arial" panose="020B0604020202020204" pitchFamily="34" charset="0"/>
              </a:rPr>
              <a:t>CULTURA DE LA MOVILIDAD</a:t>
            </a:r>
          </a:p>
        </p:txBody>
      </p:sp>
      <p:pic>
        <p:nvPicPr>
          <p:cNvPr id="4" name="3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585819" y="345989"/>
            <a:ext cx="2305500" cy="889686"/>
          </a:xfrm>
          <a:prstGeom prst="rect">
            <a:avLst/>
          </a:prstGeom>
        </p:spPr>
      </p:pic>
      <p:sp>
        <p:nvSpPr>
          <p:cNvPr id="5" name="4 Rectángulo"/>
          <p:cNvSpPr/>
          <p:nvPr/>
        </p:nvSpPr>
        <p:spPr>
          <a:xfrm>
            <a:off x="3489818" y="1469895"/>
            <a:ext cx="8165369" cy="2154436"/>
          </a:xfrm>
          <a:prstGeom prst="rect">
            <a:avLst/>
          </a:prstGeom>
        </p:spPr>
        <p:txBody>
          <a:bodyPr wrap="square">
            <a:spAutoFit/>
          </a:bodyPr>
          <a:lstStyle/>
          <a:p>
            <a:pPr algn="ctr"/>
            <a:r>
              <a:rPr lang="es-CO" sz="2400" dirty="0">
                <a:solidFill>
                  <a:srgbClr val="FF0000"/>
                </a:solidFill>
                <a:effectLst>
                  <a:outerShdw blurRad="38100" dist="38100" dir="2700000" algn="tl">
                    <a:srgbClr val="000000">
                      <a:alpha val="43137"/>
                    </a:srgbClr>
                  </a:outerShdw>
                </a:effectLst>
              </a:rPr>
              <a:t>I</a:t>
            </a:r>
            <a:r>
              <a:rPr lang="es-CO" sz="2400" dirty="0" smtClean="0">
                <a:solidFill>
                  <a:srgbClr val="FF0000"/>
                </a:solidFill>
                <a:effectLst>
                  <a:outerShdw blurRad="38100" dist="38100" dir="2700000" algn="tl">
                    <a:srgbClr val="000000">
                      <a:alpha val="43137"/>
                    </a:srgbClr>
                  </a:outerShdw>
                </a:effectLst>
              </a:rPr>
              <a:t>mpacto </a:t>
            </a:r>
          </a:p>
          <a:p>
            <a:pPr algn="just"/>
            <a:r>
              <a:rPr lang="es-CO" sz="2000" b="1" dirty="0" smtClean="0"/>
              <a:t>688</a:t>
            </a:r>
            <a:r>
              <a:rPr lang="es-CO" dirty="0" smtClean="0"/>
              <a:t> estudiantes capacitados  </a:t>
            </a:r>
            <a:r>
              <a:rPr lang="es-CO" dirty="0"/>
              <a:t>en aspectos de seguridad vial y movilidad segura</a:t>
            </a:r>
            <a:r>
              <a:rPr lang="es-CO" dirty="0" smtClean="0"/>
              <a:t>.</a:t>
            </a:r>
          </a:p>
          <a:p>
            <a:pPr algn="just"/>
            <a:r>
              <a:rPr lang="es-CO" dirty="0"/>
              <a:t> </a:t>
            </a:r>
          </a:p>
          <a:p>
            <a:pPr algn="just"/>
            <a:r>
              <a:rPr lang="es-CO" dirty="0"/>
              <a:t>Realizadas actividades como semana de la seguridad vial, operativos educativos,  jornadas de capacitación,  sensibilización en las diferentes vías de la ciudad. Se </a:t>
            </a:r>
            <a:r>
              <a:rPr lang="es-MX" dirty="0"/>
              <a:t>refuerza conocimientos sobre manejo defensivo,  normas de tránsito y control de alcoholemia.</a:t>
            </a:r>
            <a:endParaRPr lang="es-CO"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497" y="1926657"/>
            <a:ext cx="2182081" cy="197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827" t="23343" r="17460"/>
          <a:stretch/>
        </p:blipFill>
        <p:spPr bwMode="auto">
          <a:xfrm>
            <a:off x="7784604" y="4135272"/>
            <a:ext cx="3602430" cy="202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239497" y="4135272"/>
            <a:ext cx="5842497" cy="677108"/>
          </a:xfrm>
          <a:prstGeom prst="rect">
            <a:avLst/>
          </a:prstGeom>
        </p:spPr>
        <p:txBody>
          <a:bodyPr wrap="none">
            <a:spAutoFit/>
          </a:bodyPr>
          <a:lstStyle/>
          <a:p>
            <a:r>
              <a:rPr lang="es-CO" sz="2000" b="1" dirty="0"/>
              <a:t>1055</a:t>
            </a:r>
            <a:r>
              <a:rPr lang="es-CO" dirty="0"/>
              <a:t> actores viales de las diferentes empresas capacitados  </a:t>
            </a:r>
            <a:endParaRPr lang="es-CO" dirty="0" smtClean="0"/>
          </a:p>
          <a:p>
            <a:r>
              <a:rPr lang="es-CO" dirty="0" smtClean="0"/>
              <a:t>en </a:t>
            </a:r>
            <a:r>
              <a:rPr lang="es-CO" dirty="0"/>
              <a:t>aspectos de seguridad vial y movilidad segura.</a:t>
            </a:r>
          </a:p>
        </p:txBody>
      </p:sp>
    </p:spTree>
    <p:extLst>
      <p:ext uri="{BB962C8B-B14F-4D97-AF65-F5344CB8AC3E}">
        <p14:creationId xmlns:p14="http://schemas.microsoft.com/office/powerpoint/2010/main" val="2324418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3 Rectángulo"/>
          <p:cNvSpPr/>
          <p:nvPr/>
        </p:nvSpPr>
        <p:spPr>
          <a:xfrm>
            <a:off x="2156650" y="824362"/>
            <a:ext cx="7366568" cy="954107"/>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algn="ctr"/>
            <a:r>
              <a:rPr lang="es-CO" sz="2800" b="1" dirty="0" smtClean="0">
                <a:latin typeface="Arial" panose="020B0604020202020204" pitchFamily="34" charset="0"/>
                <a:cs typeface="Arial" panose="020B0604020202020204" pitchFamily="34" charset="0"/>
              </a:rPr>
              <a:t>FORTALECIMIENTO INSTITUCIONAL ITTB</a:t>
            </a:r>
          </a:p>
        </p:txBody>
      </p:sp>
      <p:graphicFrame>
        <p:nvGraphicFramePr>
          <p:cNvPr id="6" name="5 Tabla"/>
          <p:cNvGraphicFramePr>
            <a:graphicFrameLocks noGrp="1"/>
          </p:cNvGraphicFramePr>
          <p:nvPr>
            <p:extLst>
              <p:ext uri="{D42A27DB-BD31-4B8C-83A1-F6EECF244321}">
                <p14:modId xmlns:p14="http://schemas.microsoft.com/office/powerpoint/2010/main" val="881911028"/>
              </p:ext>
            </p:extLst>
          </p:nvPr>
        </p:nvGraphicFramePr>
        <p:xfrm>
          <a:off x="1474262" y="2463836"/>
          <a:ext cx="8841963" cy="2037646"/>
        </p:xfrm>
        <a:graphic>
          <a:graphicData uri="http://schemas.openxmlformats.org/drawingml/2006/table">
            <a:tbl>
              <a:tblPr>
                <a:tableStyleId>{5C22544A-7EE6-4342-B048-85BDC9FD1C3A}</a:tableStyleId>
              </a:tblPr>
              <a:tblGrid>
                <a:gridCol w="6775011"/>
                <a:gridCol w="650708"/>
                <a:gridCol w="708122"/>
                <a:gridCol w="708122"/>
              </a:tblGrid>
              <a:tr h="207721">
                <a:tc rowSpan="4">
                  <a:txBody>
                    <a:bodyPr/>
                    <a:lstStyle/>
                    <a:p>
                      <a:pPr algn="ctr" fontAlgn="ctr"/>
                      <a:r>
                        <a:rPr lang="es-CO" sz="1200" u="none" strike="noStrike" dirty="0">
                          <a:effectLst/>
                        </a:rPr>
                        <a:t>META DE PRODUCTO</a:t>
                      </a:r>
                      <a:endParaRPr lang="es-CO" sz="1200" b="1"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s-CO" sz="1200" u="none" strike="noStrike" dirty="0">
                          <a:effectLst/>
                        </a:rPr>
                        <a:t>% CUMPLIMIENTO</a:t>
                      </a:r>
                      <a:endParaRPr lang="es-CO" sz="1200" b="1"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197830">
                <a:tc vMerge="1">
                  <a:txBody>
                    <a:bodyPr/>
                    <a:lstStyle/>
                    <a:p>
                      <a:endParaRPr lang="es-CO"/>
                    </a:p>
                  </a:txBody>
                  <a:tcPr/>
                </a:tc>
                <a:tc gridSpan="3">
                  <a:txBody>
                    <a:bodyPr/>
                    <a:lstStyle/>
                    <a:p>
                      <a:pPr algn="ctr" fontAlgn="ctr"/>
                      <a:r>
                        <a:rPr lang="es-CO" sz="1200" u="none" strike="noStrike">
                          <a:effectLst/>
                        </a:rPr>
                        <a:t>Meta</a:t>
                      </a:r>
                      <a:endParaRPr lang="es-CO" sz="1200" b="1"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07721">
                <a:tc vMerge="1">
                  <a:txBody>
                    <a:bodyPr/>
                    <a:lstStyle/>
                    <a:p>
                      <a:endParaRPr lang="es-CO"/>
                    </a:p>
                  </a:txBody>
                  <a:tcPr/>
                </a:tc>
                <a:tc gridSpan="3">
                  <a:txBody>
                    <a:bodyPr/>
                    <a:lstStyle/>
                    <a:p>
                      <a:pPr algn="ctr" fontAlgn="ctr"/>
                      <a:r>
                        <a:rPr lang="es-CO" sz="1200" u="none" strike="noStrike">
                          <a:effectLst/>
                        </a:rPr>
                        <a:t>2017</a:t>
                      </a:r>
                      <a:endParaRPr lang="es-CO" sz="1200" b="1"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07721">
                <a:tc vMerge="1">
                  <a:txBody>
                    <a:bodyPr/>
                    <a:lstStyle/>
                    <a:p>
                      <a:endParaRPr lang="es-CO"/>
                    </a:p>
                  </a:txBody>
                  <a:tcPr/>
                </a:tc>
                <a:tc>
                  <a:txBody>
                    <a:bodyPr/>
                    <a:lstStyle/>
                    <a:p>
                      <a:pPr algn="ctr" fontAlgn="ctr"/>
                      <a:r>
                        <a:rPr lang="es-CO" sz="1200" u="none" strike="noStrike">
                          <a:effectLst/>
                        </a:rPr>
                        <a:t>Prog</a:t>
                      </a:r>
                      <a:endParaRPr lang="es-CO" sz="1200" b="1"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Cump</a:t>
                      </a:r>
                      <a:endParaRPr lang="es-CO" sz="1200" b="1"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a:t>
                      </a:r>
                      <a:endParaRPr lang="es-CO" sz="1200" b="1"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009">
                <a:tc>
                  <a:txBody>
                    <a:bodyPr/>
                    <a:lstStyle/>
                    <a:p>
                      <a:pPr algn="just" fontAlgn="ctr"/>
                      <a:r>
                        <a:rPr lang="es-CO" sz="1200" u="none" strike="noStrike" dirty="0">
                          <a:effectLst/>
                        </a:rPr>
                        <a:t>Elaborar e implementar un Plan de recuperación de cartera y fortalecimiento del proceso coactivo y persuasivo de la ITTB.</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1</a:t>
                      </a:r>
                      <a:endParaRPr lang="es-CO" sz="1200" b="0"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smtClean="0">
                          <a:effectLst/>
                        </a:rPr>
                        <a:t>0,78</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smtClean="0">
                          <a:effectLst/>
                        </a:rPr>
                        <a:t>78%</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635">
                <a:tc>
                  <a:txBody>
                    <a:bodyPr/>
                    <a:lstStyle/>
                    <a:p>
                      <a:pPr algn="just" fontAlgn="ctr"/>
                      <a:r>
                        <a:rPr lang="es-CO" sz="1200" u="none" strike="noStrike" dirty="0">
                          <a:effectLst/>
                        </a:rPr>
                        <a:t>Fortalecer quince (15) procesos institucionales con profesionales de apoyo.</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4</a:t>
                      </a:r>
                      <a:endParaRPr lang="es-CO" sz="1200" b="0"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chemeClr val="dk1"/>
                          </a:solidFill>
                          <a:effectLst/>
                          <a:latin typeface="+mn-lt"/>
                        </a:rPr>
                        <a:t>4</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smtClean="0">
                          <a:effectLst/>
                        </a:rPr>
                        <a:t>100</a:t>
                      </a:r>
                      <a:r>
                        <a:rPr lang="es-CO" sz="1200" u="none" strike="noStrike" dirty="0">
                          <a:effectLst/>
                        </a:rPr>
                        <a:t>%</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009">
                <a:tc>
                  <a:txBody>
                    <a:bodyPr/>
                    <a:lstStyle/>
                    <a:p>
                      <a:pPr algn="just" fontAlgn="ctr"/>
                      <a:r>
                        <a:rPr lang="es-CO" sz="1200" u="none" strike="noStrike" dirty="0">
                          <a:effectLst/>
                        </a:rPr>
                        <a:t>Disponer de un (1) Parqueadero y una (1) Grúa para el Apoyo a la Gestión Operativa, durante el cuatrienio.</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2</a:t>
                      </a:r>
                      <a:endParaRPr lang="es-CO" sz="1200" b="0"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2</a:t>
                      </a:r>
                      <a:endParaRPr lang="es-CO" sz="1200" b="0" i="0" u="none" strike="noStrike">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dirty="0">
                          <a:effectLst/>
                        </a:rPr>
                        <a:t>100%</a:t>
                      </a:r>
                      <a:endParaRPr lang="es-CO" sz="1200" b="0" i="0" u="none" strike="noStrike" dirty="0">
                        <a:solidFill>
                          <a:srgbClr val="000000"/>
                        </a:solidFill>
                        <a:effectLst/>
                        <a:latin typeface="Arial"/>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152"/>
            <a:ext cx="12478603" cy="7272152"/>
          </a:xfrm>
          <a:prstGeom prst="rect">
            <a:avLst/>
          </a:prstGeom>
        </p:spPr>
      </p:pic>
      <p:pic>
        <p:nvPicPr>
          <p:cNvPr id="2"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448" y="-364927"/>
            <a:ext cx="12478603" cy="7272152"/>
          </a:xfrm>
          <a:prstGeom prst="rect">
            <a:avLst/>
          </a:prstGeom>
        </p:spPr>
      </p:pic>
      <p:sp>
        <p:nvSpPr>
          <p:cNvPr id="3" name="Rectangle 3"/>
          <p:cNvSpPr>
            <a:spLocks noChangeArrowheads="1"/>
          </p:cNvSpPr>
          <p:nvPr/>
        </p:nvSpPr>
        <p:spPr bwMode="auto">
          <a:xfrm>
            <a:off x="7047184" y="2077215"/>
            <a:ext cx="460353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CO" altLang="es-CO" sz="2000" dirty="0" smtClean="0">
                <a:latin typeface="Arial" pitchFamily="34" charset="0"/>
                <a:ea typeface="Calibri" pitchFamily="34" charset="0"/>
                <a:cs typeface="Arial" pitchFamily="34" charset="0"/>
              </a:rPr>
              <a:t>Fortalecimiento de la gestión para recuperación de cartera. (Oficina externa de cobranza).</a:t>
            </a:r>
          </a:p>
          <a:p>
            <a:pPr fontAlgn="base">
              <a:spcBef>
                <a:spcPct val="0"/>
              </a:spcBef>
              <a:spcAft>
                <a:spcPct val="0"/>
              </a:spcAft>
            </a:pPr>
            <a:r>
              <a:rPr lang="es-CO" altLang="es-CO" sz="2000" dirty="0" smtClean="0">
                <a:latin typeface="Arial" pitchFamily="34" charset="0"/>
                <a:ea typeface="Calibri" pitchFamily="34" charset="0"/>
                <a:cs typeface="Arial" pitchFamily="34" charset="0"/>
              </a:rPr>
              <a:t> </a:t>
            </a:r>
          </a:p>
          <a:p>
            <a:pPr fontAlgn="base">
              <a:spcBef>
                <a:spcPct val="0"/>
              </a:spcBef>
              <a:spcAft>
                <a:spcPct val="0"/>
              </a:spcAft>
            </a:pPr>
            <a:r>
              <a:rPr lang="es-CO" altLang="es-CO" sz="2000" dirty="0" smtClean="0">
                <a:latin typeface="Arial" pitchFamily="34" charset="0"/>
                <a:ea typeface="Calibri" pitchFamily="34" charset="0"/>
                <a:cs typeface="Arial" pitchFamily="34" charset="0"/>
              </a:rPr>
              <a:t>Mejores condiciones </a:t>
            </a:r>
            <a:r>
              <a:rPr lang="es-CO" altLang="es-CO" sz="2000" dirty="0">
                <a:latin typeface="Arial" pitchFamily="34" charset="0"/>
                <a:ea typeface="Calibri" pitchFamily="34" charset="0"/>
                <a:cs typeface="Arial" pitchFamily="34" charset="0"/>
              </a:rPr>
              <a:t>para </a:t>
            </a:r>
            <a:r>
              <a:rPr lang="es-CO" altLang="es-CO" sz="2000" dirty="0" smtClean="0">
                <a:latin typeface="Arial" pitchFamily="34" charset="0"/>
                <a:ea typeface="Calibri" pitchFamily="34" charset="0"/>
                <a:cs typeface="Arial" pitchFamily="34" charset="0"/>
              </a:rPr>
              <a:t>realizar acuerdos </a:t>
            </a:r>
            <a:r>
              <a:rPr lang="es-CO" altLang="es-CO" sz="2000" dirty="0">
                <a:latin typeface="Arial" pitchFamily="34" charset="0"/>
                <a:ea typeface="Calibri" pitchFamily="34" charset="0"/>
                <a:cs typeface="Arial" pitchFamily="34" charset="0"/>
              </a:rPr>
              <a:t>de </a:t>
            </a:r>
            <a:r>
              <a:rPr lang="es-CO" altLang="es-CO" sz="2000" dirty="0" smtClean="0">
                <a:latin typeface="Arial" pitchFamily="34" charset="0"/>
                <a:ea typeface="Calibri" pitchFamily="34" charset="0"/>
                <a:cs typeface="Arial" pitchFamily="34" charset="0"/>
              </a:rPr>
              <a:t>pago.</a:t>
            </a:r>
          </a:p>
          <a:p>
            <a:pPr fontAlgn="base">
              <a:spcBef>
                <a:spcPct val="0"/>
              </a:spcBef>
              <a:spcAft>
                <a:spcPct val="0"/>
              </a:spcAft>
            </a:pPr>
            <a:endParaRPr lang="es-CO" altLang="es-CO" sz="2000" dirty="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CO" altLang="es-CO" sz="2000" dirty="0" smtClean="0">
                <a:latin typeface="Arial" pitchFamily="34" charset="0"/>
                <a:ea typeface="Calibri" pitchFamily="34" charset="0"/>
                <a:cs typeface="Arial" pitchFamily="34" charset="0"/>
              </a:rPr>
              <a:t>Realización de operativos de cobro coactivo.</a:t>
            </a:r>
          </a:p>
        </p:txBody>
      </p:sp>
      <p:sp>
        <p:nvSpPr>
          <p:cNvPr id="4" name="Título 1">
            <a:extLst>
              <a:ext uri="{FF2B5EF4-FFF2-40B4-BE49-F238E27FC236}">
                <a16:creationId xmlns="" xmlns:a16="http://schemas.microsoft.com/office/drawing/2014/main" id="{9053F102-9819-4F79-BBDE-561FD99823F5}"/>
              </a:ext>
            </a:extLst>
          </p:cNvPr>
          <p:cNvSpPr txBox="1">
            <a:spLocks/>
          </p:cNvSpPr>
          <p:nvPr/>
        </p:nvSpPr>
        <p:spPr>
          <a:xfrm>
            <a:off x="660541" y="345989"/>
            <a:ext cx="9144000" cy="10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effectLst>
                  <a:outerShdw blurRad="38100" dist="38100" dir="2700000" algn="tl">
                    <a:srgbClr val="000000">
                      <a:alpha val="43137"/>
                    </a:srgbClr>
                  </a:outerShdw>
                </a:effectLst>
              </a:rPr>
              <a:t>4. RECUPERACIÓN DE CARTERA</a:t>
            </a:r>
          </a:p>
        </p:txBody>
      </p:sp>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585819" y="345989"/>
            <a:ext cx="2305500" cy="88968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305" y="2000793"/>
            <a:ext cx="5207996" cy="2929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686032" y="5318794"/>
            <a:ext cx="9964683" cy="1015663"/>
          </a:xfrm>
          <a:prstGeom prst="rect">
            <a:avLst/>
          </a:prstGeom>
        </p:spPr>
        <p:txBody>
          <a:bodyPr wrap="square">
            <a:spAutoFit/>
          </a:bodyPr>
          <a:lstStyle/>
          <a:p>
            <a:pPr lvl="0" algn="ctr" fontAlgn="base">
              <a:spcBef>
                <a:spcPct val="0"/>
              </a:spcBef>
              <a:spcAft>
                <a:spcPct val="0"/>
              </a:spcAft>
            </a:pPr>
            <a:r>
              <a:rPr lang="es-CO" sz="2000" b="1" dirty="0" smtClean="0"/>
              <a:t>Cartera </a:t>
            </a:r>
            <a:r>
              <a:rPr lang="es-CO" sz="2000" b="1" dirty="0"/>
              <a:t>proyectada para recaudar en el periodo enero a septiembre $2.250.000.000,oo, </a:t>
            </a:r>
            <a:endParaRPr lang="es-CO" sz="2000" b="1" dirty="0" smtClean="0"/>
          </a:p>
          <a:p>
            <a:pPr lvl="0" algn="ctr" fontAlgn="base">
              <a:spcBef>
                <a:spcPct val="0"/>
              </a:spcBef>
              <a:spcAft>
                <a:spcPct val="0"/>
              </a:spcAft>
            </a:pPr>
            <a:r>
              <a:rPr lang="es-CO" sz="2000" b="1" dirty="0" smtClean="0"/>
              <a:t>Recaudo efectivo de enero a septiembre </a:t>
            </a:r>
            <a:r>
              <a:rPr lang="es-CO" sz="2000" b="1" dirty="0"/>
              <a:t>de $2.348.791.136 </a:t>
            </a:r>
            <a:endParaRPr lang="es-CO" sz="2000" b="1" dirty="0" smtClean="0"/>
          </a:p>
          <a:p>
            <a:pPr lvl="0" algn="ctr" fontAlgn="base">
              <a:spcBef>
                <a:spcPct val="0"/>
              </a:spcBef>
              <a:spcAft>
                <a:spcPct val="0"/>
              </a:spcAft>
            </a:pPr>
            <a:r>
              <a:rPr lang="es-CO" sz="2000" b="1" dirty="0" smtClean="0"/>
              <a:t>104.4</a:t>
            </a:r>
            <a:r>
              <a:rPr lang="es-CO" sz="2000" b="1" dirty="0"/>
              <a:t>% del </a:t>
            </a:r>
            <a:r>
              <a:rPr lang="es-CO" sz="2000" b="1" dirty="0" smtClean="0"/>
              <a:t>periodo 78% del total proyectado.</a:t>
            </a:r>
            <a:endParaRPr lang="es-CO" altLang="es-CO" sz="2000" b="1" dirty="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305615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247650"/>
            <a:ext cx="12192000" cy="7105650"/>
          </a:xfrm>
        </p:spPr>
      </p:pic>
      <p:sp>
        <p:nvSpPr>
          <p:cNvPr id="2" name="1 Título"/>
          <p:cNvSpPr>
            <a:spLocks noGrp="1"/>
          </p:cNvSpPr>
          <p:nvPr>
            <p:ph type="title"/>
          </p:nvPr>
        </p:nvSpPr>
        <p:spPr/>
        <p:txBody>
          <a:bodyPr/>
          <a:lstStyle/>
          <a:p>
            <a:r>
              <a:rPr lang="es-CO" b="1" dirty="0" smtClean="0"/>
              <a:t>OTRAS ACTIVIDADES </a:t>
            </a:r>
            <a:br>
              <a:rPr lang="es-CO" b="1" dirty="0" smtClean="0"/>
            </a:br>
            <a:r>
              <a:rPr lang="es-CO" b="1" dirty="0" smtClean="0"/>
              <a:t>DE GESTIÓN</a:t>
            </a:r>
            <a:endParaRPr lang="es-CO" b="1" dirty="0"/>
          </a:p>
        </p:txBody>
      </p:sp>
      <p:sp>
        <p:nvSpPr>
          <p:cNvPr id="3" name="2 Marcador de texto"/>
          <p:cNvSpPr>
            <a:spLocks noGrp="1"/>
          </p:cNvSpPr>
          <p:nvPr>
            <p:ph type="body" idx="1"/>
          </p:nvPr>
        </p:nvSpPr>
        <p:spPr/>
        <p:txBody>
          <a:bodyPr>
            <a:normAutofit fontScale="92500" lnSpcReduction="10000"/>
          </a:bodyPr>
          <a:lstStyle/>
          <a:p>
            <a:pPr algn="r"/>
            <a:r>
              <a:rPr lang="es-CO" sz="3200" dirty="0" smtClean="0">
                <a:solidFill>
                  <a:schemeClr val="tx1"/>
                </a:solidFill>
              </a:rPr>
              <a:t>SEGURIDAD VIAL</a:t>
            </a:r>
          </a:p>
          <a:p>
            <a:pPr algn="r"/>
            <a:r>
              <a:rPr lang="es-CO" sz="3200" dirty="0" smtClean="0">
                <a:solidFill>
                  <a:schemeClr val="tx1"/>
                </a:solidFill>
              </a:rPr>
              <a:t>TRÁMITES</a:t>
            </a:r>
          </a:p>
          <a:p>
            <a:pPr algn="r"/>
            <a:r>
              <a:rPr lang="es-CO" sz="3200" dirty="0" smtClean="0">
                <a:solidFill>
                  <a:schemeClr val="tx1"/>
                </a:solidFill>
              </a:rPr>
              <a:t>INFORME FINANCIERO</a:t>
            </a:r>
          </a:p>
        </p:txBody>
      </p:sp>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3 Rectángulo"/>
          <p:cNvSpPr/>
          <p:nvPr/>
        </p:nvSpPr>
        <p:spPr>
          <a:xfrm>
            <a:off x="1219024" y="562752"/>
            <a:ext cx="7511928"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PARQUE AUTOMOTOR REGISTRADO ITTB</a:t>
            </a:r>
          </a:p>
        </p:txBody>
      </p:sp>
      <p:graphicFrame>
        <p:nvGraphicFramePr>
          <p:cNvPr id="6" name="5 Gráfico"/>
          <p:cNvGraphicFramePr/>
          <p:nvPr>
            <p:extLst>
              <p:ext uri="{D42A27DB-BD31-4B8C-83A1-F6EECF244321}">
                <p14:modId xmlns:p14="http://schemas.microsoft.com/office/powerpoint/2010/main" val="1117177704"/>
              </p:ext>
            </p:extLst>
          </p:nvPr>
        </p:nvGraphicFramePr>
        <p:xfrm>
          <a:off x="1351129" y="1475422"/>
          <a:ext cx="9198590" cy="4925378"/>
        </p:xfrm>
        <a:graphic>
          <a:graphicData uri="http://schemas.openxmlformats.org/drawingml/2006/chart">
            <c:chart xmlns:c="http://schemas.openxmlformats.org/drawingml/2006/chart" xmlns:r="http://schemas.openxmlformats.org/officeDocument/2006/relationships" r:id="rId4"/>
          </a:graphicData>
        </a:graphic>
      </p:graphicFrame>
      <p:sp>
        <p:nvSpPr>
          <p:cNvPr id="8" name="1 CuadroTexto"/>
          <p:cNvSpPr txBox="1"/>
          <p:nvPr/>
        </p:nvSpPr>
        <p:spPr>
          <a:xfrm>
            <a:off x="5375337" y="4252771"/>
            <a:ext cx="4901427" cy="1000125"/>
          </a:xfrm>
          <a:prstGeom prst="rect">
            <a:avLst/>
          </a:prstGeom>
          <a:noFill/>
        </p:spPr>
        <p:txBody>
          <a:bodyPr wrap="square" rtlCol="0">
            <a:noAutofit/>
          </a:bodyPr>
          <a:lstStyle/>
          <a:p>
            <a:pPr>
              <a:spcAft>
                <a:spcPts val="0"/>
              </a:spcAft>
            </a:pPr>
            <a:r>
              <a:rPr lang="es-CO" sz="1100" dirty="0">
                <a:effectLst/>
                <a:latin typeface="Arial"/>
                <a:ea typeface="Times New Roman"/>
              </a:rPr>
              <a:t>VEHÍCULOS PARTICULARES 	</a:t>
            </a:r>
            <a:r>
              <a:rPr lang="es-CO" sz="1100" dirty="0" smtClean="0">
                <a:effectLst/>
                <a:latin typeface="Arial"/>
                <a:ea typeface="Times New Roman"/>
              </a:rPr>
              <a:t>90.548</a:t>
            </a:r>
            <a:endParaRPr lang="es-CO" sz="1600" dirty="0">
              <a:effectLst/>
              <a:latin typeface="Times New Roman"/>
              <a:ea typeface="Times New Roman"/>
            </a:endParaRPr>
          </a:p>
          <a:p>
            <a:pPr>
              <a:spcAft>
                <a:spcPts val="0"/>
              </a:spcAft>
            </a:pPr>
            <a:r>
              <a:rPr lang="es-CO" sz="1100" dirty="0">
                <a:effectLst/>
                <a:latin typeface="Arial"/>
                <a:ea typeface="Times New Roman"/>
              </a:rPr>
              <a:t>VEHÍCULOS  SERV. PÚBLICO	</a:t>
            </a:r>
            <a:r>
              <a:rPr lang="es-CO" sz="1100" dirty="0" smtClean="0">
                <a:effectLst/>
                <a:latin typeface="Arial"/>
                <a:ea typeface="Times New Roman"/>
              </a:rPr>
              <a:t>  </a:t>
            </a:r>
            <a:r>
              <a:rPr lang="es-CO" sz="1100" dirty="0">
                <a:effectLst/>
                <a:latin typeface="Arial"/>
                <a:ea typeface="Times New Roman"/>
              </a:rPr>
              <a:t>3.653</a:t>
            </a:r>
            <a:endParaRPr lang="es-CO" sz="1600" dirty="0">
              <a:effectLst/>
              <a:latin typeface="Times New Roman"/>
              <a:ea typeface="Times New Roman"/>
            </a:endParaRPr>
          </a:p>
          <a:p>
            <a:pPr>
              <a:spcAft>
                <a:spcPts val="0"/>
              </a:spcAft>
            </a:pPr>
            <a:r>
              <a:rPr lang="es-CO" sz="1100" dirty="0">
                <a:effectLst/>
                <a:latin typeface="Arial"/>
                <a:ea typeface="Times New Roman"/>
              </a:rPr>
              <a:t>VEHICULOS OFICIALES 	     	     618</a:t>
            </a:r>
            <a:endParaRPr lang="es-CO" sz="1600" dirty="0">
              <a:effectLst/>
              <a:latin typeface="Times New Roman"/>
              <a:ea typeface="Times New Roman"/>
            </a:endParaRPr>
          </a:p>
          <a:p>
            <a:pPr>
              <a:spcAft>
                <a:spcPts val="0"/>
              </a:spcAft>
            </a:pPr>
            <a:r>
              <a:rPr lang="es-CO" sz="1100" b="1" dirty="0">
                <a:solidFill>
                  <a:srgbClr val="C00000"/>
                </a:solidFill>
                <a:effectLst/>
                <a:latin typeface="Arial"/>
                <a:ea typeface="Times New Roman"/>
              </a:rPr>
              <a:t>TOTAL PARQUE AUTOMOTOR  	94.819</a:t>
            </a:r>
            <a:endParaRPr lang="es-CO" sz="1600" dirty="0">
              <a:effectLst/>
              <a:latin typeface="Times New Roman"/>
              <a:ea typeface="Times New Roman"/>
            </a:endParaRPr>
          </a:p>
          <a:p>
            <a:pPr>
              <a:spcAft>
                <a:spcPts val="0"/>
              </a:spcAft>
            </a:pPr>
            <a:r>
              <a:rPr lang="es-CO" sz="1100" b="1" dirty="0">
                <a:effectLst/>
                <a:latin typeface="Arial"/>
                <a:ea typeface="Times New Roman"/>
              </a:rPr>
              <a:t>MOTOS			</a:t>
            </a:r>
            <a:r>
              <a:rPr lang="es-CO" sz="1100" b="1" dirty="0" smtClean="0">
                <a:effectLst/>
                <a:latin typeface="Arial"/>
                <a:ea typeface="Times New Roman"/>
              </a:rPr>
              <a:t>71.173</a:t>
            </a:r>
            <a:endParaRPr lang="es-CO" sz="1600" dirty="0">
              <a:effectLst/>
              <a:latin typeface="Times New Roman"/>
              <a:ea typeface="Times New Roman"/>
            </a:endParaRPr>
          </a:p>
          <a:p>
            <a:pPr>
              <a:spcAft>
                <a:spcPts val="0"/>
              </a:spcAft>
            </a:pPr>
            <a:r>
              <a:rPr lang="es-CO" sz="1100" b="1" dirty="0">
                <a:effectLst/>
                <a:latin typeface="Arial"/>
                <a:ea typeface="Times New Roman"/>
              </a:rPr>
              <a:t>OTROS VEHÍCULOS		</a:t>
            </a:r>
            <a:r>
              <a:rPr lang="es-CO" sz="1100" b="1" dirty="0" smtClean="0">
                <a:effectLst/>
                <a:latin typeface="Arial"/>
                <a:ea typeface="Times New Roman"/>
              </a:rPr>
              <a:t>23.646</a:t>
            </a:r>
            <a:endParaRPr lang="es-CO" sz="1600" dirty="0">
              <a:effectLst/>
              <a:latin typeface="Times New Roman"/>
              <a:ea typeface="Times New Roman"/>
            </a:endParaRPr>
          </a:p>
        </p:txBody>
      </p:sp>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152"/>
            <a:ext cx="12478603" cy="7272152"/>
          </a:xfrm>
          <a:prstGeom prst="rect">
            <a:avLst/>
          </a:prstGeom>
        </p:spPr>
      </p:pic>
      <p:sp>
        <p:nvSpPr>
          <p:cNvPr id="2" name="1 Rectángulo"/>
          <p:cNvSpPr/>
          <p:nvPr/>
        </p:nvSpPr>
        <p:spPr>
          <a:xfrm>
            <a:off x="1571385" y="345988"/>
            <a:ext cx="6845785" cy="1323439"/>
          </a:xfrm>
          <a:prstGeom prst="rect">
            <a:avLst/>
          </a:prstGeom>
        </p:spPr>
        <p:txBody>
          <a:bodyPr wrap="none">
            <a:spAutoFit/>
          </a:bodyPr>
          <a:lstStyle/>
          <a:p>
            <a:pPr algn="ctr"/>
            <a:r>
              <a:rPr lang="es-CO" sz="4000" dirty="0" smtClean="0">
                <a:effectLst>
                  <a:outerShdw blurRad="38100" dist="38100" dir="2700000" algn="tl">
                    <a:srgbClr val="000000">
                      <a:alpha val="43137"/>
                    </a:srgbClr>
                  </a:outerShdw>
                </a:effectLst>
              </a:rPr>
              <a:t>INFORME DE ACCIDENTALIDAD</a:t>
            </a:r>
          </a:p>
          <a:p>
            <a:pPr algn="ctr"/>
            <a:r>
              <a:rPr lang="es-CO" sz="4000" dirty="0" smtClean="0">
                <a:effectLst>
                  <a:outerShdw blurRad="38100" dist="38100" dir="2700000" algn="tl">
                    <a:srgbClr val="000000">
                      <a:alpha val="43137"/>
                    </a:srgbClr>
                  </a:outerShdw>
                </a:effectLst>
              </a:rPr>
              <a:t>COMPARATIVO AÑO 2016- 2017</a:t>
            </a:r>
            <a:endParaRPr lang="es-CO" sz="4000" dirty="0">
              <a:effectLst>
                <a:outerShdw blurRad="38100" dist="38100" dir="2700000" algn="tl">
                  <a:srgbClr val="000000">
                    <a:alpha val="43137"/>
                  </a:srgbClr>
                </a:outerShdw>
              </a:effectLst>
            </a:endParaRPr>
          </a:p>
        </p:txBody>
      </p:sp>
      <p:graphicFrame>
        <p:nvGraphicFramePr>
          <p:cNvPr id="4" name="3 Gráfico"/>
          <p:cNvGraphicFramePr/>
          <p:nvPr>
            <p:extLst>
              <p:ext uri="{D42A27DB-BD31-4B8C-83A1-F6EECF244321}">
                <p14:modId xmlns:p14="http://schemas.microsoft.com/office/powerpoint/2010/main" val="1970066013"/>
              </p:ext>
            </p:extLst>
          </p:nvPr>
        </p:nvGraphicFramePr>
        <p:xfrm>
          <a:off x="700579" y="2000308"/>
          <a:ext cx="5388595" cy="314490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796120" y="5273792"/>
            <a:ext cx="4540155" cy="584775"/>
          </a:xfrm>
          <a:prstGeom prst="rect">
            <a:avLst/>
          </a:prstGeom>
        </p:spPr>
        <p:txBody>
          <a:bodyPr wrap="square">
            <a:spAutoFit/>
          </a:bodyPr>
          <a:lstStyle/>
          <a:p>
            <a:pPr algn="ctr"/>
            <a:r>
              <a:rPr lang="es-ES" sz="1600" dirty="0" smtClean="0"/>
              <a:t>624 Accidentes </a:t>
            </a:r>
            <a:r>
              <a:rPr lang="es-ES" sz="1600" dirty="0"/>
              <a:t>de enero a septiembre de 2016 </a:t>
            </a:r>
            <a:endParaRPr lang="es-ES" sz="1600" dirty="0" smtClean="0"/>
          </a:p>
          <a:p>
            <a:pPr algn="ctr"/>
            <a:r>
              <a:rPr lang="es-ES" sz="1600" dirty="0" smtClean="0"/>
              <a:t>481 Accidentes de enero </a:t>
            </a:r>
            <a:r>
              <a:rPr lang="es-ES" sz="1600" dirty="0"/>
              <a:t>a septiembre de </a:t>
            </a:r>
            <a:r>
              <a:rPr lang="es-ES" sz="1600" dirty="0" smtClean="0"/>
              <a:t>2017</a:t>
            </a:r>
            <a:endParaRPr lang="es-CO" sz="16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963" y="5241075"/>
            <a:ext cx="168884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Gráfico"/>
          <p:cNvGraphicFramePr/>
          <p:nvPr>
            <p:extLst>
              <p:ext uri="{D42A27DB-BD31-4B8C-83A1-F6EECF244321}">
                <p14:modId xmlns:p14="http://schemas.microsoft.com/office/powerpoint/2010/main" val="2081442079"/>
              </p:ext>
            </p:extLst>
          </p:nvPr>
        </p:nvGraphicFramePr>
        <p:xfrm>
          <a:off x="6554004" y="2142698"/>
          <a:ext cx="5087536" cy="2811774"/>
        </p:xfrm>
        <a:graphic>
          <a:graphicData uri="http://schemas.openxmlformats.org/drawingml/2006/chart">
            <c:chart xmlns:c="http://schemas.openxmlformats.org/drawingml/2006/chart" xmlns:r="http://schemas.openxmlformats.org/officeDocument/2006/relationships" r:id="rId5"/>
          </a:graphicData>
        </a:graphic>
      </p:graphicFrame>
      <p:sp>
        <p:nvSpPr>
          <p:cNvPr id="6" name="5 Rectángulo"/>
          <p:cNvSpPr/>
          <p:nvPr/>
        </p:nvSpPr>
        <p:spPr>
          <a:xfrm>
            <a:off x="6839802" y="5244752"/>
            <a:ext cx="4801738" cy="584775"/>
          </a:xfrm>
          <a:prstGeom prst="rect">
            <a:avLst/>
          </a:prstGeom>
        </p:spPr>
        <p:txBody>
          <a:bodyPr wrap="square">
            <a:spAutoFit/>
          </a:bodyPr>
          <a:lstStyle/>
          <a:p>
            <a:pPr algn="ctr"/>
            <a:r>
              <a:rPr lang="es-ES" sz="1600" dirty="0"/>
              <a:t>610 lesionados de enero a septiembre de 2016</a:t>
            </a:r>
          </a:p>
          <a:p>
            <a:pPr algn="ctr"/>
            <a:r>
              <a:rPr lang="es-ES" sz="1600" dirty="0"/>
              <a:t>409 lesionados de enero a septiembre de 2017</a:t>
            </a:r>
            <a:endParaRPr lang="es-CO" sz="1600" dirty="0"/>
          </a:p>
        </p:txBody>
      </p:sp>
      <p:pic>
        <p:nvPicPr>
          <p:cNvPr id="9" name="8 Imagen"/>
          <p:cNvPicPr/>
          <p:nvPr/>
        </p:nvPicPr>
        <p:blipFill>
          <a:blip r:embed="rId6">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585819" y="345989"/>
            <a:ext cx="2305500" cy="889686"/>
          </a:xfrm>
          <a:prstGeom prst="rect">
            <a:avLst/>
          </a:prstGeom>
        </p:spPr>
      </p:pic>
    </p:spTree>
    <p:extLst>
      <p:ext uri="{BB962C8B-B14F-4D97-AF65-F5344CB8AC3E}">
        <p14:creationId xmlns:p14="http://schemas.microsoft.com/office/powerpoint/2010/main" val="93659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6" name="5 Rectángulo"/>
          <p:cNvSpPr/>
          <p:nvPr/>
        </p:nvSpPr>
        <p:spPr>
          <a:xfrm>
            <a:off x="1475850" y="383558"/>
            <a:ext cx="6845784" cy="1323439"/>
          </a:xfrm>
          <a:prstGeom prst="rect">
            <a:avLst/>
          </a:prstGeom>
        </p:spPr>
        <p:txBody>
          <a:bodyPr wrap="none">
            <a:spAutoFit/>
          </a:bodyPr>
          <a:lstStyle/>
          <a:p>
            <a:pPr algn="ctr"/>
            <a:r>
              <a:rPr lang="es-CO" sz="4000" dirty="0" smtClean="0">
                <a:effectLst>
                  <a:outerShdw blurRad="38100" dist="38100" dir="2700000" algn="tl">
                    <a:srgbClr val="000000">
                      <a:alpha val="43137"/>
                    </a:srgbClr>
                  </a:outerShdw>
                </a:effectLst>
              </a:rPr>
              <a:t>INFORME DE ACCIDENTALIDAD</a:t>
            </a:r>
          </a:p>
          <a:p>
            <a:pPr algn="ctr"/>
            <a:r>
              <a:rPr lang="es-CO" sz="4000" dirty="0" smtClean="0">
                <a:effectLst>
                  <a:outerShdw blurRad="38100" dist="38100" dir="2700000" algn="tl">
                    <a:srgbClr val="000000">
                      <a:alpha val="43137"/>
                    </a:srgbClr>
                  </a:outerShdw>
                </a:effectLst>
              </a:rPr>
              <a:t>COMPARATIVO AÑO 2016- 2017</a:t>
            </a:r>
            <a:endParaRPr lang="es-CO" sz="4000" dirty="0">
              <a:effectLst>
                <a:outerShdw blurRad="38100" dist="38100" dir="2700000" algn="tl">
                  <a:srgbClr val="000000">
                    <a:alpha val="43137"/>
                  </a:srgbClr>
                </a:outerShdw>
              </a:effectLst>
            </a:endParaRPr>
          </a:p>
        </p:txBody>
      </p:sp>
      <p:graphicFrame>
        <p:nvGraphicFramePr>
          <p:cNvPr id="8" name="7 Gráfico"/>
          <p:cNvGraphicFramePr/>
          <p:nvPr>
            <p:extLst>
              <p:ext uri="{D42A27DB-BD31-4B8C-83A1-F6EECF244321}">
                <p14:modId xmlns:p14="http://schemas.microsoft.com/office/powerpoint/2010/main" val="1698385140"/>
              </p:ext>
            </p:extLst>
          </p:nvPr>
        </p:nvGraphicFramePr>
        <p:xfrm>
          <a:off x="2251881" y="1842448"/>
          <a:ext cx="7915701" cy="3480179"/>
        </p:xfrm>
        <a:graphic>
          <a:graphicData uri="http://schemas.openxmlformats.org/drawingml/2006/chart">
            <c:chart xmlns:c="http://schemas.openxmlformats.org/drawingml/2006/chart" xmlns:r="http://schemas.openxmlformats.org/officeDocument/2006/relationships" r:id="rId4"/>
          </a:graphicData>
        </a:graphic>
      </p:graphicFrame>
      <p:sp>
        <p:nvSpPr>
          <p:cNvPr id="2" name="1 Rectángulo"/>
          <p:cNvSpPr/>
          <p:nvPr/>
        </p:nvSpPr>
        <p:spPr>
          <a:xfrm>
            <a:off x="1788906" y="5267153"/>
            <a:ext cx="8979178" cy="923330"/>
          </a:xfrm>
          <a:prstGeom prst="rect">
            <a:avLst/>
          </a:prstGeom>
        </p:spPr>
        <p:txBody>
          <a:bodyPr wrap="square">
            <a:spAutoFit/>
          </a:bodyPr>
          <a:lstStyle/>
          <a:p>
            <a:r>
              <a:rPr lang="es-CO" dirty="0"/>
              <a:t>I</a:t>
            </a:r>
            <a:r>
              <a:rPr lang="es-CO" dirty="0" smtClean="0"/>
              <a:t>mpacto </a:t>
            </a:r>
            <a:r>
              <a:rPr lang="es-CO" dirty="0"/>
              <a:t>fatal para la vida </a:t>
            </a:r>
            <a:r>
              <a:rPr lang="es-CO" dirty="0" smtClean="0"/>
              <a:t>humana.</a:t>
            </a:r>
          </a:p>
          <a:p>
            <a:r>
              <a:rPr lang="es-CO" dirty="0" smtClean="0"/>
              <a:t>13 fallecidos </a:t>
            </a:r>
            <a:r>
              <a:rPr lang="es-CO" dirty="0"/>
              <a:t>en accidentes de tránsito durante el periodo enero a septiembre de 2016 </a:t>
            </a:r>
            <a:endParaRPr lang="es-CO" dirty="0" smtClean="0"/>
          </a:p>
          <a:p>
            <a:r>
              <a:rPr lang="es-CO" dirty="0" smtClean="0"/>
              <a:t>15 fallecidos </a:t>
            </a:r>
            <a:r>
              <a:rPr lang="es-CO" dirty="0"/>
              <a:t>en accidentes de tránsito durante el </a:t>
            </a:r>
            <a:r>
              <a:rPr lang="es-CO" dirty="0" smtClean="0"/>
              <a:t>periodo </a:t>
            </a:r>
            <a:r>
              <a:rPr lang="es-CO" dirty="0"/>
              <a:t>enero a septiembre de </a:t>
            </a:r>
            <a:r>
              <a:rPr lang="es-CO" dirty="0" smtClean="0"/>
              <a:t>2017</a:t>
            </a:r>
            <a:endParaRPr lang="es-CO" dirty="0"/>
          </a:p>
        </p:txBody>
      </p:sp>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E5EC15F3-9388-4096-A17A-A605240D99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6471" y="-1"/>
            <a:ext cx="11295530" cy="6858001"/>
          </a:xfrm>
        </p:spPr>
      </p:pic>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395786" y="373986"/>
            <a:ext cx="2047164" cy="881608"/>
          </a:xfrm>
          <a:prstGeom prst="rect">
            <a:avLst/>
          </a:prstGeom>
        </p:spPr>
      </p:pic>
      <p:sp>
        <p:nvSpPr>
          <p:cNvPr id="7" name="4 Título"/>
          <p:cNvSpPr>
            <a:spLocks noGrp="1"/>
          </p:cNvSpPr>
          <p:nvPr>
            <p:ph type="title"/>
          </p:nvPr>
        </p:nvSpPr>
        <p:spPr>
          <a:xfrm>
            <a:off x="1001940" y="1678674"/>
            <a:ext cx="10016197" cy="4026090"/>
          </a:xfrm>
        </p:spPr>
        <p:txBody>
          <a:bodyPr>
            <a:normAutofit fontScale="90000"/>
          </a:bodyPr>
          <a:lstStyle/>
          <a:p>
            <a:pPr algn="ctr"/>
            <a:r>
              <a:rPr lang="es-CO" sz="4000" b="1" dirty="0" smtClean="0">
                <a:latin typeface="Arial" panose="020B0604020202020204" pitchFamily="34" charset="0"/>
                <a:cs typeface="Arial" panose="020B0604020202020204" pitchFamily="34" charset="0"/>
              </a:rPr>
              <a:t>PLAN DE DESARROLLO 2016-2019</a:t>
            </a:r>
            <a:br>
              <a:rPr lang="es-CO" sz="4000" b="1" dirty="0" smtClean="0">
                <a:latin typeface="Arial" panose="020B0604020202020204" pitchFamily="34" charset="0"/>
                <a:cs typeface="Arial" panose="020B0604020202020204" pitchFamily="34" charset="0"/>
              </a:rPr>
            </a:br>
            <a:r>
              <a:rPr lang="es-CO" sz="4000" b="1" dirty="0" smtClean="0">
                <a:latin typeface="Arial" panose="020B0604020202020204" pitchFamily="34" charset="0"/>
                <a:cs typeface="Arial" panose="020B0604020202020204" pitchFamily="34" charset="0"/>
              </a:rPr>
              <a:t>“</a:t>
            </a:r>
            <a:r>
              <a:rPr lang="es-CO" sz="3600" b="1" dirty="0" smtClean="0">
                <a:latin typeface="Arial" panose="020B0604020202020204" pitchFamily="34" charset="0"/>
                <a:cs typeface="Arial" panose="020B0604020202020204" pitchFamily="34" charset="0"/>
              </a:rPr>
              <a:t>BARRANCABERMEJA INCLUYENTE, HUMANA Y PRODUCTIVA”</a:t>
            </a:r>
            <a:br>
              <a:rPr lang="es-CO" sz="3600" b="1" dirty="0" smtClean="0">
                <a:latin typeface="Arial" panose="020B0604020202020204" pitchFamily="34" charset="0"/>
                <a:cs typeface="Arial" panose="020B0604020202020204" pitchFamily="34" charset="0"/>
              </a:rPr>
            </a:br>
            <a:r>
              <a:rPr lang="es-CO" sz="3600" b="1" dirty="0" smtClean="0">
                <a:latin typeface="Arial" panose="020B0604020202020204" pitchFamily="34" charset="0"/>
                <a:cs typeface="Arial" panose="020B0604020202020204" pitchFamily="34" charset="0"/>
              </a:rPr>
              <a:t/>
            </a:r>
            <a:br>
              <a:rPr lang="es-CO" sz="3600" b="1" dirty="0" smtClean="0">
                <a:latin typeface="Arial" panose="020B0604020202020204" pitchFamily="34" charset="0"/>
                <a:cs typeface="Arial" panose="020B0604020202020204" pitchFamily="34" charset="0"/>
              </a:rPr>
            </a:br>
            <a:r>
              <a:rPr lang="es-CO" sz="3600" b="1" dirty="0" smtClean="0">
                <a:latin typeface="Arial" panose="020B0604020202020204" pitchFamily="34" charset="0"/>
                <a:cs typeface="Arial" panose="020B0604020202020204" pitchFamily="34" charset="0"/>
              </a:rPr>
              <a:t>5.1. PILAR DE SEGURIDAD HUMANA</a:t>
            </a:r>
            <a:br>
              <a:rPr lang="es-CO" sz="3600" b="1" dirty="0" smtClean="0">
                <a:latin typeface="Arial" panose="020B0604020202020204" pitchFamily="34" charset="0"/>
                <a:cs typeface="Arial" panose="020B0604020202020204" pitchFamily="34" charset="0"/>
              </a:rPr>
            </a:br>
            <a:r>
              <a:rPr lang="es-CO" sz="4000" b="1" dirty="0" smtClean="0">
                <a:latin typeface="Arial" panose="020B0604020202020204" pitchFamily="34" charset="0"/>
                <a:cs typeface="Arial" panose="020B0604020202020204" pitchFamily="34" charset="0"/>
              </a:rPr>
              <a:t/>
            </a:r>
            <a:br>
              <a:rPr lang="es-CO" sz="4000" b="1" dirty="0" smtClean="0">
                <a:latin typeface="Arial" panose="020B0604020202020204" pitchFamily="34" charset="0"/>
                <a:cs typeface="Arial" panose="020B0604020202020204" pitchFamily="34" charset="0"/>
              </a:rPr>
            </a:br>
            <a:r>
              <a:rPr lang="es-CO" sz="3100" b="1" dirty="0" smtClean="0">
                <a:latin typeface="Arial" panose="020B0604020202020204" pitchFamily="34" charset="0"/>
                <a:cs typeface="Arial" panose="020B0604020202020204" pitchFamily="34" charset="0"/>
              </a:rPr>
              <a:t>5.1.7. LÍNEA ESTRATÉGICA DESARROLLO TERRITORIAL</a:t>
            </a:r>
            <a:r>
              <a:rPr lang="es-CO" sz="3200" b="1" dirty="0" smtClean="0">
                <a:latin typeface="Arial" panose="020B0604020202020204" pitchFamily="34" charset="0"/>
                <a:cs typeface="Arial" panose="020B0604020202020204" pitchFamily="34" charset="0"/>
              </a:rPr>
              <a:t/>
            </a:r>
            <a:br>
              <a:rPr lang="es-CO" sz="3200" b="1" dirty="0" smtClean="0">
                <a:latin typeface="Arial" panose="020B0604020202020204" pitchFamily="34" charset="0"/>
                <a:cs typeface="Arial" panose="020B0604020202020204" pitchFamily="34" charset="0"/>
              </a:rPr>
            </a:br>
            <a:r>
              <a:rPr lang="es-CO" sz="3100" b="1" dirty="0" smtClean="0">
                <a:latin typeface="Arial" panose="020B0604020202020204" pitchFamily="34" charset="0"/>
                <a:cs typeface="Arial" panose="020B0604020202020204" pitchFamily="34" charset="0"/>
              </a:rPr>
              <a:t>MOVILIDAD URBANA</a:t>
            </a:r>
            <a:endParaRPr lang="es-CO" sz="3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601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graphicFrame>
        <p:nvGraphicFramePr>
          <p:cNvPr id="4" name="3 Gráfico"/>
          <p:cNvGraphicFramePr/>
          <p:nvPr>
            <p:extLst>
              <p:ext uri="{D42A27DB-BD31-4B8C-83A1-F6EECF244321}">
                <p14:modId xmlns:p14="http://schemas.microsoft.com/office/powerpoint/2010/main" val="3567255166"/>
              </p:ext>
            </p:extLst>
          </p:nvPr>
        </p:nvGraphicFramePr>
        <p:xfrm>
          <a:off x="633174" y="1265166"/>
          <a:ext cx="5370777" cy="37821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p:cNvPicPr/>
          <p:nvPr/>
        </p:nvPicPr>
        <p:blipFill>
          <a:blip r:embed="rId4">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2" name="1 Rectángulo"/>
          <p:cNvSpPr/>
          <p:nvPr/>
        </p:nvSpPr>
        <p:spPr>
          <a:xfrm>
            <a:off x="1094666" y="5011363"/>
            <a:ext cx="4329231" cy="400110"/>
          </a:xfrm>
          <a:prstGeom prst="rect">
            <a:avLst/>
          </a:prstGeom>
        </p:spPr>
        <p:txBody>
          <a:bodyPr wrap="square">
            <a:spAutoFit/>
          </a:bodyPr>
          <a:lstStyle/>
          <a:p>
            <a:pPr algn="ctr"/>
            <a:r>
              <a:rPr lang="es-ES" sz="2000" dirty="0"/>
              <a:t>TOTAL DE COMPARENDOS </a:t>
            </a:r>
            <a:r>
              <a:rPr lang="es-ES" sz="2000" b="1" dirty="0"/>
              <a:t>9947</a:t>
            </a:r>
            <a:endParaRPr lang="es-CO" sz="2000" dirty="0"/>
          </a:p>
        </p:txBody>
      </p:sp>
      <p:sp>
        <p:nvSpPr>
          <p:cNvPr id="6" name="5 Rectángulo"/>
          <p:cNvSpPr/>
          <p:nvPr/>
        </p:nvSpPr>
        <p:spPr>
          <a:xfrm>
            <a:off x="3259283" y="448763"/>
            <a:ext cx="5342104" cy="523220"/>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GESTIÓN DE COMPARENDOS</a:t>
            </a:r>
          </a:p>
        </p:txBody>
      </p:sp>
      <p:graphicFrame>
        <p:nvGraphicFramePr>
          <p:cNvPr id="8" name="7 Gráfico"/>
          <p:cNvGraphicFramePr/>
          <p:nvPr>
            <p:extLst>
              <p:ext uri="{D42A27DB-BD31-4B8C-83A1-F6EECF244321}">
                <p14:modId xmlns:p14="http://schemas.microsoft.com/office/powerpoint/2010/main" val="3514504834"/>
              </p:ext>
            </p:extLst>
          </p:nvPr>
        </p:nvGraphicFramePr>
        <p:xfrm>
          <a:off x="6400553" y="1514901"/>
          <a:ext cx="5432055" cy="3903259"/>
        </p:xfrm>
        <a:graphic>
          <a:graphicData uri="http://schemas.openxmlformats.org/drawingml/2006/chart">
            <c:chart xmlns:c="http://schemas.openxmlformats.org/drawingml/2006/chart" xmlns:r="http://schemas.openxmlformats.org/officeDocument/2006/relationships" r:id="rId5"/>
          </a:graphicData>
        </a:graphic>
      </p:graphicFrame>
      <p:sp>
        <p:nvSpPr>
          <p:cNvPr id="3" name="2 Rectángulo"/>
          <p:cNvSpPr/>
          <p:nvPr/>
        </p:nvSpPr>
        <p:spPr>
          <a:xfrm>
            <a:off x="1244794" y="5442755"/>
            <a:ext cx="9908275" cy="1200329"/>
          </a:xfrm>
          <a:prstGeom prst="rect">
            <a:avLst/>
          </a:prstGeom>
        </p:spPr>
        <p:txBody>
          <a:bodyPr wrap="square">
            <a:spAutoFit/>
          </a:bodyPr>
          <a:lstStyle/>
          <a:p>
            <a:pPr algn="ctr"/>
            <a:r>
              <a:rPr lang="es-CO" dirty="0"/>
              <a:t>La infracción que registra mayor número de comparendos es por </a:t>
            </a:r>
            <a:r>
              <a:rPr lang="es-CO" b="1" dirty="0"/>
              <a:t>falta de documentos </a:t>
            </a:r>
            <a:r>
              <a:rPr lang="es-CO" dirty="0"/>
              <a:t>3651 seguida </a:t>
            </a:r>
            <a:r>
              <a:rPr lang="es-CO" dirty="0" smtClean="0"/>
              <a:t>de </a:t>
            </a:r>
            <a:r>
              <a:rPr lang="es-CO" b="1" dirty="0"/>
              <a:t>mal estacionamiento</a:t>
            </a:r>
            <a:r>
              <a:rPr lang="es-CO" dirty="0"/>
              <a:t> 2417. De 9947 comparendos en total, 7504 son realizados a motocicletas, resultados que arrojan los frecuentes operativos de control realizados en las principales vías de la ciudad.</a:t>
            </a:r>
          </a:p>
        </p:txBody>
      </p:sp>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3650"/>
            <a:ext cx="12478603" cy="7272152"/>
          </a:xfrm>
          <a:prstGeom prst="rect">
            <a:avLst/>
          </a:prstGeom>
        </p:spPr>
      </p:pic>
      <p:sp>
        <p:nvSpPr>
          <p:cNvPr id="6" name="5 Rectángulo"/>
          <p:cNvSpPr/>
          <p:nvPr/>
        </p:nvSpPr>
        <p:spPr>
          <a:xfrm>
            <a:off x="522154" y="1452021"/>
            <a:ext cx="5184964" cy="3139321"/>
          </a:xfrm>
          <a:prstGeom prst="rect">
            <a:avLst/>
          </a:prstGeom>
        </p:spPr>
        <p:txBody>
          <a:bodyPr wrap="square">
            <a:spAutoFit/>
          </a:bodyPr>
          <a:lstStyle/>
          <a:p>
            <a:pPr marL="285750" indent="-285750" algn="just">
              <a:buFont typeface="Wingdings" panose="05000000000000000000" pitchFamily="2" charset="2"/>
              <a:buChar char="v"/>
            </a:pPr>
            <a:r>
              <a:rPr lang="es-CO" dirty="0" smtClean="0">
                <a:latin typeface="Arial" panose="020B0604020202020204" pitchFamily="34" charset="0"/>
                <a:cs typeface="Arial" panose="020B0604020202020204" pitchFamily="34" charset="0"/>
              </a:rPr>
              <a:t>Transporte </a:t>
            </a:r>
            <a:r>
              <a:rPr lang="es-CO" dirty="0">
                <a:latin typeface="Arial" panose="020B0604020202020204" pitchFamily="34" charset="0"/>
                <a:cs typeface="Arial" panose="020B0604020202020204" pitchFamily="34" charset="0"/>
              </a:rPr>
              <a:t>informal en motocicletas y </a:t>
            </a:r>
            <a:r>
              <a:rPr lang="es-CO" dirty="0" smtClean="0">
                <a:latin typeface="Arial" panose="020B0604020202020204" pitchFamily="34" charset="0"/>
                <a:cs typeface="Arial" panose="020B0604020202020204" pitchFamily="34" charset="0"/>
              </a:rPr>
              <a:t>automóviles. </a:t>
            </a: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Control </a:t>
            </a:r>
            <a:r>
              <a:rPr lang="es-CO" altLang="es-CO" dirty="0">
                <a:latin typeface="Arial" pitchFamily="34" charset="0"/>
                <a:ea typeface="Calibri" pitchFamily="34" charset="0"/>
                <a:cs typeface="Arial" pitchFamily="34" charset="0"/>
              </a:rPr>
              <a:t>de </a:t>
            </a:r>
            <a:r>
              <a:rPr lang="es-CO" altLang="es-CO" dirty="0" smtClean="0">
                <a:latin typeface="Arial" pitchFamily="34" charset="0"/>
                <a:ea typeface="Calibri" pitchFamily="34" charset="0"/>
                <a:cs typeface="Arial" pitchFamily="34" charset="0"/>
              </a:rPr>
              <a:t>alcoholemia.</a:t>
            </a: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Recuperación espacio público.</a:t>
            </a:r>
            <a:endParaRPr lang="es-CO" altLang="es-CO" dirty="0">
              <a:latin typeface="Arial" pitchFamily="34" charset="0"/>
              <a:ea typeface="Calibri" pitchFamily="34" charset="0"/>
              <a:cs typeface="Arial" pitchFamily="34" charset="0"/>
            </a:endParaRP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Organización de horarios de carga y descarga.</a:t>
            </a: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Mal estacionamiento.</a:t>
            </a: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Retiro de vehículos abandonados en vía.</a:t>
            </a: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Recuperación zonas verdes y peatonales.</a:t>
            </a: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Operativos porte de documentos al día.</a:t>
            </a:r>
          </a:p>
          <a:p>
            <a:pPr marL="285750" lvl="0" indent="-285750" algn="just" eaLnBrk="0" fontAlgn="base" hangingPunct="0">
              <a:spcBef>
                <a:spcPct val="0"/>
              </a:spcBef>
              <a:spcAft>
                <a:spcPct val="0"/>
              </a:spcAft>
              <a:buFont typeface="Wingdings" panose="05000000000000000000" pitchFamily="2" charset="2"/>
              <a:buChar char="v"/>
            </a:pPr>
            <a:r>
              <a:rPr lang="es-CO" altLang="es-CO" dirty="0" smtClean="0">
                <a:latin typeface="Arial" pitchFamily="34" charset="0"/>
                <a:ea typeface="Calibri" pitchFamily="34" charset="0"/>
                <a:cs typeface="Arial" pitchFamily="34" charset="0"/>
              </a:rPr>
              <a:t>Operativos al Transporte público.</a:t>
            </a:r>
          </a:p>
        </p:txBody>
      </p:sp>
      <p:sp>
        <p:nvSpPr>
          <p:cNvPr id="7" name="6 CuadroTexto"/>
          <p:cNvSpPr txBox="1"/>
          <p:nvPr/>
        </p:nvSpPr>
        <p:spPr>
          <a:xfrm>
            <a:off x="3114636" y="6285588"/>
            <a:ext cx="6171946" cy="369332"/>
          </a:xfrm>
          <a:prstGeom prst="rect">
            <a:avLst/>
          </a:prstGeom>
          <a:noFill/>
        </p:spPr>
        <p:txBody>
          <a:bodyPr wrap="none" rtlCol="0">
            <a:spAutoFit/>
          </a:bodyPr>
          <a:lstStyle/>
          <a:p>
            <a:r>
              <a:rPr lang="es-CO" b="1" dirty="0" smtClean="0">
                <a:solidFill>
                  <a:srgbClr val="C00000"/>
                </a:solidFill>
                <a:effectLst>
                  <a:outerShdw blurRad="38100" dist="38100" dir="2700000" algn="tl">
                    <a:srgbClr val="000000">
                      <a:alpha val="43137"/>
                    </a:srgbClr>
                  </a:outerShdw>
                </a:effectLst>
                <a:latin typeface="Malgun Gothic" panose="020B0503020000020004" pitchFamily="34" charset="-127"/>
                <a:ea typeface="Malgun Gothic" panose="020B0503020000020004" pitchFamily="34" charset="-127"/>
                <a:cs typeface="Mongolian Baiti" panose="03000500000000000000" pitchFamily="66" charset="0"/>
              </a:rPr>
              <a:t>…MAYOR CONTROL Y ACOMPAÑAMIENTO EN LA VÍA</a:t>
            </a:r>
            <a:endParaRPr lang="es-CO" b="1" dirty="0">
              <a:solidFill>
                <a:srgbClr val="C00000"/>
              </a:solidFill>
              <a:effectLst>
                <a:outerShdw blurRad="38100" dist="38100" dir="2700000" algn="tl">
                  <a:srgbClr val="000000">
                    <a:alpha val="43137"/>
                  </a:srgbClr>
                </a:outerShdw>
              </a:effectLst>
              <a:latin typeface="Malgun Gothic" panose="020B0503020000020004" pitchFamily="34" charset="-127"/>
              <a:ea typeface="Malgun Gothic" panose="020B0503020000020004" pitchFamily="34" charset="-127"/>
              <a:cs typeface="Mongolian Baiti" panose="03000500000000000000" pitchFamily="66" charset="0"/>
            </a:endParaRPr>
          </a:p>
        </p:txBody>
      </p:sp>
      <p:sp>
        <p:nvSpPr>
          <p:cNvPr id="8" name="Título 1">
            <a:extLst>
              <a:ext uri="{FF2B5EF4-FFF2-40B4-BE49-F238E27FC236}">
                <a16:creationId xmlns="" xmlns:a16="http://schemas.microsoft.com/office/drawing/2014/main" id="{9053F102-9819-4F79-BBDE-561FD99823F5}"/>
              </a:ext>
            </a:extLst>
          </p:cNvPr>
          <p:cNvSpPr txBox="1">
            <a:spLocks/>
          </p:cNvSpPr>
          <p:nvPr/>
        </p:nvSpPr>
        <p:spPr>
          <a:xfrm>
            <a:off x="522154" y="247532"/>
            <a:ext cx="5297111" cy="10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smtClean="0">
                <a:effectLst>
                  <a:outerShdw blurRad="38100" dist="38100" dir="2700000" algn="tl">
                    <a:srgbClr val="000000">
                      <a:alpha val="43137"/>
                    </a:srgbClr>
                  </a:outerShdw>
                </a:effectLst>
              </a:rPr>
              <a:t>CONTROL OPERATIVO</a:t>
            </a:r>
          </a:p>
        </p:txBody>
      </p:sp>
      <p:pic>
        <p:nvPicPr>
          <p:cNvPr id="9" name="8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585819" y="345989"/>
            <a:ext cx="2305500" cy="889686"/>
          </a:xfrm>
          <a:prstGeom prst="rect">
            <a:avLst/>
          </a:prstGeom>
        </p:spPr>
      </p:pic>
      <p:sp>
        <p:nvSpPr>
          <p:cNvPr id="3" name="2 CuadroTexto"/>
          <p:cNvSpPr txBox="1"/>
          <p:nvPr/>
        </p:nvSpPr>
        <p:spPr>
          <a:xfrm>
            <a:off x="928048" y="4900593"/>
            <a:ext cx="10290412" cy="1200329"/>
          </a:xfrm>
          <a:prstGeom prst="rect">
            <a:avLst/>
          </a:prstGeom>
          <a:noFill/>
        </p:spPr>
        <p:txBody>
          <a:bodyPr wrap="square" rtlCol="0">
            <a:spAutoFit/>
          </a:bodyPr>
          <a:lstStyle/>
          <a:p>
            <a:r>
              <a:rPr lang="es-CO" b="1" dirty="0" smtClean="0">
                <a:latin typeface="Arial" panose="020B0604020202020204" pitchFamily="34" charset="0"/>
                <a:cs typeface="Arial" panose="020B0604020202020204" pitchFamily="34" charset="0"/>
              </a:rPr>
              <a:t>9947 COMPARENDOS </a:t>
            </a:r>
            <a:r>
              <a:rPr lang="es-CO" b="1" dirty="0">
                <a:latin typeface="Arial" panose="020B0604020202020204" pitchFamily="34" charset="0"/>
                <a:cs typeface="Arial" panose="020B0604020202020204" pitchFamily="34" charset="0"/>
              </a:rPr>
              <a:t>CORTE A 31 DE OCTUBRE AÑO </a:t>
            </a:r>
            <a:r>
              <a:rPr lang="es-CO" b="1" dirty="0" smtClean="0">
                <a:latin typeface="Arial" panose="020B0604020202020204" pitchFamily="34" charset="0"/>
                <a:cs typeface="Arial" panose="020B0604020202020204" pitchFamily="34" charset="0"/>
              </a:rPr>
              <a:t>2017</a:t>
            </a:r>
            <a:endParaRPr lang="es-CO" b="1" dirty="0">
              <a:latin typeface="Arial" panose="020B0604020202020204" pitchFamily="34" charset="0"/>
              <a:cs typeface="Arial" panose="020B0604020202020204" pitchFamily="34" charset="0"/>
            </a:endParaRPr>
          </a:p>
          <a:p>
            <a:r>
              <a:rPr lang="es-CO" b="1" dirty="0" smtClean="0">
                <a:latin typeface="Arial" panose="020B0604020202020204" pitchFamily="34" charset="0"/>
                <a:cs typeface="Arial" panose="020B0604020202020204" pitchFamily="34" charset="0"/>
              </a:rPr>
              <a:t>  7.504 COMPARENDOS </a:t>
            </a:r>
            <a:r>
              <a:rPr lang="es-CO" b="1" dirty="0">
                <a:latin typeface="Arial" panose="020B0604020202020204" pitchFamily="34" charset="0"/>
                <a:cs typeface="Arial" panose="020B0604020202020204" pitchFamily="34" charset="0"/>
              </a:rPr>
              <a:t>A </a:t>
            </a:r>
            <a:r>
              <a:rPr lang="es-CO" b="1" dirty="0" smtClean="0">
                <a:latin typeface="Arial" panose="020B0604020202020204" pitchFamily="34" charset="0"/>
                <a:cs typeface="Arial" panose="020B0604020202020204" pitchFamily="34" charset="0"/>
              </a:rPr>
              <a:t>MOTOCICLISTAS</a:t>
            </a:r>
          </a:p>
          <a:p>
            <a:r>
              <a:rPr lang="es-CO" b="1" dirty="0">
                <a:latin typeface="Arial" panose="020B0604020202020204" pitchFamily="34" charset="0"/>
                <a:cs typeface="Arial" panose="020B0604020202020204" pitchFamily="34" charset="0"/>
              </a:rPr>
              <a:t> </a:t>
            </a:r>
            <a:r>
              <a:rPr lang="es-CO" b="1" dirty="0" smtClean="0">
                <a:latin typeface="Arial" panose="020B0604020202020204" pitchFamily="34" charset="0"/>
                <a:cs typeface="Arial" panose="020B0604020202020204" pitchFamily="34" charset="0"/>
              </a:rPr>
              <a:t>      28 OPERATIVOS DE CONTROL AL TRANSPORTE PÚBLICO</a:t>
            </a:r>
          </a:p>
          <a:p>
            <a:r>
              <a:rPr lang="es-CO" b="1" dirty="0" smtClean="0">
                <a:latin typeface="Arial" panose="020B0604020202020204" pitchFamily="34" charset="0"/>
                <a:cs typeface="Arial" panose="020B0604020202020204" pitchFamily="34" charset="0"/>
              </a:rPr>
              <a:t>       20 INVESTIGACIONES ADMINISTRATIVAS AL TRANSPORTE PÚBLICO</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152" y="1672519"/>
            <a:ext cx="4797020" cy="26983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54388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Título 1">
            <a:extLst>
              <a:ext uri="{FF2B5EF4-FFF2-40B4-BE49-F238E27FC236}">
                <a16:creationId xmlns="" xmlns:a16="http://schemas.microsoft.com/office/drawing/2014/main" id="{9053F102-9819-4F79-BBDE-561FD99823F5}"/>
              </a:ext>
            </a:extLst>
          </p:cNvPr>
          <p:cNvSpPr txBox="1">
            <a:spLocks/>
          </p:cNvSpPr>
          <p:nvPr/>
        </p:nvSpPr>
        <p:spPr>
          <a:xfrm>
            <a:off x="2514727" y="220962"/>
            <a:ext cx="5297111" cy="10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smtClean="0">
                <a:effectLst>
                  <a:outerShdw blurRad="38100" dist="38100" dir="2700000" algn="tl">
                    <a:srgbClr val="000000">
                      <a:alpha val="43137"/>
                    </a:srgbClr>
                  </a:outerShdw>
                </a:effectLst>
              </a:rPr>
              <a:t>TRANSPORTE PÚBLICO</a:t>
            </a: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1572" y="1522729"/>
            <a:ext cx="4276178" cy="2447821"/>
          </a:xfrm>
          <a:prstGeom prst="rect">
            <a:avLst/>
          </a:prstGeom>
          <a:noFill/>
          <a:ln>
            <a:noFill/>
          </a:ln>
        </p:spPr>
      </p:pic>
      <p:pic>
        <p:nvPicPr>
          <p:cNvPr id="8" name="7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0292" y="1530557"/>
            <a:ext cx="3990937" cy="2447822"/>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3017879528"/>
              </p:ext>
            </p:extLst>
          </p:nvPr>
        </p:nvGraphicFramePr>
        <p:xfrm>
          <a:off x="6190292" y="4112836"/>
          <a:ext cx="3850640" cy="181483"/>
        </p:xfrm>
        <a:graphic>
          <a:graphicData uri="http://schemas.openxmlformats.org/drawingml/2006/table">
            <a:tbl>
              <a:tblPr firstRow="1" firstCol="1" bandRow="1">
                <a:tableStyleId>{5C22544A-7EE6-4342-B048-85BDC9FD1C3A}</a:tableStyleId>
              </a:tblPr>
              <a:tblGrid>
                <a:gridCol w="3211195"/>
                <a:gridCol w="639445"/>
              </a:tblGrid>
              <a:tr h="149860">
                <a:tc>
                  <a:txBody>
                    <a:bodyPr/>
                    <a:lstStyle/>
                    <a:p>
                      <a:pPr algn="ctr">
                        <a:lnSpc>
                          <a:spcPct val="115000"/>
                        </a:lnSpc>
                        <a:spcAft>
                          <a:spcPts val="1000"/>
                        </a:spcAft>
                      </a:pPr>
                      <a:r>
                        <a:rPr lang="es-CO" sz="1100">
                          <a:effectLst/>
                        </a:rPr>
                        <a:t>Cambio de Empresa Servicio Individual.</a:t>
                      </a:r>
                      <a:endParaRPr lang="es-CO"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CO" sz="1100" dirty="0">
                          <a:effectLst/>
                        </a:rPr>
                        <a:t>18</a:t>
                      </a:r>
                      <a:endParaRPr lang="es-CO" sz="1100" dirty="0">
                        <a:effectLst/>
                        <a:latin typeface="Calibri"/>
                        <a:ea typeface="Calibri"/>
                        <a:cs typeface="Times New Roman"/>
                      </a:endParaRPr>
                    </a:p>
                  </a:txBody>
                  <a:tcPr marL="68580" marR="68580" marT="0" marB="0"/>
                </a:tc>
              </a:tr>
            </a:tbl>
          </a:graphicData>
        </a:graphic>
      </p:graphicFrame>
      <p:pic>
        <p:nvPicPr>
          <p:cNvPr id="9" name="8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0292" y="4623843"/>
            <a:ext cx="3950970" cy="1974850"/>
          </a:xfrm>
          <a:prstGeom prst="rect">
            <a:avLst/>
          </a:prstGeom>
          <a:noFill/>
          <a:ln>
            <a:noFill/>
          </a:ln>
        </p:spPr>
      </p:pic>
      <p:pic>
        <p:nvPicPr>
          <p:cNvPr id="4097"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r="23045"/>
          <a:stretch/>
        </p:blipFill>
        <p:spPr bwMode="auto">
          <a:xfrm>
            <a:off x="1987026" y="4109742"/>
            <a:ext cx="3385270" cy="248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5"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Título 1">
            <a:extLst>
              <a:ext uri="{FF2B5EF4-FFF2-40B4-BE49-F238E27FC236}">
                <a16:creationId xmlns="" xmlns:a16="http://schemas.microsoft.com/office/drawing/2014/main" id="{9053F102-9819-4F79-BBDE-561FD99823F5}"/>
              </a:ext>
            </a:extLst>
          </p:cNvPr>
          <p:cNvSpPr txBox="1">
            <a:spLocks/>
          </p:cNvSpPr>
          <p:nvPr/>
        </p:nvSpPr>
        <p:spPr>
          <a:xfrm>
            <a:off x="2514727" y="220962"/>
            <a:ext cx="5297111" cy="10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smtClean="0">
                <a:effectLst>
                  <a:outerShdw blurRad="38100" dist="38100" dir="2700000" algn="tl">
                    <a:srgbClr val="000000">
                      <a:alpha val="43137"/>
                    </a:srgbClr>
                  </a:outerShdw>
                </a:effectLst>
              </a:rPr>
              <a:t>TRANSPORTE PÚBLICO</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076" y="4560931"/>
            <a:ext cx="5736892" cy="208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028131" y="1298232"/>
            <a:ext cx="7979391" cy="3693319"/>
          </a:xfrm>
          <a:prstGeom prst="rect">
            <a:avLst/>
          </a:prstGeom>
        </p:spPr>
        <p:txBody>
          <a:bodyPr wrap="square">
            <a:spAutoFit/>
          </a:bodyPr>
          <a:lstStyle/>
          <a:p>
            <a:pPr algn="just"/>
            <a:r>
              <a:rPr lang="es-CO" b="1" dirty="0"/>
              <a:t>G</a:t>
            </a:r>
            <a:r>
              <a:rPr lang="es-CO" b="1" dirty="0" smtClean="0"/>
              <a:t>estión </a:t>
            </a:r>
            <a:r>
              <a:rPr lang="es-CO" b="1" dirty="0"/>
              <a:t>para la reestructuración de rutas de transporte público urbano de pasajeros y la consecuente unificación de la </a:t>
            </a:r>
            <a:r>
              <a:rPr lang="es-CO" b="1" dirty="0" smtClean="0"/>
              <a:t>operación.</a:t>
            </a:r>
          </a:p>
          <a:p>
            <a:pPr algn="just"/>
            <a:endParaRPr lang="es-CO" b="1" dirty="0" smtClean="0"/>
          </a:p>
          <a:p>
            <a:pPr marL="285750" indent="-285750" algn="just">
              <a:buFont typeface="Wingdings" panose="05000000000000000000" pitchFamily="2" charset="2"/>
              <a:buChar char="ü"/>
            </a:pPr>
            <a:r>
              <a:rPr lang="es-CO" dirty="0"/>
              <a:t>Suscripción del acuerdo de voluntades entre las empresas de transporte, mediante el cual se exprese la intensión de participar en el proceso y disposición de unificar la operación del sistema</a:t>
            </a:r>
            <a:r>
              <a:rPr lang="es-CO" dirty="0" smtClean="0"/>
              <a:t>.</a:t>
            </a:r>
          </a:p>
          <a:p>
            <a:pPr marL="285750" lvl="0" indent="-285750" algn="just">
              <a:buFont typeface="Wingdings" panose="05000000000000000000" pitchFamily="2" charset="2"/>
              <a:buChar char="ü"/>
            </a:pPr>
            <a:r>
              <a:rPr lang="es-CO" dirty="0"/>
              <a:t>Propuesta de renovación del parque automotor.</a:t>
            </a:r>
          </a:p>
          <a:p>
            <a:pPr marL="285750" lvl="0" indent="-285750" algn="just">
              <a:buFont typeface="Wingdings" panose="05000000000000000000" pitchFamily="2" charset="2"/>
              <a:buChar char="ü"/>
            </a:pPr>
            <a:r>
              <a:rPr lang="es-CO" dirty="0"/>
              <a:t>Definición del tipo de ayudas tecnológicas para la operación y control  a la prestación del servicio.</a:t>
            </a:r>
          </a:p>
          <a:p>
            <a:pPr marL="285750" lvl="0" indent="-285750" algn="just">
              <a:buFont typeface="Wingdings" panose="05000000000000000000" pitchFamily="2" charset="2"/>
              <a:buChar char="ü"/>
            </a:pPr>
            <a:r>
              <a:rPr lang="es-CO" dirty="0"/>
              <a:t>Definición de la estructura administrativa, reglamento interno y de procedimientos sancionatorios de la unión temporal, consorcio u organización encargada de la operación. </a:t>
            </a:r>
          </a:p>
          <a:p>
            <a:pPr algn="just"/>
            <a:endParaRPr lang="es-CO" dirty="0"/>
          </a:p>
        </p:txBody>
      </p:sp>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5"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Título 1">
            <a:extLst>
              <a:ext uri="{FF2B5EF4-FFF2-40B4-BE49-F238E27FC236}">
                <a16:creationId xmlns="" xmlns:a16="http://schemas.microsoft.com/office/drawing/2014/main" id="{9053F102-9819-4F79-BBDE-561FD99823F5}"/>
              </a:ext>
            </a:extLst>
          </p:cNvPr>
          <p:cNvSpPr txBox="1">
            <a:spLocks/>
          </p:cNvSpPr>
          <p:nvPr/>
        </p:nvSpPr>
        <p:spPr>
          <a:xfrm>
            <a:off x="2337306" y="29893"/>
            <a:ext cx="5297111" cy="10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smtClean="0">
                <a:effectLst>
                  <a:outerShdw blurRad="38100" dist="38100" dir="2700000" algn="tl">
                    <a:srgbClr val="000000">
                      <a:alpha val="43137"/>
                    </a:srgbClr>
                  </a:outerShdw>
                </a:effectLst>
              </a:rPr>
              <a:t>TRANSPORTE PÚBLICO</a:t>
            </a:r>
          </a:p>
        </p:txBody>
      </p:sp>
      <p:sp>
        <p:nvSpPr>
          <p:cNvPr id="3" name="2 Rectángulo"/>
          <p:cNvSpPr/>
          <p:nvPr/>
        </p:nvSpPr>
        <p:spPr>
          <a:xfrm>
            <a:off x="618699" y="958262"/>
            <a:ext cx="7979391" cy="4524315"/>
          </a:xfrm>
          <a:prstGeom prst="rect">
            <a:avLst/>
          </a:prstGeom>
        </p:spPr>
        <p:txBody>
          <a:bodyPr wrap="square">
            <a:spAutoFit/>
          </a:bodyPr>
          <a:lstStyle/>
          <a:p>
            <a:pPr algn="just"/>
            <a:r>
              <a:rPr lang="es-CO" sz="1600" b="1" dirty="0" smtClean="0"/>
              <a:t>Atención a la demanda del servicio de Transporte Público por parte de la comunidad.</a:t>
            </a:r>
          </a:p>
          <a:p>
            <a:pPr algn="just"/>
            <a:endParaRPr lang="es-CO" sz="1600" b="1" dirty="0"/>
          </a:p>
          <a:p>
            <a:pPr marL="285750" indent="-285750" algn="just">
              <a:buFont typeface="Wingdings" panose="05000000000000000000" pitchFamily="2" charset="2"/>
              <a:buChar char="ü"/>
            </a:pPr>
            <a:r>
              <a:rPr lang="es-CO" sz="1600" dirty="0" smtClean="0"/>
              <a:t>Barrio </a:t>
            </a:r>
            <a:r>
              <a:rPr lang="es-CO" sz="1600" dirty="0"/>
              <a:t>tres unidos </a:t>
            </a:r>
            <a:r>
              <a:rPr lang="es-CO" sz="1600" dirty="0" smtClean="0"/>
              <a:t>– realizados recorridos </a:t>
            </a:r>
            <a:r>
              <a:rPr lang="es-CO" sz="1600" dirty="0"/>
              <a:t>de prueba, con el fin de evidenciar la necesidad del servicio solicitado, </a:t>
            </a:r>
            <a:r>
              <a:rPr lang="es-CO" sz="1600" dirty="0" smtClean="0"/>
              <a:t>el </a:t>
            </a:r>
            <a:r>
              <a:rPr lang="es-CO" sz="1600" dirty="0"/>
              <a:t>ingreso al barrio en por lo menos una ruta de transporte que del sector comercial se dirige al sur. La intención es generar condiciones de seguridad para los usuarios que se ven en la obligación de cruzar la carrera 28</a:t>
            </a:r>
            <a:r>
              <a:rPr lang="es-CO" sz="1600" dirty="0" smtClean="0"/>
              <a:t>.</a:t>
            </a:r>
          </a:p>
          <a:p>
            <a:pPr marL="285750" indent="-285750" algn="just">
              <a:buFont typeface="Wingdings" panose="05000000000000000000" pitchFamily="2" charset="2"/>
              <a:buChar char="ü"/>
            </a:pPr>
            <a:r>
              <a:rPr lang="es-CO" sz="1600" dirty="0"/>
              <a:t>C</a:t>
            </a:r>
            <a:r>
              <a:rPr lang="es-CO" sz="1600" dirty="0" smtClean="0"/>
              <a:t>iudadela </a:t>
            </a:r>
            <a:r>
              <a:rPr lang="es-CO" sz="1600" dirty="0"/>
              <a:t>cincuentenario, se acordó conjuntamente con la empresa de transporte COOCHOFERES, realizar algunas pruebas de ingreso al barrio con microbuses que realizan la ruta No. 3, (Comercio – El Limonar), Se plantea la modificación de un tramo corto de la carrera 32 con calle 34 (el triángulo), con el fin de facilitar el </a:t>
            </a:r>
            <a:r>
              <a:rPr lang="es-CO" sz="1600" dirty="0" smtClean="0"/>
              <a:t>ingreso.</a:t>
            </a:r>
          </a:p>
          <a:p>
            <a:pPr marL="285750" indent="-285750" algn="just">
              <a:buFont typeface="Wingdings" panose="05000000000000000000" pitchFamily="2" charset="2"/>
              <a:buChar char="ü"/>
            </a:pPr>
            <a:r>
              <a:rPr lang="es-CO" sz="1600" dirty="0" smtClean="0"/>
              <a:t>Ruta </a:t>
            </a:r>
            <a:r>
              <a:rPr lang="es-CO" sz="1600" dirty="0"/>
              <a:t>Sub-Urbana “Barrancabermeja- La María el poblado y viceversa” autorizada a la empresa COTSEM, igualmente </a:t>
            </a:r>
            <a:r>
              <a:rPr lang="es-CO" sz="1600" dirty="0" smtClean="0"/>
              <a:t>se ha </a:t>
            </a:r>
            <a:r>
              <a:rPr lang="es-CO" sz="1600" dirty="0"/>
              <a:t>recibido solicitud de modificación, manifestada por la empresa y los mismos usuarios que encuentran injustificada la capacidad </a:t>
            </a:r>
            <a:r>
              <a:rPr lang="es-CO" sz="1600" dirty="0" smtClean="0"/>
              <a:t>transportadora asignada a ésta ruta.</a:t>
            </a:r>
          </a:p>
          <a:p>
            <a:pPr marL="285750" indent="-285750" algn="just">
              <a:buFont typeface="Wingdings" panose="05000000000000000000" pitchFamily="2" charset="2"/>
              <a:buChar char="ü"/>
            </a:pPr>
            <a:r>
              <a:rPr lang="es-CO" sz="1600" dirty="0" smtClean="0"/>
              <a:t>Barrio </a:t>
            </a:r>
            <a:r>
              <a:rPr lang="es-CO" sz="1600" dirty="0"/>
              <a:t>22 de marzo y Villa Luisa, se acuerda con la empresa de transporte COOCHOFERES, la programación de vehículos adicionales que atenderán las necesidades de transporte de la población estudiantil residente, </a:t>
            </a:r>
            <a:r>
              <a:rPr lang="es-CO" sz="1600" dirty="0" smtClean="0"/>
              <a:t>para mejorar condiciones de seguridad y bienestar a los niños del sector.</a:t>
            </a:r>
            <a:endParaRPr lang="es-CO" sz="16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954" y="4158374"/>
            <a:ext cx="29146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499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graphicFrame>
        <p:nvGraphicFramePr>
          <p:cNvPr id="4" name="3 Gráfico"/>
          <p:cNvGraphicFramePr/>
          <p:nvPr>
            <p:extLst>
              <p:ext uri="{D42A27DB-BD31-4B8C-83A1-F6EECF244321}">
                <p14:modId xmlns:p14="http://schemas.microsoft.com/office/powerpoint/2010/main" val="989291859"/>
              </p:ext>
            </p:extLst>
          </p:nvPr>
        </p:nvGraphicFramePr>
        <p:xfrm>
          <a:off x="1255595" y="886906"/>
          <a:ext cx="8625385" cy="5445656"/>
        </p:xfrm>
        <a:graphic>
          <a:graphicData uri="http://schemas.openxmlformats.org/drawingml/2006/chart">
            <c:chart xmlns:c="http://schemas.openxmlformats.org/drawingml/2006/chart" xmlns:r="http://schemas.openxmlformats.org/officeDocument/2006/relationships" r:id="rId3"/>
          </a:graphicData>
        </a:graphic>
      </p:graphicFrame>
      <p:pic>
        <p:nvPicPr>
          <p:cNvPr id="6" name="5 Imagen"/>
          <p:cNvPicPr/>
          <p:nvPr/>
        </p:nvPicPr>
        <p:blipFill>
          <a:blip r:embed="rId4">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880980" y="233429"/>
            <a:ext cx="2047164" cy="881608"/>
          </a:xfrm>
          <a:prstGeom prst="rect">
            <a:avLst/>
          </a:prstGeom>
        </p:spPr>
      </p:pic>
      <p:sp>
        <p:nvSpPr>
          <p:cNvPr id="7" name="Título 1">
            <a:extLst>
              <a:ext uri="{FF2B5EF4-FFF2-40B4-BE49-F238E27FC236}">
                <a16:creationId xmlns="" xmlns:a16="http://schemas.microsoft.com/office/drawing/2014/main" id="{9053F102-9819-4F79-BBDE-561FD99823F5}"/>
              </a:ext>
            </a:extLst>
          </p:cNvPr>
          <p:cNvSpPr txBox="1">
            <a:spLocks/>
          </p:cNvSpPr>
          <p:nvPr/>
        </p:nvSpPr>
        <p:spPr>
          <a:xfrm>
            <a:off x="2978750" y="268844"/>
            <a:ext cx="5297111" cy="810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smtClean="0">
                <a:effectLst>
                  <a:outerShdw blurRad="38100" dist="38100" dir="2700000" algn="tl">
                    <a:srgbClr val="000000">
                      <a:alpha val="43137"/>
                    </a:srgbClr>
                  </a:outerShdw>
                </a:effectLst>
              </a:rPr>
              <a:t>GESTIÓN DE TRÁMITES</a:t>
            </a:r>
          </a:p>
        </p:txBody>
      </p:sp>
    </p:spTree>
    <p:extLst>
      <p:ext uri="{BB962C8B-B14F-4D97-AF65-F5344CB8AC3E}">
        <p14:creationId xmlns:p14="http://schemas.microsoft.com/office/powerpoint/2010/main" val="2464739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880980" y="233429"/>
            <a:ext cx="2047164" cy="881608"/>
          </a:xfrm>
          <a:prstGeom prst="rect">
            <a:avLst/>
          </a:prstGeom>
        </p:spPr>
      </p:pic>
      <p:sp>
        <p:nvSpPr>
          <p:cNvPr id="7" name="Título 1">
            <a:extLst>
              <a:ext uri="{FF2B5EF4-FFF2-40B4-BE49-F238E27FC236}">
                <a16:creationId xmlns="" xmlns:a16="http://schemas.microsoft.com/office/drawing/2014/main" id="{9053F102-9819-4F79-BBDE-561FD99823F5}"/>
              </a:ext>
            </a:extLst>
          </p:cNvPr>
          <p:cNvSpPr txBox="1">
            <a:spLocks/>
          </p:cNvSpPr>
          <p:nvPr/>
        </p:nvSpPr>
        <p:spPr>
          <a:xfrm>
            <a:off x="2446488" y="454388"/>
            <a:ext cx="5297111" cy="8107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smtClean="0">
                <a:effectLst>
                  <a:outerShdw blurRad="38100" dist="38100" dir="2700000" algn="tl">
                    <a:srgbClr val="000000">
                      <a:alpha val="43137"/>
                    </a:srgbClr>
                  </a:outerShdw>
                </a:effectLst>
              </a:rPr>
              <a:t>GESTIÓN FINANCIERA</a:t>
            </a:r>
          </a:p>
          <a:p>
            <a:pPr algn="ctr"/>
            <a:r>
              <a:rPr lang="es-CO" sz="3600" b="1" dirty="0" smtClean="0">
                <a:effectLst>
                  <a:outerShdw blurRad="38100" dist="38100" dir="2700000" algn="tl">
                    <a:srgbClr val="000000">
                      <a:alpha val="43137"/>
                    </a:srgbClr>
                  </a:outerShdw>
                </a:effectLst>
              </a:rPr>
              <a:t>PRESUPUESTO 2017</a:t>
            </a:r>
          </a:p>
        </p:txBody>
      </p:sp>
      <p:sp>
        <p:nvSpPr>
          <p:cNvPr id="9" name="8 Rectángulo"/>
          <p:cNvSpPr/>
          <p:nvPr/>
        </p:nvSpPr>
        <p:spPr>
          <a:xfrm>
            <a:off x="628083" y="1290465"/>
            <a:ext cx="10431033" cy="923330"/>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El Presupuesto de Ingresos y Gastos de la Inspección de Tránsito y Transporte de </a:t>
            </a:r>
            <a:r>
              <a:rPr lang="es-MX" dirty="0" smtClean="0">
                <a:latin typeface="Arial" panose="020B0604020202020204" pitchFamily="34" charset="0"/>
                <a:cs typeface="Arial" panose="020B0604020202020204" pitchFamily="34" charset="0"/>
              </a:rPr>
              <a:t>Barrancabermeja </a:t>
            </a:r>
            <a:r>
              <a:rPr lang="es-MX" b="1" dirty="0" smtClean="0">
                <a:latin typeface="Arial" panose="020B0604020202020204" pitchFamily="34" charset="0"/>
                <a:cs typeface="Arial" panose="020B0604020202020204" pitchFamily="34" charset="0"/>
              </a:rPr>
              <a:t>vigencia 2017</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fue aprobado mediante Acuerdo No. 013 de </a:t>
            </a:r>
            <a:r>
              <a:rPr lang="es-MX" dirty="0" smtClean="0">
                <a:latin typeface="Arial" panose="020B0604020202020204" pitchFamily="34" charset="0"/>
                <a:cs typeface="Arial" panose="020B0604020202020204" pitchFamily="34" charset="0"/>
              </a:rPr>
              <a:t>2.016, </a:t>
            </a:r>
            <a:r>
              <a:rPr lang="es-MX" dirty="0">
                <a:latin typeface="Arial" panose="020B0604020202020204" pitchFamily="34" charset="0"/>
                <a:cs typeface="Arial" panose="020B0604020202020204" pitchFamily="34" charset="0"/>
              </a:rPr>
              <a:t>por valor de </a:t>
            </a:r>
            <a:r>
              <a:rPr lang="es-MX" b="1" dirty="0">
                <a:latin typeface="Arial" panose="020B0604020202020204" pitchFamily="34" charset="0"/>
                <a:cs typeface="Arial" panose="020B0604020202020204" pitchFamily="34" charset="0"/>
              </a:rPr>
              <a:t>$12.253.000.000,oo </a:t>
            </a:r>
            <a:endParaRPr lang="es-CO" b="1"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 </a:t>
            </a:r>
            <a:endParaRPr lang="es-CO" dirty="0">
              <a:latin typeface="Arial" panose="020B0604020202020204" pitchFamily="34" charset="0"/>
              <a:cs typeface="Arial" panose="020B0604020202020204" pitchFamily="34" charset="0"/>
            </a:endParaRPr>
          </a:p>
        </p:txBody>
      </p:sp>
      <p:sp>
        <p:nvSpPr>
          <p:cNvPr id="10" name="9 CuadroTexto"/>
          <p:cNvSpPr txBox="1"/>
          <p:nvPr/>
        </p:nvSpPr>
        <p:spPr>
          <a:xfrm>
            <a:off x="5210616" y="2307156"/>
            <a:ext cx="5065966" cy="470642"/>
          </a:xfrm>
          <a:prstGeom prst="rect">
            <a:avLst/>
          </a:prstGeom>
          <a:solidFill>
            <a:schemeClr val="bg1"/>
          </a:solidFill>
        </p:spPr>
        <p:txBody>
          <a:bodyPr wrap="square" rtlCol="0">
            <a:spAutoFit/>
          </a:bodyPr>
          <a:lstStyle/>
          <a:p>
            <a:pPr algn="ctr">
              <a:lnSpc>
                <a:spcPct val="70000"/>
              </a:lnSpc>
              <a:spcBef>
                <a:spcPct val="0"/>
              </a:spcBef>
            </a:pPr>
            <a:r>
              <a:rPr lang="es-CO" sz="3300" b="1" dirty="0">
                <a:effectLst>
                  <a:outerShdw blurRad="38100" dist="38100" dir="2700000" algn="tl">
                    <a:srgbClr val="000000">
                      <a:alpha val="43137"/>
                    </a:srgbClr>
                  </a:outerShdw>
                </a:effectLst>
                <a:latin typeface="+mj-lt"/>
                <a:ea typeface="+mj-ea"/>
                <a:cs typeface="+mj-cs"/>
              </a:rPr>
              <a:t>ANÁLISIS DE INGRESOS</a:t>
            </a:r>
          </a:p>
        </p:txBody>
      </p:sp>
      <p:sp>
        <p:nvSpPr>
          <p:cNvPr id="11" name="16 Rectángulo"/>
          <p:cNvSpPr>
            <a:spLocks noChangeArrowheads="1"/>
          </p:cNvSpPr>
          <p:nvPr/>
        </p:nvSpPr>
        <p:spPr bwMode="auto">
          <a:xfrm>
            <a:off x="978271" y="2673467"/>
            <a:ext cx="491802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dirty="0"/>
              <a:t>Presupuestado 	</a:t>
            </a:r>
            <a:r>
              <a:rPr lang="es-MX" dirty="0" smtClean="0"/>
              <a:t>$12.253.000.000,oo</a:t>
            </a:r>
          </a:p>
          <a:p>
            <a:r>
              <a:rPr lang="es-MX" dirty="0" smtClean="0"/>
              <a:t>Recaudado </a:t>
            </a:r>
          </a:p>
          <a:p>
            <a:r>
              <a:rPr lang="es-MX" dirty="0" smtClean="0"/>
              <a:t>(</a:t>
            </a:r>
            <a:r>
              <a:rPr lang="es-MX" sz="1400" dirty="0" smtClean="0"/>
              <a:t>Ene </a:t>
            </a:r>
            <a:r>
              <a:rPr lang="es-MX" sz="1400" dirty="0"/>
              <a:t>– </a:t>
            </a:r>
            <a:r>
              <a:rPr lang="es-MX" sz="1400" dirty="0" smtClean="0"/>
              <a:t>Sept</a:t>
            </a:r>
            <a:r>
              <a:rPr lang="es-MX" dirty="0" smtClean="0"/>
              <a:t>)		$  </a:t>
            </a:r>
            <a:r>
              <a:rPr lang="es-CO" dirty="0"/>
              <a:t>$5.939.014.282 </a:t>
            </a:r>
            <a:endParaRPr lang="es-CO" dirty="0" smtClean="0"/>
          </a:p>
          <a:p>
            <a:r>
              <a:rPr lang="es-CO" dirty="0" smtClean="0"/>
              <a:t>Porcentaje </a:t>
            </a:r>
            <a:r>
              <a:rPr lang="es-CO" dirty="0"/>
              <a:t>	48.4% </a:t>
            </a:r>
            <a:r>
              <a:rPr lang="es-CO" dirty="0" smtClean="0"/>
              <a:t>			</a:t>
            </a:r>
            <a:endParaRPr lang="es-MX" dirty="0"/>
          </a:p>
          <a:p>
            <a:pPr eaLnBrk="1" hangingPunct="1"/>
            <a:endParaRPr lang="es-MX" dirty="0" smtClean="0"/>
          </a:p>
          <a:p>
            <a:pPr eaLnBrk="1" hangingPunct="1"/>
            <a:endParaRPr lang="es-MX" dirty="0"/>
          </a:p>
          <a:p>
            <a:r>
              <a:rPr lang="es-MX" dirty="0"/>
              <a:t>Ingresos Tributarios: 	22.8%</a:t>
            </a:r>
            <a:r>
              <a:rPr lang="es-MX" dirty="0" smtClean="0"/>
              <a:t>	</a:t>
            </a:r>
            <a:endParaRPr lang="es-MX" dirty="0"/>
          </a:p>
          <a:p>
            <a:pPr eaLnBrk="1" hangingPunct="1"/>
            <a:r>
              <a:rPr lang="es-MX" dirty="0"/>
              <a:t>(Impuesto Unificado </a:t>
            </a:r>
            <a:endParaRPr lang="es-MX" dirty="0" smtClean="0"/>
          </a:p>
          <a:p>
            <a:pPr eaLnBrk="1" hangingPunct="1"/>
            <a:r>
              <a:rPr lang="es-MX" dirty="0" smtClean="0"/>
              <a:t>de </a:t>
            </a:r>
            <a:r>
              <a:rPr lang="es-MX" dirty="0"/>
              <a:t>Automotores)</a:t>
            </a:r>
          </a:p>
          <a:p>
            <a:r>
              <a:rPr lang="es-MX" dirty="0" smtClean="0"/>
              <a:t>Ingresos </a:t>
            </a:r>
            <a:r>
              <a:rPr lang="es-MX" dirty="0"/>
              <a:t>no tributarios	37.7% </a:t>
            </a:r>
            <a:r>
              <a:rPr lang="es-MX" dirty="0" smtClean="0"/>
              <a:t>		</a:t>
            </a:r>
          </a:p>
          <a:p>
            <a:r>
              <a:rPr lang="es-MX" dirty="0" smtClean="0"/>
              <a:t>Ingresos </a:t>
            </a:r>
            <a:r>
              <a:rPr lang="es-MX" dirty="0"/>
              <a:t>de capital 		39.5% </a:t>
            </a:r>
            <a:r>
              <a:rPr lang="es-MX" dirty="0" smtClean="0"/>
              <a:t>		</a:t>
            </a:r>
            <a:endParaRPr lang="es-CO" dirty="0"/>
          </a:p>
        </p:txBody>
      </p:sp>
      <p:graphicFrame>
        <p:nvGraphicFramePr>
          <p:cNvPr id="12" name="11 Gráfico"/>
          <p:cNvGraphicFramePr/>
          <p:nvPr>
            <p:extLst>
              <p:ext uri="{D42A27DB-BD31-4B8C-83A1-F6EECF244321}">
                <p14:modId xmlns:p14="http://schemas.microsoft.com/office/powerpoint/2010/main" val="1357316031"/>
              </p:ext>
            </p:extLst>
          </p:nvPr>
        </p:nvGraphicFramePr>
        <p:xfrm>
          <a:off x="5704764" y="2673467"/>
          <a:ext cx="5199798" cy="35772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0402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880980" y="233429"/>
            <a:ext cx="2047164" cy="881608"/>
          </a:xfrm>
          <a:prstGeom prst="rect">
            <a:avLst/>
          </a:prstGeom>
        </p:spPr>
      </p:pic>
      <p:sp>
        <p:nvSpPr>
          <p:cNvPr id="8" name="7 CuadroTexto"/>
          <p:cNvSpPr txBox="1"/>
          <p:nvPr/>
        </p:nvSpPr>
        <p:spPr>
          <a:xfrm>
            <a:off x="573206" y="317748"/>
            <a:ext cx="8660144" cy="826124"/>
          </a:xfrm>
          <a:prstGeom prst="rect">
            <a:avLst/>
          </a:prstGeom>
          <a:solidFill>
            <a:schemeClr val="bg1"/>
          </a:solidFill>
        </p:spPr>
        <p:txBody>
          <a:bodyPr wrap="square" rtlCol="0">
            <a:spAutoFit/>
          </a:bodyPr>
          <a:lstStyle/>
          <a:p>
            <a:pPr algn="ctr">
              <a:lnSpc>
                <a:spcPct val="70000"/>
              </a:lnSpc>
              <a:spcBef>
                <a:spcPct val="0"/>
              </a:spcBef>
            </a:pPr>
            <a:r>
              <a:rPr lang="es-CO" sz="3300" b="1" dirty="0">
                <a:effectLst>
                  <a:outerShdw blurRad="38100" dist="38100" dir="2700000" algn="tl">
                    <a:srgbClr val="000000">
                      <a:alpha val="43137"/>
                    </a:srgbClr>
                  </a:outerShdw>
                </a:effectLst>
                <a:latin typeface="+mj-lt"/>
                <a:ea typeface="+mj-ea"/>
                <a:cs typeface="+mj-cs"/>
              </a:rPr>
              <a:t>ANÁLISIS DE INGRESOS/ </a:t>
            </a:r>
            <a:endParaRPr lang="es-CO" sz="3300" b="1" dirty="0" smtClean="0">
              <a:effectLst>
                <a:outerShdw blurRad="38100" dist="38100" dir="2700000" algn="tl">
                  <a:srgbClr val="000000">
                    <a:alpha val="43137"/>
                  </a:srgbClr>
                </a:outerShdw>
              </a:effectLst>
              <a:latin typeface="+mj-lt"/>
              <a:ea typeface="+mj-ea"/>
              <a:cs typeface="+mj-cs"/>
            </a:endParaRPr>
          </a:p>
          <a:p>
            <a:pPr algn="ctr">
              <a:lnSpc>
                <a:spcPct val="70000"/>
              </a:lnSpc>
              <a:spcBef>
                <a:spcPct val="0"/>
              </a:spcBef>
            </a:pPr>
            <a:r>
              <a:rPr lang="es-CO" sz="3300" b="1" dirty="0" smtClean="0">
                <a:effectLst>
                  <a:outerShdw blurRad="38100" dist="38100" dir="2700000" algn="tl">
                    <a:srgbClr val="000000">
                      <a:alpha val="43137"/>
                    </a:srgbClr>
                  </a:outerShdw>
                </a:effectLst>
                <a:latin typeface="+mj-lt"/>
                <a:ea typeface="+mj-ea"/>
                <a:cs typeface="+mj-cs"/>
              </a:rPr>
              <a:t>RECUPERACIÓN </a:t>
            </a:r>
            <a:r>
              <a:rPr lang="es-CO" sz="3300" b="1" dirty="0">
                <a:effectLst>
                  <a:outerShdw blurRad="38100" dist="38100" dir="2700000" algn="tl">
                    <a:srgbClr val="000000">
                      <a:alpha val="43137"/>
                    </a:srgbClr>
                  </a:outerShdw>
                </a:effectLst>
                <a:latin typeface="+mj-lt"/>
                <a:ea typeface="+mj-ea"/>
                <a:cs typeface="+mj-cs"/>
              </a:rPr>
              <a:t>DE CARTERA</a:t>
            </a:r>
          </a:p>
        </p:txBody>
      </p:sp>
      <p:graphicFrame>
        <p:nvGraphicFramePr>
          <p:cNvPr id="2" name="1 Tabla"/>
          <p:cNvGraphicFramePr>
            <a:graphicFrameLocks noGrp="1"/>
          </p:cNvGraphicFramePr>
          <p:nvPr>
            <p:extLst>
              <p:ext uri="{D42A27DB-BD31-4B8C-83A1-F6EECF244321}">
                <p14:modId xmlns:p14="http://schemas.microsoft.com/office/powerpoint/2010/main" val="1077829860"/>
              </p:ext>
            </p:extLst>
          </p:nvPr>
        </p:nvGraphicFramePr>
        <p:xfrm>
          <a:off x="1270753" y="1444123"/>
          <a:ext cx="7594107" cy="3560604"/>
        </p:xfrm>
        <a:graphic>
          <a:graphicData uri="http://schemas.openxmlformats.org/drawingml/2006/table">
            <a:tbl>
              <a:tblPr firstRow="1" firstCol="1" bandRow="1">
                <a:tableStyleId>{F5AB1C69-6EDB-4FF4-983F-18BD219EF322}</a:tableStyleId>
              </a:tblPr>
              <a:tblGrid>
                <a:gridCol w="3054560"/>
                <a:gridCol w="1543224"/>
                <a:gridCol w="1269242"/>
                <a:gridCol w="1727081"/>
              </a:tblGrid>
              <a:tr h="361335">
                <a:tc>
                  <a:txBody>
                    <a:bodyPr/>
                    <a:lstStyle/>
                    <a:p>
                      <a:pPr algn="ctr">
                        <a:lnSpc>
                          <a:spcPct val="115000"/>
                        </a:lnSpc>
                        <a:spcAft>
                          <a:spcPts val="1000"/>
                        </a:spcAft>
                      </a:pPr>
                      <a:r>
                        <a:rPr lang="es-CO" sz="1400" dirty="0">
                          <a:solidFill>
                            <a:schemeClr val="tx1"/>
                          </a:solidFill>
                          <a:effectLst/>
                        </a:rPr>
                        <a:t>DETALLE</a:t>
                      </a:r>
                      <a:endParaRPr lang="es-CO" sz="24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400" dirty="0">
                          <a:solidFill>
                            <a:schemeClr val="tx1"/>
                          </a:solidFill>
                          <a:effectLst/>
                        </a:rPr>
                        <a:t> PPTO 2017</a:t>
                      </a:r>
                      <a:endParaRPr lang="es-CO" sz="24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400" dirty="0">
                          <a:solidFill>
                            <a:schemeClr val="tx1"/>
                          </a:solidFill>
                          <a:effectLst/>
                        </a:rPr>
                        <a:t>ADICION </a:t>
                      </a:r>
                      <a:r>
                        <a:rPr lang="es-CO" sz="1400" dirty="0" smtClean="0">
                          <a:solidFill>
                            <a:schemeClr val="tx1"/>
                          </a:solidFill>
                          <a:effectLst/>
                        </a:rPr>
                        <a:t>PRESUPUESTAL</a:t>
                      </a:r>
                      <a:endParaRPr lang="es-CO" sz="24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400" dirty="0">
                          <a:solidFill>
                            <a:schemeClr val="tx1"/>
                          </a:solidFill>
                          <a:effectLst/>
                        </a:rPr>
                        <a:t>RECAUDO     ENERO A SEPTIEMBRE</a:t>
                      </a:r>
                      <a:endParaRPr lang="es-CO" sz="24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RECURSOS DEL CAPITAL</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dirty="0">
                          <a:solidFill>
                            <a:schemeClr val="tx1"/>
                          </a:solidFill>
                          <a:effectLst/>
                        </a:rPr>
                        <a:t> </a:t>
                      </a:r>
                      <a:endParaRPr lang="es-CO" sz="24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dirty="0">
                          <a:solidFill>
                            <a:schemeClr val="tx1"/>
                          </a:solidFill>
                          <a:effectLst/>
                        </a:rPr>
                        <a:t> </a:t>
                      </a:r>
                      <a:endParaRPr lang="es-CO" sz="24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RECURSOS DEL CREDITO</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RECURSOS DEL BALANCE</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10,000,000.00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600" b="1" dirty="0">
                          <a:solidFill>
                            <a:srgbClr val="C00000"/>
                          </a:solidFill>
                          <a:effectLst/>
                        </a:rPr>
                        <a:t>RECUPERACION DE CARTERA</a:t>
                      </a:r>
                      <a:endParaRPr lang="es-CO" sz="2800" b="1" dirty="0">
                        <a:solidFill>
                          <a:srgbClr val="C00000"/>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600" b="1" dirty="0">
                          <a:solidFill>
                            <a:srgbClr val="C00000"/>
                          </a:solidFill>
                          <a:effectLst/>
                        </a:rPr>
                        <a:t>3,000,000,000.00</a:t>
                      </a:r>
                      <a:endParaRPr lang="es-CO" sz="2800" b="1" dirty="0">
                        <a:solidFill>
                          <a:srgbClr val="C00000"/>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600" b="1" dirty="0">
                          <a:solidFill>
                            <a:srgbClr val="C00000"/>
                          </a:solidFill>
                          <a:effectLst/>
                        </a:rPr>
                        <a:t> </a:t>
                      </a:r>
                      <a:endParaRPr lang="es-CO" sz="2800" b="1" dirty="0">
                        <a:solidFill>
                          <a:srgbClr val="C00000"/>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600" b="1" dirty="0">
                          <a:solidFill>
                            <a:srgbClr val="C00000"/>
                          </a:solidFill>
                          <a:effectLst/>
                        </a:rPr>
                        <a:t>2.348.791.136</a:t>
                      </a:r>
                      <a:endParaRPr lang="es-CO" sz="2800" b="1" dirty="0">
                        <a:solidFill>
                          <a:srgbClr val="C00000"/>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Recuperación cartera  comparendos</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1,300,000,000.00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669.540.865</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Recuperación cartera  intereses</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470,000,000.00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590.667.116</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Recuperación cartera porte de placas</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620,000,000.00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439.932.511</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Recuperación cartera Sistematización y Facturación</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12,000,000.00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 </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648.650.644</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RENDIMIENTO FINANCIERO</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1,000,000.00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1,140,842</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72">
                <a:tc>
                  <a:txBody>
                    <a:bodyPr/>
                    <a:lstStyle/>
                    <a:p>
                      <a:pPr>
                        <a:lnSpc>
                          <a:spcPct val="115000"/>
                        </a:lnSpc>
                        <a:spcAft>
                          <a:spcPts val="1000"/>
                        </a:spcAft>
                      </a:pPr>
                      <a:r>
                        <a:rPr lang="es-CO" sz="1400">
                          <a:solidFill>
                            <a:schemeClr val="tx1"/>
                          </a:solidFill>
                          <a:effectLst/>
                        </a:rPr>
                        <a:t>VENTA ACTIVOS</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1,000,000.00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a:solidFill>
                            <a:schemeClr val="tx1"/>
                          </a:solidFill>
                          <a:effectLst/>
                        </a:rPr>
                        <a:t>0</a:t>
                      </a:r>
                      <a:endParaRPr lang="es-CO" sz="240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s-CO" sz="1400" dirty="0">
                          <a:solidFill>
                            <a:schemeClr val="tx1"/>
                          </a:solidFill>
                          <a:effectLst/>
                        </a:rPr>
                        <a:t>0</a:t>
                      </a:r>
                      <a:endParaRPr lang="es-CO" sz="2400" dirty="0">
                        <a:solidFill>
                          <a:schemeClr val="tx1"/>
                        </a:solidFill>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14"/>
          <p:cNvSpPr>
            <a:spLocks noChangeArrowheads="1"/>
          </p:cNvSpPr>
          <p:nvPr/>
        </p:nvSpPr>
        <p:spPr bwMode="auto">
          <a:xfrm>
            <a:off x="1797719" y="5351095"/>
            <a:ext cx="98028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s-CO" sz="1400" dirty="0"/>
              <a:t>Ejecución de ingresos= Recaudo </a:t>
            </a:r>
            <a:r>
              <a:rPr lang="es-CO" sz="1400" dirty="0" smtClean="0"/>
              <a:t>Ene-sept </a:t>
            </a:r>
            <a:r>
              <a:rPr lang="es-CO" sz="1400" dirty="0"/>
              <a:t>/Presupuesto </a:t>
            </a:r>
            <a:r>
              <a:rPr lang="es-CO" sz="1400" dirty="0" smtClean="0"/>
              <a:t>Ene-Sept</a:t>
            </a:r>
            <a:endParaRPr lang="es-CO" sz="1400" dirty="0"/>
          </a:p>
          <a:p>
            <a:r>
              <a:rPr lang="es-CO" sz="1400" dirty="0"/>
              <a:t>                                   </a:t>
            </a:r>
            <a:r>
              <a:rPr lang="es-CO" sz="1400" dirty="0" smtClean="0"/>
              <a:t>    =      </a:t>
            </a:r>
            <a:r>
              <a:rPr lang="es-ES" sz="1400" dirty="0"/>
              <a:t>5.939.014.282 / 9.189.750.000=64.6%</a:t>
            </a:r>
            <a:endParaRPr lang="es-CO" sz="1400" b="1" dirty="0"/>
          </a:p>
          <a:p>
            <a:r>
              <a:rPr lang="es-CO" sz="1400" dirty="0"/>
              <a:t> </a:t>
            </a:r>
          </a:p>
          <a:p>
            <a:r>
              <a:rPr lang="es-CO" sz="1400" dirty="0"/>
              <a:t>Nos muestra que por cada $100 presupuestados de ingresos se obtuvo un recaudo de </a:t>
            </a:r>
            <a:r>
              <a:rPr lang="es-CO" sz="1400" dirty="0" smtClean="0"/>
              <a:t>$64,6 , </a:t>
            </a:r>
            <a:r>
              <a:rPr lang="es-CO" sz="1400" dirty="0"/>
              <a:t>en el periodo comprendido de Enero a </a:t>
            </a:r>
            <a:r>
              <a:rPr lang="es-CO" sz="1400" dirty="0" smtClean="0"/>
              <a:t>septiembre de </a:t>
            </a:r>
            <a:r>
              <a:rPr lang="es-CO" sz="1400" dirty="0"/>
              <a:t>2017.</a:t>
            </a:r>
          </a:p>
          <a:p>
            <a:pPr algn="just"/>
            <a:endParaRPr lang="es-CO" sz="1400" dirty="0">
              <a:latin typeface="Arial" panose="020B0604020202020204" pitchFamily="34" charset="0"/>
              <a:cs typeface="Arial" panose="020B0604020202020204" pitchFamily="34" charset="0"/>
            </a:endParaRPr>
          </a:p>
        </p:txBody>
      </p:sp>
      <p:sp>
        <p:nvSpPr>
          <p:cNvPr id="10" name="9 CuadroTexto"/>
          <p:cNvSpPr txBox="1"/>
          <p:nvPr/>
        </p:nvSpPr>
        <p:spPr>
          <a:xfrm>
            <a:off x="7800639" y="5351095"/>
            <a:ext cx="2203170" cy="584775"/>
          </a:xfrm>
          <a:prstGeom prst="rect">
            <a:avLst/>
          </a:prstGeom>
          <a:solidFill>
            <a:schemeClr val="bg1"/>
          </a:solidFill>
        </p:spPr>
        <p:txBody>
          <a:bodyPr wrap="square" rtlCol="0">
            <a:spAutoFit/>
          </a:bodyPr>
          <a:lstStyle/>
          <a:p>
            <a:pPr algn="ctr"/>
            <a:r>
              <a:rPr lang="es-CO" sz="1600" b="1" dirty="0" smtClean="0">
                <a:latin typeface="Arial" panose="020B0604020202020204" pitchFamily="34" charset="0"/>
                <a:cs typeface="Arial" panose="020B0604020202020204" pitchFamily="34" charset="0"/>
              </a:rPr>
              <a:t>INDICADOR PRESUPUESTAL</a:t>
            </a:r>
            <a:endParaRPr lang="es-CO" sz="1600" b="1" dirty="0">
              <a:latin typeface="Arial" panose="020B0604020202020204" pitchFamily="34" charset="0"/>
              <a:cs typeface="Arial" panose="020B0604020202020204" pitchFamily="34" charset="0"/>
            </a:endParaRPr>
          </a:p>
        </p:txBody>
      </p:sp>
      <p:sp>
        <p:nvSpPr>
          <p:cNvPr id="3" name="2 Flecha derecha"/>
          <p:cNvSpPr/>
          <p:nvPr/>
        </p:nvSpPr>
        <p:spPr>
          <a:xfrm rot="10800000">
            <a:off x="7219666" y="5486400"/>
            <a:ext cx="580973" cy="157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90402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880980" y="233429"/>
            <a:ext cx="2047164" cy="881608"/>
          </a:xfrm>
          <a:prstGeom prst="rect">
            <a:avLst/>
          </a:prstGeom>
        </p:spPr>
      </p:pic>
      <p:sp>
        <p:nvSpPr>
          <p:cNvPr id="8" name="7 CuadroTexto"/>
          <p:cNvSpPr txBox="1"/>
          <p:nvPr/>
        </p:nvSpPr>
        <p:spPr>
          <a:xfrm>
            <a:off x="573206" y="317748"/>
            <a:ext cx="8660144" cy="470642"/>
          </a:xfrm>
          <a:prstGeom prst="rect">
            <a:avLst/>
          </a:prstGeom>
          <a:solidFill>
            <a:schemeClr val="bg1"/>
          </a:solidFill>
        </p:spPr>
        <p:txBody>
          <a:bodyPr wrap="square" rtlCol="0">
            <a:spAutoFit/>
          </a:bodyPr>
          <a:lstStyle/>
          <a:p>
            <a:pPr algn="ctr">
              <a:lnSpc>
                <a:spcPct val="70000"/>
              </a:lnSpc>
              <a:spcBef>
                <a:spcPct val="0"/>
              </a:spcBef>
            </a:pPr>
            <a:r>
              <a:rPr lang="es-CO" sz="3300" b="1" dirty="0">
                <a:effectLst>
                  <a:outerShdw blurRad="38100" dist="38100" dir="2700000" algn="tl">
                    <a:srgbClr val="000000">
                      <a:alpha val="43137"/>
                    </a:srgbClr>
                  </a:outerShdw>
                </a:effectLst>
                <a:latin typeface="+mj-lt"/>
                <a:ea typeface="+mj-ea"/>
                <a:cs typeface="+mj-cs"/>
              </a:rPr>
              <a:t>ANÁLISIS </a:t>
            </a:r>
            <a:r>
              <a:rPr lang="es-CO" sz="3300" b="1" dirty="0" smtClean="0">
                <a:effectLst>
                  <a:outerShdw blurRad="38100" dist="38100" dir="2700000" algn="tl">
                    <a:srgbClr val="000000">
                      <a:alpha val="43137"/>
                    </a:srgbClr>
                  </a:outerShdw>
                </a:effectLst>
                <a:latin typeface="+mj-lt"/>
                <a:ea typeface="+mj-ea"/>
                <a:cs typeface="+mj-cs"/>
              </a:rPr>
              <a:t>DE GASTOS</a:t>
            </a:r>
            <a:endParaRPr lang="es-CO" sz="3300" b="1" dirty="0">
              <a:effectLst>
                <a:outerShdw blurRad="38100" dist="38100" dir="2700000" algn="tl">
                  <a:srgbClr val="000000">
                    <a:alpha val="43137"/>
                  </a:srgbClr>
                </a:outerShdw>
              </a:effectLst>
              <a:latin typeface="+mj-lt"/>
              <a:ea typeface="+mj-ea"/>
              <a:cs typeface="+mj-cs"/>
            </a:endParaRPr>
          </a:p>
        </p:txBody>
      </p:sp>
      <p:graphicFrame>
        <p:nvGraphicFramePr>
          <p:cNvPr id="2" name="1 Tabla"/>
          <p:cNvGraphicFramePr>
            <a:graphicFrameLocks noGrp="1"/>
          </p:cNvGraphicFramePr>
          <p:nvPr>
            <p:extLst>
              <p:ext uri="{D42A27DB-BD31-4B8C-83A1-F6EECF244321}">
                <p14:modId xmlns:p14="http://schemas.microsoft.com/office/powerpoint/2010/main" val="46592688"/>
              </p:ext>
            </p:extLst>
          </p:nvPr>
        </p:nvGraphicFramePr>
        <p:xfrm>
          <a:off x="573206" y="1442898"/>
          <a:ext cx="9528761" cy="2477262"/>
        </p:xfrm>
        <a:graphic>
          <a:graphicData uri="http://schemas.openxmlformats.org/drawingml/2006/table">
            <a:tbl>
              <a:tblPr firstRow="1" firstCol="1" bandRow="1">
                <a:tableStyleId>{F5AB1C69-6EDB-4FF4-983F-18BD219EF322}</a:tableStyleId>
              </a:tblPr>
              <a:tblGrid>
                <a:gridCol w="3521856"/>
                <a:gridCol w="1871004"/>
                <a:gridCol w="2222695"/>
                <a:gridCol w="1913206"/>
              </a:tblGrid>
              <a:tr h="215900">
                <a:tc gridSpan="4">
                  <a:txBody>
                    <a:bodyPr/>
                    <a:lstStyle/>
                    <a:p>
                      <a:pPr algn="ctr">
                        <a:lnSpc>
                          <a:spcPct val="115000"/>
                        </a:lnSpc>
                        <a:spcAft>
                          <a:spcPts val="1000"/>
                        </a:spcAft>
                      </a:pPr>
                      <a:r>
                        <a:rPr lang="es-CO" sz="1800" dirty="0">
                          <a:solidFill>
                            <a:sysClr val="windowText" lastClr="000000"/>
                          </a:solidFill>
                          <a:effectLst/>
                        </a:rPr>
                        <a:t>INSPECCION DE TRANSITO Y TRANSPORTE DE BARRANCABERMEJA</a:t>
                      </a:r>
                      <a:endParaRPr lang="es-CO" sz="2800" dirty="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215900">
                <a:tc gridSpan="4">
                  <a:txBody>
                    <a:bodyPr/>
                    <a:lstStyle/>
                    <a:p>
                      <a:pPr algn="ctr">
                        <a:lnSpc>
                          <a:spcPct val="115000"/>
                        </a:lnSpc>
                        <a:spcAft>
                          <a:spcPts val="1000"/>
                        </a:spcAft>
                      </a:pPr>
                      <a:r>
                        <a:rPr lang="es-CO" sz="1800" dirty="0">
                          <a:solidFill>
                            <a:sysClr val="windowText" lastClr="000000"/>
                          </a:solidFill>
                          <a:effectLst/>
                        </a:rPr>
                        <a:t>PRESUPUESTO DE GASTOS VIGENCIA </a:t>
                      </a:r>
                      <a:r>
                        <a:rPr lang="es-CO" sz="1800" dirty="0" smtClean="0">
                          <a:solidFill>
                            <a:sysClr val="windowText" lastClr="000000"/>
                          </a:solidFill>
                          <a:effectLst/>
                        </a:rPr>
                        <a:t>2017</a:t>
                      </a:r>
                      <a:endParaRPr lang="es-CO" sz="2800" dirty="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513715">
                <a:tc>
                  <a:txBody>
                    <a:bodyPr/>
                    <a:lstStyle/>
                    <a:p>
                      <a:pPr algn="ctr">
                        <a:lnSpc>
                          <a:spcPct val="115000"/>
                        </a:lnSpc>
                        <a:spcAft>
                          <a:spcPts val="1000"/>
                        </a:spcAft>
                      </a:pPr>
                      <a:r>
                        <a:rPr lang="es-CO" sz="1800">
                          <a:solidFill>
                            <a:sysClr val="windowText" lastClr="000000"/>
                          </a:solidFill>
                          <a:effectLst/>
                        </a:rPr>
                        <a:t>DETALLE</a:t>
                      </a:r>
                      <a:endParaRPr lang="es-CO" sz="2800">
                        <a:solidFill>
                          <a:sysClr val="windowText" lastClr="000000"/>
                        </a:solidFill>
                        <a:effectLst/>
                        <a:latin typeface="Calibri"/>
                        <a:ea typeface="Calibri"/>
                        <a:cs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PRESUPUESTO APROBADO</a:t>
                      </a:r>
                      <a:endParaRPr lang="es-CO" sz="2800">
                        <a:solidFill>
                          <a:sysClr val="windowText" lastClr="000000"/>
                        </a:solidFill>
                        <a:effectLst/>
                        <a:latin typeface="Calibri"/>
                        <a:ea typeface="Calibri"/>
                        <a:cs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EJECUTADO</a:t>
                      </a:r>
                      <a:br>
                        <a:rPr lang="es-CO" sz="1800">
                          <a:solidFill>
                            <a:sysClr val="windowText" lastClr="000000"/>
                          </a:solidFill>
                          <a:effectLst/>
                        </a:rPr>
                      </a:br>
                      <a:r>
                        <a:rPr lang="es-CO" sz="1800">
                          <a:solidFill>
                            <a:sysClr val="windowText" lastClr="000000"/>
                          </a:solidFill>
                          <a:effectLst/>
                        </a:rPr>
                        <a:t>ENERO A SEPTIEMBRE</a:t>
                      </a:r>
                      <a:endParaRPr lang="es-CO" sz="2800">
                        <a:solidFill>
                          <a:sysClr val="windowText" lastClr="000000"/>
                        </a:solidFill>
                        <a:effectLst/>
                        <a:latin typeface="Calibri"/>
                        <a:ea typeface="Calibri"/>
                        <a:cs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a:t>
                      </a:r>
                      <a:br>
                        <a:rPr lang="es-CO" sz="1800">
                          <a:solidFill>
                            <a:sysClr val="windowText" lastClr="000000"/>
                          </a:solidFill>
                          <a:effectLst/>
                        </a:rPr>
                      </a:br>
                      <a:r>
                        <a:rPr lang="es-CO" sz="1800">
                          <a:solidFill>
                            <a:sysClr val="windowText" lastClr="000000"/>
                          </a:solidFill>
                          <a:effectLst/>
                        </a:rPr>
                        <a:t>EJECUTADO</a:t>
                      </a:r>
                      <a:br>
                        <a:rPr lang="es-CO" sz="1800">
                          <a:solidFill>
                            <a:sysClr val="windowText" lastClr="000000"/>
                          </a:solidFill>
                          <a:effectLst/>
                        </a:rPr>
                      </a:br>
                      <a:r>
                        <a:rPr lang="es-CO" sz="1800">
                          <a:solidFill>
                            <a:sysClr val="windowText" lastClr="000000"/>
                          </a:solidFill>
                          <a:effectLst/>
                        </a:rPr>
                        <a:t>ENE-SEP</a:t>
                      </a:r>
                      <a:endParaRPr lang="es-CO" sz="2800">
                        <a:solidFill>
                          <a:sysClr val="windowText" lastClr="000000"/>
                        </a:solidFill>
                        <a:effectLst/>
                        <a:latin typeface="Calibri"/>
                        <a:ea typeface="Calibri"/>
                        <a:cs typeface="Times New Roman"/>
                      </a:endParaRPr>
                    </a:p>
                  </a:txBody>
                  <a:tcPr marL="10795" marR="10795"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900">
                <a:tc>
                  <a:txBody>
                    <a:bodyPr/>
                    <a:lstStyle/>
                    <a:p>
                      <a:pPr algn="just">
                        <a:lnSpc>
                          <a:spcPct val="115000"/>
                        </a:lnSpc>
                        <a:spcAft>
                          <a:spcPts val="1000"/>
                        </a:spcAft>
                      </a:pPr>
                      <a:r>
                        <a:rPr lang="es-CO" sz="1800">
                          <a:solidFill>
                            <a:sysClr val="windowText" lastClr="000000"/>
                          </a:solidFill>
                          <a:effectLst/>
                        </a:rPr>
                        <a:t>GASTOS DE FUNCIONAMIENTO </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s-CO" sz="1800">
                          <a:solidFill>
                            <a:sysClr val="windowText" lastClr="000000"/>
                          </a:solidFill>
                          <a:effectLst/>
                        </a:rPr>
                        <a:t>      8.962.000.000</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5.116.487.339</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dirty="0">
                          <a:solidFill>
                            <a:sysClr val="windowText" lastClr="000000"/>
                          </a:solidFill>
                          <a:effectLst/>
                        </a:rPr>
                        <a:t> </a:t>
                      </a:r>
                      <a:r>
                        <a:rPr lang="es-CO" sz="1800" dirty="0" smtClean="0">
                          <a:solidFill>
                            <a:sysClr val="windowText" lastClr="000000"/>
                          </a:solidFill>
                          <a:effectLst/>
                        </a:rPr>
                        <a:t>57.1</a:t>
                      </a:r>
                      <a:endParaRPr lang="es-CO" sz="2800" dirty="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900">
                <a:tc>
                  <a:txBody>
                    <a:bodyPr/>
                    <a:lstStyle/>
                    <a:p>
                      <a:pPr algn="just">
                        <a:lnSpc>
                          <a:spcPct val="115000"/>
                        </a:lnSpc>
                        <a:spcAft>
                          <a:spcPts val="1000"/>
                        </a:spcAft>
                      </a:pPr>
                      <a:r>
                        <a:rPr lang="es-CO" sz="1800">
                          <a:solidFill>
                            <a:sysClr val="windowText" lastClr="000000"/>
                          </a:solidFill>
                          <a:effectLst/>
                        </a:rPr>
                        <a:t>GASTOS DE INVERSION</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   3.291.000.000</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   334.123.188</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dirty="0">
                          <a:solidFill>
                            <a:sysClr val="windowText" lastClr="000000"/>
                          </a:solidFill>
                          <a:effectLst/>
                        </a:rPr>
                        <a:t> </a:t>
                      </a:r>
                      <a:endParaRPr lang="es-CO" sz="2800" dirty="0">
                        <a:solidFill>
                          <a:sysClr val="windowText" lastClr="000000"/>
                        </a:solidFill>
                        <a:effectLst/>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900">
                <a:tc>
                  <a:txBody>
                    <a:bodyPr/>
                    <a:lstStyle/>
                    <a:p>
                      <a:pPr algn="just">
                        <a:lnSpc>
                          <a:spcPct val="115000"/>
                        </a:lnSpc>
                        <a:spcAft>
                          <a:spcPts val="1000"/>
                        </a:spcAft>
                      </a:pPr>
                      <a:r>
                        <a:rPr lang="es-CO" sz="1800">
                          <a:solidFill>
                            <a:sysClr val="windowText" lastClr="000000"/>
                          </a:solidFill>
                          <a:effectLst/>
                        </a:rPr>
                        <a:t>TOTAL PRESUPUESTO GASTOS 2017</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12.253.000.000</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a:solidFill>
                            <a:sysClr val="windowText" lastClr="000000"/>
                          </a:solidFill>
                          <a:effectLst/>
                        </a:rPr>
                        <a:t>5.450.610.527</a:t>
                      </a:r>
                      <a:endParaRPr lang="es-CO" sz="280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CO" sz="1800" dirty="0">
                          <a:solidFill>
                            <a:sysClr val="windowText" lastClr="000000"/>
                          </a:solidFill>
                          <a:effectLst/>
                        </a:rPr>
                        <a:t>44.4</a:t>
                      </a:r>
                      <a:endParaRPr lang="es-CO" sz="2800" dirty="0">
                        <a:solidFill>
                          <a:sysClr val="windowText" lastClr="000000"/>
                        </a:solidFill>
                        <a:effectLst/>
                        <a:latin typeface="Calibri"/>
                        <a:ea typeface="Calibri"/>
                        <a:cs typeface="Times New Roman"/>
                      </a:endParaRPr>
                    </a:p>
                  </a:txBody>
                  <a:tcPr marL="10795" marR="10795"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573206" y="930371"/>
            <a:ext cx="90352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CO" b="0" i="0" u="none" strike="noStrike" cap="none" normalizeH="0" baseline="0" dirty="0" smtClean="0">
                <a:ln>
                  <a:noFill/>
                </a:ln>
                <a:solidFill>
                  <a:schemeClr val="tx1"/>
                </a:solidFill>
                <a:effectLst/>
                <a:latin typeface="Arial" pitchFamily="34" charset="0"/>
                <a:ea typeface="Calibri" pitchFamily="34" charset="0"/>
                <a:cs typeface="Arial" pitchFamily="34" charset="0"/>
              </a:rPr>
              <a:t>Detalle Ejecución Presupuesto de Gastos Periodo: Enero a Septiembre de 2017.</a:t>
            </a:r>
            <a:endParaRPr kumimoji="0" lang="es-MX" altLang="es-CO"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573206" y="4073586"/>
            <a:ext cx="9636368" cy="830997"/>
          </a:xfrm>
          <a:prstGeom prst="rect">
            <a:avLst/>
          </a:prstGeom>
        </p:spPr>
        <p:txBody>
          <a:bodyPr wrap="square">
            <a:spAutoFit/>
          </a:bodyPr>
          <a:lstStyle/>
          <a:p>
            <a:r>
              <a:rPr lang="es-MX" sz="1600" dirty="0"/>
              <a:t>Del presupuesto total aprobado de Gastos de $12.253.000.000,oo  se ejecutaron durante el periodo correspondiente de Enero a Septiembre de 2017, la suma de $5.450.610.527,oo equivalente al 44.4%, del presupuesto </a:t>
            </a:r>
            <a:r>
              <a:rPr lang="es-MX" sz="1600" dirty="0" smtClean="0"/>
              <a:t>aprobado.</a:t>
            </a:r>
            <a:endParaRPr lang="es-CO" sz="1600" dirty="0"/>
          </a:p>
        </p:txBody>
      </p:sp>
      <p:sp>
        <p:nvSpPr>
          <p:cNvPr id="11" name="10 Rectángulo"/>
          <p:cNvSpPr/>
          <p:nvPr/>
        </p:nvSpPr>
        <p:spPr>
          <a:xfrm>
            <a:off x="3269580" y="4937743"/>
            <a:ext cx="8262778" cy="1569660"/>
          </a:xfrm>
          <a:prstGeom prst="rect">
            <a:avLst/>
          </a:prstGeom>
        </p:spPr>
        <p:txBody>
          <a:bodyPr wrap="square">
            <a:spAutoFit/>
          </a:bodyPr>
          <a:lstStyle/>
          <a:p>
            <a:pPr lvl="0"/>
            <a:r>
              <a:rPr lang="es-ES" sz="1600" dirty="0" err="1" smtClean="0"/>
              <a:t>Ejec</a:t>
            </a:r>
            <a:r>
              <a:rPr lang="es-ES" sz="1600" dirty="0"/>
              <a:t>. de Egresos  =  Gastos  Enero a Septiembre/ Presupuesto Enero a Septiembre</a:t>
            </a:r>
            <a:endParaRPr lang="es-CO" sz="1600" b="1" dirty="0"/>
          </a:p>
          <a:p>
            <a:r>
              <a:rPr lang="es-ES" sz="1600" dirty="0"/>
              <a:t>                                    =                      5.450.610.527 /9.189.750.000 =59.3%</a:t>
            </a:r>
            <a:endParaRPr lang="es-CO" sz="1600" b="1" dirty="0"/>
          </a:p>
          <a:p>
            <a:r>
              <a:rPr lang="es-ES" sz="1600" dirty="0"/>
              <a:t>Este índice permite determinar que por cada $100  presupuestados se comprometieron $59.3</a:t>
            </a:r>
            <a:endParaRPr lang="es-CO" sz="1600" b="1" dirty="0"/>
          </a:p>
          <a:p>
            <a:pPr lvl="0"/>
            <a:r>
              <a:rPr lang="es-ES" sz="1600" dirty="0" err="1"/>
              <a:t>Ejec</a:t>
            </a:r>
            <a:r>
              <a:rPr lang="es-ES" sz="1600" dirty="0"/>
              <a:t>. de Egresos  =  Gastos  Enero a Septiembre / Recaudo Enero a Septiembre</a:t>
            </a:r>
            <a:endParaRPr lang="es-CO" sz="1600" b="1" dirty="0"/>
          </a:p>
          <a:p>
            <a:r>
              <a:rPr lang="es-ES" sz="1600" dirty="0"/>
              <a:t>                                    =             </a:t>
            </a:r>
            <a:r>
              <a:rPr lang="es-ES" sz="1600" dirty="0" smtClean="0"/>
              <a:t>	5.450.610.527 </a:t>
            </a:r>
            <a:r>
              <a:rPr lang="es-ES" sz="1600" dirty="0"/>
              <a:t>/5.975.157.103 =91.2%</a:t>
            </a:r>
            <a:endParaRPr lang="es-CO" sz="1600" b="1" dirty="0"/>
          </a:p>
          <a:p>
            <a:r>
              <a:rPr lang="es-ES" sz="1600" dirty="0"/>
              <a:t>Este índice permite determinar que por cada $100  recaudados se comprometieron $</a:t>
            </a:r>
            <a:r>
              <a:rPr lang="es-ES" sz="1600" dirty="0" smtClean="0"/>
              <a:t>91.2</a:t>
            </a:r>
            <a:endParaRPr lang="es-CO" sz="1600" b="1" dirty="0"/>
          </a:p>
        </p:txBody>
      </p:sp>
      <p:sp>
        <p:nvSpPr>
          <p:cNvPr id="12" name="11 CuadroTexto"/>
          <p:cNvSpPr txBox="1"/>
          <p:nvPr/>
        </p:nvSpPr>
        <p:spPr>
          <a:xfrm>
            <a:off x="649210" y="4937743"/>
            <a:ext cx="2203170" cy="584775"/>
          </a:xfrm>
          <a:prstGeom prst="rect">
            <a:avLst/>
          </a:prstGeom>
          <a:solidFill>
            <a:schemeClr val="bg1"/>
          </a:solidFill>
        </p:spPr>
        <p:txBody>
          <a:bodyPr wrap="square" rtlCol="0">
            <a:spAutoFit/>
          </a:bodyPr>
          <a:lstStyle/>
          <a:p>
            <a:pPr algn="ctr"/>
            <a:r>
              <a:rPr lang="es-CO" sz="1600" b="1" dirty="0" smtClean="0">
                <a:latin typeface="Arial" panose="020B0604020202020204" pitchFamily="34" charset="0"/>
                <a:cs typeface="Arial" panose="020B0604020202020204" pitchFamily="34" charset="0"/>
              </a:rPr>
              <a:t>INDICADOR PRESUPUESTAL</a:t>
            </a:r>
            <a:endParaRPr lang="es-CO" sz="1600" b="1" dirty="0">
              <a:latin typeface="Arial" panose="020B0604020202020204" pitchFamily="34" charset="0"/>
              <a:cs typeface="Arial" panose="020B0604020202020204" pitchFamily="34" charset="0"/>
            </a:endParaRPr>
          </a:p>
        </p:txBody>
      </p:sp>
      <p:sp>
        <p:nvSpPr>
          <p:cNvPr id="13" name="12 Flecha derecha"/>
          <p:cNvSpPr/>
          <p:nvPr/>
        </p:nvSpPr>
        <p:spPr>
          <a:xfrm>
            <a:off x="2637897" y="5042300"/>
            <a:ext cx="446497" cy="157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90402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880980" y="233429"/>
            <a:ext cx="2047164" cy="881608"/>
          </a:xfrm>
          <a:prstGeom prst="rect">
            <a:avLst/>
          </a:prstGeom>
        </p:spPr>
      </p:pic>
      <p:sp>
        <p:nvSpPr>
          <p:cNvPr id="8" name="1 Título"/>
          <p:cNvSpPr>
            <a:spLocks noGrp="1"/>
          </p:cNvSpPr>
          <p:nvPr>
            <p:ph type="title"/>
          </p:nvPr>
        </p:nvSpPr>
        <p:spPr>
          <a:xfrm>
            <a:off x="259308" y="557362"/>
            <a:ext cx="10515600" cy="1325563"/>
          </a:xfrm>
        </p:spPr>
        <p:txBody>
          <a:bodyPr>
            <a:normAutofit/>
          </a:bodyPr>
          <a:lstStyle/>
          <a:p>
            <a:pPr algn="ctr">
              <a:lnSpc>
                <a:spcPct val="70000"/>
              </a:lnSpc>
            </a:pPr>
            <a:r>
              <a:rPr lang="es-CO" sz="3300" b="1" dirty="0">
                <a:effectLst>
                  <a:outerShdw blurRad="38100" dist="38100" dir="2700000" algn="tl">
                    <a:srgbClr val="000000">
                      <a:alpha val="43137"/>
                    </a:srgbClr>
                  </a:outerShdw>
                </a:effectLst>
              </a:rPr>
              <a:t>DIFICULTADES PRESENTADAS EN LA GESTIÓN</a:t>
            </a:r>
          </a:p>
        </p:txBody>
      </p:sp>
      <p:sp>
        <p:nvSpPr>
          <p:cNvPr id="2" name="1 CuadroTexto"/>
          <p:cNvSpPr txBox="1"/>
          <p:nvPr/>
        </p:nvSpPr>
        <p:spPr>
          <a:xfrm>
            <a:off x="1637731" y="2019868"/>
            <a:ext cx="8693624" cy="3108543"/>
          </a:xfrm>
          <a:prstGeom prst="rect">
            <a:avLst/>
          </a:prstGeom>
          <a:noFill/>
        </p:spPr>
        <p:txBody>
          <a:bodyPr wrap="square" rtlCol="0">
            <a:spAutoFit/>
          </a:bodyPr>
          <a:lstStyle/>
          <a:p>
            <a:pPr marL="285750" indent="-285750">
              <a:buFont typeface="Wingdings" panose="05000000000000000000" pitchFamily="2" charset="2"/>
              <a:buChar char="ü"/>
            </a:pPr>
            <a:r>
              <a:rPr lang="es-CO" sz="2800" dirty="0" smtClean="0"/>
              <a:t>Persistencia de </a:t>
            </a:r>
            <a:r>
              <a:rPr lang="es-CO" sz="2800" dirty="0"/>
              <a:t>la compleja situación económica a nivel </a:t>
            </a:r>
            <a:r>
              <a:rPr lang="es-CO" sz="2800" dirty="0" smtClean="0"/>
              <a:t>municipal.</a:t>
            </a:r>
          </a:p>
          <a:p>
            <a:pPr marL="285750" indent="-285750">
              <a:buFont typeface="Wingdings" panose="05000000000000000000" pitchFamily="2" charset="2"/>
              <a:buChar char="ü"/>
            </a:pPr>
            <a:r>
              <a:rPr lang="es-CO" sz="2800" dirty="0" smtClean="0"/>
              <a:t>Afectación en los ingresos de la entidad.</a:t>
            </a:r>
          </a:p>
          <a:p>
            <a:pPr marL="285750" indent="-285750">
              <a:buFont typeface="Wingdings" panose="05000000000000000000" pitchFamily="2" charset="2"/>
              <a:buChar char="ü"/>
            </a:pPr>
            <a:r>
              <a:rPr lang="es-CO" sz="2800" dirty="0" smtClean="0"/>
              <a:t>Baja gestión en metas por falta de recurso económico.</a:t>
            </a:r>
          </a:p>
          <a:p>
            <a:pPr marL="285750" indent="-285750">
              <a:buFont typeface="Wingdings" panose="05000000000000000000" pitchFamily="2" charset="2"/>
              <a:buChar char="ü"/>
            </a:pPr>
            <a:r>
              <a:rPr lang="es-CO" sz="2800" dirty="0" smtClean="0"/>
              <a:t>Cultura de no pago.</a:t>
            </a:r>
          </a:p>
          <a:p>
            <a:pPr marL="285750" indent="-285750">
              <a:buFont typeface="Wingdings" panose="05000000000000000000" pitchFamily="2" charset="2"/>
              <a:buChar char="ü"/>
            </a:pPr>
            <a:r>
              <a:rPr lang="es-CO" sz="2800" dirty="0" smtClean="0"/>
              <a:t>Falta de recurso humano.</a:t>
            </a:r>
          </a:p>
          <a:p>
            <a:pPr marL="285750" indent="-285750">
              <a:buFont typeface="Wingdings" panose="05000000000000000000" pitchFamily="2" charset="2"/>
              <a:buChar char="ü"/>
            </a:pPr>
            <a:r>
              <a:rPr lang="es-CO" sz="2800" dirty="0" smtClean="0"/>
              <a:t>Cultura de la informalidad.</a:t>
            </a:r>
          </a:p>
        </p:txBody>
      </p:sp>
    </p:spTree>
    <p:extLst>
      <p:ext uri="{BB962C8B-B14F-4D97-AF65-F5344CB8AC3E}">
        <p14:creationId xmlns:p14="http://schemas.microsoft.com/office/powerpoint/2010/main" val="339040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840037" y="373986"/>
            <a:ext cx="2047164" cy="881608"/>
          </a:xfrm>
          <a:prstGeom prst="rect">
            <a:avLst/>
          </a:prstGeom>
        </p:spPr>
      </p:pic>
      <p:sp>
        <p:nvSpPr>
          <p:cNvPr id="8" name="4 Título"/>
          <p:cNvSpPr>
            <a:spLocks noGrp="1"/>
          </p:cNvSpPr>
          <p:nvPr>
            <p:ph type="title"/>
          </p:nvPr>
        </p:nvSpPr>
        <p:spPr>
          <a:xfrm>
            <a:off x="4586055" y="577497"/>
            <a:ext cx="2912025" cy="562706"/>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s-CO" sz="2400" b="1" dirty="0" smtClean="0">
                <a:solidFill>
                  <a:schemeClr val="tx1"/>
                </a:solidFill>
                <a:latin typeface="Arial" panose="020B0604020202020204" pitchFamily="34" charset="0"/>
                <a:cs typeface="Arial" panose="020B0604020202020204" pitchFamily="34" charset="0"/>
              </a:rPr>
              <a:t>SUBPROGRAMAS</a:t>
            </a:r>
            <a:endParaRPr lang="es-CO" sz="2400" b="1" dirty="0">
              <a:solidFill>
                <a:schemeClr val="tx1"/>
              </a:solidFill>
              <a:latin typeface="Arial" panose="020B0604020202020204" pitchFamily="34" charset="0"/>
              <a:cs typeface="Arial" panose="020B0604020202020204" pitchFamily="34" charset="0"/>
            </a:endParaRPr>
          </a:p>
        </p:txBody>
      </p:sp>
      <p:graphicFrame>
        <p:nvGraphicFramePr>
          <p:cNvPr id="9" name="8 Diagrama"/>
          <p:cNvGraphicFramePr/>
          <p:nvPr>
            <p:extLst>
              <p:ext uri="{D42A27DB-BD31-4B8C-83A1-F6EECF244321}">
                <p14:modId xmlns:p14="http://schemas.microsoft.com/office/powerpoint/2010/main" val="195405684"/>
              </p:ext>
            </p:extLst>
          </p:nvPr>
        </p:nvGraphicFramePr>
        <p:xfrm>
          <a:off x="1060969" y="1408996"/>
          <a:ext cx="10213146" cy="4823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0216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88322"/>
            <a:ext cx="12192000" cy="7105128"/>
          </a:xfrm>
        </p:spPr>
      </p:pic>
      <p:pic>
        <p:nvPicPr>
          <p:cNvPr id="6" name="5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880980" y="233429"/>
            <a:ext cx="2047164" cy="881608"/>
          </a:xfrm>
          <a:prstGeom prst="rect">
            <a:avLst/>
          </a:prstGeom>
        </p:spPr>
      </p:pic>
      <p:sp>
        <p:nvSpPr>
          <p:cNvPr id="8" name="1 Título"/>
          <p:cNvSpPr>
            <a:spLocks noGrp="1"/>
          </p:cNvSpPr>
          <p:nvPr>
            <p:ph type="title"/>
          </p:nvPr>
        </p:nvSpPr>
        <p:spPr>
          <a:xfrm>
            <a:off x="259308" y="557362"/>
            <a:ext cx="10515600" cy="1325563"/>
          </a:xfrm>
        </p:spPr>
        <p:txBody>
          <a:bodyPr>
            <a:normAutofit/>
          </a:bodyPr>
          <a:lstStyle/>
          <a:p>
            <a:pPr algn="ctr">
              <a:lnSpc>
                <a:spcPct val="70000"/>
              </a:lnSpc>
            </a:pPr>
            <a:r>
              <a:rPr lang="es-CO" sz="3300" b="1" dirty="0" smtClean="0">
                <a:effectLst>
                  <a:outerShdw blurRad="38100" dist="38100" dir="2700000" algn="tl">
                    <a:srgbClr val="000000">
                      <a:alpha val="43137"/>
                    </a:srgbClr>
                  </a:outerShdw>
                </a:effectLst>
              </a:rPr>
              <a:t>CONCLUSIONES</a:t>
            </a:r>
            <a:endParaRPr lang="es-CO" sz="3300" b="1" dirty="0">
              <a:effectLst>
                <a:outerShdw blurRad="38100" dist="38100" dir="2700000" algn="tl">
                  <a:srgbClr val="000000">
                    <a:alpha val="43137"/>
                  </a:srgbClr>
                </a:outerShdw>
              </a:effectLst>
            </a:endParaRPr>
          </a:p>
        </p:txBody>
      </p:sp>
      <p:sp>
        <p:nvSpPr>
          <p:cNvPr id="2" name="1 CuadroTexto"/>
          <p:cNvSpPr txBox="1"/>
          <p:nvPr/>
        </p:nvSpPr>
        <p:spPr>
          <a:xfrm flipH="1">
            <a:off x="1519675" y="1815152"/>
            <a:ext cx="8183881" cy="3970318"/>
          </a:xfrm>
          <a:prstGeom prst="rect">
            <a:avLst/>
          </a:prstGeom>
          <a:noFill/>
        </p:spPr>
        <p:txBody>
          <a:bodyPr wrap="square" rtlCol="0">
            <a:spAutoFit/>
          </a:bodyPr>
          <a:lstStyle/>
          <a:p>
            <a:pPr marL="285750" indent="-285750">
              <a:buFont typeface="Wingdings" panose="05000000000000000000" pitchFamily="2" charset="2"/>
              <a:buChar char="ü"/>
            </a:pPr>
            <a:r>
              <a:rPr lang="es-CO" sz="2800" dirty="0" smtClean="0"/>
              <a:t>Avance en el desempeño de las metas a pesar de la situación económica.</a:t>
            </a:r>
          </a:p>
          <a:p>
            <a:pPr marL="285750" indent="-285750">
              <a:buFont typeface="Wingdings" panose="05000000000000000000" pitchFamily="2" charset="2"/>
              <a:buChar char="ü"/>
            </a:pPr>
            <a:r>
              <a:rPr lang="es-CO" sz="2800" dirty="0" smtClean="0"/>
              <a:t>Mayor nivel de atención y acercamiento con la comunidad .</a:t>
            </a:r>
          </a:p>
          <a:p>
            <a:pPr marL="285750" indent="-285750">
              <a:buFont typeface="Wingdings" panose="05000000000000000000" pitchFamily="2" charset="2"/>
              <a:buChar char="ü"/>
            </a:pPr>
            <a:r>
              <a:rPr lang="es-CO" sz="2800" dirty="0" smtClean="0"/>
              <a:t>Regulación y control vial con apoyo del cuerpo de agentes.</a:t>
            </a:r>
          </a:p>
          <a:p>
            <a:pPr marL="285750" indent="-285750">
              <a:buFont typeface="Wingdings" panose="05000000000000000000" pitchFamily="2" charset="2"/>
              <a:buChar char="ü"/>
            </a:pPr>
            <a:r>
              <a:rPr lang="es-CO" sz="2800" dirty="0" smtClean="0"/>
              <a:t>Seguimiento en aspectos de seguridad vial para reducir accidentalidad.</a:t>
            </a:r>
          </a:p>
          <a:p>
            <a:pPr marL="285750" indent="-285750">
              <a:buFont typeface="Wingdings" panose="05000000000000000000" pitchFamily="2" charset="2"/>
              <a:buChar char="ü"/>
            </a:pPr>
            <a:r>
              <a:rPr lang="es-CO" sz="2800" dirty="0" smtClean="0"/>
              <a:t> Manejo de estrategias de austeridad.</a:t>
            </a:r>
            <a:endParaRPr lang="es-CO" sz="2800" dirty="0"/>
          </a:p>
        </p:txBody>
      </p:sp>
    </p:spTree>
    <p:extLst>
      <p:ext uri="{BB962C8B-B14F-4D97-AF65-F5344CB8AC3E}">
        <p14:creationId xmlns:p14="http://schemas.microsoft.com/office/powerpoint/2010/main" val="339040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8" name="7 Rectángulo"/>
          <p:cNvSpPr/>
          <p:nvPr/>
        </p:nvSpPr>
        <p:spPr>
          <a:xfrm>
            <a:off x="1439173" y="265982"/>
            <a:ext cx="7910627" cy="1384995"/>
          </a:xfrm>
          <a:prstGeom prst="rect">
            <a:avLst/>
          </a:prstGeom>
        </p:spPr>
        <p:txBody>
          <a:bodyPr wrap="none">
            <a:spAutoFit/>
          </a:bodyPr>
          <a:lstStyle/>
          <a:p>
            <a:pPr algn="ctr"/>
            <a:r>
              <a:rPr lang="es-CO" sz="2800" b="1" dirty="0" smtClean="0">
                <a:latin typeface="Arial" panose="020B0604020202020204" pitchFamily="34" charset="0"/>
                <a:cs typeface="Arial" panose="020B0604020202020204" pitchFamily="34" charset="0"/>
              </a:rPr>
              <a:t>TABLERO DE CONTROL</a:t>
            </a:r>
          </a:p>
          <a:p>
            <a:pPr lvl="0" algn="ctr"/>
            <a:r>
              <a:rPr lang="es-CO" sz="2800" b="1" dirty="0">
                <a:latin typeface="Arial" panose="020B0604020202020204" pitchFamily="34" charset="0"/>
                <a:cs typeface="Arial" panose="020B0604020202020204" pitchFamily="34" charset="0"/>
              </a:rPr>
              <a:t>PLAN DE MOVILIDAD URBANA SOSTENIBLE</a:t>
            </a:r>
          </a:p>
          <a:p>
            <a:pPr algn="ctr"/>
            <a:endParaRPr lang="es-CO" sz="2800" dirty="0"/>
          </a:p>
        </p:txBody>
      </p:sp>
      <p:graphicFrame>
        <p:nvGraphicFramePr>
          <p:cNvPr id="9" name="8 Tabla"/>
          <p:cNvGraphicFramePr>
            <a:graphicFrameLocks noGrp="1"/>
          </p:cNvGraphicFramePr>
          <p:nvPr>
            <p:extLst>
              <p:ext uri="{D42A27DB-BD31-4B8C-83A1-F6EECF244321}">
                <p14:modId xmlns:p14="http://schemas.microsoft.com/office/powerpoint/2010/main" val="1587221091"/>
              </p:ext>
            </p:extLst>
          </p:nvPr>
        </p:nvGraphicFramePr>
        <p:xfrm>
          <a:off x="1439173" y="1964875"/>
          <a:ext cx="9160309" cy="3376745"/>
        </p:xfrm>
        <a:graphic>
          <a:graphicData uri="http://schemas.openxmlformats.org/drawingml/2006/table">
            <a:tbl>
              <a:tblPr>
                <a:tableStyleId>{5C22544A-7EE6-4342-B048-85BDC9FD1C3A}</a:tableStyleId>
              </a:tblPr>
              <a:tblGrid>
                <a:gridCol w="7018937"/>
                <a:gridCol w="674136"/>
                <a:gridCol w="733618"/>
                <a:gridCol w="733618"/>
              </a:tblGrid>
              <a:tr h="265551">
                <a:tc rowSpan="4">
                  <a:txBody>
                    <a:bodyPr/>
                    <a:lstStyle/>
                    <a:p>
                      <a:pPr algn="ctr" fontAlgn="ctr"/>
                      <a:r>
                        <a:rPr lang="es-CO" sz="1600" u="none" strike="noStrike" dirty="0">
                          <a:effectLst/>
                        </a:rPr>
                        <a:t>META DE PRODUCTO</a:t>
                      </a:r>
                      <a:endParaRPr lang="es-CO"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s-CO" sz="1600" u="none" strike="noStrike" dirty="0">
                          <a:effectLst/>
                        </a:rPr>
                        <a:t>% CUMPLIMIENTO</a:t>
                      </a:r>
                      <a:endParaRPr lang="es-CO"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52905">
                <a:tc vMerge="1">
                  <a:txBody>
                    <a:bodyPr/>
                    <a:lstStyle/>
                    <a:p>
                      <a:endParaRPr lang="es-CO"/>
                    </a:p>
                  </a:txBody>
                  <a:tcPr/>
                </a:tc>
                <a:tc gridSpan="3">
                  <a:txBody>
                    <a:bodyPr/>
                    <a:lstStyle/>
                    <a:p>
                      <a:pPr algn="ctr" fontAlgn="ctr"/>
                      <a:r>
                        <a:rPr lang="es-CO" sz="1600" u="none" strike="noStrike">
                          <a:effectLst/>
                        </a:rPr>
                        <a:t>Meta</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65551">
                <a:tc vMerge="1">
                  <a:txBody>
                    <a:bodyPr/>
                    <a:lstStyle/>
                    <a:p>
                      <a:endParaRPr lang="es-CO"/>
                    </a:p>
                  </a:txBody>
                  <a:tcPr/>
                </a:tc>
                <a:tc gridSpan="3">
                  <a:txBody>
                    <a:bodyPr/>
                    <a:lstStyle/>
                    <a:p>
                      <a:pPr algn="ctr" fontAlgn="ctr"/>
                      <a:r>
                        <a:rPr lang="es-CO" sz="1600" u="none" strike="noStrike">
                          <a:effectLst/>
                        </a:rPr>
                        <a:t>2017</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65551">
                <a:tc vMerge="1">
                  <a:txBody>
                    <a:bodyPr/>
                    <a:lstStyle/>
                    <a:p>
                      <a:endParaRPr lang="es-CO"/>
                    </a:p>
                  </a:txBody>
                  <a:tcPr/>
                </a:tc>
                <a:tc>
                  <a:txBody>
                    <a:bodyPr/>
                    <a:lstStyle/>
                    <a:p>
                      <a:pPr algn="ctr" fontAlgn="ctr"/>
                      <a:r>
                        <a:rPr lang="es-CO" sz="1600" u="none" strike="noStrike">
                          <a:effectLst/>
                        </a:rPr>
                        <a:t>Prog</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Cump</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003">
                <a:tc>
                  <a:txBody>
                    <a:bodyPr/>
                    <a:lstStyle/>
                    <a:p>
                      <a:pPr algn="just" fontAlgn="ctr"/>
                      <a:r>
                        <a:rPr lang="es-CO" sz="1600" u="none" strike="noStrike" dirty="0">
                          <a:effectLst/>
                        </a:rPr>
                        <a:t>Implementar veinte (20) diálogos Ciudadanos por la Movilidad, durante el cuatrienio.</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0" i="0" u="none" strike="noStrike" dirty="0" smtClean="0">
                          <a:solidFill>
                            <a:schemeClr val="dk1"/>
                          </a:solidFill>
                          <a:effectLst/>
                          <a:latin typeface="+mn-lt"/>
                        </a:rPr>
                        <a:t>10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0" i="0" u="none" strike="noStrike" dirty="0">
                          <a:solidFill>
                            <a:schemeClr val="dk1"/>
                          </a:solidFill>
                          <a:effectLst/>
                          <a:latin typeface="+mn-lt"/>
                        </a:rPr>
                        <a:t>3</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30%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003">
                <a:tc>
                  <a:txBody>
                    <a:bodyPr/>
                    <a:lstStyle/>
                    <a:p>
                      <a:pPr algn="just" fontAlgn="ctr"/>
                      <a:r>
                        <a:rPr lang="es-CO" sz="1600" u="none" strike="noStrike">
                          <a:effectLst/>
                        </a:rPr>
                        <a:t>Firmar veinte (20) “Pactos ciudadanos por la Movilidad”,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0" i="0" u="none" strike="noStrike" dirty="0" smtClean="0">
                          <a:solidFill>
                            <a:schemeClr val="dk1"/>
                          </a:solidFill>
                          <a:effectLst/>
                          <a:latin typeface="+mn-lt"/>
                        </a:rPr>
                        <a:t>10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0" i="0" u="none" strike="noStrike" dirty="0">
                          <a:solidFill>
                            <a:schemeClr val="dk1"/>
                          </a:solidFill>
                          <a:effectLst/>
                          <a:latin typeface="+mn-lt"/>
                        </a:rPr>
                        <a:t>3</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30%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1039">
                <a:tc>
                  <a:txBody>
                    <a:bodyPr/>
                    <a:lstStyle/>
                    <a:p>
                      <a:pPr algn="just" fontAlgn="ctr"/>
                      <a:r>
                        <a:rPr lang="es-CO" sz="1600" u="none" strike="noStrike">
                          <a:effectLst/>
                        </a:rPr>
                        <a:t>Implementación de un (1) Plan de Medios y manejo de Redes sociales para dar a conocer las diferentes actividades, programas y acciones que realiza la ITTB en materia de Movilidad,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682">
                <a:tc>
                  <a:txBody>
                    <a:bodyPr/>
                    <a:lstStyle/>
                    <a:p>
                      <a:pPr algn="just" fontAlgn="ctr"/>
                      <a:r>
                        <a:rPr lang="es-CO" sz="1600" u="none" strike="noStrike">
                          <a:effectLst/>
                        </a:rPr>
                        <a:t>Celebrar un (1) Convenio Interinstitucional para el fortalecimiento de la cultura de la movilidad,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0</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293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478603" cy="6938502"/>
          </a:xfrm>
          <a:prstGeom prst="rect">
            <a:avLst/>
          </a:prstGeom>
        </p:spPr>
      </p:pic>
      <p:sp>
        <p:nvSpPr>
          <p:cNvPr id="5" name="Rectangle 3"/>
          <p:cNvSpPr>
            <a:spLocks noChangeArrowheads="1"/>
          </p:cNvSpPr>
          <p:nvPr/>
        </p:nvSpPr>
        <p:spPr bwMode="auto">
          <a:xfrm>
            <a:off x="2433310" y="6450119"/>
            <a:ext cx="73730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CO" altLang="es-CO" sz="1400" b="1" dirty="0" smtClean="0">
                <a:latin typeface="Arial" pitchFamily="34" charset="0"/>
                <a:ea typeface="Calibri" pitchFamily="34" charset="0"/>
                <a:cs typeface="Times New Roman" pitchFamily="18" charset="0"/>
              </a:rPr>
              <a:t>‘ESTRATEGIA DE PARTICIPACIÓN CIUDADANA Y ATENCIÓN A LA COMUNIDAD”</a:t>
            </a:r>
            <a:endParaRPr kumimoji="0" lang="es-CO" altLang="es-CO" sz="1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Diagrama"/>
          <p:cNvGraphicFramePr/>
          <p:nvPr>
            <p:extLst>
              <p:ext uri="{D42A27DB-BD31-4B8C-83A1-F6EECF244321}">
                <p14:modId xmlns:p14="http://schemas.microsoft.com/office/powerpoint/2010/main" val="1497749083"/>
              </p:ext>
            </p:extLst>
          </p:nvPr>
        </p:nvGraphicFramePr>
        <p:xfrm>
          <a:off x="645589" y="979243"/>
          <a:ext cx="10763939" cy="5298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7218662" y="1232015"/>
            <a:ext cx="4376647" cy="707886"/>
          </a:xfrm>
          <a:prstGeom prst="rect">
            <a:avLst/>
          </a:prstGeom>
        </p:spPr>
        <p:txBody>
          <a:bodyPr wrap="none">
            <a:spAutoFit/>
          </a:bodyPr>
          <a:lstStyle/>
          <a:p>
            <a:r>
              <a:rPr lang="es-CO" altLang="es-CO" sz="2000" b="1" dirty="0">
                <a:latin typeface="Arial" pitchFamily="34" charset="0"/>
                <a:ea typeface="Calibri" pitchFamily="34" charset="0"/>
                <a:cs typeface="Times New Roman" pitchFamily="18" charset="0"/>
              </a:rPr>
              <a:t>3</a:t>
            </a:r>
            <a:r>
              <a:rPr lang="es-CO" altLang="es-CO" sz="2000" b="1" dirty="0" smtClean="0">
                <a:latin typeface="Arial" pitchFamily="34" charset="0"/>
                <a:ea typeface="Calibri" pitchFamily="34" charset="0"/>
                <a:cs typeface="Times New Roman" pitchFamily="18" charset="0"/>
              </a:rPr>
              <a:t> DIÁLOGOS POR LA MOVILIDAD/</a:t>
            </a:r>
          </a:p>
          <a:p>
            <a:r>
              <a:rPr lang="es-CO" altLang="es-CO" sz="2000" b="1" dirty="0">
                <a:latin typeface="Arial" pitchFamily="34" charset="0"/>
                <a:ea typeface="Calibri" pitchFamily="34" charset="0"/>
                <a:cs typeface="Times New Roman" pitchFamily="18" charset="0"/>
              </a:rPr>
              <a:t>3</a:t>
            </a:r>
            <a:r>
              <a:rPr lang="es-CO" altLang="es-CO" sz="2000" b="1" dirty="0" smtClean="0">
                <a:latin typeface="Arial" pitchFamily="34" charset="0"/>
                <a:ea typeface="Calibri" pitchFamily="34" charset="0"/>
                <a:cs typeface="Times New Roman" pitchFamily="18" charset="0"/>
              </a:rPr>
              <a:t> PACTOS REALIZADOS </a:t>
            </a:r>
            <a:endParaRPr lang="es-CO" sz="2000" b="1" dirty="0"/>
          </a:p>
        </p:txBody>
      </p:sp>
      <p:sp>
        <p:nvSpPr>
          <p:cNvPr id="8" name="7 Rectángulo"/>
          <p:cNvSpPr/>
          <p:nvPr/>
        </p:nvSpPr>
        <p:spPr>
          <a:xfrm>
            <a:off x="420913" y="331833"/>
            <a:ext cx="4625516" cy="892552"/>
          </a:xfrm>
          <a:prstGeom prst="rect">
            <a:avLst/>
          </a:prstGeom>
        </p:spPr>
        <p:txBody>
          <a:bodyPr wrap="square">
            <a:spAutoFit/>
          </a:bodyPr>
          <a:lstStyle/>
          <a:p>
            <a:pPr algn="ctr"/>
            <a:r>
              <a:rPr lang="es-CO" sz="3200" b="1" dirty="0" smtClean="0">
                <a:solidFill>
                  <a:srgbClr val="C00000"/>
                </a:solidFill>
              </a:rPr>
              <a:t>ACTORES VIALES</a:t>
            </a:r>
          </a:p>
          <a:p>
            <a:pPr algn="ctr"/>
            <a:r>
              <a:rPr lang="es-CO" sz="2000" b="1" dirty="0"/>
              <a:t>3</a:t>
            </a:r>
            <a:r>
              <a:rPr lang="es-CO" sz="2000" b="1" dirty="0" smtClean="0"/>
              <a:t> COMUNAS DE BARRANCABERMEJA</a:t>
            </a:r>
            <a:endParaRPr lang="es-CO" sz="2000" b="1" dirty="0"/>
          </a:p>
        </p:txBody>
      </p:sp>
      <p:sp>
        <p:nvSpPr>
          <p:cNvPr id="11" name="10 Rectángulo"/>
          <p:cNvSpPr/>
          <p:nvPr/>
        </p:nvSpPr>
        <p:spPr>
          <a:xfrm>
            <a:off x="4750425" y="5249790"/>
            <a:ext cx="2427293" cy="1077218"/>
          </a:xfrm>
          <a:prstGeom prst="rect">
            <a:avLst/>
          </a:prstGeom>
        </p:spPr>
        <p:txBody>
          <a:bodyPr wrap="square">
            <a:spAutoFit/>
          </a:bodyPr>
          <a:lstStyle/>
          <a:p>
            <a:pPr algn="ctr"/>
            <a:r>
              <a:rPr lang="es-CO" sz="1600" b="1" dirty="0" smtClean="0">
                <a:solidFill>
                  <a:srgbClr val="C00000"/>
                </a:solidFill>
              </a:rPr>
              <a:t>Impacto </a:t>
            </a:r>
          </a:p>
          <a:p>
            <a:pPr algn="ctr"/>
            <a:r>
              <a:rPr lang="es-CO" sz="1600" b="1" dirty="0" smtClean="0"/>
              <a:t>191.616 </a:t>
            </a:r>
          </a:p>
          <a:p>
            <a:pPr algn="ctr"/>
            <a:r>
              <a:rPr lang="es-CO" sz="1600" b="1" dirty="0" smtClean="0"/>
              <a:t>Habitantes de</a:t>
            </a:r>
          </a:p>
          <a:p>
            <a:pPr algn="ctr"/>
            <a:r>
              <a:rPr lang="es-CO" sz="1600" b="1" dirty="0" smtClean="0"/>
              <a:t> Barrancabermeja</a:t>
            </a:r>
            <a:endParaRPr lang="es-CO" sz="1200" b="1" dirty="0"/>
          </a:p>
        </p:txBody>
      </p:sp>
      <p:pic>
        <p:nvPicPr>
          <p:cNvPr id="12" name="11 Imagen"/>
          <p:cNvPicPr/>
          <p:nvPr/>
        </p:nvPicPr>
        <p:blipFill>
          <a:blip r:embed="rId8">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572171" y="205849"/>
            <a:ext cx="2305500" cy="889686"/>
          </a:xfrm>
          <a:prstGeom prst="rect">
            <a:avLst/>
          </a:prstGeom>
        </p:spPr>
      </p:pic>
    </p:spTree>
    <p:extLst>
      <p:ext uri="{BB962C8B-B14F-4D97-AF65-F5344CB8AC3E}">
        <p14:creationId xmlns:p14="http://schemas.microsoft.com/office/powerpoint/2010/main" val="347568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sp>
        <p:nvSpPr>
          <p:cNvPr id="4" name="3 Rectángulo"/>
          <p:cNvSpPr/>
          <p:nvPr/>
        </p:nvSpPr>
        <p:spPr>
          <a:xfrm>
            <a:off x="300248" y="329047"/>
            <a:ext cx="9635319" cy="1384995"/>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TABLERO DE CONTROL</a:t>
            </a:r>
          </a:p>
          <a:p>
            <a:pPr algn="ctr"/>
            <a:r>
              <a:rPr lang="es-CO" sz="2800" b="1" dirty="0" smtClean="0">
                <a:latin typeface="Arial" panose="020B0604020202020204" pitchFamily="34" charset="0"/>
                <a:cs typeface="Arial" panose="020B0604020202020204" pitchFamily="34" charset="0"/>
              </a:rPr>
              <a:t>SISTEMA INTEGRAL DE CONTROL DE TRÁNSITO</a:t>
            </a:r>
            <a:endParaRPr lang="es-CO" sz="2800" b="1" dirty="0">
              <a:latin typeface="Arial" panose="020B0604020202020204" pitchFamily="34" charset="0"/>
              <a:cs typeface="Arial" panose="020B0604020202020204" pitchFamily="34" charset="0"/>
            </a:endParaRPr>
          </a:p>
          <a:p>
            <a:pPr algn="ctr"/>
            <a:endParaRPr lang="es-CO" sz="2800" dirty="0"/>
          </a:p>
        </p:txBody>
      </p:sp>
      <p:graphicFrame>
        <p:nvGraphicFramePr>
          <p:cNvPr id="6" name="5 Tabla"/>
          <p:cNvGraphicFramePr>
            <a:graphicFrameLocks noGrp="1"/>
          </p:cNvGraphicFramePr>
          <p:nvPr>
            <p:extLst>
              <p:ext uri="{D42A27DB-BD31-4B8C-83A1-F6EECF244321}">
                <p14:modId xmlns:p14="http://schemas.microsoft.com/office/powerpoint/2010/main" val="649487366"/>
              </p:ext>
            </p:extLst>
          </p:nvPr>
        </p:nvGraphicFramePr>
        <p:xfrm>
          <a:off x="1506196" y="1714042"/>
          <a:ext cx="8917948" cy="3973778"/>
        </p:xfrm>
        <a:graphic>
          <a:graphicData uri="http://schemas.openxmlformats.org/drawingml/2006/table">
            <a:tbl>
              <a:tblPr>
                <a:tableStyleId>{5C22544A-7EE6-4342-B048-85BDC9FD1C3A}</a:tableStyleId>
              </a:tblPr>
              <a:tblGrid>
                <a:gridCol w="6833232"/>
                <a:gridCol w="656300"/>
                <a:gridCol w="714208"/>
                <a:gridCol w="714208"/>
              </a:tblGrid>
              <a:tr h="279095">
                <a:tc rowSpan="4">
                  <a:txBody>
                    <a:bodyPr/>
                    <a:lstStyle/>
                    <a:p>
                      <a:pPr algn="ctr" fontAlgn="ctr"/>
                      <a:r>
                        <a:rPr lang="es-CO" sz="1600" u="none" strike="noStrike" dirty="0">
                          <a:effectLst/>
                        </a:rPr>
                        <a:t>META DE PRODUCTO</a:t>
                      </a:r>
                      <a:endParaRPr lang="es-CO"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s-CO" sz="1600" u="none" strike="noStrike" dirty="0">
                          <a:effectLst/>
                        </a:rPr>
                        <a:t>% CUMPLIMIENTO</a:t>
                      </a:r>
                      <a:endParaRPr lang="es-CO" sz="16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65805">
                <a:tc vMerge="1">
                  <a:txBody>
                    <a:bodyPr/>
                    <a:lstStyle/>
                    <a:p>
                      <a:endParaRPr lang="es-CO"/>
                    </a:p>
                  </a:txBody>
                  <a:tcPr/>
                </a:tc>
                <a:tc gridSpan="3">
                  <a:txBody>
                    <a:bodyPr/>
                    <a:lstStyle/>
                    <a:p>
                      <a:pPr algn="ctr" fontAlgn="ctr"/>
                      <a:r>
                        <a:rPr lang="es-CO" sz="1600" u="none" strike="noStrike">
                          <a:effectLst/>
                        </a:rPr>
                        <a:t>Meta</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79095">
                <a:tc vMerge="1">
                  <a:txBody>
                    <a:bodyPr/>
                    <a:lstStyle/>
                    <a:p>
                      <a:endParaRPr lang="es-CO"/>
                    </a:p>
                  </a:txBody>
                  <a:tcPr/>
                </a:tc>
                <a:tc gridSpan="3">
                  <a:txBody>
                    <a:bodyPr/>
                    <a:lstStyle/>
                    <a:p>
                      <a:pPr algn="ctr" fontAlgn="ctr"/>
                      <a:r>
                        <a:rPr lang="es-CO" sz="1600" u="none" strike="noStrike">
                          <a:effectLst/>
                        </a:rPr>
                        <a:t>2017</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79095">
                <a:tc vMerge="1">
                  <a:txBody>
                    <a:bodyPr/>
                    <a:lstStyle/>
                    <a:p>
                      <a:endParaRPr lang="es-CO"/>
                    </a:p>
                  </a:txBody>
                  <a:tcPr/>
                </a:tc>
                <a:tc>
                  <a:txBody>
                    <a:bodyPr/>
                    <a:lstStyle/>
                    <a:p>
                      <a:pPr algn="ctr" fontAlgn="ctr"/>
                      <a:r>
                        <a:rPr lang="es-CO" sz="1600" u="none" strike="noStrike">
                          <a:effectLst/>
                        </a:rPr>
                        <a:t>Prog</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Cump</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a:t>
                      </a:r>
                      <a:endParaRPr lang="es-CO" sz="1600" b="1"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0703">
                <a:tc>
                  <a:txBody>
                    <a:bodyPr/>
                    <a:lstStyle/>
                    <a:p>
                      <a:pPr algn="just" fontAlgn="ctr"/>
                      <a:r>
                        <a:rPr lang="es-CO" sz="1600" u="none" strike="noStrike">
                          <a:effectLst/>
                        </a:rPr>
                        <a:t>Modernizar la red de semaforización actual, por un sistema de semaforización inteligente que optimice los flujos viales y reduzca la congestión vehicular,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0,3</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30%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7">
                <a:tc>
                  <a:txBody>
                    <a:bodyPr/>
                    <a:lstStyle/>
                    <a:p>
                      <a:pPr algn="just" fontAlgn="ctr"/>
                      <a:r>
                        <a:rPr lang="es-CO" sz="1600" u="none" strike="noStrike" dirty="0">
                          <a:effectLst/>
                        </a:rPr>
                        <a:t>Mantener la Red de Semáforos, durante el cuatrienio.</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44</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38</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86%</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7">
                <a:tc>
                  <a:txBody>
                    <a:bodyPr/>
                    <a:lstStyle/>
                    <a:p>
                      <a:pPr algn="just" fontAlgn="ctr"/>
                      <a:r>
                        <a:rPr lang="es-CO" sz="1600" u="none" strike="noStrike">
                          <a:effectLst/>
                        </a:rPr>
                        <a:t>Demarcar 10.000 metros cuadrados de marcas viales,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1000</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1832</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100%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7">
                <a:tc>
                  <a:txBody>
                    <a:bodyPr/>
                    <a:lstStyle/>
                    <a:p>
                      <a:pPr algn="just" fontAlgn="ctr"/>
                      <a:r>
                        <a:rPr lang="es-CO" sz="1600" u="none" strike="noStrike">
                          <a:effectLst/>
                        </a:rPr>
                        <a:t>Demarcar 20.000 metros lineales,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1535</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4459</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100%</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7">
                <a:tc>
                  <a:txBody>
                    <a:bodyPr/>
                    <a:lstStyle/>
                    <a:p>
                      <a:pPr algn="just" fontAlgn="ctr"/>
                      <a:r>
                        <a:rPr lang="es-CO" sz="1600" u="none" strike="noStrike">
                          <a:effectLst/>
                        </a:rPr>
                        <a:t>Instalar doscientas (200) señales verticales nuevas,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200</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b="0" i="0" u="none" strike="noStrike" dirty="0" smtClean="0">
                          <a:solidFill>
                            <a:schemeClr val="dk1"/>
                          </a:solidFill>
                          <a:effectLst/>
                          <a:latin typeface="+mn-lt"/>
                        </a:rPr>
                        <a:t>24</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12%</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7">
                <a:tc>
                  <a:txBody>
                    <a:bodyPr/>
                    <a:lstStyle/>
                    <a:p>
                      <a:pPr algn="just" fontAlgn="ctr"/>
                      <a:r>
                        <a:rPr lang="es-CO" sz="1600" u="none" strike="noStrike">
                          <a:effectLst/>
                        </a:rPr>
                        <a:t>Realizar mantenimiento a cien (100) señales verticales, durante el cuatrienio.</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a:effectLst/>
                        </a:rPr>
                        <a:t>33</a:t>
                      </a:r>
                      <a:endParaRPr lang="es-CO" sz="16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smtClean="0">
                          <a:effectLst/>
                        </a:rPr>
                        <a:t>124</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600" u="none" strike="noStrike" dirty="0">
                          <a:effectLst/>
                        </a:rPr>
                        <a:t>100%</a:t>
                      </a:r>
                      <a:endParaRPr lang="es-CO"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367862"/>
            <a:ext cx="12478603" cy="7272152"/>
          </a:xfrm>
          <a:prstGeom prst="rect">
            <a:avLst/>
          </a:prstGeom>
        </p:spPr>
      </p:pic>
      <p:pic>
        <p:nvPicPr>
          <p:cNvPr id="2" name="1 Imagen"/>
          <p:cNvPicPr/>
          <p:nvPr/>
        </p:nvPicPr>
        <p:blipFill rotWithShape="1">
          <a:blip r:embed="rId3"/>
          <a:srcRect l="7857" t="22594" r="36797" b="34936"/>
          <a:stretch/>
        </p:blipFill>
        <p:spPr bwMode="auto">
          <a:xfrm>
            <a:off x="166787" y="345989"/>
            <a:ext cx="3013141" cy="1673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3" name="2 Imagen" descr="https://scontent.fbaq1-1.fna.fbcdn.net/v/t31.0-0/p180x540/21366987_485570281816378_6500847993067067801_o.jpg?oh=2ec6027d83f3f757183b800daa262bc7&amp;oe=5A53D1BA"/>
          <p:cNvPicPr/>
          <p:nvPr/>
        </p:nvPicPr>
        <p:blipFill rotWithShape="1">
          <a:blip r:embed="rId4">
            <a:extLst>
              <a:ext uri="{28A0092B-C50C-407E-A947-70E740481C1C}">
                <a14:useLocalDpi xmlns:a14="http://schemas.microsoft.com/office/drawing/2010/main" val="0"/>
              </a:ext>
            </a:extLst>
          </a:blip>
          <a:srcRect t="36280" r="15715"/>
          <a:stretch/>
        </p:blipFill>
        <p:spPr bwMode="auto">
          <a:xfrm>
            <a:off x="9041886" y="4339807"/>
            <a:ext cx="2542843" cy="205411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4 Rectángulo"/>
          <p:cNvSpPr/>
          <p:nvPr/>
        </p:nvSpPr>
        <p:spPr>
          <a:xfrm>
            <a:off x="395784" y="4762707"/>
            <a:ext cx="8934737" cy="1323439"/>
          </a:xfrm>
          <a:prstGeom prst="rect">
            <a:avLst/>
          </a:prstGeom>
        </p:spPr>
        <p:txBody>
          <a:bodyPr wrap="square">
            <a:spAutoFit/>
          </a:bodyPr>
          <a:lstStyle/>
          <a:p>
            <a:pPr algn="ctr"/>
            <a:r>
              <a:rPr lang="es-CO" sz="2000" smtClean="0"/>
              <a:t>37 intersecciones  </a:t>
            </a:r>
            <a:r>
              <a:rPr lang="es-CO" sz="2000" dirty="0" smtClean="0"/>
              <a:t>en mejoramiento </a:t>
            </a:r>
            <a:r>
              <a:rPr lang="es-CO" sz="2000" dirty="0"/>
              <a:t>y </a:t>
            </a:r>
            <a:r>
              <a:rPr lang="es-CO" sz="2000" dirty="0" smtClean="0"/>
              <a:t>9 </a:t>
            </a:r>
            <a:r>
              <a:rPr lang="es-CO" sz="2000" dirty="0"/>
              <a:t>puntos semafóricos nuevos. </a:t>
            </a:r>
          </a:p>
          <a:p>
            <a:pPr algn="ctr"/>
            <a:endParaRPr lang="es-CO" sz="2000" dirty="0" smtClean="0"/>
          </a:p>
          <a:p>
            <a:pPr algn="ctr"/>
            <a:r>
              <a:rPr lang="es-CO" sz="2000" dirty="0" smtClean="0"/>
              <a:t>Cambio </a:t>
            </a:r>
            <a:r>
              <a:rPr lang="es-CO" sz="2000" dirty="0"/>
              <a:t>de semáforos de última </a:t>
            </a:r>
            <a:r>
              <a:rPr lang="es-CO" sz="2000" dirty="0" smtClean="0"/>
              <a:t>tecnología. </a:t>
            </a:r>
          </a:p>
          <a:p>
            <a:pPr algn="ctr"/>
            <a:r>
              <a:rPr lang="es-CO" sz="2000" dirty="0" smtClean="0"/>
              <a:t>Nueva </a:t>
            </a:r>
            <a:r>
              <a:rPr lang="es-CO" sz="2000" dirty="0" err="1" smtClean="0"/>
              <a:t>posteria</a:t>
            </a:r>
            <a:r>
              <a:rPr lang="es-CO" sz="2000" dirty="0" smtClean="0"/>
              <a:t> </a:t>
            </a:r>
            <a:r>
              <a:rPr lang="es-CO" sz="2000" dirty="0"/>
              <a:t>y </a:t>
            </a:r>
            <a:r>
              <a:rPr lang="es-CO" sz="2000" dirty="0" smtClean="0"/>
              <a:t>sistema </a:t>
            </a:r>
            <a:r>
              <a:rPr lang="es-CO" sz="2000" dirty="0"/>
              <a:t>de luces led y </a:t>
            </a:r>
            <a:r>
              <a:rPr lang="es-CO" sz="2000" dirty="0" smtClean="0"/>
              <a:t>numéricos.</a:t>
            </a:r>
          </a:p>
        </p:txBody>
      </p:sp>
      <p:pic>
        <p:nvPicPr>
          <p:cNvPr id="6" name="5 Imagen"/>
          <p:cNvPicPr/>
          <p:nvPr/>
        </p:nvPicPr>
        <p:blipFill>
          <a:blip r:embed="rId5">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585819" y="345989"/>
            <a:ext cx="2305500" cy="889686"/>
          </a:xfrm>
          <a:prstGeom prst="rect">
            <a:avLst/>
          </a:prstGeom>
        </p:spPr>
      </p:pic>
      <p:sp>
        <p:nvSpPr>
          <p:cNvPr id="7" name="6 Rectángulo"/>
          <p:cNvSpPr/>
          <p:nvPr/>
        </p:nvSpPr>
        <p:spPr>
          <a:xfrm>
            <a:off x="3964838" y="458503"/>
            <a:ext cx="4952190" cy="1323439"/>
          </a:xfrm>
          <a:prstGeom prst="rect">
            <a:avLst/>
          </a:prstGeom>
        </p:spPr>
        <p:txBody>
          <a:bodyPr wrap="none">
            <a:spAutoFit/>
          </a:bodyPr>
          <a:lstStyle/>
          <a:p>
            <a:pPr algn="ctr"/>
            <a:r>
              <a:rPr lang="es-CO" sz="4000" dirty="0" smtClean="0">
                <a:effectLst>
                  <a:outerShdw blurRad="38100" dist="38100" dir="2700000" algn="tl">
                    <a:srgbClr val="000000">
                      <a:alpha val="43137"/>
                    </a:srgbClr>
                  </a:outerShdw>
                </a:effectLst>
              </a:rPr>
              <a:t>MODERNIZACIÓN </a:t>
            </a:r>
          </a:p>
          <a:p>
            <a:pPr algn="ctr"/>
            <a:r>
              <a:rPr lang="es-CO" sz="4000" dirty="0" smtClean="0">
                <a:effectLst>
                  <a:outerShdw blurRad="38100" dist="38100" dir="2700000" algn="tl">
                    <a:srgbClr val="000000">
                      <a:alpha val="43137"/>
                    </a:srgbClr>
                  </a:outerShdw>
                </a:effectLst>
              </a:rPr>
              <a:t>RED SEMAFORIZACIÓN</a:t>
            </a:r>
            <a:endParaRPr lang="es-CO" sz="4000" dirty="0">
              <a:effectLst>
                <a:outerShdw blurRad="38100" dist="38100" dir="2700000" algn="tl">
                  <a:srgbClr val="000000">
                    <a:alpha val="43137"/>
                  </a:srgbClr>
                </a:outerShdw>
              </a:effectLst>
            </a:endParaRPr>
          </a:p>
        </p:txBody>
      </p:sp>
      <p:sp>
        <p:nvSpPr>
          <p:cNvPr id="8" name="7 Rectángulo"/>
          <p:cNvSpPr/>
          <p:nvPr/>
        </p:nvSpPr>
        <p:spPr>
          <a:xfrm>
            <a:off x="8948028" y="2833725"/>
            <a:ext cx="2730556" cy="1323439"/>
          </a:xfrm>
          <a:prstGeom prst="rect">
            <a:avLst/>
          </a:prstGeom>
        </p:spPr>
        <p:txBody>
          <a:bodyPr wrap="none">
            <a:spAutoFit/>
          </a:bodyPr>
          <a:lstStyle/>
          <a:p>
            <a:pPr algn="ctr"/>
            <a:r>
              <a:rPr lang="es-CO" sz="2000" b="1" dirty="0" smtClean="0">
                <a:solidFill>
                  <a:srgbClr val="FF0000"/>
                </a:solidFill>
              </a:rPr>
              <a:t>INVERSIÓN TOTAL</a:t>
            </a:r>
          </a:p>
          <a:p>
            <a:pPr algn="ctr"/>
            <a:r>
              <a:rPr lang="es-CO" sz="2000" dirty="0" smtClean="0"/>
              <a:t>$9.324.262.191,oo</a:t>
            </a:r>
          </a:p>
          <a:p>
            <a:pPr algn="ctr"/>
            <a:r>
              <a:rPr lang="es-CO" sz="2000" dirty="0" smtClean="0"/>
              <a:t>Recursos Infraestructura</a:t>
            </a:r>
          </a:p>
          <a:p>
            <a:pPr algn="ctr"/>
            <a:r>
              <a:rPr lang="es-CO" sz="2000" dirty="0" smtClean="0"/>
              <a:t>Seguimiento Físico ITTB</a:t>
            </a:r>
            <a:endParaRPr lang="es-CO" sz="2000" dirty="0"/>
          </a:p>
        </p:txBody>
      </p:sp>
      <p:sp>
        <p:nvSpPr>
          <p:cNvPr id="9" name="8 Rectángulo"/>
          <p:cNvSpPr/>
          <p:nvPr/>
        </p:nvSpPr>
        <p:spPr>
          <a:xfrm>
            <a:off x="916837" y="2307981"/>
            <a:ext cx="7135341" cy="2246769"/>
          </a:xfrm>
          <a:prstGeom prst="rect">
            <a:avLst/>
          </a:prstGeom>
        </p:spPr>
        <p:txBody>
          <a:bodyPr wrap="square">
            <a:spAutoFit/>
          </a:bodyPr>
          <a:lstStyle/>
          <a:p>
            <a:pPr algn="ctr"/>
            <a:r>
              <a:rPr lang="es-CO" sz="2800" dirty="0" smtClean="0">
                <a:solidFill>
                  <a:srgbClr val="FF0000"/>
                </a:solidFill>
              </a:rPr>
              <a:t>Impacto</a:t>
            </a:r>
          </a:p>
          <a:p>
            <a:pPr algn="ctr"/>
            <a:r>
              <a:rPr lang="es-CO" sz="2800" dirty="0" smtClean="0"/>
              <a:t>Nueva </a:t>
            </a:r>
            <a:r>
              <a:rPr lang="es-CO" sz="2800" dirty="0"/>
              <a:t>red semafórica en proceso de </a:t>
            </a:r>
            <a:r>
              <a:rPr lang="es-CO" sz="2800" dirty="0" smtClean="0"/>
              <a:t>instalación (30% avance) </a:t>
            </a:r>
            <a:r>
              <a:rPr lang="es-CO" sz="2800" dirty="0"/>
              <a:t>favoreciendo el adecuado flujo vehicular y control de la movilidad en Barrancabermeja.</a:t>
            </a:r>
          </a:p>
        </p:txBody>
      </p:sp>
    </p:spTree>
    <p:extLst>
      <p:ext uri="{BB962C8B-B14F-4D97-AF65-F5344CB8AC3E}">
        <p14:creationId xmlns:p14="http://schemas.microsoft.com/office/powerpoint/2010/main" val="76868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D0E3D53E-1B84-4B5C-862C-B3E13159D7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28"/>
            <a:ext cx="12192000" cy="7105128"/>
          </a:xfrm>
        </p:spPr>
      </p:pic>
      <p:pic>
        <p:nvPicPr>
          <p:cNvPr id="7" name="6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921923" y="383558"/>
            <a:ext cx="2047164" cy="881608"/>
          </a:xfrm>
          <a:prstGeom prst="rect">
            <a:avLst/>
          </a:prstGeom>
        </p:spPr>
      </p:pic>
      <p:grpSp>
        <p:nvGrpSpPr>
          <p:cNvPr id="11" name="10 Grupo"/>
          <p:cNvGrpSpPr/>
          <p:nvPr/>
        </p:nvGrpSpPr>
        <p:grpSpPr>
          <a:xfrm>
            <a:off x="3949647" y="1845788"/>
            <a:ext cx="3420144" cy="3422343"/>
            <a:chOff x="8070529" y="3562066"/>
            <a:chExt cx="2629317" cy="2355377"/>
          </a:xfrm>
        </p:grpSpPr>
        <p:grpSp>
          <p:nvGrpSpPr>
            <p:cNvPr id="8" name="7 Grupo"/>
            <p:cNvGrpSpPr/>
            <p:nvPr/>
          </p:nvGrpSpPr>
          <p:grpSpPr>
            <a:xfrm>
              <a:off x="8070529" y="3562066"/>
              <a:ext cx="2629317" cy="2355377"/>
              <a:chOff x="6250674" y="2620370"/>
              <a:chExt cx="2429302" cy="2431956"/>
            </a:xfrm>
          </p:grpSpPr>
          <p:sp>
            <p:nvSpPr>
              <p:cNvPr id="3" name="2 Rectángulo"/>
              <p:cNvSpPr/>
              <p:nvPr/>
            </p:nvSpPr>
            <p:spPr>
              <a:xfrm>
                <a:off x="6250675" y="2620370"/>
                <a:ext cx="2429301" cy="2415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rot="19040834">
                <a:off x="6250674" y="2636672"/>
                <a:ext cx="2429301" cy="2415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6380165" y="2770750"/>
                <a:ext cx="2095095" cy="211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 name="1 Rectángulo"/>
            <p:cNvSpPr/>
            <p:nvPr/>
          </p:nvSpPr>
          <p:spPr>
            <a:xfrm>
              <a:off x="8234146" y="4108857"/>
              <a:ext cx="2342865" cy="1122660"/>
            </a:xfrm>
            <a:prstGeom prst="rect">
              <a:avLst/>
            </a:prstGeom>
          </p:spPr>
          <p:txBody>
            <a:bodyPr wrap="square">
              <a:spAutoFit/>
            </a:bodyPr>
            <a:lstStyle/>
            <a:p>
              <a:pPr lvl="0" algn="ctr"/>
              <a:r>
                <a:rPr lang="es-ES" sz="2000" b="1" dirty="0" smtClean="0">
                  <a:latin typeface="Arial" panose="020B0604020202020204" pitchFamily="34" charset="0"/>
                  <a:cs typeface="Arial" panose="020B0604020202020204" pitchFamily="34" charset="0"/>
                </a:rPr>
                <a:t>38 </a:t>
              </a:r>
              <a:r>
                <a:rPr lang="es-ES" sz="2000" b="1" dirty="0">
                  <a:latin typeface="Arial" panose="020B0604020202020204" pitchFamily="34" charset="0"/>
                  <a:cs typeface="Arial" panose="020B0604020202020204" pitchFamily="34" charset="0"/>
                </a:rPr>
                <a:t>CRUCES  SEMAFÓRICOS INTERVENIDOS/2017</a:t>
              </a:r>
            </a:p>
            <a:p>
              <a:pPr lvl="0" algn="ctr"/>
              <a:r>
                <a:rPr lang="es-ES" sz="2000" b="1" dirty="0"/>
                <a:t>Inversión $ </a:t>
              </a:r>
              <a:r>
                <a:rPr lang="es-ES" sz="2000" b="1" dirty="0" smtClean="0"/>
                <a:t>15.6</a:t>
              </a:r>
              <a:r>
                <a:rPr lang="es-CO" sz="2000" b="1" dirty="0" smtClean="0"/>
                <a:t>00.000 </a:t>
              </a:r>
              <a:r>
                <a:rPr lang="es-ES" sz="2000" b="1" dirty="0"/>
                <a:t>Recurso humano</a:t>
              </a:r>
              <a:endParaRPr lang="es-CO" sz="2000" dirty="0"/>
            </a:p>
          </p:txBody>
        </p:sp>
      </p:grpSp>
      <p:sp>
        <p:nvSpPr>
          <p:cNvPr id="4" name="3 Rectángulo"/>
          <p:cNvSpPr/>
          <p:nvPr/>
        </p:nvSpPr>
        <p:spPr>
          <a:xfrm>
            <a:off x="1236087" y="805128"/>
            <a:ext cx="7970292" cy="707886"/>
          </a:xfrm>
          <a:prstGeom prst="rect">
            <a:avLst/>
          </a:prstGeom>
        </p:spPr>
        <p:txBody>
          <a:bodyPr wrap="square">
            <a:spAutoFit/>
          </a:bodyPr>
          <a:lstStyle/>
          <a:p>
            <a:pPr algn="ctr"/>
            <a:r>
              <a:rPr lang="es-CO" sz="4000" dirty="0" smtClean="0">
                <a:effectLst>
                  <a:outerShdw blurRad="38100" dist="38100" dir="2700000" algn="tl">
                    <a:srgbClr val="000000">
                      <a:alpha val="43137"/>
                    </a:srgbClr>
                  </a:outerShdw>
                </a:effectLst>
              </a:rPr>
              <a:t>MANTENIMIENTO DE SEMÁFOROS</a:t>
            </a:r>
            <a:endParaRPr lang="es-CO" sz="4000"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81" y="1847294"/>
            <a:ext cx="2627025" cy="350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D:\Fotos Alex 2017\Camera\IMG_20170711_091732.jpg"/>
          <p:cNvPicPr/>
          <p:nvPr/>
        </p:nvPicPr>
        <p:blipFill rotWithShape="1">
          <a:blip r:embed="rId5" cstate="print">
            <a:extLst>
              <a:ext uri="{28A0092B-C50C-407E-A947-70E740481C1C}">
                <a14:useLocalDpi xmlns:a14="http://schemas.microsoft.com/office/drawing/2010/main" val="0"/>
              </a:ext>
            </a:extLst>
          </a:blip>
          <a:srcRect t="1" b="678"/>
          <a:stretch/>
        </p:blipFill>
        <p:spPr bwMode="auto">
          <a:xfrm>
            <a:off x="7671972" y="1847294"/>
            <a:ext cx="3068815" cy="34208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580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4">
            <a:extLst>
              <a:ext uri="{FF2B5EF4-FFF2-40B4-BE49-F238E27FC236}">
                <a16:creationId xmlns="" xmlns:a16="http://schemas.microsoft.com/office/drawing/2014/main" id="{D0E3D53E-1B84-4B5C-862C-B3E13159D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4620"/>
            <a:ext cx="12478603" cy="7272152"/>
          </a:xfrm>
          <a:prstGeom prst="rect">
            <a:avLst/>
          </a:prstGeom>
        </p:spPr>
      </p:pic>
      <p:sp>
        <p:nvSpPr>
          <p:cNvPr id="11" name="Título 1">
            <a:extLst>
              <a:ext uri="{FF2B5EF4-FFF2-40B4-BE49-F238E27FC236}">
                <a16:creationId xmlns="" xmlns:a16="http://schemas.microsoft.com/office/drawing/2014/main" id="{9053F102-9819-4F79-BBDE-561FD99823F5}"/>
              </a:ext>
            </a:extLst>
          </p:cNvPr>
          <p:cNvSpPr txBox="1">
            <a:spLocks/>
          </p:cNvSpPr>
          <p:nvPr/>
        </p:nvSpPr>
        <p:spPr>
          <a:xfrm>
            <a:off x="660541" y="345989"/>
            <a:ext cx="9144000" cy="10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a:effectLst>
                  <a:outerShdw blurRad="38100" dist="38100" dir="2700000" algn="tl">
                    <a:srgbClr val="000000">
                      <a:alpha val="43137"/>
                    </a:srgbClr>
                  </a:outerShdw>
                </a:effectLst>
              </a:rPr>
              <a:t>3</a:t>
            </a:r>
            <a:r>
              <a:rPr lang="es-CO" dirty="0" smtClean="0">
                <a:effectLst>
                  <a:outerShdw blurRad="38100" dist="38100" dir="2700000" algn="tl">
                    <a:srgbClr val="000000">
                      <a:alpha val="43137"/>
                    </a:srgbClr>
                  </a:outerShdw>
                </a:effectLst>
              </a:rPr>
              <a:t>. PROGRAMA DE SEÑALIZACIÓN</a:t>
            </a:r>
          </a:p>
        </p:txBody>
      </p:sp>
      <p:pic>
        <p:nvPicPr>
          <p:cNvPr id="13" name="12 Imagen"/>
          <p:cNvPicPr/>
          <p:nvPr/>
        </p:nvPicPr>
        <p:blipFill>
          <a:blip r:embed="rId3">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9585819" y="345989"/>
            <a:ext cx="2305500" cy="889686"/>
          </a:xfrm>
          <a:prstGeom prst="rect">
            <a:avLst/>
          </a:prstGeom>
        </p:spPr>
      </p:pic>
      <p:sp>
        <p:nvSpPr>
          <p:cNvPr id="14" name="13 CuadroTexto"/>
          <p:cNvSpPr txBox="1"/>
          <p:nvPr/>
        </p:nvSpPr>
        <p:spPr>
          <a:xfrm>
            <a:off x="2598418" y="1692681"/>
            <a:ext cx="1801712" cy="461665"/>
          </a:xfrm>
          <a:prstGeom prst="rect">
            <a:avLst/>
          </a:prstGeom>
          <a:noFill/>
        </p:spPr>
        <p:txBody>
          <a:bodyPr wrap="none" rtlCol="0">
            <a:spAutoFit/>
          </a:bodyPr>
          <a:lstStyle/>
          <a:p>
            <a:r>
              <a:rPr lang="es-CO" sz="2400" dirty="0" smtClean="0"/>
              <a:t>HORIZONTAL</a:t>
            </a:r>
            <a:endParaRPr lang="es-CO" sz="2400" dirty="0"/>
          </a:p>
        </p:txBody>
      </p:sp>
      <p:sp>
        <p:nvSpPr>
          <p:cNvPr id="16" name="15 CuadroTexto"/>
          <p:cNvSpPr txBox="1"/>
          <p:nvPr/>
        </p:nvSpPr>
        <p:spPr>
          <a:xfrm>
            <a:off x="8208771" y="4322995"/>
            <a:ext cx="1372683" cy="461665"/>
          </a:xfrm>
          <a:prstGeom prst="rect">
            <a:avLst/>
          </a:prstGeom>
          <a:noFill/>
        </p:spPr>
        <p:txBody>
          <a:bodyPr wrap="none" rtlCol="0">
            <a:spAutoFit/>
          </a:bodyPr>
          <a:lstStyle/>
          <a:p>
            <a:r>
              <a:rPr lang="es-CO" sz="2400" dirty="0" smtClean="0"/>
              <a:t>VERTICAL</a:t>
            </a:r>
            <a:endParaRPr lang="es-CO" sz="2400" dirty="0"/>
          </a:p>
        </p:txBody>
      </p:sp>
      <p:grpSp>
        <p:nvGrpSpPr>
          <p:cNvPr id="17" name="16 Grupo"/>
          <p:cNvGrpSpPr>
            <a:grpSpLocks/>
          </p:cNvGrpSpPr>
          <p:nvPr/>
        </p:nvGrpSpPr>
        <p:grpSpPr>
          <a:xfrm>
            <a:off x="6854441" y="2239433"/>
            <a:ext cx="3643630" cy="1922780"/>
            <a:chOff x="0" y="1"/>
            <a:chExt cx="4349496" cy="2518174"/>
          </a:xfrm>
        </p:grpSpPr>
        <p:pic>
          <p:nvPicPr>
            <p:cNvPr id="18" name="Picture 332"/>
            <p:cNvPicPr/>
            <p:nvPr/>
          </p:nvPicPr>
          <p:blipFill rotWithShape="1">
            <a:blip r:embed="rId4"/>
            <a:srcRect b="19014"/>
            <a:stretch/>
          </p:blipFill>
          <p:spPr>
            <a:xfrm>
              <a:off x="2334768" y="6090"/>
              <a:ext cx="2014728" cy="2511282"/>
            </a:xfrm>
            <a:prstGeom prst="rect">
              <a:avLst/>
            </a:prstGeom>
          </p:spPr>
        </p:pic>
        <p:pic>
          <p:nvPicPr>
            <p:cNvPr id="19" name="Picture 334"/>
            <p:cNvPicPr/>
            <p:nvPr/>
          </p:nvPicPr>
          <p:blipFill>
            <a:blip r:embed="rId5"/>
            <a:stretch>
              <a:fillRect/>
            </a:stretch>
          </p:blipFill>
          <p:spPr>
            <a:xfrm>
              <a:off x="0" y="1"/>
              <a:ext cx="2011680" cy="2518174"/>
            </a:xfrm>
            <a:prstGeom prst="rect">
              <a:avLst/>
            </a:prstGeom>
          </p:spPr>
        </p:pic>
      </p:grpSp>
      <p:sp>
        <p:nvSpPr>
          <p:cNvPr id="20" name="19 CuadroTexto"/>
          <p:cNvSpPr txBox="1"/>
          <p:nvPr/>
        </p:nvSpPr>
        <p:spPr>
          <a:xfrm>
            <a:off x="6854441" y="4902786"/>
            <a:ext cx="4352025" cy="646331"/>
          </a:xfrm>
          <a:prstGeom prst="rect">
            <a:avLst/>
          </a:prstGeom>
          <a:noFill/>
        </p:spPr>
        <p:txBody>
          <a:bodyPr wrap="none" rtlCol="0">
            <a:spAutoFit/>
          </a:bodyPr>
          <a:lstStyle/>
          <a:p>
            <a:pPr algn="ctr"/>
            <a:r>
              <a:rPr lang="es-CO" dirty="0" smtClean="0"/>
              <a:t>24 SEÑALES VERTICALES NUEVAS</a:t>
            </a:r>
          </a:p>
          <a:p>
            <a:pPr algn="ctr"/>
            <a:r>
              <a:rPr lang="es-CO" dirty="0" smtClean="0"/>
              <a:t>124 MANTENIMIENTO SEÑALES VERTICALES </a:t>
            </a:r>
            <a:endParaRPr lang="es-CO" dirty="0"/>
          </a:p>
        </p:txBody>
      </p:sp>
      <p:sp>
        <p:nvSpPr>
          <p:cNvPr id="22" name="21 Rectángulo"/>
          <p:cNvSpPr/>
          <p:nvPr/>
        </p:nvSpPr>
        <p:spPr>
          <a:xfrm>
            <a:off x="1766008" y="4553827"/>
            <a:ext cx="3466533" cy="1231106"/>
          </a:xfrm>
          <a:prstGeom prst="rect">
            <a:avLst/>
          </a:prstGeom>
        </p:spPr>
        <p:txBody>
          <a:bodyPr wrap="square">
            <a:spAutoFit/>
          </a:bodyPr>
          <a:lstStyle/>
          <a:p>
            <a:pPr lvl="0" algn="ctr">
              <a:lnSpc>
                <a:spcPct val="100000"/>
              </a:lnSpc>
              <a:spcAft>
                <a:spcPts val="0"/>
              </a:spcAft>
            </a:pPr>
            <a:r>
              <a:rPr lang="es-CO" b="1" dirty="0">
                <a:solidFill>
                  <a:srgbClr val="FF0000"/>
                </a:solidFill>
                <a:latin typeface="Arial" panose="020B0604020202020204" pitchFamily="34" charset="0"/>
                <a:cs typeface="Arial" panose="020B0604020202020204" pitchFamily="34" charset="0"/>
              </a:rPr>
              <a:t>IMPACTO </a:t>
            </a:r>
          </a:p>
          <a:p>
            <a:pPr lvl="0" algn="ctr">
              <a:lnSpc>
                <a:spcPct val="100000"/>
              </a:lnSpc>
              <a:spcAft>
                <a:spcPts val="0"/>
              </a:spcAft>
            </a:pPr>
            <a:r>
              <a:rPr lang="es-CO" dirty="0"/>
              <a:t>Vías señalizadas comunas 1 a 7</a:t>
            </a:r>
          </a:p>
          <a:p>
            <a:pPr lvl="0" algn="ctr">
              <a:lnSpc>
                <a:spcPct val="100000"/>
              </a:lnSpc>
              <a:spcAft>
                <a:spcPts val="0"/>
              </a:spcAft>
            </a:pPr>
            <a:r>
              <a:rPr lang="es-CO" dirty="0"/>
              <a:t>(1.832 m</a:t>
            </a:r>
            <a:r>
              <a:rPr lang="es-CO" baseline="30000" dirty="0"/>
              <a:t>2  </a:t>
            </a:r>
            <a:r>
              <a:rPr lang="es-CO" dirty="0"/>
              <a:t>y 4459 ml)</a:t>
            </a:r>
          </a:p>
          <a:p>
            <a:pPr lvl="0" algn="ctr">
              <a:lnSpc>
                <a:spcPct val="100000"/>
              </a:lnSpc>
              <a:spcAft>
                <a:spcPts val="0"/>
              </a:spcAft>
            </a:pPr>
            <a:r>
              <a:rPr lang="es-CO" dirty="0">
                <a:latin typeface="Arial" panose="020B0604020202020204" pitchFamily="34" charset="0"/>
                <a:cs typeface="Arial" panose="020B0604020202020204" pitchFamily="34" charset="0"/>
              </a:rPr>
              <a:t>INVERSIÓN </a:t>
            </a:r>
            <a:r>
              <a:rPr lang="es-CO" b="1" dirty="0">
                <a:latin typeface="Arial" panose="020B0604020202020204" pitchFamily="34" charset="0"/>
                <a:cs typeface="Arial" panose="020B0604020202020204" pitchFamily="34" charset="0"/>
              </a:rPr>
              <a:t>$ </a:t>
            </a:r>
            <a:r>
              <a:rPr lang="es-CO" sz="2000" b="1" dirty="0" smtClean="0"/>
              <a:t>147.398.917</a:t>
            </a:r>
            <a:endParaRPr lang="es-CO" sz="2000" b="1" dirty="0">
              <a:latin typeface="Arial" panose="020B0604020202020204" pitchFamily="34" charset="0"/>
              <a:cs typeface="Arial" panose="020B0604020202020204" pitchFamily="34" charset="0"/>
            </a:endParaRPr>
          </a:p>
        </p:txBody>
      </p:sp>
      <p:pic>
        <p:nvPicPr>
          <p:cNvPr id="23" name="2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313" y="2279917"/>
            <a:ext cx="2724104" cy="2043078"/>
          </a:xfrm>
          <a:prstGeom prst="rect">
            <a:avLst/>
          </a:prstGeom>
        </p:spPr>
      </p:pic>
      <p:pic>
        <p:nvPicPr>
          <p:cNvPr id="24" name="23 Imagen"/>
          <p:cNvPicPr>
            <a:picLocks noChangeAspect="1"/>
          </p:cNvPicPr>
          <p:nvPr/>
        </p:nvPicPr>
        <p:blipFill rotWithShape="1">
          <a:blip r:embed="rId7">
            <a:extLst>
              <a:ext uri="{28A0092B-C50C-407E-A947-70E740481C1C}">
                <a14:useLocalDpi xmlns:a14="http://schemas.microsoft.com/office/drawing/2010/main" val="0"/>
              </a:ext>
            </a:extLst>
          </a:blip>
          <a:srcRect l="18678" r="21203"/>
          <a:stretch/>
        </p:blipFill>
        <p:spPr>
          <a:xfrm>
            <a:off x="3758580" y="2279917"/>
            <a:ext cx="2047165" cy="2043078"/>
          </a:xfrm>
          <a:prstGeom prst="rect">
            <a:avLst/>
          </a:prstGeom>
        </p:spPr>
      </p:pic>
    </p:spTree>
    <p:extLst>
      <p:ext uri="{BB962C8B-B14F-4D97-AF65-F5344CB8AC3E}">
        <p14:creationId xmlns:p14="http://schemas.microsoft.com/office/powerpoint/2010/main" val="3501219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1971</Words>
  <Application>Microsoft Office PowerPoint</Application>
  <PresentationFormat>Personalizado</PresentationFormat>
  <Paragraphs>408</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INFORME DE GESTIÓN       CONCEJO MUNICIPAL PERIODO JUNIO A SEPTIEMBRE/2017</vt:lpstr>
      <vt:lpstr>PLAN DE DESARROLLO 2016-2019 “BARRANCABERMEJA INCLUYENTE, HUMANA Y PRODUCTIVA”  5.1. PILAR DE SEGURIDAD HUMANA  5.1.7. LÍNEA ESTRATÉGICA DESARROLLO TERRITORIAL MOVILIDAD URBANA</vt:lpstr>
      <vt:lpstr>SUBPROGRAMAS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OTRAS ACTIVIDADES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DIFICULTADES PRESENTADAS EN LA GESTIÓN</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Paola Rodriguez</dc:creator>
  <cp:lastModifiedBy>Admin</cp:lastModifiedBy>
  <cp:revision>27</cp:revision>
  <dcterms:created xsi:type="dcterms:W3CDTF">2017-10-18T14:44:50Z</dcterms:created>
  <dcterms:modified xsi:type="dcterms:W3CDTF">2017-11-09T20:08:05Z</dcterms:modified>
</cp:coreProperties>
</file>