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67" r:id="rId3"/>
    <p:sldId id="275" r:id="rId4"/>
    <p:sldId id="312" r:id="rId5"/>
    <p:sldId id="280" r:id="rId6"/>
    <p:sldId id="269" r:id="rId7"/>
    <p:sldId id="368" r:id="rId8"/>
    <p:sldId id="277" r:id="rId9"/>
    <p:sldId id="309" r:id="rId10"/>
    <p:sldId id="318" r:id="rId11"/>
    <p:sldId id="360" r:id="rId12"/>
    <p:sldId id="369" r:id="rId13"/>
    <p:sldId id="300" r:id="rId14"/>
    <p:sldId id="361" r:id="rId15"/>
    <p:sldId id="265" r:id="rId16"/>
    <p:sldId id="362" r:id="rId17"/>
    <p:sldId id="363" r:id="rId18"/>
    <p:sldId id="258" r:id="rId19"/>
    <p:sldId id="260" r:id="rId20"/>
    <p:sldId id="262" r:id="rId21"/>
    <p:sldId id="264" r:id="rId22"/>
    <p:sldId id="285" r:id="rId23"/>
    <p:sldId id="283" r:id="rId24"/>
    <p:sldId id="314" r:id="rId25"/>
    <p:sldId id="284" r:id="rId26"/>
    <p:sldId id="259" r:id="rId27"/>
    <p:sldId id="319" r:id="rId28"/>
    <p:sldId id="342" r:id="rId29"/>
    <p:sldId id="352" r:id="rId30"/>
    <p:sldId id="353" r:id="rId31"/>
    <p:sldId id="359" r:id="rId32"/>
    <p:sldId id="344" r:id="rId33"/>
    <p:sldId id="307" r:id="rId34"/>
  </p:sldIdLst>
  <p:sldSz cx="12192000" cy="6858000"/>
  <p:notesSz cx="7010400" cy="9296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E438"/>
    <a:srgbClr val="B8F3A3"/>
    <a:srgbClr val="66CCFF"/>
    <a:srgbClr val="99CCFF"/>
    <a:srgbClr val="C1EFFF"/>
    <a:srgbClr val="C7DDF1"/>
    <a:srgbClr val="FFEBAB"/>
    <a:srgbClr val="42B719"/>
    <a:srgbClr val="FFF0C1"/>
    <a:srgbClr val="F7B3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p:cViewPr varScale="1">
        <p:scale>
          <a:sx n="55" d="100"/>
          <a:sy n="55" d="100"/>
        </p:scale>
        <p:origin x="1028" y="32"/>
      </p:cViewPr>
      <p:guideLst/>
    </p:cSldViewPr>
  </p:slideViewPr>
  <p:notesTextViewPr>
    <p:cViewPr>
      <p:scale>
        <a:sx n="1" d="1"/>
        <a:sy n="1" d="1"/>
      </p:scale>
      <p:origin x="0" y="0"/>
    </p:cViewPr>
  </p:notesTextViewPr>
  <p:sorterViewPr>
    <p:cViewPr>
      <p:scale>
        <a:sx n="100" d="100"/>
        <a:sy n="100" d="100"/>
      </p:scale>
      <p:origin x="0" y="-140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slide" Target="../slides/slide30.xml"/><Relationship Id="rId1" Type="http://schemas.openxmlformats.org/officeDocument/2006/relationships/slide" Target="../slides/slide28.xml"/><Relationship Id="rId5" Type="http://schemas.openxmlformats.org/officeDocument/2006/relationships/slide" Target="../slides/slide31.xml"/><Relationship Id="rId4"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0856F6-E05E-4BE8-8B03-11F0F8918A07}" type="doc">
      <dgm:prSet loTypeId="urn:microsoft.com/office/officeart/2005/8/layout/vList3" loCatId="list" qsTypeId="urn:microsoft.com/office/officeart/2005/8/quickstyle/simple1" qsCatId="simple" csTypeId="urn:microsoft.com/office/officeart/2005/8/colors/colorful4" csCatId="colorful" phldr="1"/>
      <dgm:spPr/>
    </dgm:pt>
    <dgm:pt modelId="{AEE369A5-5BC5-4628-ADCB-6AE1420DE298}">
      <dgm:prSet phldrT="[Texto]" custT="1"/>
      <dgm:spPr/>
      <dgm:t>
        <a:bodyPr/>
        <a:lstStyle/>
        <a:p>
          <a:pPr algn="l"/>
          <a:r>
            <a:rPr lang="es-CO" sz="1300" b="0" dirty="0">
              <a:solidFill>
                <a:schemeClr val="tx1"/>
              </a:solidFill>
              <a:latin typeface="Poppins" panose="02000000000000000000" pitchFamily="2" charset="0"/>
              <a:cs typeface="Poppins" panose="02000000000000000000" pitchFamily="2" charset="0"/>
              <a:hlinkClick xmlns:r="http://schemas.openxmlformats.org/officeDocument/2006/relationships" r:id="rId1" action="ppaction://hlinksldjump"/>
            </a:rPr>
            <a:t>Sensibilización en seguridad vial a </a:t>
          </a:r>
          <a:r>
            <a:rPr lang="es-CO" sz="1300" b="1" dirty="0">
              <a:solidFill>
                <a:schemeClr val="tx1"/>
              </a:solidFill>
              <a:latin typeface="Poppins" panose="02000000000000000000" pitchFamily="2" charset="0"/>
              <a:cs typeface="Poppins" panose="02000000000000000000" pitchFamily="2" charset="0"/>
              <a:hlinkClick xmlns:r="http://schemas.openxmlformats.org/officeDocument/2006/relationships" r:id="rId1" action="ppaction://hlinksldjump"/>
            </a:rPr>
            <a:t>68.185 </a:t>
          </a:r>
          <a:r>
            <a:rPr lang="es-CO" sz="1300" b="0" dirty="0">
              <a:solidFill>
                <a:schemeClr val="tx1"/>
              </a:solidFill>
              <a:latin typeface="Poppins" panose="02000000000000000000" pitchFamily="2" charset="0"/>
              <a:cs typeface="Poppins" panose="02000000000000000000" pitchFamily="2" charset="0"/>
              <a:hlinkClick xmlns:r="http://schemas.openxmlformats.org/officeDocument/2006/relationships" r:id="rId1" action="ppaction://hlinksldjump"/>
            </a:rPr>
            <a:t>actores viales</a:t>
          </a:r>
          <a:r>
            <a:rPr lang="es-CO" sz="1300" b="0" dirty="0">
              <a:solidFill>
                <a:schemeClr val="tx1"/>
              </a:solidFill>
              <a:latin typeface="Poppins" panose="02000000000000000000" pitchFamily="2" charset="0"/>
              <a:cs typeface="Poppins" panose="02000000000000000000" pitchFamily="2" charset="0"/>
            </a:rPr>
            <a:t>.</a:t>
          </a:r>
        </a:p>
      </dgm:t>
    </dgm:pt>
    <dgm:pt modelId="{DC361A8D-0AB8-45F9-85D9-AA8B51FF7755}" type="parTrans" cxnId="{85EF3EF1-EB1C-4B73-8F3A-D427B9C7D106}">
      <dgm:prSet/>
      <dgm:spPr/>
      <dgm:t>
        <a:bodyPr/>
        <a:lstStyle/>
        <a:p>
          <a:pPr algn="l"/>
          <a:endParaRPr lang="es-CO" sz="1300">
            <a:solidFill>
              <a:schemeClr val="tx1"/>
            </a:solidFill>
            <a:latin typeface="Poppins" panose="02000000000000000000" pitchFamily="2" charset="0"/>
            <a:cs typeface="Poppins" panose="02000000000000000000" pitchFamily="2" charset="0"/>
          </a:endParaRPr>
        </a:p>
      </dgm:t>
    </dgm:pt>
    <dgm:pt modelId="{D0322926-7120-4871-960A-9B34E46AF6BE}" type="sibTrans" cxnId="{85EF3EF1-EB1C-4B73-8F3A-D427B9C7D106}">
      <dgm:prSet/>
      <dgm:spPr/>
      <dgm:t>
        <a:bodyPr/>
        <a:lstStyle/>
        <a:p>
          <a:pPr algn="l"/>
          <a:endParaRPr lang="es-CO" sz="1300">
            <a:solidFill>
              <a:schemeClr val="tx1"/>
            </a:solidFill>
            <a:latin typeface="Poppins" panose="02000000000000000000" pitchFamily="2" charset="0"/>
            <a:cs typeface="Poppins" panose="02000000000000000000" pitchFamily="2" charset="0"/>
          </a:endParaRPr>
        </a:p>
      </dgm:t>
    </dgm:pt>
    <dgm:pt modelId="{1FAD5AA4-6C77-43BF-805C-4ABC52FF8786}">
      <dgm:prSet phldrT="[Texto]" custT="1"/>
      <dgm:spPr/>
      <dgm:t>
        <a:bodyPr/>
        <a:lstStyle/>
        <a:p>
          <a:pPr algn="l"/>
          <a:r>
            <a:rPr lang="es-CO" sz="1300" b="1" dirty="0">
              <a:solidFill>
                <a:schemeClr val="tx1"/>
              </a:solidFill>
              <a:latin typeface="Poppins" panose="02000000000000000000" pitchFamily="2" charset="0"/>
              <a:cs typeface="Poppins" panose="02000000000000000000" pitchFamily="2" charset="0"/>
              <a:hlinkClick xmlns:r="http://schemas.openxmlformats.org/officeDocument/2006/relationships" r:id="rId2" action="ppaction://hlinksldjump"/>
            </a:rPr>
            <a:t>8 </a:t>
          </a:r>
          <a:r>
            <a:rPr lang="es-CO" sz="1300" dirty="0">
              <a:solidFill>
                <a:schemeClr val="tx1"/>
              </a:solidFill>
              <a:latin typeface="Poppins" panose="02000000000000000000" pitchFamily="2" charset="0"/>
              <a:cs typeface="Poppins" panose="02000000000000000000" pitchFamily="2" charset="0"/>
              <a:hlinkClick xmlns:r="http://schemas.openxmlformats.org/officeDocument/2006/relationships" r:id="rId2" action="ppaction://hlinksldjump"/>
            </a:rPr>
            <a:t>acciones de Señalización y seguridad vial implementada</a:t>
          </a:r>
          <a:r>
            <a:rPr lang="es-CO" sz="1300" dirty="0">
              <a:solidFill>
                <a:schemeClr val="tx1"/>
              </a:solidFill>
              <a:latin typeface="Poppins" panose="02000000000000000000" pitchFamily="2" charset="0"/>
              <a:cs typeface="Poppins" panose="02000000000000000000" pitchFamily="2" charset="0"/>
            </a:rPr>
            <a:t>.</a:t>
          </a:r>
          <a:endParaRPr lang="es-CO" sz="1300" b="1" dirty="0">
            <a:solidFill>
              <a:schemeClr val="tx1"/>
            </a:solidFill>
            <a:latin typeface="Poppins" panose="02000000000000000000" pitchFamily="2" charset="0"/>
            <a:cs typeface="Poppins" panose="02000000000000000000" pitchFamily="2" charset="0"/>
          </a:endParaRPr>
        </a:p>
      </dgm:t>
    </dgm:pt>
    <dgm:pt modelId="{04EEB441-D82D-481E-865A-E5BED24B2224}" type="parTrans" cxnId="{A3DE4DCC-C357-4F30-AE8B-722687928456}">
      <dgm:prSet/>
      <dgm:spPr/>
      <dgm:t>
        <a:bodyPr/>
        <a:lstStyle/>
        <a:p>
          <a:pPr algn="l"/>
          <a:endParaRPr lang="es-CO" sz="1300">
            <a:solidFill>
              <a:schemeClr val="tx1"/>
            </a:solidFill>
            <a:latin typeface="Poppins" panose="02000000000000000000" pitchFamily="2" charset="0"/>
            <a:cs typeface="Poppins" panose="02000000000000000000" pitchFamily="2" charset="0"/>
          </a:endParaRPr>
        </a:p>
      </dgm:t>
    </dgm:pt>
    <dgm:pt modelId="{A70CBE66-545E-4E6B-84B7-FD6A968E9EED}" type="sibTrans" cxnId="{A3DE4DCC-C357-4F30-AE8B-722687928456}">
      <dgm:prSet/>
      <dgm:spPr/>
      <dgm:t>
        <a:bodyPr/>
        <a:lstStyle/>
        <a:p>
          <a:pPr algn="l"/>
          <a:endParaRPr lang="es-CO" sz="1300">
            <a:solidFill>
              <a:schemeClr val="tx1"/>
            </a:solidFill>
            <a:latin typeface="Poppins" panose="02000000000000000000" pitchFamily="2" charset="0"/>
            <a:cs typeface="Poppins" panose="02000000000000000000" pitchFamily="2" charset="0"/>
          </a:endParaRPr>
        </a:p>
      </dgm:t>
    </dgm:pt>
    <dgm:pt modelId="{877F640E-88C6-45E4-BEBF-E3C2258AB73F}">
      <dgm:prSet phldrT="[Texto]" custT="1"/>
      <dgm:spPr/>
      <dgm:t>
        <a:bodyPr/>
        <a:lstStyle/>
        <a:p>
          <a:pPr algn="l"/>
          <a:r>
            <a:rPr lang="es-CO" sz="1300" dirty="0">
              <a:solidFill>
                <a:schemeClr val="tx1"/>
              </a:solidFill>
              <a:latin typeface="Poppins" panose="02000000000000000000" pitchFamily="2" charset="0"/>
              <a:cs typeface="Poppins" panose="02000000000000000000" pitchFamily="2" charset="0"/>
              <a:hlinkClick xmlns:r="http://schemas.openxmlformats.org/officeDocument/2006/relationships" r:id="rId3" action="ppaction://hlinksldjump"/>
            </a:rPr>
            <a:t>Adecuación y ampliación de la infraestructura de la ITTB – área de atención al ciudadano. En ejecución.</a:t>
          </a:r>
          <a:endParaRPr lang="es-CO" sz="1300" dirty="0">
            <a:solidFill>
              <a:schemeClr val="tx1"/>
            </a:solidFill>
            <a:latin typeface="Poppins" panose="02000000000000000000" pitchFamily="2" charset="0"/>
            <a:cs typeface="Poppins" panose="02000000000000000000" pitchFamily="2" charset="0"/>
          </a:endParaRPr>
        </a:p>
      </dgm:t>
    </dgm:pt>
    <dgm:pt modelId="{4DB9268A-9008-42E8-B27B-A618C4D3DD98}" type="parTrans" cxnId="{6278FCFC-C008-4B83-AF3C-659E13BD59F9}">
      <dgm:prSet/>
      <dgm:spPr/>
      <dgm:t>
        <a:bodyPr/>
        <a:lstStyle/>
        <a:p>
          <a:pPr algn="l"/>
          <a:endParaRPr lang="es-CO" sz="1300">
            <a:solidFill>
              <a:schemeClr val="tx1"/>
            </a:solidFill>
            <a:latin typeface="Poppins" panose="02000000000000000000" pitchFamily="2" charset="0"/>
            <a:cs typeface="Poppins" panose="02000000000000000000" pitchFamily="2" charset="0"/>
          </a:endParaRPr>
        </a:p>
      </dgm:t>
    </dgm:pt>
    <dgm:pt modelId="{3618D11C-C49C-4045-9CF5-F041B29AC7CA}" type="sibTrans" cxnId="{6278FCFC-C008-4B83-AF3C-659E13BD59F9}">
      <dgm:prSet/>
      <dgm:spPr/>
      <dgm:t>
        <a:bodyPr/>
        <a:lstStyle/>
        <a:p>
          <a:pPr algn="l"/>
          <a:endParaRPr lang="es-CO" sz="1300">
            <a:solidFill>
              <a:schemeClr val="tx1"/>
            </a:solidFill>
            <a:latin typeface="Poppins" panose="02000000000000000000" pitchFamily="2" charset="0"/>
            <a:cs typeface="Poppins" panose="02000000000000000000" pitchFamily="2" charset="0"/>
          </a:endParaRPr>
        </a:p>
      </dgm:t>
    </dgm:pt>
    <dgm:pt modelId="{ADC87B2F-D37E-47EF-803C-3ADF9C151C5C}">
      <dgm:prSet phldrT="[Texto]" custT="1"/>
      <dgm:spPr/>
      <dgm:t>
        <a:bodyPr/>
        <a:lstStyle/>
        <a:p>
          <a:pPr algn="l"/>
          <a:r>
            <a:rPr lang="es-CO" sz="1300" b="0" dirty="0">
              <a:solidFill>
                <a:schemeClr val="tx1"/>
              </a:solidFill>
              <a:latin typeface="Poppins" panose="02000000000000000000" pitchFamily="2" charset="0"/>
              <a:cs typeface="Poppins" panose="02000000000000000000" pitchFamily="2" charset="0"/>
              <a:hlinkClick xmlns:r="http://schemas.openxmlformats.org/officeDocument/2006/relationships" r:id="rId4" action="ppaction://hlinksldjump"/>
            </a:rPr>
            <a:t>Formulación de Política Pública de Movilidad y Seguridad Vial – En ejecución</a:t>
          </a:r>
          <a:r>
            <a:rPr lang="es-CO" sz="1300" b="0" dirty="0">
              <a:solidFill>
                <a:schemeClr val="tx1"/>
              </a:solidFill>
              <a:latin typeface="Poppins" panose="02000000000000000000" pitchFamily="2" charset="0"/>
              <a:cs typeface="Poppins" panose="02000000000000000000" pitchFamily="2" charset="0"/>
            </a:rPr>
            <a:t>.</a:t>
          </a:r>
        </a:p>
      </dgm:t>
    </dgm:pt>
    <dgm:pt modelId="{341AEF0F-9E65-44DD-9A14-F86663688442}" type="parTrans" cxnId="{DFE47C06-885A-47A3-BEED-BBC71C047049}">
      <dgm:prSet/>
      <dgm:spPr/>
      <dgm:t>
        <a:bodyPr/>
        <a:lstStyle/>
        <a:p>
          <a:pPr algn="l"/>
          <a:endParaRPr lang="es-CO" sz="1300">
            <a:solidFill>
              <a:schemeClr val="tx1"/>
            </a:solidFill>
            <a:latin typeface="Poppins" panose="02000000000000000000" pitchFamily="2" charset="0"/>
            <a:cs typeface="Poppins" panose="02000000000000000000" pitchFamily="2" charset="0"/>
          </a:endParaRPr>
        </a:p>
      </dgm:t>
    </dgm:pt>
    <dgm:pt modelId="{438079FE-E48C-4D5A-A897-98801EB9C839}" type="sibTrans" cxnId="{DFE47C06-885A-47A3-BEED-BBC71C047049}">
      <dgm:prSet/>
      <dgm:spPr/>
      <dgm:t>
        <a:bodyPr/>
        <a:lstStyle/>
        <a:p>
          <a:pPr algn="l"/>
          <a:endParaRPr lang="es-CO" sz="1300">
            <a:solidFill>
              <a:schemeClr val="tx1"/>
            </a:solidFill>
            <a:latin typeface="Poppins" panose="02000000000000000000" pitchFamily="2" charset="0"/>
            <a:cs typeface="Poppins" panose="02000000000000000000" pitchFamily="2" charset="0"/>
          </a:endParaRPr>
        </a:p>
      </dgm:t>
    </dgm:pt>
    <dgm:pt modelId="{32EB2D5F-862C-4DF6-AF02-B025CBBF8043}">
      <dgm:prSet custT="1"/>
      <dgm:spPr/>
      <dgm:t>
        <a:bodyPr/>
        <a:lstStyle/>
        <a:p>
          <a:pPr algn="l"/>
          <a:r>
            <a:rPr lang="es-CO" sz="1300" b="0" dirty="0">
              <a:solidFill>
                <a:schemeClr val="tx1"/>
              </a:solidFill>
              <a:latin typeface="Poppins" panose="02000000000000000000" pitchFamily="2" charset="0"/>
              <a:cs typeface="Poppins" panose="02000000000000000000" pitchFamily="2" charset="0"/>
              <a:hlinkClick xmlns:r="http://schemas.openxmlformats.org/officeDocument/2006/relationships" r:id="rId5" action="ppaction://hlinksldjump"/>
            </a:rPr>
            <a:t>Red de semaforización operando </a:t>
          </a:r>
          <a:r>
            <a:rPr lang="es-CO" sz="1300" b="1" dirty="0">
              <a:solidFill>
                <a:schemeClr val="tx1"/>
              </a:solidFill>
              <a:latin typeface="Poppins" panose="02000000000000000000" pitchFamily="2" charset="0"/>
              <a:cs typeface="Poppins" panose="02000000000000000000" pitchFamily="2" charset="0"/>
              <a:hlinkClick xmlns:r="http://schemas.openxmlformats.org/officeDocument/2006/relationships" r:id="rId5" action="ppaction://hlinksldjump"/>
            </a:rPr>
            <a:t>51 </a:t>
          </a:r>
          <a:r>
            <a:rPr lang="es-CO" sz="1300" b="0" dirty="0">
              <a:solidFill>
                <a:schemeClr val="tx1"/>
              </a:solidFill>
              <a:latin typeface="Poppins" panose="02000000000000000000" pitchFamily="2" charset="0"/>
              <a:cs typeface="Poppins" panose="02000000000000000000" pitchFamily="2" charset="0"/>
              <a:hlinkClick xmlns:r="http://schemas.openxmlformats.org/officeDocument/2006/relationships" r:id="rId5" action="ppaction://hlinksldjump"/>
            </a:rPr>
            <a:t>intersecciones</a:t>
          </a:r>
          <a:endParaRPr lang="es-CO" sz="1300" b="0" dirty="0">
            <a:solidFill>
              <a:schemeClr val="tx1"/>
            </a:solidFill>
            <a:latin typeface="Poppins" panose="02000000000000000000" pitchFamily="2" charset="0"/>
            <a:cs typeface="Poppins" panose="02000000000000000000" pitchFamily="2" charset="0"/>
          </a:endParaRPr>
        </a:p>
      </dgm:t>
    </dgm:pt>
    <dgm:pt modelId="{C0C755B1-C83F-4DAE-BC56-5DCCF697B089}" type="parTrans" cxnId="{1CC8BAB4-BFB3-4B40-87DE-9B22622AD28C}">
      <dgm:prSet/>
      <dgm:spPr/>
      <dgm:t>
        <a:bodyPr/>
        <a:lstStyle/>
        <a:p>
          <a:endParaRPr lang="es-CO" sz="1300"/>
        </a:p>
      </dgm:t>
    </dgm:pt>
    <dgm:pt modelId="{7DFCC5A4-19C0-4AD1-A861-738F8AA9FAF5}" type="sibTrans" cxnId="{1CC8BAB4-BFB3-4B40-87DE-9B22622AD28C}">
      <dgm:prSet/>
      <dgm:spPr/>
      <dgm:t>
        <a:bodyPr/>
        <a:lstStyle/>
        <a:p>
          <a:endParaRPr lang="es-CO" sz="1300"/>
        </a:p>
      </dgm:t>
    </dgm:pt>
    <dgm:pt modelId="{3C46B958-5511-474A-A0C9-5F83BB98D13E}" type="pres">
      <dgm:prSet presAssocID="{D70856F6-E05E-4BE8-8B03-11F0F8918A07}" presName="linearFlow" presStyleCnt="0">
        <dgm:presLayoutVars>
          <dgm:dir/>
          <dgm:resizeHandles val="exact"/>
        </dgm:presLayoutVars>
      </dgm:prSet>
      <dgm:spPr/>
    </dgm:pt>
    <dgm:pt modelId="{4699F380-EFBA-4A85-99C5-E2D70C06857D}" type="pres">
      <dgm:prSet presAssocID="{AEE369A5-5BC5-4628-ADCB-6AE1420DE298}" presName="composite" presStyleCnt="0"/>
      <dgm:spPr/>
    </dgm:pt>
    <dgm:pt modelId="{06B64952-194C-4AE7-937B-5A8B66ED2B79}" type="pres">
      <dgm:prSet presAssocID="{AEE369A5-5BC5-4628-ADCB-6AE1420DE298}" presName="imgShp" presStyleLbl="fgImgPlace1" presStyleIdx="0" presStyleCnt="5"/>
      <dgm:spPr/>
    </dgm:pt>
    <dgm:pt modelId="{C6049D7C-EC8B-4D4B-988E-8FE5BE03E04E}" type="pres">
      <dgm:prSet presAssocID="{AEE369A5-5BC5-4628-ADCB-6AE1420DE298}" presName="txShp" presStyleLbl="node1" presStyleIdx="0" presStyleCnt="5">
        <dgm:presLayoutVars>
          <dgm:bulletEnabled val="1"/>
        </dgm:presLayoutVars>
      </dgm:prSet>
      <dgm:spPr/>
    </dgm:pt>
    <dgm:pt modelId="{18FFFD7F-4A02-4321-97D2-61A2B5FA1F42}" type="pres">
      <dgm:prSet presAssocID="{D0322926-7120-4871-960A-9B34E46AF6BE}" presName="spacing" presStyleCnt="0"/>
      <dgm:spPr/>
    </dgm:pt>
    <dgm:pt modelId="{3610C78E-FF79-40BE-AA22-BAE64EBF7B4B}" type="pres">
      <dgm:prSet presAssocID="{1FAD5AA4-6C77-43BF-805C-4ABC52FF8786}" presName="composite" presStyleCnt="0"/>
      <dgm:spPr/>
    </dgm:pt>
    <dgm:pt modelId="{0BA4F400-43C7-452F-A1DC-7F53B0794CFA}" type="pres">
      <dgm:prSet presAssocID="{1FAD5AA4-6C77-43BF-805C-4ABC52FF8786}" presName="imgShp" presStyleLbl="fgImgPlace1" presStyleIdx="1" presStyleCnt="5"/>
      <dgm:spPr/>
    </dgm:pt>
    <dgm:pt modelId="{1597A7CE-9F47-4750-BC0F-1A88148ACDEA}" type="pres">
      <dgm:prSet presAssocID="{1FAD5AA4-6C77-43BF-805C-4ABC52FF8786}" presName="txShp" presStyleLbl="node1" presStyleIdx="1" presStyleCnt="5" custScaleY="95870">
        <dgm:presLayoutVars>
          <dgm:bulletEnabled val="1"/>
        </dgm:presLayoutVars>
      </dgm:prSet>
      <dgm:spPr/>
    </dgm:pt>
    <dgm:pt modelId="{8A3C7117-94DC-4D67-A6DF-42A8032E3577}" type="pres">
      <dgm:prSet presAssocID="{A70CBE66-545E-4E6B-84B7-FD6A968E9EED}" presName="spacing" presStyleCnt="0"/>
      <dgm:spPr/>
    </dgm:pt>
    <dgm:pt modelId="{43CA69D2-490C-4015-B24F-A9C14C56F4E4}" type="pres">
      <dgm:prSet presAssocID="{32EB2D5F-862C-4DF6-AF02-B025CBBF8043}" presName="composite" presStyleCnt="0"/>
      <dgm:spPr/>
    </dgm:pt>
    <dgm:pt modelId="{63F3B0D9-5F4A-46F7-96DB-B9903F4AEB8C}" type="pres">
      <dgm:prSet presAssocID="{32EB2D5F-862C-4DF6-AF02-B025CBBF8043}" presName="imgShp" presStyleLbl="fgImgPlace1" presStyleIdx="2" presStyleCnt="5"/>
      <dgm:spPr/>
    </dgm:pt>
    <dgm:pt modelId="{AC2D8D27-40B7-40B1-9EAB-EEA50EAD14F6}" type="pres">
      <dgm:prSet presAssocID="{32EB2D5F-862C-4DF6-AF02-B025CBBF8043}" presName="txShp" presStyleLbl="node1" presStyleIdx="2" presStyleCnt="5">
        <dgm:presLayoutVars>
          <dgm:bulletEnabled val="1"/>
        </dgm:presLayoutVars>
      </dgm:prSet>
      <dgm:spPr/>
    </dgm:pt>
    <dgm:pt modelId="{1EC0EC38-3FDD-4DE8-8A5E-F70D6FC74DDD}" type="pres">
      <dgm:prSet presAssocID="{7DFCC5A4-19C0-4AD1-A861-738F8AA9FAF5}" presName="spacing" presStyleCnt="0"/>
      <dgm:spPr/>
    </dgm:pt>
    <dgm:pt modelId="{221C8F2E-A864-44CC-B7D6-44F7CA9AE649}" type="pres">
      <dgm:prSet presAssocID="{ADC87B2F-D37E-47EF-803C-3ADF9C151C5C}" presName="composite" presStyleCnt="0"/>
      <dgm:spPr/>
    </dgm:pt>
    <dgm:pt modelId="{EAE3B6A3-2166-4269-8802-28F028DDB87C}" type="pres">
      <dgm:prSet presAssocID="{ADC87B2F-D37E-47EF-803C-3ADF9C151C5C}" presName="imgShp" presStyleLbl="fgImgPlace1" presStyleIdx="3" presStyleCnt="5"/>
      <dgm:spPr/>
    </dgm:pt>
    <dgm:pt modelId="{BAED1EC2-C5BC-4BFE-9BEE-0902B0424B52}" type="pres">
      <dgm:prSet presAssocID="{ADC87B2F-D37E-47EF-803C-3ADF9C151C5C}" presName="txShp" presStyleLbl="node1" presStyleIdx="3" presStyleCnt="5">
        <dgm:presLayoutVars>
          <dgm:bulletEnabled val="1"/>
        </dgm:presLayoutVars>
      </dgm:prSet>
      <dgm:spPr/>
    </dgm:pt>
    <dgm:pt modelId="{64003512-BA55-4DA5-B92B-FD5E3FA39AA6}" type="pres">
      <dgm:prSet presAssocID="{438079FE-E48C-4D5A-A897-98801EB9C839}" presName="spacing" presStyleCnt="0"/>
      <dgm:spPr/>
    </dgm:pt>
    <dgm:pt modelId="{CB400CCF-C983-477E-A54D-B2967C46E864}" type="pres">
      <dgm:prSet presAssocID="{877F640E-88C6-45E4-BEBF-E3C2258AB73F}" presName="composite" presStyleCnt="0"/>
      <dgm:spPr/>
    </dgm:pt>
    <dgm:pt modelId="{4ABC305C-31E0-4996-AB73-A3645B0F0C58}" type="pres">
      <dgm:prSet presAssocID="{877F640E-88C6-45E4-BEBF-E3C2258AB73F}" presName="imgShp" presStyleLbl="fgImgPlace1" presStyleIdx="4" presStyleCnt="5"/>
      <dgm:spPr/>
    </dgm:pt>
    <dgm:pt modelId="{95086EE8-F36A-4EF8-BB50-B20C527972C3}" type="pres">
      <dgm:prSet presAssocID="{877F640E-88C6-45E4-BEBF-E3C2258AB73F}" presName="txShp" presStyleLbl="node1" presStyleIdx="4" presStyleCnt="5">
        <dgm:presLayoutVars>
          <dgm:bulletEnabled val="1"/>
        </dgm:presLayoutVars>
      </dgm:prSet>
      <dgm:spPr/>
    </dgm:pt>
  </dgm:ptLst>
  <dgm:cxnLst>
    <dgm:cxn modelId="{DFE47C06-885A-47A3-BEED-BBC71C047049}" srcId="{D70856F6-E05E-4BE8-8B03-11F0F8918A07}" destId="{ADC87B2F-D37E-47EF-803C-3ADF9C151C5C}" srcOrd="3" destOrd="0" parTransId="{341AEF0F-9E65-44DD-9A14-F86663688442}" sibTransId="{438079FE-E48C-4D5A-A897-98801EB9C839}"/>
    <dgm:cxn modelId="{FA6EA722-D612-4969-A38B-5F662A2E473B}" type="presOf" srcId="{D70856F6-E05E-4BE8-8B03-11F0F8918A07}" destId="{3C46B958-5511-474A-A0C9-5F83BB98D13E}" srcOrd="0" destOrd="0" presId="urn:microsoft.com/office/officeart/2005/8/layout/vList3"/>
    <dgm:cxn modelId="{12BF8F35-B77B-4EAE-80D6-2F1E44513B0F}" type="presOf" srcId="{AEE369A5-5BC5-4628-ADCB-6AE1420DE298}" destId="{C6049D7C-EC8B-4D4B-988E-8FE5BE03E04E}" srcOrd="0" destOrd="0" presId="urn:microsoft.com/office/officeart/2005/8/layout/vList3"/>
    <dgm:cxn modelId="{8BBB6739-775C-48B9-B6E2-29955CDCAA3D}" type="presOf" srcId="{32EB2D5F-862C-4DF6-AF02-B025CBBF8043}" destId="{AC2D8D27-40B7-40B1-9EAB-EEA50EAD14F6}" srcOrd="0" destOrd="0" presId="urn:microsoft.com/office/officeart/2005/8/layout/vList3"/>
    <dgm:cxn modelId="{8A67AE42-1680-4C58-9A2F-9C9BFAC78A0E}" type="presOf" srcId="{877F640E-88C6-45E4-BEBF-E3C2258AB73F}" destId="{95086EE8-F36A-4EF8-BB50-B20C527972C3}" srcOrd="0" destOrd="0" presId="urn:microsoft.com/office/officeart/2005/8/layout/vList3"/>
    <dgm:cxn modelId="{A51D0F4C-EC0C-49D1-9213-63F8E8F92DB0}" type="presOf" srcId="{ADC87B2F-D37E-47EF-803C-3ADF9C151C5C}" destId="{BAED1EC2-C5BC-4BFE-9BEE-0902B0424B52}" srcOrd="0" destOrd="0" presId="urn:microsoft.com/office/officeart/2005/8/layout/vList3"/>
    <dgm:cxn modelId="{457B68AF-E059-4533-A935-8DA62DC2EB29}" type="presOf" srcId="{1FAD5AA4-6C77-43BF-805C-4ABC52FF8786}" destId="{1597A7CE-9F47-4750-BC0F-1A88148ACDEA}" srcOrd="0" destOrd="0" presId="urn:microsoft.com/office/officeart/2005/8/layout/vList3"/>
    <dgm:cxn modelId="{1CC8BAB4-BFB3-4B40-87DE-9B22622AD28C}" srcId="{D70856F6-E05E-4BE8-8B03-11F0F8918A07}" destId="{32EB2D5F-862C-4DF6-AF02-B025CBBF8043}" srcOrd="2" destOrd="0" parTransId="{C0C755B1-C83F-4DAE-BC56-5DCCF697B089}" sibTransId="{7DFCC5A4-19C0-4AD1-A861-738F8AA9FAF5}"/>
    <dgm:cxn modelId="{A3DE4DCC-C357-4F30-AE8B-722687928456}" srcId="{D70856F6-E05E-4BE8-8B03-11F0F8918A07}" destId="{1FAD5AA4-6C77-43BF-805C-4ABC52FF8786}" srcOrd="1" destOrd="0" parTransId="{04EEB441-D82D-481E-865A-E5BED24B2224}" sibTransId="{A70CBE66-545E-4E6B-84B7-FD6A968E9EED}"/>
    <dgm:cxn modelId="{85EF3EF1-EB1C-4B73-8F3A-D427B9C7D106}" srcId="{D70856F6-E05E-4BE8-8B03-11F0F8918A07}" destId="{AEE369A5-5BC5-4628-ADCB-6AE1420DE298}" srcOrd="0" destOrd="0" parTransId="{DC361A8D-0AB8-45F9-85D9-AA8B51FF7755}" sibTransId="{D0322926-7120-4871-960A-9B34E46AF6BE}"/>
    <dgm:cxn modelId="{6278FCFC-C008-4B83-AF3C-659E13BD59F9}" srcId="{D70856F6-E05E-4BE8-8B03-11F0F8918A07}" destId="{877F640E-88C6-45E4-BEBF-E3C2258AB73F}" srcOrd="4" destOrd="0" parTransId="{4DB9268A-9008-42E8-B27B-A618C4D3DD98}" sibTransId="{3618D11C-C49C-4045-9CF5-F041B29AC7CA}"/>
    <dgm:cxn modelId="{E0892003-64FD-4C72-B744-DDBCA6172DEE}" type="presParOf" srcId="{3C46B958-5511-474A-A0C9-5F83BB98D13E}" destId="{4699F380-EFBA-4A85-99C5-E2D70C06857D}" srcOrd="0" destOrd="0" presId="urn:microsoft.com/office/officeart/2005/8/layout/vList3"/>
    <dgm:cxn modelId="{BA6A6300-23DC-431E-98DF-08E5F1F8959B}" type="presParOf" srcId="{4699F380-EFBA-4A85-99C5-E2D70C06857D}" destId="{06B64952-194C-4AE7-937B-5A8B66ED2B79}" srcOrd="0" destOrd="0" presId="urn:microsoft.com/office/officeart/2005/8/layout/vList3"/>
    <dgm:cxn modelId="{BB0D4A7C-DF38-4466-A2C7-28FBC96F4D38}" type="presParOf" srcId="{4699F380-EFBA-4A85-99C5-E2D70C06857D}" destId="{C6049D7C-EC8B-4D4B-988E-8FE5BE03E04E}" srcOrd="1" destOrd="0" presId="urn:microsoft.com/office/officeart/2005/8/layout/vList3"/>
    <dgm:cxn modelId="{7364A336-8959-404F-89A6-21DF903BFE4F}" type="presParOf" srcId="{3C46B958-5511-474A-A0C9-5F83BB98D13E}" destId="{18FFFD7F-4A02-4321-97D2-61A2B5FA1F42}" srcOrd="1" destOrd="0" presId="urn:microsoft.com/office/officeart/2005/8/layout/vList3"/>
    <dgm:cxn modelId="{94686CA3-5878-475E-B56C-6234C24A8A41}" type="presParOf" srcId="{3C46B958-5511-474A-A0C9-5F83BB98D13E}" destId="{3610C78E-FF79-40BE-AA22-BAE64EBF7B4B}" srcOrd="2" destOrd="0" presId="urn:microsoft.com/office/officeart/2005/8/layout/vList3"/>
    <dgm:cxn modelId="{9B6AA2A7-1BC4-4F79-AA24-3DA4CD3B1AA4}" type="presParOf" srcId="{3610C78E-FF79-40BE-AA22-BAE64EBF7B4B}" destId="{0BA4F400-43C7-452F-A1DC-7F53B0794CFA}" srcOrd="0" destOrd="0" presId="urn:microsoft.com/office/officeart/2005/8/layout/vList3"/>
    <dgm:cxn modelId="{18B72473-7D45-48C4-B95F-17BDB5EB6002}" type="presParOf" srcId="{3610C78E-FF79-40BE-AA22-BAE64EBF7B4B}" destId="{1597A7CE-9F47-4750-BC0F-1A88148ACDEA}" srcOrd="1" destOrd="0" presId="urn:microsoft.com/office/officeart/2005/8/layout/vList3"/>
    <dgm:cxn modelId="{54F7FB2F-AD3E-4ED9-878C-FB101D53514C}" type="presParOf" srcId="{3C46B958-5511-474A-A0C9-5F83BB98D13E}" destId="{8A3C7117-94DC-4D67-A6DF-42A8032E3577}" srcOrd="3" destOrd="0" presId="urn:microsoft.com/office/officeart/2005/8/layout/vList3"/>
    <dgm:cxn modelId="{94567536-E18C-45EA-BDCC-B2B1EBBB93DF}" type="presParOf" srcId="{3C46B958-5511-474A-A0C9-5F83BB98D13E}" destId="{43CA69D2-490C-4015-B24F-A9C14C56F4E4}" srcOrd="4" destOrd="0" presId="urn:microsoft.com/office/officeart/2005/8/layout/vList3"/>
    <dgm:cxn modelId="{31CFE3A9-7D34-45E9-ABD3-9584875BE79E}" type="presParOf" srcId="{43CA69D2-490C-4015-B24F-A9C14C56F4E4}" destId="{63F3B0D9-5F4A-46F7-96DB-B9903F4AEB8C}" srcOrd="0" destOrd="0" presId="urn:microsoft.com/office/officeart/2005/8/layout/vList3"/>
    <dgm:cxn modelId="{3531A6F4-2800-43D6-A747-48DF768FF726}" type="presParOf" srcId="{43CA69D2-490C-4015-B24F-A9C14C56F4E4}" destId="{AC2D8D27-40B7-40B1-9EAB-EEA50EAD14F6}" srcOrd="1" destOrd="0" presId="urn:microsoft.com/office/officeart/2005/8/layout/vList3"/>
    <dgm:cxn modelId="{37AD9E29-EF4A-459B-9DC8-7BCC1522DD1F}" type="presParOf" srcId="{3C46B958-5511-474A-A0C9-5F83BB98D13E}" destId="{1EC0EC38-3FDD-4DE8-8A5E-F70D6FC74DDD}" srcOrd="5" destOrd="0" presId="urn:microsoft.com/office/officeart/2005/8/layout/vList3"/>
    <dgm:cxn modelId="{F91F81B2-F1FB-4B7A-9260-0C6DE434C995}" type="presParOf" srcId="{3C46B958-5511-474A-A0C9-5F83BB98D13E}" destId="{221C8F2E-A864-44CC-B7D6-44F7CA9AE649}" srcOrd="6" destOrd="0" presId="urn:microsoft.com/office/officeart/2005/8/layout/vList3"/>
    <dgm:cxn modelId="{1341ABEE-3EC2-4D36-BC84-3BA38EFC0401}" type="presParOf" srcId="{221C8F2E-A864-44CC-B7D6-44F7CA9AE649}" destId="{EAE3B6A3-2166-4269-8802-28F028DDB87C}" srcOrd="0" destOrd="0" presId="urn:microsoft.com/office/officeart/2005/8/layout/vList3"/>
    <dgm:cxn modelId="{766E0484-780D-4735-A9CE-F6F116080BE5}" type="presParOf" srcId="{221C8F2E-A864-44CC-B7D6-44F7CA9AE649}" destId="{BAED1EC2-C5BC-4BFE-9BEE-0902B0424B52}" srcOrd="1" destOrd="0" presId="urn:microsoft.com/office/officeart/2005/8/layout/vList3"/>
    <dgm:cxn modelId="{F6F61B35-2C96-4E7B-9847-9F16EEA3619F}" type="presParOf" srcId="{3C46B958-5511-474A-A0C9-5F83BB98D13E}" destId="{64003512-BA55-4DA5-B92B-FD5E3FA39AA6}" srcOrd="7" destOrd="0" presId="urn:microsoft.com/office/officeart/2005/8/layout/vList3"/>
    <dgm:cxn modelId="{A01F1EA3-1286-4211-9537-FEEE239FE1D2}" type="presParOf" srcId="{3C46B958-5511-474A-A0C9-5F83BB98D13E}" destId="{CB400CCF-C983-477E-A54D-B2967C46E864}" srcOrd="8" destOrd="0" presId="urn:microsoft.com/office/officeart/2005/8/layout/vList3"/>
    <dgm:cxn modelId="{446A3742-43FC-47C2-8F31-E3BD6259E572}" type="presParOf" srcId="{CB400CCF-C983-477E-A54D-B2967C46E864}" destId="{4ABC305C-31E0-4996-AB73-A3645B0F0C58}" srcOrd="0" destOrd="0" presId="urn:microsoft.com/office/officeart/2005/8/layout/vList3"/>
    <dgm:cxn modelId="{01D35EE1-9D92-4B86-9519-7875CCB08F3A}" type="presParOf" srcId="{CB400CCF-C983-477E-A54D-B2967C46E864}" destId="{95086EE8-F36A-4EF8-BB50-B20C527972C3}"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0856F6-E05E-4BE8-8B03-11F0F8918A07}" type="doc">
      <dgm:prSet loTypeId="urn:microsoft.com/office/officeart/2005/8/layout/vList3" loCatId="list" qsTypeId="urn:microsoft.com/office/officeart/2005/8/quickstyle/simple1" qsCatId="simple" csTypeId="urn:microsoft.com/office/officeart/2005/8/colors/colorful4" csCatId="colorful" phldr="1"/>
      <dgm:spPr/>
    </dgm:pt>
    <dgm:pt modelId="{AEE369A5-5BC5-4628-ADCB-6AE1420DE298}">
      <dgm:prSet phldrT="[Texto]" custT="1"/>
      <dgm:spPr/>
      <dgm:t>
        <a:bodyPr/>
        <a:lstStyle/>
        <a:p>
          <a:pPr algn="l"/>
          <a:r>
            <a:rPr lang="es-CO" sz="1200" baseline="0" dirty="0">
              <a:solidFill>
                <a:schemeClr val="tx1"/>
              </a:solidFill>
              <a:latin typeface="Poppins" panose="00000500000000000000" pitchFamily="2" charset="0"/>
              <a:cs typeface="Poppins" panose="00000500000000000000" pitchFamily="2" charset="0"/>
            </a:rPr>
            <a:t>Implementación y seguimiento de la</a:t>
          </a:r>
          <a:r>
            <a:rPr lang="es-MX" sz="1200" baseline="0" dirty="0">
              <a:solidFill>
                <a:schemeClr val="tx1"/>
              </a:solidFill>
              <a:effectLst/>
              <a:latin typeface="Poppins" panose="00000500000000000000" pitchFamily="2" charset="0"/>
              <a:ea typeface="Times New Roman" panose="02020603050405020304" pitchFamily="18" charset="0"/>
              <a:cs typeface="Poppins" panose="00000500000000000000" pitchFamily="2" charset="0"/>
            </a:rPr>
            <a:t> Política pública de Movilidad y Seguridad vial.</a:t>
          </a:r>
          <a:endParaRPr lang="es-CO" sz="1200" b="1" baseline="0" dirty="0">
            <a:solidFill>
              <a:schemeClr val="tx1"/>
            </a:solidFill>
            <a:latin typeface="Poppins" panose="00000500000000000000" pitchFamily="2" charset="0"/>
            <a:cs typeface="Poppins" panose="00000500000000000000" pitchFamily="2" charset="0"/>
          </a:endParaRPr>
        </a:p>
      </dgm:t>
    </dgm:pt>
    <dgm:pt modelId="{DC361A8D-0AB8-45F9-85D9-AA8B51FF7755}" type="parTrans" cxnId="{85EF3EF1-EB1C-4B73-8F3A-D427B9C7D106}">
      <dgm:prSet/>
      <dgm:spPr/>
      <dgm:t>
        <a:bodyPr/>
        <a:lstStyle/>
        <a:p>
          <a:pPr algn="l"/>
          <a:endParaRPr lang="es-CO" sz="1200">
            <a:solidFill>
              <a:schemeClr val="tx1"/>
            </a:solidFill>
            <a:latin typeface="Poppins" panose="02000000000000000000" pitchFamily="2" charset="0"/>
            <a:cs typeface="Poppins" panose="02000000000000000000" pitchFamily="2" charset="0"/>
          </a:endParaRPr>
        </a:p>
      </dgm:t>
    </dgm:pt>
    <dgm:pt modelId="{D0322926-7120-4871-960A-9B34E46AF6BE}" type="sibTrans" cxnId="{85EF3EF1-EB1C-4B73-8F3A-D427B9C7D106}">
      <dgm:prSet/>
      <dgm:spPr/>
      <dgm:t>
        <a:bodyPr/>
        <a:lstStyle/>
        <a:p>
          <a:pPr algn="l"/>
          <a:endParaRPr lang="es-CO" sz="1200">
            <a:solidFill>
              <a:schemeClr val="tx1"/>
            </a:solidFill>
            <a:latin typeface="Poppins" panose="02000000000000000000" pitchFamily="2" charset="0"/>
            <a:cs typeface="Poppins" panose="02000000000000000000" pitchFamily="2" charset="0"/>
          </a:endParaRPr>
        </a:p>
      </dgm:t>
    </dgm:pt>
    <dgm:pt modelId="{1FAD5AA4-6C77-43BF-805C-4ABC52FF8786}">
      <dgm:prSet phldrT="[Texto]" custT="1"/>
      <dgm:spPr/>
      <dgm:t>
        <a:bodyPr/>
        <a:lstStyle/>
        <a:p>
          <a:pPr algn="l"/>
          <a:r>
            <a:rPr lang="es-CO" sz="1200" b="0" dirty="0">
              <a:solidFill>
                <a:schemeClr val="tx1"/>
              </a:solidFill>
              <a:latin typeface="Poppins" panose="02000000000000000000" pitchFamily="2" charset="0"/>
              <a:cs typeface="Poppins" panose="02000000000000000000" pitchFamily="2" charset="0"/>
            </a:rPr>
            <a:t>Alianzas Estratégicas nacionales e internacionales para fortalecer la Movilidad y Seguridad vial</a:t>
          </a:r>
          <a:r>
            <a:rPr lang="es-CO" sz="1200" b="1" dirty="0">
              <a:solidFill>
                <a:schemeClr val="tx1"/>
              </a:solidFill>
              <a:latin typeface="Poppins" panose="02000000000000000000" pitchFamily="2" charset="0"/>
              <a:cs typeface="Poppins" panose="02000000000000000000" pitchFamily="2" charset="0"/>
            </a:rPr>
            <a:t>.</a:t>
          </a:r>
        </a:p>
      </dgm:t>
    </dgm:pt>
    <dgm:pt modelId="{04EEB441-D82D-481E-865A-E5BED24B2224}" type="parTrans" cxnId="{A3DE4DCC-C357-4F30-AE8B-722687928456}">
      <dgm:prSet/>
      <dgm:spPr/>
      <dgm:t>
        <a:bodyPr/>
        <a:lstStyle/>
        <a:p>
          <a:pPr algn="l"/>
          <a:endParaRPr lang="es-CO" sz="1200">
            <a:solidFill>
              <a:schemeClr val="tx1"/>
            </a:solidFill>
            <a:latin typeface="Poppins" panose="02000000000000000000" pitchFamily="2" charset="0"/>
            <a:cs typeface="Poppins" panose="02000000000000000000" pitchFamily="2" charset="0"/>
          </a:endParaRPr>
        </a:p>
      </dgm:t>
    </dgm:pt>
    <dgm:pt modelId="{A70CBE66-545E-4E6B-84B7-FD6A968E9EED}" type="sibTrans" cxnId="{A3DE4DCC-C357-4F30-AE8B-722687928456}">
      <dgm:prSet/>
      <dgm:spPr/>
      <dgm:t>
        <a:bodyPr/>
        <a:lstStyle/>
        <a:p>
          <a:pPr algn="l"/>
          <a:endParaRPr lang="es-CO" sz="1200">
            <a:solidFill>
              <a:schemeClr val="tx1"/>
            </a:solidFill>
            <a:latin typeface="Poppins" panose="02000000000000000000" pitchFamily="2" charset="0"/>
            <a:cs typeface="Poppins" panose="02000000000000000000" pitchFamily="2" charset="0"/>
          </a:endParaRPr>
        </a:p>
      </dgm:t>
    </dgm:pt>
    <dgm:pt modelId="{FA6EE501-AF41-4277-9F79-247AD750ED51}">
      <dgm:prSet phldrT="[Texto]" custT="1"/>
      <dgm:spPr/>
      <dgm:t>
        <a:bodyPr/>
        <a:lstStyle/>
        <a:p>
          <a:pPr algn="l"/>
          <a:r>
            <a:rPr lang="es-CO" sz="1200" b="0" dirty="0">
              <a:solidFill>
                <a:schemeClr val="tx1"/>
              </a:solidFill>
              <a:latin typeface="Poppins" panose="02000000000000000000" pitchFamily="2" charset="0"/>
              <a:cs typeface="Poppins" panose="02000000000000000000" pitchFamily="2" charset="0"/>
            </a:rPr>
            <a:t>Implementar Central de tráfico del Distrito de Barrancabermeja</a:t>
          </a:r>
        </a:p>
      </dgm:t>
    </dgm:pt>
    <dgm:pt modelId="{3AD97037-F6FB-4ED7-A886-73CACE3EF215}" type="parTrans" cxnId="{5C3BD055-5C9F-4DB2-8C2E-A0B79431305F}">
      <dgm:prSet/>
      <dgm:spPr/>
      <dgm:t>
        <a:bodyPr/>
        <a:lstStyle/>
        <a:p>
          <a:pPr algn="l"/>
          <a:endParaRPr lang="es-CO" sz="1200">
            <a:solidFill>
              <a:schemeClr val="tx1"/>
            </a:solidFill>
            <a:latin typeface="Poppins" panose="02000000000000000000" pitchFamily="2" charset="0"/>
            <a:cs typeface="Poppins" panose="02000000000000000000" pitchFamily="2" charset="0"/>
          </a:endParaRPr>
        </a:p>
      </dgm:t>
    </dgm:pt>
    <dgm:pt modelId="{98B37764-F246-4552-821F-587E4C1CF594}" type="sibTrans" cxnId="{5C3BD055-5C9F-4DB2-8C2E-A0B79431305F}">
      <dgm:prSet/>
      <dgm:spPr/>
      <dgm:t>
        <a:bodyPr/>
        <a:lstStyle/>
        <a:p>
          <a:pPr algn="l"/>
          <a:endParaRPr lang="es-CO" sz="1200">
            <a:solidFill>
              <a:schemeClr val="tx1"/>
            </a:solidFill>
            <a:latin typeface="Poppins" panose="02000000000000000000" pitchFamily="2" charset="0"/>
            <a:cs typeface="Poppins" panose="02000000000000000000" pitchFamily="2" charset="0"/>
          </a:endParaRPr>
        </a:p>
      </dgm:t>
    </dgm:pt>
    <dgm:pt modelId="{877F640E-88C6-45E4-BEBF-E3C2258AB73F}">
      <dgm:prSet phldrT="[Texto]" custT="1"/>
      <dgm:spPr/>
      <dgm:t>
        <a:bodyPr/>
        <a:lstStyle/>
        <a:p>
          <a:pPr algn="l"/>
          <a:r>
            <a:rPr lang="es-CO" sz="1200" b="0" dirty="0">
              <a:solidFill>
                <a:schemeClr val="tx1"/>
              </a:solidFill>
              <a:latin typeface="Poppins" panose="02000000000000000000" pitchFamily="2" charset="0"/>
              <a:cs typeface="Poppins" panose="02000000000000000000" pitchFamily="2" charset="0"/>
            </a:rPr>
            <a:t>Implementar Sistema de </a:t>
          </a:r>
          <a:r>
            <a:rPr lang="es-CO" sz="1200" b="0" dirty="0" err="1">
              <a:solidFill>
                <a:schemeClr val="tx1"/>
              </a:solidFill>
              <a:latin typeface="Poppins" panose="02000000000000000000" pitchFamily="2" charset="0"/>
              <a:cs typeface="Poppins" panose="02000000000000000000" pitchFamily="2" charset="0"/>
            </a:rPr>
            <a:t>Fotomultas</a:t>
          </a:r>
          <a:r>
            <a:rPr lang="es-CO" sz="1200" b="0" dirty="0">
              <a:solidFill>
                <a:schemeClr val="tx1"/>
              </a:solidFill>
              <a:latin typeface="Poppins" panose="02000000000000000000" pitchFamily="2" charset="0"/>
              <a:cs typeface="Poppins" panose="02000000000000000000" pitchFamily="2" charset="0"/>
            </a:rPr>
            <a:t>.</a:t>
          </a:r>
        </a:p>
      </dgm:t>
    </dgm:pt>
    <dgm:pt modelId="{4DB9268A-9008-42E8-B27B-A618C4D3DD98}" type="parTrans" cxnId="{6278FCFC-C008-4B83-AF3C-659E13BD59F9}">
      <dgm:prSet/>
      <dgm:spPr/>
      <dgm:t>
        <a:bodyPr/>
        <a:lstStyle/>
        <a:p>
          <a:pPr algn="l"/>
          <a:endParaRPr lang="es-CO" sz="1200">
            <a:solidFill>
              <a:schemeClr val="tx1"/>
            </a:solidFill>
            <a:latin typeface="Poppins" panose="02000000000000000000" pitchFamily="2" charset="0"/>
            <a:cs typeface="Poppins" panose="02000000000000000000" pitchFamily="2" charset="0"/>
          </a:endParaRPr>
        </a:p>
      </dgm:t>
    </dgm:pt>
    <dgm:pt modelId="{3618D11C-C49C-4045-9CF5-F041B29AC7CA}" type="sibTrans" cxnId="{6278FCFC-C008-4B83-AF3C-659E13BD59F9}">
      <dgm:prSet/>
      <dgm:spPr/>
      <dgm:t>
        <a:bodyPr/>
        <a:lstStyle/>
        <a:p>
          <a:pPr algn="l"/>
          <a:endParaRPr lang="es-CO" sz="1200">
            <a:solidFill>
              <a:schemeClr val="tx1"/>
            </a:solidFill>
            <a:latin typeface="Poppins" panose="02000000000000000000" pitchFamily="2" charset="0"/>
            <a:cs typeface="Poppins" panose="02000000000000000000" pitchFamily="2" charset="0"/>
          </a:endParaRPr>
        </a:p>
      </dgm:t>
    </dgm:pt>
    <dgm:pt modelId="{ADC87B2F-D37E-47EF-803C-3ADF9C151C5C}">
      <dgm:prSet phldrT="[Texto]" custT="1"/>
      <dgm:spPr/>
      <dgm:t>
        <a:bodyPr/>
        <a:lstStyle/>
        <a:p>
          <a:pPr algn="l"/>
          <a:r>
            <a:rPr lang="es-MX" sz="1200" baseline="0" dirty="0">
              <a:solidFill>
                <a:schemeClr val="tx1"/>
              </a:solidFill>
              <a:effectLst/>
              <a:latin typeface="Poppins" panose="00000500000000000000" pitchFamily="2" charset="0"/>
              <a:ea typeface="Times New Roman" panose="02020603050405020304" pitchFamily="18" charset="0"/>
              <a:cs typeface="Poppins" panose="00000500000000000000" pitchFamily="2" charset="0"/>
            </a:rPr>
            <a:t>Estructuración del Sistema Estratégico de Transporte Público - alternativas de solución a la problemática de oferta y demanda del servicio de transporte público colectivo</a:t>
          </a:r>
          <a:endParaRPr lang="es-CO" sz="1200" b="0" baseline="0" dirty="0">
            <a:solidFill>
              <a:schemeClr val="tx1"/>
            </a:solidFill>
            <a:latin typeface="Poppins" panose="00000500000000000000" pitchFamily="2" charset="0"/>
            <a:cs typeface="Poppins" panose="00000500000000000000" pitchFamily="2" charset="0"/>
          </a:endParaRPr>
        </a:p>
      </dgm:t>
    </dgm:pt>
    <dgm:pt modelId="{341AEF0F-9E65-44DD-9A14-F86663688442}" type="parTrans" cxnId="{DFE47C06-885A-47A3-BEED-BBC71C047049}">
      <dgm:prSet/>
      <dgm:spPr/>
      <dgm:t>
        <a:bodyPr/>
        <a:lstStyle/>
        <a:p>
          <a:pPr algn="l"/>
          <a:endParaRPr lang="es-CO" sz="1200">
            <a:solidFill>
              <a:schemeClr val="tx1"/>
            </a:solidFill>
            <a:latin typeface="Poppins" panose="02000000000000000000" pitchFamily="2" charset="0"/>
            <a:cs typeface="Poppins" panose="02000000000000000000" pitchFamily="2" charset="0"/>
          </a:endParaRPr>
        </a:p>
      </dgm:t>
    </dgm:pt>
    <dgm:pt modelId="{438079FE-E48C-4D5A-A897-98801EB9C839}" type="sibTrans" cxnId="{DFE47C06-885A-47A3-BEED-BBC71C047049}">
      <dgm:prSet/>
      <dgm:spPr/>
      <dgm:t>
        <a:bodyPr/>
        <a:lstStyle/>
        <a:p>
          <a:pPr algn="l"/>
          <a:endParaRPr lang="es-CO" sz="1200">
            <a:solidFill>
              <a:schemeClr val="tx1"/>
            </a:solidFill>
            <a:latin typeface="Poppins" panose="02000000000000000000" pitchFamily="2" charset="0"/>
            <a:cs typeface="Poppins" panose="02000000000000000000" pitchFamily="2" charset="0"/>
          </a:endParaRPr>
        </a:p>
      </dgm:t>
    </dgm:pt>
    <dgm:pt modelId="{3C46B958-5511-474A-A0C9-5F83BB98D13E}" type="pres">
      <dgm:prSet presAssocID="{D70856F6-E05E-4BE8-8B03-11F0F8918A07}" presName="linearFlow" presStyleCnt="0">
        <dgm:presLayoutVars>
          <dgm:dir/>
          <dgm:resizeHandles val="exact"/>
        </dgm:presLayoutVars>
      </dgm:prSet>
      <dgm:spPr/>
    </dgm:pt>
    <dgm:pt modelId="{4699F380-EFBA-4A85-99C5-E2D70C06857D}" type="pres">
      <dgm:prSet presAssocID="{AEE369A5-5BC5-4628-ADCB-6AE1420DE298}" presName="composite" presStyleCnt="0"/>
      <dgm:spPr/>
    </dgm:pt>
    <dgm:pt modelId="{06B64952-194C-4AE7-937B-5A8B66ED2B79}" type="pres">
      <dgm:prSet presAssocID="{AEE369A5-5BC5-4628-ADCB-6AE1420DE298}" presName="imgShp" presStyleLbl="fgImgPlace1" presStyleIdx="0" presStyleCnt="5"/>
      <dgm:spPr/>
    </dgm:pt>
    <dgm:pt modelId="{C6049D7C-EC8B-4D4B-988E-8FE5BE03E04E}" type="pres">
      <dgm:prSet presAssocID="{AEE369A5-5BC5-4628-ADCB-6AE1420DE298}" presName="txShp" presStyleLbl="node1" presStyleIdx="0" presStyleCnt="5">
        <dgm:presLayoutVars>
          <dgm:bulletEnabled val="1"/>
        </dgm:presLayoutVars>
      </dgm:prSet>
      <dgm:spPr/>
    </dgm:pt>
    <dgm:pt modelId="{18FFFD7F-4A02-4321-97D2-61A2B5FA1F42}" type="pres">
      <dgm:prSet presAssocID="{D0322926-7120-4871-960A-9B34E46AF6BE}" presName="spacing" presStyleCnt="0"/>
      <dgm:spPr/>
    </dgm:pt>
    <dgm:pt modelId="{3610C78E-FF79-40BE-AA22-BAE64EBF7B4B}" type="pres">
      <dgm:prSet presAssocID="{1FAD5AA4-6C77-43BF-805C-4ABC52FF8786}" presName="composite" presStyleCnt="0"/>
      <dgm:spPr/>
    </dgm:pt>
    <dgm:pt modelId="{0BA4F400-43C7-452F-A1DC-7F53B0794CFA}" type="pres">
      <dgm:prSet presAssocID="{1FAD5AA4-6C77-43BF-805C-4ABC52FF8786}" presName="imgShp" presStyleLbl="fgImgPlace1" presStyleIdx="1" presStyleCnt="5"/>
      <dgm:spPr/>
    </dgm:pt>
    <dgm:pt modelId="{1597A7CE-9F47-4750-BC0F-1A88148ACDEA}" type="pres">
      <dgm:prSet presAssocID="{1FAD5AA4-6C77-43BF-805C-4ABC52FF8786}" presName="txShp" presStyleLbl="node1" presStyleIdx="1" presStyleCnt="5">
        <dgm:presLayoutVars>
          <dgm:bulletEnabled val="1"/>
        </dgm:presLayoutVars>
      </dgm:prSet>
      <dgm:spPr/>
    </dgm:pt>
    <dgm:pt modelId="{8A3C7117-94DC-4D67-A6DF-42A8032E3577}" type="pres">
      <dgm:prSet presAssocID="{A70CBE66-545E-4E6B-84B7-FD6A968E9EED}" presName="spacing" presStyleCnt="0"/>
      <dgm:spPr/>
    </dgm:pt>
    <dgm:pt modelId="{F3129AE7-39CB-4230-B21E-277393756CE5}" type="pres">
      <dgm:prSet presAssocID="{FA6EE501-AF41-4277-9F79-247AD750ED51}" presName="composite" presStyleCnt="0"/>
      <dgm:spPr/>
    </dgm:pt>
    <dgm:pt modelId="{EF6FFBA9-A2EA-4ECD-8A56-8A484C21A77C}" type="pres">
      <dgm:prSet presAssocID="{FA6EE501-AF41-4277-9F79-247AD750ED51}" presName="imgShp" presStyleLbl="fgImgPlace1" presStyleIdx="2" presStyleCnt="5"/>
      <dgm:spPr/>
    </dgm:pt>
    <dgm:pt modelId="{0A13E90C-8FEA-439F-AD82-E36E02387302}" type="pres">
      <dgm:prSet presAssocID="{FA6EE501-AF41-4277-9F79-247AD750ED51}" presName="txShp" presStyleLbl="node1" presStyleIdx="2" presStyleCnt="5">
        <dgm:presLayoutVars>
          <dgm:bulletEnabled val="1"/>
        </dgm:presLayoutVars>
      </dgm:prSet>
      <dgm:spPr/>
    </dgm:pt>
    <dgm:pt modelId="{FDEEB57C-D655-4683-90DF-C5CB36F65466}" type="pres">
      <dgm:prSet presAssocID="{98B37764-F246-4552-821F-587E4C1CF594}" presName="spacing" presStyleCnt="0"/>
      <dgm:spPr/>
    </dgm:pt>
    <dgm:pt modelId="{221C8F2E-A864-44CC-B7D6-44F7CA9AE649}" type="pres">
      <dgm:prSet presAssocID="{ADC87B2F-D37E-47EF-803C-3ADF9C151C5C}" presName="composite" presStyleCnt="0"/>
      <dgm:spPr/>
    </dgm:pt>
    <dgm:pt modelId="{EAE3B6A3-2166-4269-8802-28F028DDB87C}" type="pres">
      <dgm:prSet presAssocID="{ADC87B2F-D37E-47EF-803C-3ADF9C151C5C}" presName="imgShp" presStyleLbl="fgImgPlace1" presStyleIdx="3" presStyleCnt="5"/>
      <dgm:spPr/>
    </dgm:pt>
    <dgm:pt modelId="{BAED1EC2-C5BC-4BFE-9BEE-0902B0424B52}" type="pres">
      <dgm:prSet presAssocID="{ADC87B2F-D37E-47EF-803C-3ADF9C151C5C}" presName="txShp" presStyleLbl="node1" presStyleIdx="3" presStyleCnt="5">
        <dgm:presLayoutVars>
          <dgm:bulletEnabled val="1"/>
        </dgm:presLayoutVars>
      </dgm:prSet>
      <dgm:spPr/>
    </dgm:pt>
    <dgm:pt modelId="{64003512-BA55-4DA5-B92B-FD5E3FA39AA6}" type="pres">
      <dgm:prSet presAssocID="{438079FE-E48C-4D5A-A897-98801EB9C839}" presName="spacing" presStyleCnt="0"/>
      <dgm:spPr/>
    </dgm:pt>
    <dgm:pt modelId="{CB400CCF-C983-477E-A54D-B2967C46E864}" type="pres">
      <dgm:prSet presAssocID="{877F640E-88C6-45E4-BEBF-E3C2258AB73F}" presName="composite" presStyleCnt="0"/>
      <dgm:spPr/>
    </dgm:pt>
    <dgm:pt modelId="{4ABC305C-31E0-4996-AB73-A3645B0F0C58}" type="pres">
      <dgm:prSet presAssocID="{877F640E-88C6-45E4-BEBF-E3C2258AB73F}" presName="imgShp" presStyleLbl="fgImgPlace1" presStyleIdx="4" presStyleCnt="5"/>
      <dgm:spPr/>
    </dgm:pt>
    <dgm:pt modelId="{95086EE8-F36A-4EF8-BB50-B20C527972C3}" type="pres">
      <dgm:prSet presAssocID="{877F640E-88C6-45E4-BEBF-E3C2258AB73F}" presName="txShp" presStyleLbl="node1" presStyleIdx="4" presStyleCnt="5">
        <dgm:presLayoutVars>
          <dgm:bulletEnabled val="1"/>
        </dgm:presLayoutVars>
      </dgm:prSet>
      <dgm:spPr/>
    </dgm:pt>
  </dgm:ptLst>
  <dgm:cxnLst>
    <dgm:cxn modelId="{DFE47C06-885A-47A3-BEED-BBC71C047049}" srcId="{D70856F6-E05E-4BE8-8B03-11F0F8918A07}" destId="{ADC87B2F-D37E-47EF-803C-3ADF9C151C5C}" srcOrd="3" destOrd="0" parTransId="{341AEF0F-9E65-44DD-9A14-F86663688442}" sibTransId="{438079FE-E48C-4D5A-A897-98801EB9C839}"/>
    <dgm:cxn modelId="{FA6EA722-D612-4969-A38B-5F662A2E473B}" type="presOf" srcId="{D70856F6-E05E-4BE8-8B03-11F0F8918A07}" destId="{3C46B958-5511-474A-A0C9-5F83BB98D13E}" srcOrd="0" destOrd="0" presId="urn:microsoft.com/office/officeart/2005/8/layout/vList3"/>
    <dgm:cxn modelId="{12BF8F35-B77B-4EAE-80D6-2F1E44513B0F}" type="presOf" srcId="{AEE369A5-5BC5-4628-ADCB-6AE1420DE298}" destId="{C6049D7C-EC8B-4D4B-988E-8FE5BE03E04E}" srcOrd="0" destOrd="0" presId="urn:microsoft.com/office/officeart/2005/8/layout/vList3"/>
    <dgm:cxn modelId="{F89C0341-2121-4A00-991B-66554E5FA224}" type="presOf" srcId="{FA6EE501-AF41-4277-9F79-247AD750ED51}" destId="{0A13E90C-8FEA-439F-AD82-E36E02387302}" srcOrd="0" destOrd="0" presId="urn:microsoft.com/office/officeart/2005/8/layout/vList3"/>
    <dgm:cxn modelId="{8A67AE42-1680-4C58-9A2F-9C9BFAC78A0E}" type="presOf" srcId="{877F640E-88C6-45E4-BEBF-E3C2258AB73F}" destId="{95086EE8-F36A-4EF8-BB50-B20C527972C3}" srcOrd="0" destOrd="0" presId="urn:microsoft.com/office/officeart/2005/8/layout/vList3"/>
    <dgm:cxn modelId="{A51D0F4C-EC0C-49D1-9213-63F8E8F92DB0}" type="presOf" srcId="{ADC87B2F-D37E-47EF-803C-3ADF9C151C5C}" destId="{BAED1EC2-C5BC-4BFE-9BEE-0902B0424B52}" srcOrd="0" destOrd="0" presId="urn:microsoft.com/office/officeart/2005/8/layout/vList3"/>
    <dgm:cxn modelId="{5C3BD055-5C9F-4DB2-8C2E-A0B79431305F}" srcId="{D70856F6-E05E-4BE8-8B03-11F0F8918A07}" destId="{FA6EE501-AF41-4277-9F79-247AD750ED51}" srcOrd="2" destOrd="0" parTransId="{3AD97037-F6FB-4ED7-A886-73CACE3EF215}" sibTransId="{98B37764-F246-4552-821F-587E4C1CF594}"/>
    <dgm:cxn modelId="{457B68AF-E059-4533-A935-8DA62DC2EB29}" type="presOf" srcId="{1FAD5AA4-6C77-43BF-805C-4ABC52FF8786}" destId="{1597A7CE-9F47-4750-BC0F-1A88148ACDEA}" srcOrd="0" destOrd="0" presId="urn:microsoft.com/office/officeart/2005/8/layout/vList3"/>
    <dgm:cxn modelId="{A3DE4DCC-C357-4F30-AE8B-722687928456}" srcId="{D70856F6-E05E-4BE8-8B03-11F0F8918A07}" destId="{1FAD5AA4-6C77-43BF-805C-4ABC52FF8786}" srcOrd="1" destOrd="0" parTransId="{04EEB441-D82D-481E-865A-E5BED24B2224}" sibTransId="{A70CBE66-545E-4E6B-84B7-FD6A968E9EED}"/>
    <dgm:cxn modelId="{85EF3EF1-EB1C-4B73-8F3A-D427B9C7D106}" srcId="{D70856F6-E05E-4BE8-8B03-11F0F8918A07}" destId="{AEE369A5-5BC5-4628-ADCB-6AE1420DE298}" srcOrd="0" destOrd="0" parTransId="{DC361A8D-0AB8-45F9-85D9-AA8B51FF7755}" sibTransId="{D0322926-7120-4871-960A-9B34E46AF6BE}"/>
    <dgm:cxn modelId="{6278FCFC-C008-4B83-AF3C-659E13BD59F9}" srcId="{D70856F6-E05E-4BE8-8B03-11F0F8918A07}" destId="{877F640E-88C6-45E4-BEBF-E3C2258AB73F}" srcOrd="4" destOrd="0" parTransId="{4DB9268A-9008-42E8-B27B-A618C4D3DD98}" sibTransId="{3618D11C-C49C-4045-9CF5-F041B29AC7CA}"/>
    <dgm:cxn modelId="{E0892003-64FD-4C72-B744-DDBCA6172DEE}" type="presParOf" srcId="{3C46B958-5511-474A-A0C9-5F83BB98D13E}" destId="{4699F380-EFBA-4A85-99C5-E2D70C06857D}" srcOrd="0" destOrd="0" presId="urn:microsoft.com/office/officeart/2005/8/layout/vList3"/>
    <dgm:cxn modelId="{BA6A6300-23DC-431E-98DF-08E5F1F8959B}" type="presParOf" srcId="{4699F380-EFBA-4A85-99C5-E2D70C06857D}" destId="{06B64952-194C-4AE7-937B-5A8B66ED2B79}" srcOrd="0" destOrd="0" presId="urn:microsoft.com/office/officeart/2005/8/layout/vList3"/>
    <dgm:cxn modelId="{BB0D4A7C-DF38-4466-A2C7-28FBC96F4D38}" type="presParOf" srcId="{4699F380-EFBA-4A85-99C5-E2D70C06857D}" destId="{C6049D7C-EC8B-4D4B-988E-8FE5BE03E04E}" srcOrd="1" destOrd="0" presId="urn:microsoft.com/office/officeart/2005/8/layout/vList3"/>
    <dgm:cxn modelId="{7364A336-8959-404F-89A6-21DF903BFE4F}" type="presParOf" srcId="{3C46B958-5511-474A-A0C9-5F83BB98D13E}" destId="{18FFFD7F-4A02-4321-97D2-61A2B5FA1F42}" srcOrd="1" destOrd="0" presId="urn:microsoft.com/office/officeart/2005/8/layout/vList3"/>
    <dgm:cxn modelId="{94686CA3-5878-475E-B56C-6234C24A8A41}" type="presParOf" srcId="{3C46B958-5511-474A-A0C9-5F83BB98D13E}" destId="{3610C78E-FF79-40BE-AA22-BAE64EBF7B4B}" srcOrd="2" destOrd="0" presId="urn:microsoft.com/office/officeart/2005/8/layout/vList3"/>
    <dgm:cxn modelId="{9B6AA2A7-1BC4-4F79-AA24-3DA4CD3B1AA4}" type="presParOf" srcId="{3610C78E-FF79-40BE-AA22-BAE64EBF7B4B}" destId="{0BA4F400-43C7-452F-A1DC-7F53B0794CFA}" srcOrd="0" destOrd="0" presId="urn:microsoft.com/office/officeart/2005/8/layout/vList3"/>
    <dgm:cxn modelId="{18B72473-7D45-48C4-B95F-17BDB5EB6002}" type="presParOf" srcId="{3610C78E-FF79-40BE-AA22-BAE64EBF7B4B}" destId="{1597A7CE-9F47-4750-BC0F-1A88148ACDEA}" srcOrd="1" destOrd="0" presId="urn:microsoft.com/office/officeart/2005/8/layout/vList3"/>
    <dgm:cxn modelId="{54F7FB2F-AD3E-4ED9-878C-FB101D53514C}" type="presParOf" srcId="{3C46B958-5511-474A-A0C9-5F83BB98D13E}" destId="{8A3C7117-94DC-4D67-A6DF-42A8032E3577}" srcOrd="3" destOrd="0" presId="urn:microsoft.com/office/officeart/2005/8/layout/vList3"/>
    <dgm:cxn modelId="{0FABAF09-5247-459D-B53C-E12EAD4CF0C9}" type="presParOf" srcId="{3C46B958-5511-474A-A0C9-5F83BB98D13E}" destId="{F3129AE7-39CB-4230-B21E-277393756CE5}" srcOrd="4" destOrd="0" presId="urn:microsoft.com/office/officeart/2005/8/layout/vList3"/>
    <dgm:cxn modelId="{12BEE70F-9430-4B1B-B8EC-B28872E1F197}" type="presParOf" srcId="{F3129AE7-39CB-4230-B21E-277393756CE5}" destId="{EF6FFBA9-A2EA-4ECD-8A56-8A484C21A77C}" srcOrd="0" destOrd="0" presId="urn:microsoft.com/office/officeart/2005/8/layout/vList3"/>
    <dgm:cxn modelId="{174D1FE8-EC2F-4806-BF6D-567A87F67AED}" type="presParOf" srcId="{F3129AE7-39CB-4230-B21E-277393756CE5}" destId="{0A13E90C-8FEA-439F-AD82-E36E02387302}" srcOrd="1" destOrd="0" presId="urn:microsoft.com/office/officeart/2005/8/layout/vList3"/>
    <dgm:cxn modelId="{005AFE30-5C61-4C93-8044-ACE255D0D2D1}" type="presParOf" srcId="{3C46B958-5511-474A-A0C9-5F83BB98D13E}" destId="{FDEEB57C-D655-4683-90DF-C5CB36F65466}" srcOrd="5" destOrd="0" presId="urn:microsoft.com/office/officeart/2005/8/layout/vList3"/>
    <dgm:cxn modelId="{F91F81B2-F1FB-4B7A-9260-0C6DE434C995}" type="presParOf" srcId="{3C46B958-5511-474A-A0C9-5F83BB98D13E}" destId="{221C8F2E-A864-44CC-B7D6-44F7CA9AE649}" srcOrd="6" destOrd="0" presId="urn:microsoft.com/office/officeart/2005/8/layout/vList3"/>
    <dgm:cxn modelId="{1341ABEE-3EC2-4D36-BC84-3BA38EFC0401}" type="presParOf" srcId="{221C8F2E-A864-44CC-B7D6-44F7CA9AE649}" destId="{EAE3B6A3-2166-4269-8802-28F028DDB87C}" srcOrd="0" destOrd="0" presId="urn:microsoft.com/office/officeart/2005/8/layout/vList3"/>
    <dgm:cxn modelId="{766E0484-780D-4735-A9CE-F6F116080BE5}" type="presParOf" srcId="{221C8F2E-A864-44CC-B7D6-44F7CA9AE649}" destId="{BAED1EC2-C5BC-4BFE-9BEE-0902B0424B52}" srcOrd="1" destOrd="0" presId="urn:microsoft.com/office/officeart/2005/8/layout/vList3"/>
    <dgm:cxn modelId="{F6F61B35-2C96-4E7B-9847-9F16EEA3619F}" type="presParOf" srcId="{3C46B958-5511-474A-A0C9-5F83BB98D13E}" destId="{64003512-BA55-4DA5-B92B-FD5E3FA39AA6}" srcOrd="7" destOrd="0" presId="urn:microsoft.com/office/officeart/2005/8/layout/vList3"/>
    <dgm:cxn modelId="{A01F1EA3-1286-4211-9537-FEEE239FE1D2}" type="presParOf" srcId="{3C46B958-5511-474A-A0C9-5F83BB98D13E}" destId="{CB400CCF-C983-477E-A54D-B2967C46E864}" srcOrd="8" destOrd="0" presId="urn:microsoft.com/office/officeart/2005/8/layout/vList3"/>
    <dgm:cxn modelId="{446A3742-43FC-47C2-8F31-E3BD6259E572}" type="presParOf" srcId="{CB400CCF-C983-477E-A54D-B2967C46E864}" destId="{4ABC305C-31E0-4996-AB73-A3645B0F0C58}" srcOrd="0" destOrd="0" presId="urn:microsoft.com/office/officeart/2005/8/layout/vList3"/>
    <dgm:cxn modelId="{01D35EE1-9D92-4B86-9519-7875CCB08F3A}" type="presParOf" srcId="{CB400CCF-C983-477E-A54D-B2967C46E864}" destId="{95086EE8-F36A-4EF8-BB50-B20C527972C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49D7C-EC8B-4D4B-988E-8FE5BE03E04E}">
      <dsp:nvSpPr>
        <dsp:cNvPr id="0" name=""/>
        <dsp:cNvSpPr/>
      </dsp:nvSpPr>
      <dsp:spPr>
        <a:xfrm rot="10800000">
          <a:off x="1337157" y="2492"/>
          <a:ext cx="4642291" cy="671433"/>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3" tIns="49530" rIns="92456" bIns="49530" numCol="1" spcCol="1270" anchor="ctr" anchorCtr="0">
          <a:noAutofit/>
        </a:bodyPr>
        <a:lstStyle/>
        <a:p>
          <a:pPr marL="0" lvl="0" indent="0" algn="l" defTabSz="577850">
            <a:lnSpc>
              <a:spcPct val="90000"/>
            </a:lnSpc>
            <a:spcBef>
              <a:spcPct val="0"/>
            </a:spcBef>
            <a:spcAft>
              <a:spcPct val="35000"/>
            </a:spcAft>
            <a:buNone/>
          </a:pPr>
          <a:r>
            <a:rPr lang="es-CO" sz="1300" b="0" kern="1200" dirty="0">
              <a:solidFill>
                <a:schemeClr val="tx1"/>
              </a:solidFill>
              <a:latin typeface="Poppins" panose="02000000000000000000" pitchFamily="2" charset="0"/>
              <a:cs typeface="Poppins" panose="02000000000000000000" pitchFamily="2" charset="0"/>
              <a:hlinkClick xmlns:r="http://schemas.openxmlformats.org/officeDocument/2006/relationships" r:id="" action="ppaction://hlinksldjump"/>
            </a:rPr>
            <a:t>Sensibilización en seguridad vial a </a:t>
          </a:r>
          <a:r>
            <a:rPr lang="es-CO" sz="1300" b="1" kern="1200" dirty="0">
              <a:solidFill>
                <a:schemeClr val="tx1"/>
              </a:solidFill>
              <a:latin typeface="Poppins" panose="02000000000000000000" pitchFamily="2" charset="0"/>
              <a:cs typeface="Poppins" panose="02000000000000000000" pitchFamily="2" charset="0"/>
              <a:hlinkClick xmlns:r="http://schemas.openxmlformats.org/officeDocument/2006/relationships" r:id="" action="ppaction://hlinksldjump"/>
            </a:rPr>
            <a:t>68.185 </a:t>
          </a:r>
          <a:r>
            <a:rPr lang="es-CO" sz="1300" b="0" kern="1200" dirty="0">
              <a:solidFill>
                <a:schemeClr val="tx1"/>
              </a:solidFill>
              <a:latin typeface="Poppins" panose="02000000000000000000" pitchFamily="2" charset="0"/>
              <a:cs typeface="Poppins" panose="02000000000000000000" pitchFamily="2" charset="0"/>
              <a:hlinkClick xmlns:r="http://schemas.openxmlformats.org/officeDocument/2006/relationships" r:id="" action="ppaction://hlinksldjump"/>
            </a:rPr>
            <a:t>actores viales</a:t>
          </a:r>
          <a:r>
            <a:rPr lang="es-CO" sz="1300" b="0" kern="1200" dirty="0">
              <a:solidFill>
                <a:schemeClr val="tx1"/>
              </a:solidFill>
              <a:latin typeface="Poppins" panose="02000000000000000000" pitchFamily="2" charset="0"/>
              <a:cs typeface="Poppins" panose="02000000000000000000" pitchFamily="2" charset="0"/>
            </a:rPr>
            <a:t>.</a:t>
          </a:r>
        </a:p>
      </dsp:txBody>
      <dsp:txXfrm rot="10800000">
        <a:off x="1505015" y="2492"/>
        <a:ext cx="4474433" cy="671433"/>
      </dsp:txXfrm>
    </dsp:sp>
    <dsp:sp modelId="{06B64952-194C-4AE7-937B-5A8B66ED2B79}">
      <dsp:nvSpPr>
        <dsp:cNvPr id="0" name=""/>
        <dsp:cNvSpPr/>
      </dsp:nvSpPr>
      <dsp:spPr>
        <a:xfrm>
          <a:off x="1001440" y="2492"/>
          <a:ext cx="671433" cy="671433"/>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97A7CE-9F47-4750-BC0F-1A88148ACDEA}">
      <dsp:nvSpPr>
        <dsp:cNvPr id="0" name=""/>
        <dsp:cNvSpPr/>
      </dsp:nvSpPr>
      <dsp:spPr>
        <a:xfrm rot="10800000">
          <a:off x="1337157" y="888218"/>
          <a:ext cx="4642291" cy="643703"/>
        </a:xfrm>
        <a:prstGeom prst="homePlate">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3" tIns="49530" rIns="92456" bIns="49530" numCol="1" spcCol="1270" anchor="ctr" anchorCtr="0">
          <a:noAutofit/>
        </a:bodyPr>
        <a:lstStyle/>
        <a:p>
          <a:pPr marL="0" lvl="0" indent="0" algn="l" defTabSz="577850">
            <a:lnSpc>
              <a:spcPct val="90000"/>
            </a:lnSpc>
            <a:spcBef>
              <a:spcPct val="0"/>
            </a:spcBef>
            <a:spcAft>
              <a:spcPct val="35000"/>
            </a:spcAft>
            <a:buNone/>
          </a:pPr>
          <a:r>
            <a:rPr lang="es-CO" sz="1300" b="1" kern="1200" dirty="0">
              <a:solidFill>
                <a:schemeClr val="tx1"/>
              </a:solidFill>
              <a:latin typeface="Poppins" panose="02000000000000000000" pitchFamily="2" charset="0"/>
              <a:cs typeface="Poppins" panose="02000000000000000000" pitchFamily="2" charset="0"/>
              <a:hlinkClick xmlns:r="http://schemas.openxmlformats.org/officeDocument/2006/relationships" r:id="" action="ppaction://hlinksldjump"/>
            </a:rPr>
            <a:t>8 </a:t>
          </a:r>
          <a:r>
            <a:rPr lang="es-CO" sz="1300" kern="1200" dirty="0">
              <a:solidFill>
                <a:schemeClr val="tx1"/>
              </a:solidFill>
              <a:latin typeface="Poppins" panose="02000000000000000000" pitchFamily="2" charset="0"/>
              <a:cs typeface="Poppins" panose="02000000000000000000" pitchFamily="2" charset="0"/>
              <a:hlinkClick xmlns:r="http://schemas.openxmlformats.org/officeDocument/2006/relationships" r:id="" action="ppaction://hlinksldjump"/>
            </a:rPr>
            <a:t>acciones de Señalización y seguridad vial implementada</a:t>
          </a:r>
          <a:r>
            <a:rPr lang="es-CO" sz="1300" kern="1200" dirty="0">
              <a:solidFill>
                <a:schemeClr val="tx1"/>
              </a:solidFill>
              <a:latin typeface="Poppins" panose="02000000000000000000" pitchFamily="2" charset="0"/>
              <a:cs typeface="Poppins" panose="02000000000000000000" pitchFamily="2" charset="0"/>
            </a:rPr>
            <a:t>.</a:t>
          </a:r>
          <a:endParaRPr lang="es-CO" sz="1300" b="1" kern="1200" dirty="0">
            <a:solidFill>
              <a:schemeClr val="tx1"/>
            </a:solidFill>
            <a:latin typeface="Poppins" panose="02000000000000000000" pitchFamily="2" charset="0"/>
            <a:cs typeface="Poppins" panose="02000000000000000000" pitchFamily="2" charset="0"/>
          </a:endParaRPr>
        </a:p>
      </dsp:txBody>
      <dsp:txXfrm rot="10800000">
        <a:off x="1498083" y="888218"/>
        <a:ext cx="4481365" cy="643703"/>
      </dsp:txXfrm>
    </dsp:sp>
    <dsp:sp modelId="{0BA4F400-43C7-452F-A1DC-7F53B0794CFA}">
      <dsp:nvSpPr>
        <dsp:cNvPr id="0" name=""/>
        <dsp:cNvSpPr/>
      </dsp:nvSpPr>
      <dsp:spPr>
        <a:xfrm>
          <a:off x="1001440" y="874353"/>
          <a:ext cx="671433" cy="671433"/>
        </a:xfrm>
        <a:prstGeom prst="ellipse">
          <a:avLst/>
        </a:prstGeom>
        <a:solidFill>
          <a:schemeClr val="accent4">
            <a:tint val="50000"/>
            <a:hueOff val="2697049"/>
            <a:satOff val="-12551"/>
            <a:lumOff val="-5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2D8D27-40B7-40B1-9EAB-EEA50EAD14F6}">
      <dsp:nvSpPr>
        <dsp:cNvPr id="0" name=""/>
        <dsp:cNvSpPr/>
      </dsp:nvSpPr>
      <dsp:spPr>
        <a:xfrm rot="10800000">
          <a:off x="1337157" y="1746214"/>
          <a:ext cx="4642291" cy="671433"/>
        </a:xfrm>
        <a:prstGeom prst="homePlat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3" tIns="49530" rIns="92456" bIns="49530" numCol="1" spcCol="1270" anchor="ctr" anchorCtr="0">
          <a:noAutofit/>
        </a:bodyPr>
        <a:lstStyle/>
        <a:p>
          <a:pPr marL="0" lvl="0" indent="0" algn="l" defTabSz="577850">
            <a:lnSpc>
              <a:spcPct val="90000"/>
            </a:lnSpc>
            <a:spcBef>
              <a:spcPct val="0"/>
            </a:spcBef>
            <a:spcAft>
              <a:spcPct val="35000"/>
            </a:spcAft>
            <a:buNone/>
          </a:pPr>
          <a:r>
            <a:rPr lang="es-CO" sz="1300" b="0" kern="1200" dirty="0">
              <a:solidFill>
                <a:schemeClr val="tx1"/>
              </a:solidFill>
              <a:latin typeface="Poppins" panose="02000000000000000000" pitchFamily="2" charset="0"/>
              <a:cs typeface="Poppins" panose="02000000000000000000" pitchFamily="2" charset="0"/>
              <a:hlinkClick xmlns:r="http://schemas.openxmlformats.org/officeDocument/2006/relationships" r:id="" action="ppaction://hlinksldjump"/>
            </a:rPr>
            <a:t>Red de semaforización operando </a:t>
          </a:r>
          <a:r>
            <a:rPr lang="es-CO" sz="1300" b="1" kern="1200" dirty="0">
              <a:solidFill>
                <a:schemeClr val="tx1"/>
              </a:solidFill>
              <a:latin typeface="Poppins" panose="02000000000000000000" pitchFamily="2" charset="0"/>
              <a:cs typeface="Poppins" panose="02000000000000000000" pitchFamily="2" charset="0"/>
              <a:hlinkClick xmlns:r="http://schemas.openxmlformats.org/officeDocument/2006/relationships" r:id="" action="ppaction://hlinksldjump"/>
            </a:rPr>
            <a:t>51 </a:t>
          </a:r>
          <a:r>
            <a:rPr lang="es-CO" sz="1300" b="0" kern="1200" dirty="0">
              <a:solidFill>
                <a:schemeClr val="tx1"/>
              </a:solidFill>
              <a:latin typeface="Poppins" panose="02000000000000000000" pitchFamily="2" charset="0"/>
              <a:cs typeface="Poppins" panose="02000000000000000000" pitchFamily="2" charset="0"/>
              <a:hlinkClick xmlns:r="http://schemas.openxmlformats.org/officeDocument/2006/relationships" r:id="" action="ppaction://hlinksldjump"/>
            </a:rPr>
            <a:t>intersecciones</a:t>
          </a:r>
          <a:endParaRPr lang="es-CO" sz="1300" b="0" kern="1200" dirty="0">
            <a:solidFill>
              <a:schemeClr val="tx1"/>
            </a:solidFill>
            <a:latin typeface="Poppins" panose="02000000000000000000" pitchFamily="2" charset="0"/>
            <a:cs typeface="Poppins" panose="02000000000000000000" pitchFamily="2" charset="0"/>
          </a:endParaRPr>
        </a:p>
      </dsp:txBody>
      <dsp:txXfrm rot="10800000">
        <a:off x="1505015" y="1746214"/>
        <a:ext cx="4474433" cy="671433"/>
      </dsp:txXfrm>
    </dsp:sp>
    <dsp:sp modelId="{63F3B0D9-5F4A-46F7-96DB-B9903F4AEB8C}">
      <dsp:nvSpPr>
        <dsp:cNvPr id="0" name=""/>
        <dsp:cNvSpPr/>
      </dsp:nvSpPr>
      <dsp:spPr>
        <a:xfrm>
          <a:off x="1001440" y="1746214"/>
          <a:ext cx="671433" cy="671433"/>
        </a:xfrm>
        <a:prstGeom prst="ellipse">
          <a:avLst/>
        </a:prstGeom>
        <a:solidFill>
          <a:schemeClr val="accent4">
            <a:tint val="50000"/>
            <a:hueOff val="5394097"/>
            <a:satOff val="-25103"/>
            <a:lumOff val="-1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D1EC2-C5BC-4BFE-9BEE-0902B0424B52}">
      <dsp:nvSpPr>
        <dsp:cNvPr id="0" name=""/>
        <dsp:cNvSpPr/>
      </dsp:nvSpPr>
      <dsp:spPr>
        <a:xfrm rot="10800000">
          <a:off x="1337157" y="2618076"/>
          <a:ext cx="4642291" cy="671433"/>
        </a:xfrm>
        <a:prstGeom prst="homePlate">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3" tIns="49530" rIns="92456" bIns="49530" numCol="1" spcCol="1270" anchor="ctr" anchorCtr="0">
          <a:noAutofit/>
        </a:bodyPr>
        <a:lstStyle/>
        <a:p>
          <a:pPr marL="0" lvl="0" indent="0" algn="l" defTabSz="577850">
            <a:lnSpc>
              <a:spcPct val="90000"/>
            </a:lnSpc>
            <a:spcBef>
              <a:spcPct val="0"/>
            </a:spcBef>
            <a:spcAft>
              <a:spcPct val="35000"/>
            </a:spcAft>
            <a:buNone/>
          </a:pPr>
          <a:r>
            <a:rPr lang="es-CO" sz="1300" b="0" kern="1200" dirty="0">
              <a:solidFill>
                <a:schemeClr val="tx1"/>
              </a:solidFill>
              <a:latin typeface="Poppins" panose="02000000000000000000" pitchFamily="2" charset="0"/>
              <a:cs typeface="Poppins" panose="02000000000000000000" pitchFamily="2" charset="0"/>
              <a:hlinkClick xmlns:r="http://schemas.openxmlformats.org/officeDocument/2006/relationships" r:id="" action="ppaction://hlinksldjump"/>
            </a:rPr>
            <a:t>Formulación de Política Pública de Movilidad y Seguridad Vial – En ejecución</a:t>
          </a:r>
          <a:r>
            <a:rPr lang="es-CO" sz="1300" b="0" kern="1200" dirty="0">
              <a:solidFill>
                <a:schemeClr val="tx1"/>
              </a:solidFill>
              <a:latin typeface="Poppins" panose="02000000000000000000" pitchFamily="2" charset="0"/>
              <a:cs typeface="Poppins" panose="02000000000000000000" pitchFamily="2" charset="0"/>
            </a:rPr>
            <a:t>.</a:t>
          </a:r>
        </a:p>
      </dsp:txBody>
      <dsp:txXfrm rot="10800000">
        <a:off x="1505015" y="2618076"/>
        <a:ext cx="4474433" cy="671433"/>
      </dsp:txXfrm>
    </dsp:sp>
    <dsp:sp modelId="{EAE3B6A3-2166-4269-8802-28F028DDB87C}">
      <dsp:nvSpPr>
        <dsp:cNvPr id="0" name=""/>
        <dsp:cNvSpPr/>
      </dsp:nvSpPr>
      <dsp:spPr>
        <a:xfrm>
          <a:off x="1001440" y="2618076"/>
          <a:ext cx="671433" cy="671433"/>
        </a:xfrm>
        <a:prstGeom prst="ellipse">
          <a:avLst/>
        </a:prstGeom>
        <a:solidFill>
          <a:schemeClr val="accent4">
            <a:tint val="50000"/>
            <a:hueOff val="8091146"/>
            <a:satOff val="-37655"/>
            <a:lumOff val="-16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086EE8-F36A-4EF8-BB50-B20C527972C3}">
      <dsp:nvSpPr>
        <dsp:cNvPr id="0" name=""/>
        <dsp:cNvSpPr/>
      </dsp:nvSpPr>
      <dsp:spPr>
        <a:xfrm rot="10800000">
          <a:off x="1337157" y="3489937"/>
          <a:ext cx="4642291" cy="671433"/>
        </a:xfrm>
        <a:prstGeom prst="homePlat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3" tIns="49530" rIns="92456" bIns="49530" numCol="1" spcCol="1270" anchor="ctr" anchorCtr="0">
          <a:noAutofit/>
        </a:bodyPr>
        <a:lstStyle/>
        <a:p>
          <a:pPr marL="0" lvl="0" indent="0" algn="l" defTabSz="577850">
            <a:lnSpc>
              <a:spcPct val="90000"/>
            </a:lnSpc>
            <a:spcBef>
              <a:spcPct val="0"/>
            </a:spcBef>
            <a:spcAft>
              <a:spcPct val="35000"/>
            </a:spcAft>
            <a:buNone/>
          </a:pPr>
          <a:r>
            <a:rPr lang="es-CO" sz="1300" kern="1200" dirty="0">
              <a:solidFill>
                <a:schemeClr val="tx1"/>
              </a:solidFill>
              <a:latin typeface="Poppins" panose="02000000000000000000" pitchFamily="2" charset="0"/>
              <a:cs typeface="Poppins" panose="02000000000000000000" pitchFamily="2" charset="0"/>
              <a:hlinkClick xmlns:r="http://schemas.openxmlformats.org/officeDocument/2006/relationships" r:id="" action="ppaction://hlinksldjump"/>
            </a:rPr>
            <a:t>Adecuación y ampliación de la infraestructura de la ITTB – área de atención al ciudadano. En ejecución.</a:t>
          </a:r>
          <a:endParaRPr lang="es-CO" sz="1300" kern="1200" dirty="0">
            <a:solidFill>
              <a:schemeClr val="tx1"/>
            </a:solidFill>
            <a:latin typeface="Poppins" panose="02000000000000000000" pitchFamily="2" charset="0"/>
            <a:cs typeface="Poppins" panose="02000000000000000000" pitchFamily="2" charset="0"/>
          </a:endParaRPr>
        </a:p>
      </dsp:txBody>
      <dsp:txXfrm rot="10800000">
        <a:off x="1505015" y="3489937"/>
        <a:ext cx="4474433" cy="671433"/>
      </dsp:txXfrm>
    </dsp:sp>
    <dsp:sp modelId="{4ABC305C-31E0-4996-AB73-A3645B0F0C58}">
      <dsp:nvSpPr>
        <dsp:cNvPr id="0" name=""/>
        <dsp:cNvSpPr/>
      </dsp:nvSpPr>
      <dsp:spPr>
        <a:xfrm>
          <a:off x="1001440" y="3489937"/>
          <a:ext cx="671433" cy="671433"/>
        </a:xfrm>
        <a:prstGeom prst="ellipse">
          <a:avLst/>
        </a:prstGeom>
        <a:solidFill>
          <a:schemeClr val="accent4">
            <a:tint val="50000"/>
            <a:hueOff val="10788194"/>
            <a:satOff val="-50206"/>
            <a:lumOff val="-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49D7C-EC8B-4D4B-988E-8FE5BE03E04E}">
      <dsp:nvSpPr>
        <dsp:cNvPr id="0" name=""/>
        <dsp:cNvSpPr/>
      </dsp:nvSpPr>
      <dsp:spPr>
        <a:xfrm rot="10800000">
          <a:off x="1509019" y="585"/>
          <a:ext cx="5398585" cy="596901"/>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217" tIns="45720" rIns="85344" bIns="45720" numCol="1" spcCol="1270" anchor="ctr" anchorCtr="0">
          <a:noAutofit/>
        </a:bodyPr>
        <a:lstStyle/>
        <a:p>
          <a:pPr marL="0" lvl="0" indent="0" algn="l" defTabSz="533400">
            <a:lnSpc>
              <a:spcPct val="90000"/>
            </a:lnSpc>
            <a:spcBef>
              <a:spcPct val="0"/>
            </a:spcBef>
            <a:spcAft>
              <a:spcPct val="35000"/>
            </a:spcAft>
            <a:buNone/>
          </a:pPr>
          <a:r>
            <a:rPr lang="es-CO" sz="1200" kern="1200" baseline="0" dirty="0">
              <a:solidFill>
                <a:schemeClr val="tx1"/>
              </a:solidFill>
              <a:latin typeface="Poppins" panose="00000500000000000000" pitchFamily="2" charset="0"/>
              <a:cs typeface="Poppins" panose="00000500000000000000" pitchFamily="2" charset="0"/>
            </a:rPr>
            <a:t>Implementación y seguimiento de la</a:t>
          </a:r>
          <a:r>
            <a:rPr lang="es-MX" sz="1200" kern="1200" baseline="0" dirty="0">
              <a:solidFill>
                <a:schemeClr val="tx1"/>
              </a:solidFill>
              <a:effectLst/>
              <a:latin typeface="Poppins" panose="00000500000000000000" pitchFamily="2" charset="0"/>
              <a:ea typeface="Times New Roman" panose="02020603050405020304" pitchFamily="18" charset="0"/>
              <a:cs typeface="Poppins" panose="00000500000000000000" pitchFamily="2" charset="0"/>
            </a:rPr>
            <a:t> Política pública de Movilidad y Seguridad vial.</a:t>
          </a:r>
          <a:endParaRPr lang="es-CO" sz="1200" b="1" kern="1200" baseline="0" dirty="0">
            <a:solidFill>
              <a:schemeClr val="tx1"/>
            </a:solidFill>
            <a:latin typeface="Poppins" panose="00000500000000000000" pitchFamily="2" charset="0"/>
            <a:cs typeface="Poppins" panose="00000500000000000000" pitchFamily="2" charset="0"/>
          </a:endParaRPr>
        </a:p>
      </dsp:txBody>
      <dsp:txXfrm rot="10800000">
        <a:off x="1658244" y="585"/>
        <a:ext cx="5249360" cy="596901"/>
      </dsp:txXfrm>
    </dsp:sp>
    <dsp:sp modelId="{06B64952-194C-4AE7-937B-5A8B66ED2B79}">
      <dsp:nvSpPr>
        <dsp:cNvPr id="0" name=""/>
        <dsp:cNvSpPr/>
      </dsp:nvSpPr>
      <dsp:spPr>
        <a:xfrm>
          <a:off x="1210568" y="585"/>
          <a:ext cx="596901" cy="596901"/>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97A7CE-9F47-4750-BC0F-1A88148ACDEA}">
      <dsp:nvSpPr>
        <dsp:cNvPr id="0" name=""/>
        <dsp:cNvSpPr/>
      </dsp:nvSpPr>
      <dsp:spPr>
        <a:xfrm rot="10800000">
          <a:off x="1509019" y="775666"/>
          <a:ext cx="5398585" cy="596901"/>
        </a:xfrm>
        <a:prstGeom prst="homePlate">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217" tIns="45720" rIns="85344" bIns="45720" numCol="1" spcCol="1270" anchor="ctr" anchorCtr="0">
          <a:noAutofit/>
        </a:bodyPr>
        <a:lstStyle/>
        <a:p>
          <a:pPr marL="0" lvl="0" indent="0" algn="l" defTabSz="533400">
            <a:lnSpc>
              <a:spcPct val="90000"/>
            </a:lnSpc>
            <a:spcBef>
              <a:spcPct val="0"/>
            </a:spcBef>
            <a:spcAft>
              <a:spcPct val="35000"/>
            </a:spcAft>
            <a:buNone/>
          </a:pPr>
          <a:r>
            <a:rPr lang="es-CO" sz="1200" b="0" kern="1200" dirty="0">
              <a:solidFill>
                <a:schemeClr val="tx1"/>
              </a:solidFill>
              <a:latin typeface="Poppins" panose="02000000000000000000" pitchFamily="2" charset="0"/>
              <a:cs typeface="Poppins" panose="02000000000000000000" pitchFamily="2" charset="0"/>
            </a:rPr>
            <a:t>Alianzas Estratégicas nacionales e internacionales para fortalecer la Movilidad y Seguridad vial</a:t>
          </a:r>
          <a:r>
            <a:rPr lang="es-CO" sz="1200" b="1" kern="1200" dirty="0">
              <a:solidFill>
                <a:schemeClr val="tx1"/>
              </a:solidFill>
              <a:latin typeface="Poppins" panose="02000000000000000000" pitchFamily="2" charset="0"/>
              <a:cs typeface="Poppins" panose="02000000000000000000" pitchFamily="2" charset="0"/>
            </a:rPr>
            <a:t>.</a:t>
          </a:r>
        </a:p>
      </dsp:txBody>
      <dsp:txXfrm rot="10800000">
        <a:off x="1658244" y="775666"/>
        <a:ext cx="5249360" cy="596901"/>
      </dsp:txXfrm>
    </dsp:sp>
    <dsp:sp modelId="{0BA4F400-43C7-452F-A1DC-7F53B0794CFA}">
      <dsp:nvSpPr>
        <dsp:cNvPr id="0" name=""/>
        <dsp:cNvSpPr/>
      </dsp:nvSpPr>
      <dsp:spPr>
        <a:xfrm>
          <a:off x="1210568" y="775666"/>
          <a:ext cx="596901" cy="596901"/>
        </a:xfrm>
        <a:prstGeom prst="ellipse">
          <a:avLst/>
        </a:prstGeom>
        <a:solidFill>
          <a:schemeClr val="accent4">
            <a:tint val="50000"/>
            <a:hueOff val="2697049"/>
            <a:satOff val="-12551"/>
            <a:lumOff val="-5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13E90C-8FEA-439F-AD82-E36E02387302}">
      <dsp:nvSpPr>
        <dsp:cNvPr id="0" name=""/>
        <dsp:cNvSpPr/>
      </dsp:nvSpPr>
      <dsp:spPr>
        <a:xfrm rot="10800000">
          <a:off x="1509019" y="1550748"/>
          <a:ext cx="5398585" cy="596901"/>
        </a:xfrm>
        <a:prstGeom prst="homePlat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217" tIns="45720" rIns="85344" bIns="45720" numCol="1" spcCol="1270" anchor="ctr" anchorCtr="0">
          <a:noAutofit/>
        </a:bodyPr>
        <a:lstStyle/>
        <a:p>
          <a:pPr marL="0" lvl="0" indent="0" algn="l" defTabSz="533400">
            <a:lnSpc>
              <a:spcPct val="90000"/>
            </a:lnSpc>
            <a:spcBef>
              <a:spcPct val="0"/>
            </a:spcBef>
            <a:spcAft>
              <a:spcPct val="35000"/>
            </a:spcAft>
            <a:buNone/>
          </a:pPr>
          <a:r>
            <a:rPr lang="es-CO" sz="1200" b="0" kern="1200" dirty="0">
              <a:solidFill>
                <a:schemeClr val="tx1"/>
              </a:solidFill>
              <a:latin typeface="Poppins" panose="02000000000000000000" pitchFamily="2" charset="0"/>
              <a:cs typeface="Poppins" panose="02000000000000000000" pitchFamily="2" charset="0"/>
            </a:rPr>
            <a:t>Implementar Central de tráfico del Distrito de Barrancabermeja</a:t>
          </a:r>
        </a:p>
      </dsp:txBody>
      <dsp:txXfrm rot="10800000">
        <a:off x="1658244" y="1550748"/>
        <a:ext cx="5249360" cy="596901"/>
      </dsp:txXfrm>
    </dsp:sp>
    <dsp:sp modelId="{EF6FFBA9-A2EA-4ECD-8A56-8A484C21A77C}">
      <dsp:nvSpPr>
        <dsp:cNvPr id="0" name=""/>
        <dsp:cNvSpPr/>
      </dsp:nvSpPr>
      <dsp:spPr>
        <a:xfrm>
          <a:off x="1210568" y="1550748"/>
          <a:ext cx="596901" cy="596901"/>
        </a:xfrm>
        <a:prstGeom prst="ellipse">
          <a:avLst/>
        </a:prstGeom>
        <a:solidFill>
          <a:schemeClr val="accent4">
            <a:tint val="50000"/>
            <a:hueOff val="5394097"/>
            <a:satOff val="-25103"/>
            <a:lumOff val="-1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D1EC2-C5BC-4BFE-9BEE-0902B0424B52}">
      <dsp:nvSpPr>
        <dsp:cNvPr id="0" name=""/>
        <dsp:cNvSpPr/>
      </dsp:nvSpPr>
      <dsp:spPr>
        <a:xfrm rot="10800000">
          <a:off x="1509019" y="2325829"/>
          <a:ext cx="5398585" cy="596901"/>
        </a:xfrm>
        <a:prstGeom prst="homePlate">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217" tIns="45720" rIns="85344" bIns="45720" numCol="1" spcCol="1270" anchor="ctr" anchorCtr="0">
          <a:noAutofit/>
        </a:bodyPr>
        <a:lstStyle/>
        <a:p>
          <a:pPr marL="0" lvl="0" indent="0" algn="l" defTabSz="533400">
            <a:lnSpc>
              <a:spcPct val="90000"/>
            </a:lnSpc>
            <a:spcBef>
              <a:spcPct val="0"/>
            </a:spcBef>
            <a:spcAft>
              <a:spcPct val="35000"/>
            </a:spcAft>
            <a:buNone/>
          </a:pPr>
          <a:r>
            <a:rPr lang="es-MX" sz="1200" kern="1200" baseline="0" dirty="0">
              <a:solidFill>
                <a:schemeClr val="tx1"/>
              </a:solidFill>
              <a:effectLst/>
              <a:latin typeface="Poppins" panose="00000500000000000000" pitchFamily="2" charset="0"/>
              <a:ea typeface="Times New Roman" panose="02020603050405020304" pitchFamily="18" charset="0"/>
              <a:cs typeface="Poppins" panose="00000500000000000000" pitchFamily="2" charset="0"/>
            </a:rPr>
            <a:t>Estructuración del Sistema Estratégico de Transporte Público - alternativas de solución a la problemática de oferta y demanda del servicio de transporte público colectivo</a:t>
          </a:r>
          <a:endParaRPr lang="es-CO" sz="1200" b="0" kern="1200" baseline="0" dirty="0">
            <a:solidFill>
              <a:schemeClr val="tx1"/>
            </a:solidFill>
            <a:latin typeface="Poppins" panose="00000500000000000000" pitchFamily="2" charset="0"/>
            <a:cs typeface="Poppins" panose="00000500000000000000" pitchFamily="2" charset="0"/>
          </a:endParaRPr>
        </a:p>
      </dsp:txBody>
      <dsp:txXfrm rot="10800000">
        <a:off x="1658244" y="2325829"/>
        <a:ext cx="5249360" cy="596901"/>
      </dsp:txXfrm>
    </dsp:sp>
    <dsp:sp modelId="{EAE3B6A3-2166-4269-8802-28F028DDB87C}">
      <dsp:nvSpPr>
        <dsp:cNvPr id="0" name=""/>
        <dsp:cNvSpPr/>
      </dsp:nvSpPr>
      <dsp:spPr>
        <a:xfrm>
          <a:off x="1210568" y="2325829"/>
          <a:ext cx="596901" cy="596901"/>
        </a:xfrm>
        <a:prstGeom prst="ellipse">
          <a:avLst/>
        </a:prstGeom>
        <a:solidFill>
          <a:schemeClr val="accent4">
            <a:tint val="50000"/>
            <a:hueOff val="8091146"/>
            <a:satOff val="-37655"/>
            <a:lumOff val="-16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086EE8-F36A-4EF8-BB50-B20C527972C3}">
      <dsp:nvSpPr>
        <dsp:cNvPr id="0" name=""/>
        <dsp:cNvSpPr/>
      </dsp:nvSpPr>
      <dsp:spPr>
        <a:xfrm rot="10800000">
          <a:off x="1509019" y="3100911"/>
          <a:ext cx="5398585" cy="596901"/>
        </a:xfrm>
        <a:prstGeom prst="homePlat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217" tIns="45720" rIns="85344" bIns="45720" numCol="1" spcCol="1270" anchor="ctr" anchorCtr="0">
          <a:noAutofit/>
        </a:bodyPr>
        <a:lstStyle/>
        <a:p>
          <a:pPr marL="0" lvl="0" indent="0" algn="l" defTabSz="533400">
            <a:lnSpc>
              <a:spcPct val="90000"/>
            </a:lnSpc>
            <a:spcBef>
              <a:spcPct val="0"/>
            </a:spcBef>
            <a:spcAft>
              <a:spcPct val="35000"/>
            </a:spcAft>
            <a:buNone/>
          </a:pPr>
          <a:r>
            <a:rPr lang="es-CO" sz="1200" b="0" kern="1200" dirty="0">
              <a:solidFill>
                <a:schemeClr val="tx1"/>
              </a:solidFill>
              <a:latin typeface="Poppins" panose="02000000000000000000" pitchFamily="2" charset="0"/>
              <a:cs typeface="Poppins" panose="02000000000000000000" pitchFamily="2" charset="0"/>
            </a:rPr>
            <a:t>Implementar Sistema de </a:t>
          </a:r>
          <a:r>
            <a:rPr lang="es-CO" sz="1200" b="0" kern="1200" dirty="0" err="1">
              <a:solidFill>
                <a:schemeClr val="tx1"/>
              </a:solidFill>
              <a:latin typeface="Poppins" panose="02000000000000000000" pitchFamily="2" charset="0"/>
              <a:cs typeface="Poppins" panose="02000000000000000000" pitchFamily="2" charset="0"/>
            </a:rPr>
            <a:t>Fotomultas</a:t>
          </a:r>
          <a:r>
            <a:rPr lang="es-CO" sz="1200" b="0" kern="1200" dirty="0">
              <a:solidFill>
                <a:schemeClr val="tx1"/>
              </a:solidFill>
              <a:latin typeface="Poppins" panose="02000000000000000000" pitchFamily="2" charset="0"/>
              <a:cs typeface="Poppins" panose="02000000000000000000" pitchFamily="2" charset="0"/>
            </a:rPr>
            <a:t>.</a:t>
          </a:r>
        </a:p>
      </dsp:txBody>
      <dsp:txXfrm rot="10800000">
        <a:off x="1658244" y="3100911"/>
        <a:ext cx="5249360" cy="596901"/>
      </dsp:txXfrm>
    </dsp:sp>
    <dsp:sp modelId="{4ABC305C-31E0-4996-AB73-A3645B0F0C58}">
      <dsp:nvSpPr>
        <dsp:cNvPr id="0" name=""/>
        <dsp:cNvSpPr/>
      </dsp:nvSpPr>
      <dsp:spPr>
        <a:xfrm>
          <a:off x="1210568" y="3100911"/>
          <a:ext cx="596901" cy="596901"/>
        </a:xfrm>
        <a:prstGeom prst="ellipse">
          <a:avLst/>
        </a:prstGeom>
        <a:solidFill>
          <a:schemeClr val="accent4">
            <a:tint val="50000"/>
            <a:hueOff val="10788194"/>
            <a:satOff val="-50206"/>
            <a:lumOff val="-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4F12FF6-3090-4982-BCB2-9F995D4528AB}" type="datetimeFigureOut">
              <a:rPr lang="es-CO" smtClean="0"/>
              <a:t>19/12/2023</a:t>
            </a:fld>
            <a:endParaRPr lang="es-CO"/>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08FF951-0397-4A51-B460-B7DC5918973E}" type="slidenum">
              <a:rPr lang="es-CO" smtClean="0"/>
              <a:t>‹Nº›</a:t>
            </a:fld>
            <a:endParaRPr lang="es-CO"/>
          </a:p>
        </p:txBody>
      </p:sp>
    </p:spTree>
    <p:extLst>
      <p:ext uri="{BB962C8B-B14F-4D97-AF65-F5344CB8AC3E}">
        <p14:creationId xmlns:p14="http://schemas.microsoft.com/office/powerpoint/2010/main" val="424985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08FF951-0397-4A51-B460-B7DC5918973E}" type="slidenum">
              <a:rPr lang="es-CO" smtClean="0"/>
              <a:t>8</a:t>
            </a:fld>
            <a:endParaRPr lang="es-CO"/>
          </a:p>
        </p:txBody>
      </p:sp>
    </p:spTree>
    <p:extLst>
      <p:ext uri="{BB962C8B-B14F-4D97-AF65-F5344CB8AC3E}">
        <p14:creationId xmlns:p14="http://schemas.microsoft.com/office/powerpoint/2010/main" val="97304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556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1400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611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1185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44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0F9C64-D9B6-4EB3-B830-86F08E1A23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71092E34-463C-461C-B885-EA6192A72B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020B391B-229A-430D-AF0F-F80F8C62455B}"/>
              </a:ext>
            </a:extLst>
          </p:cNvPr>
          <p:cNvSpPr>
            <a:spLocks noGrp="1"/>
          </p:cNvSpPr>
          <p:nvPr>
            <p:ph type="dt" sz="half" idx="10"/>
          </p:nvPr>
        </p:nvSpPr>
        <p:spPr/>
        <p:txBody>
          <a:bodyPr/>
          <a:lstStyle/>
          <a:p>
            <a:fld id="{71599BCF-7E7C-4AEE-A1BA-0C48E25334A0}" type="datetimeFigureOut">
              <a:rPr lang="es-CO" smtClean="0"/>
              <a:t>19/12/2023</a:t>
            </a:fld>
            <a:endParaRPr lang="es-CO"/>
          </a:p>
        </p:txBody>
      </p:sp>
      <p:sp>
        <p:nvSpPr>
          <p:cNvPr id="5" name="Marcador de pie de página 4">
            <a:extLst>
              <a:ext uri="{FF2B5EF4-FFF2-40B4-BE49-F238E27FC236}">
                <a16:creationId xmlns:a16="http://schemas.microsoft.com/office/drawing/2014/main" id="{F08D11BC-A0BB-42C1-A2B5-643841A2FB0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33241AC-3441-4675-9737-D5864DB22852}"/>
              </a:ext>
            </a:extLst>
          </p:cNvPr>
          <p:cNvSpPr>
            <a:spLocks noGrp="1"/>
          </p:cNvSpPr>
          <p:nvPr>
            <p:ph type="sldNum" sz="quarter" idx="12"/>
          </p:nvPr>
        </p:nvSpPr>
        <p:spPr/>
        <p:txBody>
          <a:bodyPr/>
          <a:lstStyle/>
          <a:p>
            <a:fld id="{80272CF4-CD49-476B-943C-2034EDA3B03C}" type="slidenum">
              <a:rPr lang="es-CO" smtClean="0"/>
              <a:t>‹Nº›</a:t>
            </a:fld>
            <a:endParaRPr lang="es-CO"/>
          </a:p>
        </p:txBody>
      </p:sp>
    </p:spTree>
    <p:extLst>
      <p:ext uri="{BB962C8B-B14F-4D97-AF65-F5344CB8AC3E}">
        <p14:creationId xmlns:p14="http://schemas.microsoft.com/office/powerpoint/2010/main" val="2615649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ED274C-73A4-4565-AFA0-20DDA840292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0609079-4BD3-4571-A1C7-9FE677441D2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8C0C9B5-4369-49D2-94E7-DAFD86BD8773}"/>
              </a:ext>
            </a:extLst>
          </p:cNvPr>
          <p:cNvSpPr>
            <a:spLocks noGrp="1"/>
          </p:cNvSpPr>
          <p:nvPr>
            <p:ph type="dt" sz="half" idx="10"/>
          </p:nvPr>
        </p:nvSpPr>
        <p:spPr/>
        <p:txBody>
          <a:bodyPr/>
          <a:lstStyle/>
          <a:p>
            <a:fld id="{71599BCF-7E7C-4AEE-A1BA-0C48E25334A0}" type="datetimeFigureOut">
              <a:rPr lang="es-CO" smtClean="0"/>
              <a:t>19/12/2023</a:t>
            </a:fld>
            <a:endParaRPr lang="es-CO"/>
          </a:p>
        </p:txBody>
      </p:sp>
      <p:sp>
        <p:nvSpPr>
          <p:cNvPr id="5" name="Marcador de pie de página 4">
            <a:extLst>
              <a:ext uri="{FF2B5EF4-FFF2-40B4-BE49-F238E27FC236}">
                <a16:creationId xmlns:a16="http://schemas.microsoft.com/office/drawing/2014/main" id="{2CCD7F68-E86A-4886-81F3-65660D11C3E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E675F33-C103-49FB-B103-C228928A044E}"/>
              </a:ext>
            </a:extLst>
          </p:cNvPr>
          <p:cNvSpPr>
            <a:spLocks noGrp="1"/>
          </p:cNvSpPr>
          <p:nvPr>
            <p:ph type="sldNum" sz="quarter" idx="12"/>
          </p:nvPr>
        </p:nvSpPr>
        <p:spPr/>
        <p:txBody>
          <a:bodyPr/>
          <a:lstStyle/>
          <a:p>
            <a:fld id="{80272CF4-CD49-476B-943C-2034EDA3B03C}" type="slidenum">
              <a:rPr lang="es-CO" smtClean="0"/>
              <a:t>‹Nº›</a:t>
            </a:fld>
            <a:endParaRPr lang="es-CO"/>
          </a:p>
        </p:txBody>
      </p:sp>
    </p:spTree>
    <p:extLst>
      <p:ext uri="{BB962C8B-B14F-4D97-AF65-F5344CB8AC3E}">
        <p14:creationId xmlns:p14="http://schemas.microsoft.com/office/powerpoint/2010/main" val="1579399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542A182-6096-44D1-A837-EA5B343A0C3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91153A60-84D0-48EB-9AB1-62FE143D539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DA63592-F14B-47F1-A36C-F04741108B3A}"/>
              </a:ext>
            </a:extLst>
          </p:cNvPr>
          <p:cNvSpPr>
            <a:spLocks noGrp="1"/>
          </p:cNvSpPr>
          <p:nvPr>
            <p:ph type="dt" sz="half" idx="10"/>
          </p:nvPr>
        </p:nvSpPr>
        <p:spPr/>
        <p:txBody>
          <a:bodyPr/>
          <a:lstStyle/>
          <a:p>
            <a:fld id="{71599BCF-7E7C-4AEE-A1BA-0C48E25334A0}" type="datetimeFigureOut">
              <a:rPr lang="es-CO" smtClean="0"/>
              <a:t>19/12/2023</a:t>
            </a:fld>
            <a:endParaRPr lang="es-CO"/>
          </a:p>
        </p:txBody>
      </p:sp>
      <p:sp>
        <p:nvSpPr>
          <p:cNvPr id="5" name="Marcador de pie de página 4">
            <a:extLst>
              <a:ext uri="{FF2B5EF4-FFF2-40B4-BE49-F238E27FC236}">
                <a16:creationId xmlns:a16="http://schemas.microsoft.com/office/drawing/2014/main" id="{E2D9A0C2-1EAA-4F28-8AD6-7677AA69001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17A5D4D-BFB2-4F6F-868F-078CF97BC216}"/>
              </a:ext>
            </a:extLst>
          </p:cNvPr>
          <p:cNvSpPr>
            <a:spLocks noGrp="1"/>
          </p:cNvSpPr>
          <p:nvPr>
            <p:ph type="sldNum" sz="quarter" idx="12"/>
          </p:nvPr>
        </p:nvSpPr>
        <p:spPr/>
        <p:txBody>
          <a:bodyPr/>
          <a:lstStyle/>
          <a:p>
            <a:fld id="{80272CF4-CD49-476B-943C-2034EDA3B03C}" type="slidenum">
              <a:rPr lang="es-CO" smtClean="0"/>
              <a:t>‹Nº›</a:t>
            </a:fld>
            <a:endParaRPr lang="es-CO"/>
          </a:p>
        </p:txBody>
      </p:sp>
    </p:spTree>
    <p:extLst>
      <p:ext uri="{BB962C8B-B14F-4D97-AF65-F5344CB8AC3E}">
        <p14:creationId xmlns:p14="http://schemas.microsoft.com/office/powerpoint/2010/main" val="144113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4EB21-6E7E-43B0-A937-4D13498884B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A502D5A6-D341-4E14-8512-0A1B506A993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AC926A0-ADC2-4EF8-839A-5A91399B366A}"/>
              </a:ext>
            </a:extLst>
          </p:cNvPr>
          <p:cNvSpPr>
            <a:spLocks noGrp="1"/>
          </p:cNvSpPr>
          <p:nvPr>
            <p:ph type="dt" sz="half" idx="10"/>
          </p:nvPr>
        </p:nvSpPr>
        <p:spPr/>
        <p:txBody>
          <a:bodyPr/>
          <a:lstStyle/>
          <a:p>
            <a:fld id="{71599BCF-7E7C-4AEE-A1BA-0C48E25334A0}" type="datetimeFigureOut">
              <a:rPr lang="es-CO" smtClean="0"/>
              <a:t>19/12/2023</a:t>
            </a:fld>
            <a:endParaRPr lang="es-CO"/>
          </a:p>
        </p:txBody>
      </p:sp>
      <p:sp>
        <p:nvSpPr>
          <p:cNvPr id="5" name="Marcador de pie de página 4">
            <a:extLst>
              <a:ext uri="{FF2B5EF4-FFF2-40B4-BE49-F238E27FC236}">
                <a16:creationId xmlns:a16="http://schemas.microsoft.com/office/drawing/2014/main" id="{61DF14C9-F7E7-4A8F-8B13-0023A50DD01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F2F861F-23A8-4315-BFF0-4083142B22CF}"/>
              </a:ext>
            </a:extLst>
          </p:cNvPr>
          <p:cNvSpPr>
            <a:spLocks noGrp="1"/>
          </p:cNvSpPr>
          <p:nvPr>
            <p:ph type="sldNum" sz="quarter" idx="12"/>
          </p:nvPr>
        </p:nvSpPr>
        <p:spPr/>
        <p:txBody>
          <a:bodyPr/>
          <a:lstStyle/>
          <a:p>
            <a:fld id="{80272CF4-CD49-476B-943C-2034EDA3B03C}" type="slidenum">
              <a:rPr lang="es-CO" smtClean="0"/>
              <a:t>‹Nº›</a:t>
            </a:fld>
            <a:endParaRPr lang="es-CO"/>
          </a:p>
        </p:txBody>
      </p:sp>
    </p:spTree>
    <p:extLst>
      <p:ext uri="{BB962C8B-B14F-4D97-AF65-F5344CB8AC3E}">
        <p14:creationId xmlns:p14="http://schemas.microsoft.com/office/powerpoint/2010/main" val="2937968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8CF4A5-B8DC-4AAA-BB7C-6D08C10558E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6F0C897-EB1B-4B3F-9C33-A2B24FB922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D7CDC16-8FE0-4855-AE36-60943134D401}"/>
              </a:ext>
            </a:extLst>
          </p:cNvPr>
          <p:cNvSpPr>
            <a:spLocks noGrp="1"/>
          </p:cNvSpPr>
          <p:nvPr>
            <p:ph type="dt" sz="half" idx="10"/>
          </p:nvPr>
        </p:nvSpPr>
        <p:spPr/>
        <p:txBody>
          <a:bodyPr/>
          <a:lstStyle/>
          <a:p>
            <a:fld id="{71599BCF-7E7C-4AEE-A1BA-0C48E25334A0}" type="datetimeFigureOut">
              <a:rPr lang="es-CO" smtClean="0"/>
              <a:t>19/12/2023</a:t>
            </a:fld>
            <a:endParaRPr lang="es-CO"/>
          </a:p>
        </p:txBody>
      </p:sp>
      <p:sp>
        <p:nvSpPr>
          <p:cNvPr id="5" name="Marcador de pie de página 4">
            <a:extLst>
              <a:ext uri="{FF2B5EF4-FFF2-40B4-BE49-F238E27FC236}">
                <a16:creationId xmlns:a16="http://schemas.microsoft.com/office/drawing/2014/main" id="{BA13C1D2-CFB4-44D2-B21F-411414D1D6C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593FB17-15B9-4A36-A1C4-A4BE59F0BE89}"/>
              </a:ext>
            </a:extLst>
          </p:cNvPr>
          <p:cNvSpPr>
            <a:spLocks noGrp="1"/>
          </p:cNvSpPr>
          <p:nvPr>
            <p:ph type="sldNum" sz="quarter" idx="12"/>
          </p:nvPr>
        </p:nvSpPr>
        <p:spPr/>
        <p:txBody>
          <a:bodyPr/>
          <a:lstStyle/>
          <a:p>
            <a:fld id="{80272CF4-CD49-476B-943C-2034EDA3B03C}" type="slidenum">
              <a:rPr lang="es-CO" smtClean="0"/>
              <a:t>‹Nº›</a:t>
            </a:fld>
            <a:endParaRPr lang="es-CO"/>
          </a:p>
        </p:txBody>
      </p:sp>
    </p:spTree>
    <p:extLst>
      <p:ext uri="{BB962C8B-B14F-4D97-AF65-F5344CB8AC3E}">
        <p14:creationId xmlns:p14="http://schemas.microsoft.com/office/powerpoint/2010/main" val="1151541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096CF6-D1CE-4951-A7B4-A0E4FBC357D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9120C58-9143-4688-ADA2-6B7F8C03253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BDAD99F4-83FC-424D-922F-E519CA80DBA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D1D86134-05A1-4AE2-819C-5E38E46E1CA5}"/>
              </a:ext>
            </a:extLst>
          </p:cNvPr>
          <p:cNvSpPr>
            <a:spLocks noGrp="1"/>
          </p:cNvSpPr>
          <p:nvPr>
            <p:ph type="dt" sz="half" idx="10"/>
          </p:nvPr>
        </p:nvSpPr>
        <p:spPr/>
        <p:txBody>
          <a:bodyPr/>
          <a:lstStyle/>
          <a:p>
            <a:fld id="{71599BCF-7E7C-4AEE-A1BA-0C48E25334A0}" type="datetimeFigureOut">
              <a:rPr lang="es-CO" smtClean="0"/>
              <a:t>19/12/2023</a:t>
            </a:fld>
            <a:endParaRPr lang="es-CO"/>
          </a:p>
        </p:txBody>
      </p:sp>
      <p:sp>
        <p:nvSpPr>
          <p:cNvPr id="6" name="Marcador de pie de página 5">
            <a:extLst>
              <a:ext uri="{FF2B5EF4-FFF2-40B4-BE49-F238E27FC236}">
                <a16:creationId xmlns:a16="http://schemas.microsoft.com/office/drawing/2014/main" id="{D35610D4-F446-45F5-9D8A-A1B606FA838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D476362-DCB3-4484-B76C-36E16697CEE1}"/>
              </a:ext>
            </a:extLst>
          </p:cNvPr>
          <p:cNvSpPr>
            <a:spLocks noGrp="1"/>
          </p:cNvSpPr>
          <p:nvPr>
            <p:ph type="sldNum" sz="quarter" idx="12"/>
          </p:nvPr>
        </p:nvSpPr>
        <p:spPr/>
        <p:txBody>
          <a:bodyPr/>
          <a:lstStyle/>
          <a:p>
            <a:fld id="{80272CF4-CD49-476B-943C-2034EDA3B03C}" type="slidenum">
              <a:rPr lang="es-CO" smtClean="0"/>
              <a:t>‹Nº›</a:t>
            </a:fld>
            <a:endParaRPr lang="es-CO"/>
          </a:p>
        </p:txBody>
      </p:sp>
    </p:spTree>
    <p:extLst>
      <p:ext uri="{BB962C8B-B14F-4D97-AF65-F5344CB8AC3E}">
        <p14:creationId xmlns:p14="http://schemas.microsoft.com/office/powerpoint/2010/main" val="2273021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83D8-CFAC-4DA8-8352-EE770DE915A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01457F8-1561-4375-A96A-1B81B8285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14A01F8-D0F7-4C8C-81EB-81BACCA9F4D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0A116593-1CBF-4283-8331-5AE8674CC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4BEBD8A-801D-424D-91D8-E0F24B969F5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C9B581F3-E13D-4F87-92B7-16B2DFD44A4F}"/>
              </a:ext>
            </a:extLst>
          </p:cNvPr>
          <p:cNvSpPr>
            <a:spLocks noGrp="1"/>
          </p:cNvSpPr>
          <p:nvPr>
            <p:ph type="dt" sz="half" idx="10"/>
          </p:nvPr>
        </p:nvSpPr>
        <p:spPr/>
        <p:txBody>
          <a:bodyPr/>
          <a:lstStyle/>
          <a:p>
            <a:fld id="{71599BCF-7E7C-4AEE-A1BA-0C48E25334A0}" type="datetimeFigureOut">
              <a:rPr lang="es-CO" smtClean="0"/>
              <a:t>19/12/2023</a:t>
            </a:fld>
            <a:endParaRPr lang="es-CO"/>
          </a:p>
        </p:txBody>
      </p:sp>
      <p:sp>
        <p:nvSpPr>
          <p:cNvPr id="8" name="Marcador de pie de página 7">
            <a:extLst>
              <a:ext uri="{FF2B5EF4-FFF2-40B4-BE49-F238E27FC236}">
                <a16:creationId xmlns:a16="http://schemas.microsoft.com/office/drawing/2014/main" id="{766E0D1E-9A2E-49F2-A05F-0A8259A4EC77}"/>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ACCD9D42-8C64-4466-B0B9-F9593D8C1DBE}"/>
              </a:ext>
            </a:extLst>
          </p:cNvPr>
          <p:cNvSpPr>
            <a:spLocks noGrp="1"/>
          </p:cNvSpPr>
          <p:nvPr>
            <p:ph type="sldNum" sz="quarter" idx="12"/>
          </p:nvPr>
        </p:nvSpPr>
        <p:spPr/>
        <p:txBody>
          <a:bodyPr/>
          <a:lstStyle/>
          <a:p>
            <a:fld id="{80272CF4-CD49-476B-943C-2034EDA3B03C}" type="slidenum">
              <a:rPr lang="es-CO" smtClean="0"/>
              <a:t>‹Nº›</a:t>
            </a:fld>
            <a:endParaRPr lang="es-CO"/>
          </a:p>
        </p:txBody>
      </p:sp>
    </p:spTree>
    <p:extLst>
      <p:ext uri="{BB962C8B-B14F-4D97-AF65-F5344CB8AC3E}">
        <p14:creationId xmlns:p14="http://schemas.microsoft.com/office/powerpoint/2010/main" val="2040146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4B293A-FE66-43D5-97E7-D00E9F3A03F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597293EE-5B73-4840-AF90-06FE04299C27}"/>
              </a:ext>
            </a:extLst>
          </p:cNvPr>
          <p:cNvSpPr>
            <a:spLocks noGrp="1"/>
          </p:cNvSpPr>
          <p:nvPr>
            <p:ph type="dt" sz="half" idx="10"/>
          </p:nvPr>
        </p:nvSpPr>
        <p:spPr/>
        <p:txBody>
          <a:bodyPr/>
          <a:lstStyle/>
          <a:p>
            <a:fld id="{71599BCF-7E7C-4AEE-A1BA-0C48E25334A0}" type="datetimeFigureOut">
              <a:rPr lang="es-CO" smtClean="0"/>
              <a:t>19/12/2023</a:t>
            </a:fld>
            <a:endParaRPr lang="es-CO"/>
          </a:p>
        </p:txBody>
      </p:sp>
      <p:sp>
        <p:nvSpPr>
          <p:cNvPr id="4" name="Marcador de pie de página 3">
            <a:extLst>
              <a:ext uri="{FF2B5EF4-FFF2-40B4-BE49-F238E27FC236}">
                <a16:creationId xmlns:a16="http://schemas.microsoft.com/office/drawing/2014/main" id="{6A23CD5D-6408-4792-8C55-0D75182721DE}"/>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D7CAE888-45BB-4A2D-B3BD-A5377ACC2685}"/>
              </a:ext>
            </a:extLst>
          </p:cNvPr>
          <p:cNvSpPr>
            <a:spLocks noGrp="1"/>
          </p:cNvSpPr>
          <p:nvPr>
            <p:ph type="sldNum" sz="quarter" idx="12"/>
          </p:nvPr>
        </p:nvSpPr>
        <p:spPr/>
        <p:txBody>
          <a:bodyPr/>
          <a:lstStyle/>
          <a:p>
            <a:fld id="{80272CF4-CD49-476B-943C-2034EDA3B03C}" type="slidenum">
              <a:rPr lang="es-CO" smtClean="0"/>
              <a:t>‹Nº›</a:t>
            </a:fld>
            <a:endParaRPr lang="es-CO"/>
          </a:p>
        </p:txBody>
      </p:sp>
    </p:spTree>
    <p:extLst>
      <p:ext uri="{BB962C8B-B14F-4D97-AF65-F5344CB8AC3E}">
        <p14:creationId xmlns:p14="http://schemas.microsoft.com/office/powerpoint/2010/main" val="258207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3591EAC-6854-49C5-B87D-3065AFFF9235}"/>
              </a:ext>
            </a:extLst>
          </p:cNvPr>
          <p:cNvSpPr>
            <a:spLocks noGrp="1"/>
          </p:cNvSpPr>
          <p:nvPr>
            <p:ph type="dt" sz="half" idx="10"/>
          </p:nvPr>
        </p:nvSpPr>
        <p:spPr/>
        <p:txBody>
          <a:bodyPr/>
          <a:lstStyle/>
          <a:p>
            <a:fld id="{71599BCF-7E7C-4AEE-A1BA-0C48E25334A0}" type="datetimeFigureOut">
              <a:rPr lang="es-CO" smtClean="0"/>
              <a:t>19/12/2023</a:t>
            </a:fld>
            <a:endParaRPr lang="es-CO"/>
          </a:p>
        </p:txBody>
      </p:sp>
      <p:sp>
        <p:nvSpPr>
          <p:cNvPr id="3" name="Marcador de pie de página 2">
            <a:extLst>
              <a:ext uri="{FF2B5EF4-FFF2-40B4-BE49-F238E27FC236}">
                <a16:creationId xmlns:a16="http://schemas.microsoft.com/office/drawing/2014/main" id="{64E61014-6720-4C94-9541-330BD0C253AE}"/>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333B5E55-0558-418F-BD4A-7FA433E9AEC8}"/>
              </a:ext>
            </a:extLst>
          </p:cNvPr>
          <p:cNvSpPr>
            <a:spLocks noGrp="1"/>
          </p:cNvSpPr>
          <p:nvPr>
            <p:ph type="sldNum" sz="quarter" idx="12"/>
          </p:nvPr>
        </p:nvSpPr>
        <p:spPr/>
        <p:txBody>
          <a:bodyPr/>
          <a:lstStyle/>
          <a:p>
            <a:fld id="{80272CF4-CD49-476B-943C-2034EDA3B03C}" type="slidenum">
              <a:rPr lang="es-CO" smtClean="0"/>
              <a:t>‹Nº›</a:t>
            </a:fld>
            <a:endParaRPr lang="es-CO"/>
          </a:p>
        </p:txBody>
      </p:sp>
    </p:spTree>
    <p:extLst>
      <p:ext uri="{BB962C8B-B14F-4D97-AF65-F5344CB8AC3E}">
        <p14:creationId xmlns:p14="http://schemas.microsoft.com/office/powerpoint/2010/main" val="1753396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27FF58-8ACA-4B51-89F2-704BEA5A47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96A3F39-03FD-404C-B972-4B58C80250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6BB4F10E-1C37-4CDB-823E-AA9A4E7A5A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A0845E1-C07F-4832-8663-8113F6BE6399}"/>
              </a:ext>
            </a:extLst>
          </p:cNvPr>
          <p:cNvSpPr>
            <a:spLocks noGrp="1"/>
          </p:cNvSpPr>
          <p:nvPr>
            <p:ph type="dt" sz="half" idx="10"/>
          </p:nvPr>
        </p:nvSpPr>
        <p:spPr/>
        <p:txBody>
          <a:bodyPr/>
          <a:lstStyle/>
          <a:p>
            <a:fld id="{71599BCF-7E7C-4AEE-A1BA-0C48E25334A0}" type="datetimeFigureOut">
              <a:rPr lang="es-CO" smtClean="0"/>
              <a:t>19/12/2023</a:t>
            </a:fld>
            <a:endParaRPr lang="es-CO"/>
          </a:p>
        </p:txBody>
      </p:sp>
      <p:sp>
        <p:nvSpPr>
          <p:cNvPr id="6" name="Marcador de pie de página 5">
            <a:extLst>
              <a:ext uri="{FF2B5EF4-FFF2-40B4-BE49-F238E27FC236}">
                <a16:creationId xmlns:a16="http://schemas.microsoft.com/office/drawing/2014/main" id="{9900C321-8B14-444A-B0A9-DD9C0036FE0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0398688-1ADC-4CA3-B74C-EDD72C68AA53}"/>
              </a:ext>
            </a:extLst>
          </p:cNvPr>
          <p:cNvSpPr>
            <a:spLocks noGrp="1"/>
          </p:cNvSpPr>
          <p:nvPr>
            <p:ph type="sldNum" sz="quarter" idx="12"/>
          </p:nvPr>
        </p:nvSpPr>
        <p:spPr/>
        <p:txBody>
          <a:bodyPr/>
          <a:lstStyle/>
          <a:p>
            <a:fld id="{80272CF4-CD49-476B-943C-2034EDA3B03C}" type="slidenum">
              <a:rPr lang="es-CO" smtClean="0"/>
              <a:t>‹Nº›</a:t>
            </a:fld>
            <a:endParaRPr lang="es-CO"/>
          </a:p>
        </p:txBody>
      </p:sp>
    </p:spTree>
    <p:extLst>
      <p:ext uri="{BB962C8B-B14F-4D97-AF65-F5344CB8AC3E}">
        <p14:creationId xmlns:p14="http://schemas.microsoft.com/office/powerpoint/2010/main" val="3218627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669F5C-40DA-451D-A2D8-9D20588F4C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131715F-2D7E-4CAD-8892-54DDEE7B7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6A9A42AC-717A-4E0F-820E-90A2B30DC0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1E42BDA-AA8A-4F1D-8020-28E8C09F39EE}"/>
              </a:ext>
            </a:extLst>
          </p:cNvPr>
          <p:cNvSpPr>
            <a:spLocks noGrp="1"/>
          </p:cNvSpPr>
          <p:nvPr>
            <p:ph type="dt" sz="half" idx="10"/>
          </p:nvPr>
        </p:nvSpPr>
        <p:spPr/>
        <p:txBody>
          <a:bodyPr/>
          <a:lstStyle/>
          <a:p>
            <a:fld id="{71599BCF-7E7C-4AEE-A1BA-0C48E25334A0}" type="datetimeFigureOut">
              <a:rPr lang="es-CO" smtClean="0"/>
              <a:t>19/12/2023</a:t>
            </a:fld>
            <a:endParaRPr lang="es-CO"/>
          </a:p>
        </p:txBody>
      </p:sp>
      <p:sp>
        <p:nvSpPr>
          <p:cNvPr id="6" name="Marcador de pie de página 5">
            <a:extLst>
              <a:ext uri="{FF2B5EF4-FFF2-40B4-BE49-F238E27FC236}">
                <a16:creationId xmlns:a16="http://schemas.microsoft.com/office/drawing/2014/main" id="{AE97C489-719A-4F68-9F57-93FB533E444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949B65F-394A-4617-8BE6-9B6199CD1C16}"/>
              </a:ext>
            </a:extLst>
          </p:cNvPr>
          <p:cNvSpPr>
            <a:spLocks noGrp="1"/>
          </p:cNvSpPr>
          <p:nvPr>
            <p:ph type="sldNum" sz="quarter" idx="12"/>
          </p:nvPr>
        </p:nvSpPr>
        <p:spPr/>
        <p:txBody>
          <a:bodyPr/>
          <a:lstStyle/>
          <a:p>
            <a:fld id="{80272CF4-CD49-476B-943C-2034EDA3B03C}" type="slidenum">
              <a:rPr lang="es-CO" smtClean="0"/>
              <a:t>‹Nº›</a:t>
            </a:fld>
            <a:endParaRPr lang="es-CO"/>
          </a:p>
        </p:txBody>
      </p:sp>
    </p:spTree>
    <p:extLst>
      <p:ext uri="{BB962C8B-B14F-4D97-AF65-F5344CB8AC3E}">
        <p14:creationId xmlns:p14="http://schemas.microsoft.com/office/powerpoint/2010/main" val="286288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5EAC519-CB35-4CD9-846F-16EF011C6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4D302A0-1483-432F-91D6-191341D98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5B7595C-140A-41EB-B3C4-F9EAA2EE89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99BCF-7E7C-4AEE-A1BA-0C48E25334A0}" type="datetimeFigureOut">
              <a:rPr lang="es-CO" smtClean="0"/>
              <a:t>19/12/2023</a:t>
            </a:fld>
            <a:endParaRPr lang="es-CO"/>
          </a:p>
        </p:txBody>
      </p:sp>
      <p:sp>
        <p:nvSpPr>
          <p:cNvPr id="5" name="Marcador de pie de página 4">
            <a:extLst>
              <a:ext uri="{FF2B5EF4-FFF2-40B4-BE49-F238E27FC236}">
                <a16:creationId xmlns:a16="http://schemas.microsoft.com/office/drawing/2014/main" id="{CE846600-357A-415B-8162-7CB958FDC2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3CCFB412-6E93-4988-B4F0-595961364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72CF4-CD49-476B-943C-2034EDA3B03C}" type="slidenum">
              <a:rPr lang="es-CO" smtClean="0"/>
              <a:t>‹Nº›</a:t>
            </a:fld>
            <a:endParaRPr lang="es-CO"/>
          </a:p>
        </p:txBody>
      </p:sp>
    </p:spTree>
    <p:extLst>
      <p:ext uri="{BB962C8B-B14F-4D97-AF65-F5344CB8AC3E}">
        <p14:creationId xmlns:p14="http://schemas.microsoft.com/office/powerpoint/2010/main" val="4178086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package" Target="../embeddings/Microsoft_Excel_Worksheet.xlsx"/></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slide" Target="slide8.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17.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A2A2227-D1E1-42B5-A824-C2A249720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8298E91F-BC25-44C9-9B93-82AB92AF706E}"/>
              </a:ext>
            </a:extLst>
          </p:cNvPr>
          <p:cNvSpPr>
            <a:spLocks noGrp="1"/>
          </p:cNvSpPr>
          <p:nvPr>
            <p:ph type="subTitle" idx="1"/>
          </p:nvPr>
        </p:nvSpPr>
        <p:spPr>
          <a:xfrm>
            <a:off x="657137" y="4889783"/>
            <a:ext cx="9144000" cy="433720"/>
          </a:xfrm>
        </p:spPr>
        <p:txBody>
          <a:bodyPr>
            <a:normAutofit/>
          </a:bodyPr>
          <a:lstStyle/>
          <a:p>
            <a:r>
              <a:rPr lang="es-MX" dirty="0">
                <a:solidFill>
                  <a:schemeClr val="accent4">
                    <a:lumMod val="40000"/>
                    <a:lumOff val="60000"/>
                  </a:schemeClr>
                </a:solidFill>
                <a:latin typeface="Poppins" panose="00000500000000000000" pitchFamily="50" charset="0"/>
                <a:cs typeface="Poppins" panose="00000500000000000000" pitchFamily="50" charset="0"/>
              </a:rPr>
              <a:t>RENDICIÓN DE CUENTAS 2020-2023</a:t>
            </a:r>
            <a:endParaRPr lang="es-CO" dirty="0">
              <a:solidFill>
                <a:schemeClr val="accent4">
                  <a:lumMod val="40000"/>
                  <a:lumOff val="60000"/>
                </a:schemeClr>
              </a:solidFill>
              <a:latin typeface="Poppins" panose="00000500000000000000" pitchFamily="50" charset="0"/>
              <a:cs typeface="Poppins" panose="00000500000000000000" pitchFamily="50" charset="0"/>
            </a:endParaRPr>
          </a:p>
        </p:txBody>
      </p:sp>
      <p:sp>
        <p:nvSpPr>
          <p:cNvPr id="4" name="Subtítulo 2">
            <a:extLst>
              <a:ext uri="{FF2B5EF4-FFF2-40B4-BE49-F238E27FC236}">
                <a16:creationId xmlns:a16="http://schemas.microsoft.com/office/drawing/2014/main" id="{A4EB9933-F5F5-D667-BB53-B69E1C175304}"/>
              </a:ext>
            </a:extLst>
          </p:cNvPr>
          <p:cNvSpPr txBox="1">
            <a:spLocks/>
          </p:cNvSpPr>
          <p:nvPr/>
        </p:nvSpPr>
        <p:spPr>
          <a:xfrm>
            <a:off x="944729" y="5415903"/>
            <a:ext cx="8531109" cy="8100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chemeClr val="bg1"/>
                </a:solidFill>
                <a:latin typeface="Poppins" panose="00000500000000000000" pitchFamily="50" charset="0"/>
                <a:cs typeface="Poppins" panose="00000500000000000000" pitchFamily="50" charset="0"/>
              </a:rPr>
              <a:t>Inspección de Tránsito y Transporte de Barrancabermeja</a:t>
            </a:r>
            <a:endParaRPr lang="es-CO" b="1" dirty="0">
              <a:solidFill>
                <a:schemeClr val="bg1"/>
              </a:solidFill>
              <a:latin typeface="Poppins" panose="00000500000000000000" pitchFamily="50" charset="0"/>
              <a:cs typeface="Poppins" panose="00000500000000000000" pitchFamily="50" charset="0"/>
            </a:endParaRPr>
          </a:p>
        </p:txBody>
      </p:sp>
      <p:cxnSp>
        <p:nvCxnSpPr>
          <p:cNvPr id="7" name="Conector recto 6">
            <a:extLst>
              <a:ext uri="{FF2B5EF4-FFF2-40B4-BE49-F238E27FC236}">
                <a16:creationId xmlns:a16="http://schemas.microsoft.com/office/drawing/2014/main" id="{560D2398-4336-6DA3-E72B-E8872BE3A995}"/>
              </a:ext>
            </a:extLst>
          </p:cNvPr>
          <p:cNvCxnSpPr/>
          <p:nvPr/>
        </p:nvCxnSpPr>
        <p:spPr>
          <a:xfrm>
            <a:off x="575187" y="5323505"/>
            <a:ext cx="9270194"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8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Imagen en blanco y negro&#10;&#10;Descripción generada automáticamente con confianza media">
            <a:extLst>
              <a:ext uri="{FF2B5EF4-FFF2-40B4-BE49-F238E27FC236}">
                <a16:creationId xmlns:a16="http://schemas.microsoft.com/office/drawing/2014/main" id="{103B1CFD-3A4D-497E-BE7D-8F387519843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28242"/>
            <a:ext cx="12193588" cy="6858000"/>
          </a:xfrm>
          <a:ln>
            <a:solidFill>
              <a:schemeClr val="accent4">
                <a:lumMod val="40000"/>
                <a:lumOff val="60000"/>
              </a:schemeClr>
            </a:solidFill>
          </a:ln>
        </p:spPr>
      </p:pic>
      <p:sp>
        <p:nvSpPr>
          <p:cNvPr id="7" name="Subtítulo 2">
            <a:extLst>
              <a:ext uri="{FF2B5EF4-FFF2-40B4-BE49-F238E27FC236}">
                <a16:creationId xmlns:a16="http://schemas.microsoft.com/office/drawing/2014/main" id="{E9FD5413-A5A2-7BF8-A0DA-2AFB3D90C0F4}"/>
              </a:ext>
            </a:extLst>
          </p:cNvPr>
          <p:cNvSpPr txBox="1">
            <a:spLocks/>
          </p:cNvSpPr>
          <p:nvPr/>
        </p:nvSpPr>
        <p:spPr>
          <a:xfrm>
            <a:off x="1918937" y="785895"/>
            <a:ext cx="7638017"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b="1" dirty="0">
                <a:solidFill>
                  <a:schemeClr val="tx1">
                    <a:lumMod val="65000"/>
                    <a:lumOff val="35000"/>
                  </a:schemeClr>
                </a:solidFill>
                <a:latin typeface="Poppins" panose="00000500000000000000" pitchFamily="50" charset="0"/>
                <a:cs typeface="Poppins" panose="00000500000000000000" pitchFamily="50" charset="0"/>
              </a:rPr>
              <a:t>Aspectos Estratégico Sectoriales Especiales</a:t>
            </a:r>
          </a:p>
        </p:txBody>
      </p:sp>
      <p:sp>
        <p:nvSpPr>
          <p:cNvPr id="8" name="Subtítulo 2">
            <a:extLst>
              <a:ext uri="{FF2B5EF4-FFF2-40B4-BE49-F238E27FC236}">
                <a16:creationId xmlns:a16="http://schemas.microsoft.com/office/drawing/2014/main" id="{3F1D96B8-0512-6662-B6E6-5FE172EA6E80}"/>
              </a:ext>
            </a:extLst>
          </p:cNvPr>
          <p:cNvSpPr txBox="1">
            <a:spLocks/>
          </p:cNvSpPr>
          <p:nvPr/>
        </p:nvSpPr>
        <p:spPr>
          <a:xfrm>
            <a:off x="1918938" y="1116516"/>
            <a:ext cx="7308639"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1700" b="1" dirty="0">
                <a:latin typeface="Poppins" panose="00000500000000000000" pitchFamily="50" charset="0"/>
                <a:cs typeface="Poppins" panose="00000500000000000000" pitchFamily="50" charset="0"/>
              </a:rPr>
              <a:t>Inspección de Tránsito y Transporte</a:t>
            </a:r>
          </a:p>
        </p:txBody>
      </p:sp>
      <p:sp>
        <p:nvSpPr>
          <p:cNvPr id="3" name="Subtítulo 2">
            <a:extLst>
              <a:ext uri="{FF2B5EF4-FFF2-40B4-BE49-F238E27FC236}">
                <a16:creationId xmlns:a16="http://schemas.microsoft.com/office/drawing/2014/main" id="{60F1A431-7E37-63CA-E2F6-7A1972BAA600}"/>
              </a:ext>
            </a:extLst>
          </p:cNvPr>
          <p:cNvSpPr txBox="1">
            <a:spLocks/>
          </p:cNvSpPr>
          <p:nvPr/>
        </p:nvSpPr>
        <p:spPr>
          <a:xfrm>
            <a:off x="2381053" y="1860063"/>
            <a:ext cx="6478302"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2000" b="1" i="1" dirty="0">
                <a:latin typeface="Poppins" panose="00000500000000000000" pitchFamily="50" charset="0"/>
                <a:cs typeface="Poppins" panose="00000500000000000000" pitchFamily="50" charset="0"/>
              </a:rPr>
              <a:t>Informe Especial  Transporte Público</a:t>
            </a:r>
          </a:p>
        </p:txBody>
      </p:sp>
      <p:sp>
        <p:nvSpPr>
          <p:cNvPr id="15" name="CuadroTexto 14">
            <a:extLst>
              <a:ext uri="{FF2B5EF4-FFF2-40B4-BE49-F238E27FC236}">
                <a16:creationId xmlns:a16="http://schemas.microsoft.com/office/drawing/2014/main" id="{43C99B2C-73D4-D00B-7810-04FC68F0D0FF}"/>
              </a:ext>
            </a:extLst>
          </p:cNvPr>
          <p:cNvSpPr txBox="1"/>
          <p:nvPr/>
        </p:nvSpPr>
        <p:spPr>
          <a:xfrm>
            <a:off x="1622149" y="2353822"/>
            <a:ext cx="6109334" cy="3693319"/>
          </a:xfrm>
          <a:prstGeom prst="rect">
            <a:avLst/>
          </a:prstGeom>
          <a:noFill/>
        </p:spPr>
        <p:txBody>
          <a:bodyPr wrap="square">
            <a:spAutoFit/>
          </a:bodyPr>
          <a:lstStyle/>
          <a:p>
            <a:pPr algn="l"/>
            <a:r>
              <a:rPr lang="es-MX" sz="1800" b="0" i="0" u="none" strike="noStrike" baseline="0" dirty="0">
                <a:latin typeface="Arial" panose="020B0604020202020204" pitchFamily="34" charset="0"/>
              </a:rPr>
              <a:t>La capacidad transportadora para la modalidad individual se encuentra numerada mediante</a:t>
            </a:r>
          </a:p>
          <a:p>
            <a:pPr algn="l"/>
            <a:r>
              <a:rPr lang="es-MX" sz="1800" b="0" i="0" u="none" strike="noStrike" baseline="0" dirty="0">
                <a:latin typeface="Arial" panose="020B0604020202020204" pitchFamily="34" charset="0"/>
              </a:rPr>
              <a:t>el Decreto municipal No. 296 de 1999 y se ha mantenido sin modificación, en el artículo</a:t>
            </a:r>
          </a:p>
          <a:p>
            <a:pPr algn="l"/>
            <a:r>
              <a:rPr lang="es-MX" sz="1800" b="0" i="0" u="none" strike="noStrike" baseline="0" dirty="0">
                <a:latin typeface="Arial" panose="020B0604020202020204" pitchFamily="34" charset="0"/>
              </a:rPr>
              <a:t>tercero adjudica los rangos en la numeración de taxis por empresa, indicando un total de</a:t>
            </a:r>
          </a:p>
          <a:p>
            <a:pPr algn="l"/>
            <a:r>
              <a:rPr lang="es-MX" sz="1800" b="0" i="0" u="none" strike="noStrike" baseline="0" dirty="0">
                <a:latin typeface="Arial" panose="020B0604020202020204" pitchFamily="34" charset="0"/>
              </a:rPr>
              <a:t>959 vehículos clase automóvil tipo Taxi, del número 0000 al 0958. Esta disposición no ha</a:t>
            </a:r>
          </a:p>
          <a:p>
            <a:pPr algn="l"/>
            <a:r>
              <a:rPr lang="es-CO" sz="1800" b="0" i="0" u="none" strike="noStrike" baseline="0" dirty="0">
                <a:latin typeface="Arial" panose="020B0604020202020204" pitchFamily="34" charset="0"/>
              </a:rPr>
              <a:t>sido modificada continuando vigente por obedecer al concepto de capacidad global</a:t>
            </a:r>
          </a:p>
          <a:p>
            <a:pPr algn="l"/>
            <a:r>
              <a:rPr lang="es-MX" sz="1800" b="0" i="0" u="none" strike="noStrike" baseline="0" dirty="0">
                <a:latin typeface="Arial" panose="020B0604020202020204" pitchFamily="34" charset="0"/>
              </a:rPr>
              <a:t>municipal y no asignada por empresas, los propietarios voluntariamente pueden cambiar</a:t>
            </a:r>
          </a:p>
          <a:p>
            <a:pPr algn="l"/>
            <a:r>
              <a:rPr lang="es-MX" sz="1800" b="0" i="0" u="none" strike="noStrike" baseline="0" dirty="0">
                <a:latin typeface="Arial" panose="020B0604020202020204" pitchFamily="34" charset="0"/>
              </a:rPr>
              <a:t>de empresa en cualquier momento</a:t>
            </a:r>
            <a:endParaRPr lang="es-CO" dirty="0"/>
          </a:p>
        </p:txBody>
      </p:sp>
    </p:spTree>
    <p:extLst>
      <p:ext uri="{BB962C8B-B14F-4D97-AF65-F5344CB8AC3E}">
        <p14:creationId xmlns:p14="http://schemas.microsoft.com/office/powerpoint/2010/main" val="32738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Imagen en blanco y negro&#10;&#10;Descripción generada automáticamente con confianza media">
            <a:extLst>
              <a:ext uri="{FF2B5EF4-FFF2-40B4-BE49-F238E27FC236}">
                <a16:creationId xmlns:a16="http://schemas.microsoft.com/office/drawing/2014/main" id="{103B1CFD-3A4D-497E-BE7D-8F387519843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28242"/>
            <a:ext cx="12193588" cy="6858000"/>
          </a:xfrm>
          <a:ln>
            <a:solidFill>
              <a:schemeClr val="accent4">
                <a:lumMod val="40000"/>
                <a:lumOff val="60000"/>
              </a:schemeClr>
            </a:solidFill>
          </a:ln>
        </p:spPr>
      </p:pic>
      <p:sp>
        <p:nvSpPr>
          <p:cNvPr id="7" name="Subtítulo 2">
            <a:extLst>
              <a:ext uri="{FF2B5EF4-FFF2-40B4-BE49-F238E27FC236}">
                <a16:creationId xmlns:a16="http://schemas.microsoft.com/office/drawing/2014/main" id="{E9FD5413-A5A2-7BF8-A0DA-2AFB3D90C0F4}"/>
              </a:ext>
            </a:extLst>
          </p:cNvPr>
          <p:cNvSpPr txBox="1">
            <a:spLocks/>
          </p:cNvSpPr>
          <p:nvPr/>
        </p:nvSpPr>
        <p:spPr>
          <a:xfrm>
            <a:off x="1918937" y="785895"/>
            <a:ext cx="7638017"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b="1" dirty="0">
                <a:solidFill>
                  <a:schemeClr val="tx1">
                    <a:lumMod val="65000"/>
                    <a:lumOff val="35000"/>
                  </a:schemeClr>
                </a:solidFill>
                <a:latin typeface="Poppins" panose="00000500000000000000" pitchFamily="50" charset="0"/>
                <a:cs typeface="Poppins" panose="00000500000000000000" pitchFamily="50" charset="0"/>
              </a:rPr>
              <a:t>Aspectos Estratégico Sectoriales Especiales</a:t>
            </a:r>
          </a:p>
        </p:txBody>
      </p:sp>
      <p:sp>
        <p:nvSpPr>
          <p:cNvPr id="8" name="Subtítulo 2">
            <a:extLst>
              <a:ext uri="{FF2B5EF4-FFF2-40B4-BE49-F238E27FC236}">
                <a16:creationId xmlns:a16="http://schemas.microsoft.com/office/drawing/2014/main" id="{3F1D96B8-0512-6662-B6E6-5FE172EA6E80}"/>
              </a:ext>
            </a:extLst>
          </p:cNvPr>
          <p:cNvSpPr txBox="1">
            <a:spLocks/>
          </p:cNvSpPr>
          <p:nvPr/>
        </p:nvSpPr>
        <p:spPr>
          <a:xfrm>
            <a:off x="1918938" y="1116516"/>
            <a:ext cx="7308639"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1700" b="1" dirty="0">
                <a:latin typeface="Poppins" panose="00000500000000000000" pitchFamily="50" charset="0"/>
                <a:cs typeface="Poppins" panose="00000500000000000000" pitchFamily="50" charset="0"/>
              </a:rPr>
              <a:t>Inspección de Tránsito y Transporte</a:t>
            </a:r>
          </a:p>
        </p:txBody>
      </p:sp>
      <p:sp>
        <p:nvSpPr>
          <p:cNvPr id="3" name="Subtítulo 2">
            <a:extLst>
              <a:ext uri="{FF2B5EF4-FFF2-40B4-BE49-F238E27FC236}">
                <a16:creationId xmlns:a16="http://schemas.microsoft.com/office/drawing/2014/main" id="{60F1A431-7E37-63CA-E2F6-7A1972BAA600}"/>
              </a:ext>
            </a:extLst>
          </p:cNvPr>
          <p:cNvSpPr txBox="1">
            <a:spLocks/>
          </p:cNvSpPr>
          <p:nvPr/>
        </p:nvSpPr>
        <p:spPr>
          <a:xfrm>
            <a:off x="2381053" y="1860063"/>
            <a:ext cx="6478302"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2000" b="1" i="1" dirty="0">
                <a:latin typeface="Poppins" panose="00000500000000000000" pitchFamily="50" charset="0"/>
                <a:cs typeface="Poppins" panose="00000500000000000000" pitchFamily="50" charset="0"/>
              </a:rPr>
              <a:t>Informe Especial  Transporte Público</a:t>
            </a:r>
          </a:p>
        </p:txBody>
      </p:sp>
      <p:pic>
        <p:nvPicPr>
          <p:cNvPr id="4" name="Imagen 3">
            <a:extLst>
              <a:ext uri="{FF2B5EF4-FFF2-40B4-BE49-F238E27FC236}">
                <a16:creationId xmlns:a16="http://schemas.microsoft.com/office/drawing/2014/main" id="{F9F9834B-2D18-F02F-7DDE-B5D2977C8DA9}"/>
              </a:ext>
            </a:extLst>
          </p:cNvPr>
          <p:cNvPicPr>
            <a:picLocks noChangeAspect="1"/>
          </p:cNvPicPr>
          <p:nvPr/>
        </p:nvPicPr>
        <p:blipFill>
          <a:blip r:embed="rId3"/>
          <a:stretch>
            <a:fillRect/>
          </a:stretch>
        </p:blipFill>
        <p:spPr>
          <a:xfrm>
            <a:off x="2614736" y="2258268"/>
            <a:ext cx="4403284" cy="4196071"/>
          </a:xfrm>
          <a:prstGeom prst="rect">
            <a:avLst/>
          </a:prstGeom>
        </p:spPr>
      </p:pic>
    </p:spTree>
    <p:extLst>
      <p:ext uri="{BB962C8B-B14F-4D97-AF65-F5344CB8AC3E}">
        <p14:creationId xmlns:p14="http://schemas.microsoft.com/office/powerpoint/2010/main" val="2481891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A2A2227-D1E1-42B5-A824-C2A249720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8298E91F-BC25-44C9-9B93-82AB92AF706E}"/>
              </a:ext>
            </a:extLst>
          </p:cNvPr>
          <p:cNvSpPr>
            <a:spLocks noGrp="1"/>
          </p:cNvSpPr>
          <p:nvPr>
            <p:ph type="subTitle" idx="1"/>
          </p:nvPr>
        </p:nvSpPr>
        <p:spPr>
          <a:xfrm>
            <a:off x="657137" y="4889783"/>
            <a:ext cx="9144000" cy="433720"/>
          </a:xfrm>
        </p:spPr>
        <p:txBody>
          <a:bodyPr>
            <a:normAutofit/>
          </a:bodyPr>
          <a:lstStyle/>
          <a:p>
            <a:r>
              <a:rPr lang="es-MX" dirty="0">
                <a:solidFill>
                  <a:schemeClr val="accent4">
                    <a:lumMod val="40000"/>
                    <a:lumOff val="60000"/>
                  </a:schemeClr>
                </a:solidFill>
                <a:latin typeface="Poppins" panose="00000500000000000000" pitchFamily="50" charset="0"/>
                <a:cs typeface="Poppins" panose="00000500000000000000" pitchFamily="50" charset="0"/>
              </a:rPr>
              <a:t>INDICADORES DE GESTIÓN</a:t>
            </a:r>
            <a:endParaRPr lang="es-CO" dirty="0">
              <a:solidFill>
                <a:schemeClr val="accent4">
                  <a:lumMod val="40000"/>
                  <a:lumOff val="60000"/>
                </a:schemeClr>
              </a:solidFill>
              <a:latin typeface="Poppins" panose="00000500000000000000" pitchFamily="50" charset="0"/>
              <a:cs typeface="Poppins" panose="00000500000000000000" pitchFamily="50" charset="0"/>
            </a:endParaRPr>
          </a:p>
        </p:txBody>
      </p:sp>
      <p:sp>
        <p:nvSpPr>
          <p:cNvPr id="2" name="Google Shape;120;g1202fc0fb11_0_25">
            <a:extLst>
              <a:ext uri="{FF2B5EF4-FFF2-40B4-BE49-F238E27FC236}">
                <a16:creationId xmlns:a16="http://schemas.microsoft.com/office/drawing/2014/main" id="{36DB59A3-B877-40F9-B3BC-0CB251C8FBED}"/>
              </a:ext>
            </a:extLst>
          </p:cNvPr>
          <p:cNvSpPr txBox="1"/>
          <p:nvPr/>
        </p:nvSpPr>
        <p:spPr>
          <a:xfrm>
            <a:off x="5863316" y="520139"/>
            <a:ext cx="5758413" cy="400069"/>
          </a:xfrm>
          <a:prstGeom prst="rect">
            <a:avLst/>
          </a:prstGeom>
          <a:noFill/>
          <a:ln>
            <a:noFill/>
          </a:ln>
        </p:spPr>
        <p:txBody>
          <a:bodyPr spcFirstLastPara="1" wrap="square" lIns="91425" tIns="45700" rIns="91425" bIns="45700" anchor="t" anchorCtr="0">
            <a:spAutoFit/>
          </a:bodyPr>
          <a:lstStyle/>
          <a:p>
            <a:pPr algn="r"/>
            <a:r>
              <a:rPr lang="es-MX" sz="1000" i="0" dirty="0">
                <a:solidFill>
                  <a:schemeClr val="bg1"/>
                </a:solidFill>
                <a:effectLst/>
                <a:latin typeface="Poppins" panose="00000500000000000000" pitchFamily="2" charset="0"/>
                <a:cs typeface="Poppins" panose="00000500000000000000" pitchFamily="2" charset="0"/>
              </a:rPr>
              <a:t>Proyectó:</a:t>
            </a:r>
          </a:p>
          <a:p>
            <a:pPr algn="r"/>
            <a:r>
              <a:rPr lang="es-MX" sz="1000" i="0" dirty="0">
                <a:solidFill>
                  <a:schemeClr val="bg1"/>
                </a:solidFill>
                <a:effectLst/>
                <a:latin typeface="Poppins" panose="00000500000000000000" pitchFamily="2" charset="0"/>
                <a:cs typeface="Poppins" panose="00000500000000000000" pitchFamily="2" charset="0"/>
              </a:rPr>
              <a:t> </a:t>
            </a:r>
            <a:r>
              <a:rPr lang="es-MX" sz="1000" dirty="0">
                <a:solidFill>
                  <a:schemeClr val="bg1"/>
                </a:solidFill>
                <a:latin typeface="Poppins" panose="00000500000000000000" pitchFamily="2" charset="0"/>
                <a:cs typeface="Poppins" panose="00000500000000000000" pitchFamily="2" charset="0"/>
              </a:rPr>
              <a:t>Nombre y Cargo.</a:t>
            </a:r>
          </a:p>
        </p:txBody>
      </p:sp>
      <p:sp>
        <p:nvSpPr>
          <p:cNvPr id="4" name="Subtítulo 2">
            <a:extLst>
              <a:ext uri="{FF2B5EF4-FFF2-40B4-BE49-F238E27FC236}">
                <a16:creationId xmlns:a16="http://schemas.microsoft.com/office/drawing/2014/main" id="{A4EB9933-F5F5-D667-BB53-B69E1C175304}"/>
              </a:ext>
            </a:extLst>
          </p:cNvPr>
          <p:cNvSpPr txBox="1">
            <a:spLocks/>
          </p:cNvSpPr>
          <p:nvPr/>
        </p:nvSpPr>
        <p:spPr>
          <a:xfrm>
            <a:off x="944729" y="5415903"/>
            <a:ext cx="8531109" cy="8100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chemeClr val="bg1"/>
                </a:solidFill>
                <a:latin typeface="Poppins" panose="00000500000000000000" pitchFamily="50" charset="0"/>
                <a:cs typeface="Poppins" panose="00000500000000000000" pitchFamily="50" charset="0"/>
              </a:rPr>
              <a:t>Inspección de Tránsito y Transporte de Barrancabermeja</a:t>
            </a:r>
            <a:endParaRPr lang="es-CO" b="1" dirty="0">
              <a:solidFill>
                <a:schemeClr val="bg1"/>
              </a:solidFill>
              <a:latin typeface="Poppins" panose="00000500000000000000" pitchFamily="50" charset="0"/>
              <a:cs typeface="Poppins" panose="00000500000000000000" pitchFamily="50" charset="0"/>
            </a:endParaRPr>
          </a:p>
        </p:txBody>
      </p:sp>
      <p:cxnSp>
        <p:nvCxnSpPr>
          <p:cNvPr id="7" name="Conector recto 6">
            <a:extLst>
              <a:ext uri="{FF2B5EF4-FFF2-40B4-BE49-F238E27FC236}">
                <a16:creationId xmlns:a16="http://schemas.microsoft.com/office/drawing/2014/main" id="{560D2398-4336-6DA3-E72B-E8872BE3A995}"/>
              </a:ext>
            </a:extLst>
          </p:cNvPr>
          <p:cNvCxnSpPr/>
          <p:nvPr/>
        </p:nvCxnSpPr>
        <p:spPr>
          <a:xfrm>
            <a:off x="575187" y="5323505"/>
            <a:ext cx="9270194"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893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Imagen en blanco y negro&#10;&#10;Descripción generada automáticamente con confianza media">
            <a:extLst>
              <a:ext uri="{FF2B5EF4-FFF2-40B4-BE49-F238E27FC236}">
                <a16:creationId xmlns:a16="http://schemas.microsoft.com/office/drawing/2014/main" id="{103B1CFD-3A4D-497E-BE7D-8F387519843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21535"/>
            <a:ext cx="12193588" cy="6858000"/>
          </a:xfrm>
          <a:ln>
            <a:solidFill>
              <a:schemeClr val="accent4">
                <a:lumMod val="40000"/>
                <a:lumOff val="60000"/>
              </a:schemeClr>
            </a:solidFill>
          </a:ln>
        </p:spPr>
      </p:pic>
      <p:sp>
        <p:nvSpPr>
          <p:cNvPr id="7" name="Subtítulo 2">
            <a:extLst>
              <a:ext uri="{FF2B5EF4-FFF2-40B4-BE49-F238E27FC236}">
                <a16:creationId xmlns:a16="http://schemas.microsoft.com/office/drawing/2014/main" id="{E9FD5413-A5A2-7BF8-A0DA-2AFB3D90C0F4}"/>
              </a:ext>
            </a:extLst>
          </p:cNvPr>
          <p:cNvSpPr txBox="1">
            <a:spLocks/>
          </p:cNvSpPr>
          <p:nvPr/>
        </p:nvSpPr>
        <p:spPr>
          <a:xfrm>
            <a:off x="1918938" y="785895"/>
            <a:ext cx="3872262"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b="1" dirty="0">
                <a:solidFill>
                  <a:schemeClr val="tx1">
                    <a:lumMod val="65000"/>
                    <a:lumOff val="35000"/>
                  </a:schemeClr>
                </a:solidFill>
                <a:latin typeface="Poppins" panose="00000500000000000000" pitchFamily="50" charset="0"/>
                <a:cs typeface="Poppins" panose="00000500000000000000" pitchFamily="50" charset="0"/>
              </a:rPr>
              <a:t>Indicadores Principales</a:t>
            </a:r>
          </a:p>
        </p:txBody>
      </p:sp>
      <p:sp>
        <p:nvSpPr>
          <p:cNvPr id="8" name="Subtítulo 2">
            <a:extLst>
              <a:ext uri="{FF2B5EF4-FFF2-40B4-BE49-F238E27FC236}">
                <a16:creationId xmlns:a16="http://schemas.microsoft.com/office/drawing/2014/main" id="{3F1D96B8-0512-6662-B6E6-5FE172EA6E80}"/>
              </a:ext>
            </a:extLst>
          </p:cNvPr>
          <p:cNvSpPr txBox="1">
            <a:spLocks/>
          </p:cNvSpPr>
          <p:nvPr/>
        </p:nvSpPr>
        <p:spPr>
          <a:xfrm>
            <a:off x="1918938" y="1116516"/>
            <a:ext cx="7308639"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1700" b="1" dirty="0">
                <a:latin typeface="Poppins" panose="00000500000000000000" pitchFamily="50" charset="0"/>
                <a:cs typeface="Poppins" panose="00000500000000000000" pitchFamily="50" charset="0"/>
              </a:rPr>
              <a:t>Inspección de Tránsito y Transporte</a:t>
            </a:r>
          </a:p>
        </p:txBody>
      </p:sp>
      <p:graphicFrame>
        <p:nvGraphicFramePr>
          <p:cNvPr id="9" name="Tabla 8">
            <a:extLst>
              <a:ext uri="{FF2B5EF4-FFF2-40B4-BE49-F238E27FC236}">
                <a16:creationId xmlns:a16="http://schemas.microsoft.com/office/drawing/2014/main" id="{5B35D62A-9341-B62F-FD49-27605965BB36}"/>
              </a:ext>
            </a:extLst>
          </p:cNvPr>
          <p:cNvGraphicFramePr>
            <a:graphicFrameLocks noGrp="1"/>
          </p:cNvGraphicFramePr>
          <p:nvPr>
            <p:extLst>
              <p:ext uri="{D42A27DB-BD31-4B8C-83A1-F6EECF244321}">
                <p14:modId xmlns:p14="http://schemas.microsoft.com/office/powerpoint/2010/main" val="3872608835"/>
              </p:ext>
            </p:extLst>
          </p:nvPr>
        </p:nvGraphicFramePr>
        <p:xfrm>
          <a:off x="2015192" y="1644981"/>
          <a:ext cx="8829274" cy="4105294"/>
        </p:xfrm>
        <a:graphic>
          <a:graphicData uri="http://schemas.openxmlformats.org/drawingml/2006/table">
            <a:tbl>
              <a:tblPr firstRow="1" bandRow="1">
                <a:tableStyleId>{F5AB1C69-6EDB-4FF4-983F-18BD219EF322}</a:tableStyleId>
              </a:tblPr>
              <a:tblGrid>
                <a:gridCol w="4273316">
                  <a:extLst>
                    <a:ext uri="{9D8B030D-6E8A-4147-A177-3AD203B41FA5}">
                      <a16:colId xmlns:a16="http://schemas.microsoft.com/office/drawing/2014/main" val="2166484006"/>
                    </a:ext>
                  </a:extLst>
                </a:gridCol>
                <a:gridCol w="1109124">
                  <a:extLst>
                    <a:ext uri="{9D8B030D-6E8A-4147-A177-3AD203B41FA5}">
                      <a16:colId xmlns:a16="http://schemas.microsoft.com/office/drawing/2014/main" val="4038030766"/>
                    </a:ext>
                  </a:extLst>
                </a:gridCol>
                <a:gridCol w="2071672">
                  <a:extLst>
                    <a:ext uri="{9D8B030D-6E8A-4147-A177-3AD203B41FA5}">
                      <a16:colId xmlns:a16="http://schemas.microsoft.com/office/drawing/2014/main" val="1473206740"/>
                    </a:ext>
                  </a:extLst>
                </a:gridCol>
                <a:gridCol w="1375162">
                  <a:extLst>
                    <a:ext uri="{9D8B030D-6E8A-4147-A177-3AD203B41FA5}">
                      <a16:colId xmlns:a16="http://schemas.microsoft.com/office/drawing/2014/main" val="1053515274"/>
                    </a:ext>
                  </a:extLst>
                </a:gridCol>
              </a:tblGrid>
              <a:tr h="297048">
                <a:tc>
                  <a:txBody>
                    <a:bodyPr/>
                    <a:lstStyle/>
                    <a:p>
                      <a:pPr algn="ctr"/>
                      <a:r>
                        <a:rPr lang="es-MX" sz="1200" b="0" dirty="0">
                          <a:solidFill>
                            <a:schemeClr val="bg1"/>
                          </a:solidFill>
                          <a:latin typeface="Poppins" panose="00000500000000000000" pitchFamily="2" charset="0"/>
                          <a:cs typeface="Poppins" panose="00000500000000000000" pitchFamily="2" charset="0"/>
                        </a:rPr>
                        <a:t>Nombre del indicador</a:t>
                      </a:r>
                      <a:endParaRPr lang="es-CO" sz="1200" b="0" dirty="0">
                        <a:solidFill>
                          <a:schemeClr val="bg1"/>
                        </a:solidFill>
                        <a:latin typeface="Poppins" panose="00000500000000000000" pitchFamily="2" charset="0"/>
                        <a:cs typeface="Poppins" panose="00000500000000000000" pitchFamily="2" charset="0"/>
                      </a:endParaRPr>
                    </a:p>
                  </a:txBody>
                  <a:tcPr anchor="ctr">
                    <a:solidFill>
                      <a:schemeClr val="tx1">
                        <a:lumMod val="65000"/>
                        <a:lumOff val="35000"/>
                      </a:schemeClr>
                    </a:solidFill>
                  </a:tcPr>
                </a:tc>
                <a:tc>
                  <a:txBody>
                    <a:bodyPr/>
                    <a:lstStyle/>
                    <a:p>
                      <a:pPr algn="ctr"/>
                      <a:r>
                        <a:rPr lang="es-CO" sz="1200" b="0" dirty="0">
                          <a:solidFill>
                            <a:schemeClr val="bg1"/>
                          </a:solidFill>
                          <a:latin typeface="Poppins" panose="00000500000000000000" pitchFamily="2" charset="0"/>
                          <a:cs typeface="Poppins" panose="00000500000000000000" pitchFamily="2" charset="0"/>
                        </a:rPr>
                        <a:t>Resultado</a:t>
                      </a:r>
                    </a:p>
                  </a:txBody>
                  <a:tcPr anchor="ctr">
                    <a:solidFill>
                      <a:schemeClr val="tx1">
                        <a:lumMod val="65000"/>
                        <a:lumOff val="35000"/>
                      </a:schemeClr>
                    </a:solidFill>
                  </a:tcPr>
                </a:tc>
                <a:tc>
                  <a:txBody>
                    <a:bodyPr/>
                    <a:lstStyle/>
                    <a:p>
                      <a:pPr algn="ctr"/>
                      <a:r>
                        <a:rPr lang="es-MX" sz="1200" b="0" dirty="0">
                          <a:solidFill>
                            <a:schemeClr val="bg1"/>
                          </a:solidFill>
                          <a:latin typeface="Poppins" panose="00000500000000000000" pitchFamily="2" charset="0"/>
                          <a:cs typeface="Poppins" panose="00000500000000000000" pitchFamily="2" charset="0"/>
                        </a:rPr>
                        <a:t>Fuente</a:t>
                      </a:r>
                      <a:endParaRPr lang="es-CO" sz="1200" b="0" dirty="0">
                        <a:solidFill>
                          <a:schemeClr val="bg1"/>
                        </a:solidFill>
                        <a:latin typeface="Poppins" panose="00000500000000000000" pitchFamily="2" charset="0"/>
                        <a:cs typeface="Poppins" panose="00000500000000000000" pitchFamily="2" charset="0"/>
                      </a:endParaRPr>
                    </a:p>
                  </a:txBody>
                  <a:tcPr anchor="ctr">
                    <a:solidFill>
                      <a:schemeClr val="tx1">
                        <a:lumMod val="65000"/>
                        <a:lumOff val="35000"/>
                      </a:schemeClr>
                    </a:solidFill>
                  </a:tcPr>
                </a:tc>
                <a:tc>
                  <a:txBody>
                    <a:bodyPr/>
                    <a:lstStyle/>
                    <a:p>
                      <a:pPr algn="ctr"/>
                      <a:r>
                        <a:rPr lang="es-CO" sz="1200" b="0" dirty="0">
                          <a:solidFill>
                            <a:schemeClr val="bg1"/>
                          </a:solidFill>
                          <a:latin typeface="Poppins" panose="00000500000000000000" pitchFamily="2" charset="0"/>
                          <a:cs typeface="Poppins" panose="00000500000000000000" pitchFamily="2" charset="0"/>
                        </a:rPr>
                        <a:t>Periodo</a:t>
                      </a:r>
                    </a:p>
                  </a:txBody>
                  <a:tcPr anchor="ctr">
                    <a:solidFill>
                      <a:schemeClr val="tx1">
                        <a:lumMod val="65000"/>
                        <a:lumOff val="35000"/>
                      </a:schemeClr>
                    </a:solidFill>
                  </a:tcPr>
                </a:tc>
                <a:extLst>
                  <a:ext uri="{0D108BD9-81ED-4DB2-BD59-A6C34878D82A}">
                    <a16:rowId xmlns:a16="http://schemas.microsoft.com/office/drawing/2014/main" val="2997465601"/>
                  </a:ext>
                </a:extLst>
              </a:tr>
              <a:tr h="354819">
                <a:tc>
                  <a:txBody>
                    <a:bodyPr/>
                    <a:lstStyle/>
                    <a:p>
                      <a:pPr algn="just" rtl="0" fontAlgn="ctr"/>
                      <a:r>
                        <a:rPr lang="es-CO" sz="1200" b="0" i="0" u="none" strike="noStrike" dirty="0">
                          <a:solidFill>
                            <a:srgbClr val="000000"/>
                          </a:solidFill>
                          <a:effectLst/>
                          <a:latin typeface="Poppins" panose="00000500000000000000" pitchFamily="2" charset="0"/>
                          <a:cs typeface="Poppins" panose="00000500000000000000" pitchFamily="2" charset="0"/>
                        </a:rPr>
                        <a:t>Número de comparendos realizados</a:t>
                      </a:r>
                    </a:p>
                  </a:txBody>
                  <a:tcPr marL="0" marR="0" marT="0" marB="0" anchor="ctr"/>
                </a:tc>
                <a:tc>
                  <a:txBody>
                    <a:bodyPr/>
                    <a:lstStyle/>
                    <a:p>
                      <a:pPr algn="ctr"/>
                      <a:r>
                        <a:rPr lang="es-MX" sz="1200" b="0" dirty="0">
                          <a:latin typeface="Poppins" panose="00000500000000000000" pitchFamily="2" charset="0"/>
                          <a:cs typeface="Poppins" panose="00000500000000000000" pitchFamily="2" charset="0"/>
                        </a:rPr>
                        <a:t>55.204</a:t>
                      </a:r>
                      <a:endParaRPr lang="es-CO" sz="1200" b="0" dirty="0">
                        <a:latin typeface="Poppins" panose="00000500000000000000" pitchFamily="2" charset="0"/>
                        <a:cs typeface="Poppins" panose="00000500000000000000" pitchFamily="2" charset="0"/>
                      </a:endParaRPr>
                    </a:p>
                  </a:txBody>
                  <a:tcPr anchor="ctr"/>
                </a:tc>
                <a:tc>
                  <a:txBody>
                    <a:bodyPr/>
                    <a:lstStyle/>
                    <a:p>
                      <a:pPr algn="l"/>
                      <a:r>
                        <a:rPr lang="es-MX" sz="1200" b="0" dirty="0">
                          <a:latin typeface="Poppins" panose="00000500000000000000" pitchFamily="2" charset="0"/>
                          <a:cs typeface="Poppins" panose="00000500000000000000" pitchFamily="2" charset="0"/>
                        </a:rPr>
                        <a:t>Base de datos SIOT</a:t>
                      </a:r>
                      <a:endParaRPr lang="es-CO" sz="1200" b="0" dirty="0">
                        <a:latin typeface="Poppins" panose="00000500000000000000" pitchFamily="2" charset="0"/>
                        <a:cs typeface="Poppins" panose="00000500000000000000" pitchFamily="2" charset="0"/>
                      </a:endParaRPr>
                    </a:p>
                  </a:txBody>
                  <a:tcPr anchor="ctr"/>
                </a:tc>
                <a:tc>
                  <a:txBody>
                    <a:bodyPr/>
                    <a:lstStyle/>
                    <a:p>
                      <a:pPr algn="ctr"/>
                      <a:r>
                        <a:rPr lang="es-MX" sz="1200" b="0" dirty="0">
                          <a:latin typeface="Poppins" panose="00000500000000000000" pitchFamily="2" charset="0"/>
                          <a:cs typeface="Poppins" panose="00000500000000000000" pitchFamily="2" charset="0"/>
                        </a:rPr>
                        <a:t>2020-2023</a:t>
                      </a:r>
                      <a:endParaRPr lang="es-CO" sz="1200" b="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1967952325"/>
                  </a:ext>
                </a:extLst>
              </a:tr>
              <a:tr h="171318">
                <a:tc>
                  <a:txBody>
                    <a:bodyPr/>
                    <a:lstStyle/>
                    <a:p>
                      <a:pPr algn="just" rtl="0" fontAlgn="ctr"/>
                      <a:r>
                        <a:rPr lang="pt-BR" sz="1200" b="0" i="0" u="none" strike="noStrike" dirty="0">
                          <a:solidFill>
                            <a:srgbClr val="000000"/>
                          </a:solidFill>
                          <a:effectLst/>
                          <a:latin typeface="Poppins" panose="00000500000000000000" pitchFamily="2" charset="0"/>
                          <a:cs typeface="Poppins" panose="00000500000000000000" pitchFamily="2" charset="0"/>
                        </a:rPr>
                        <a:t>Número de operativos realizados - Operativos ITTB</a:t>
                      </a:r>
                    </a:p>
                  </a:txBody>
                  <a:tcPr marL="0" marR="0" marT="0" marB="0" anchor="ctr"/>
                </a:tc>
                <a:tc>
                  <a:txBody>
                    <a:bodyPr/>
                    <a:lstStyle/>
                    <a:p>
                      <a:pPr algn="ctr"/>
                      <a:r>
                        <a:rPr lang="es-MX" sz="1200" b="0" dirty="0">
                          <a:latin typeface="Poppins" panose="00000500000000000000" pitchFamily="2" charset="0"/>
                          <a:cs typeface="Poppins" panose="00000500000000000000" pitchFamily="2" charset="0"/>
                        </a:rPr>
                        <a:t>2.653</a:t>
                      </a:r>
                      <a:endParaRPr lang="es-CO" sz="1200" b="0" dirty="0">
                        <a:latin typeface="Poppins" panose="00000500000000000000" pitchFamily="2" charset="0"/>
                        <a:cs typeface="Poppins" panose="00000500000000000000" pitchFamily="2" charset="0"/>
                      </a:endParaRPr>
                    </a:p>
                  </a:txBody>
                  <a:tcPr anchor="ctr"/>
                </a:tc>
                <a:tc>
                  <a:txBody>
                    <a:bodyPr/>
                    <a:lstStyle/>
                    <a:p>
                      <a:pPr algn="l"/>
                      <a:r>
                        <a:rPr lang="es-MX" sz="1200" b="0" dirty="0">
                          <a:latin typeface="Poppins" panose="00000500000000000000" pitchFamily="2" charset="0"/>
                          <a:cs typeface="Poppins" panose="00000500000000000000" pitchFamily="2" charset="0"/>
                        </a:rPr>
                        <a:t>Líder de Control Operativo</a:t>
                      </a:r>
                      <a:endParaRPr lang="es-CO" sz="1200" b="0" dirty="0">
                        <a:latin typeface="Poppins" panose="00000500000000000000" pitchFamily="2" charset="0"/>
                        <a:cs typeface="Poppins" panose="00000500000000000000" pitchFamily="2" charset="0"/>
                      </a:endParaRPr>
                    </a:p>
                  </a:txBody>
                  <a:tcPr anchor="ctr"/>
                </a:tc>
                <a:tc>
                  <a:txBody>
                    <a:bodyPr/>
                    <a:lstStyle/>
                    <a:p>
                      <a:pPr algn="ctr"/>
                      <a:r>
                        <a:rPr lang="es-MX" sz="1200" b="0" dirty="0">
                          <a:latin typeface="Poppins" panose="00000500000000000000" pitchFamily="2" charset="0"/>
                          <a:cs typeface="Poppins" panose="00000500000000000000" pitchFamily="2" charset="0"/>
                        </a:rPr>
                        <a:t>2020-2023</a:t>
                      </a:r>
                      <a:endParaRPr lang="es-CO" sz="1200" b="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665010498"/>
                  </a:ext>
                </a:extLst>
              </a:tr>
              <a:tr h="297048">
                <a:tc>
                  <a:txBody>
                    <a:bodyPr/>
                    <a:lstStyle/>
                    <a:p>
                      <a:pPr algn="just" rtl="0" fontAlgn="ctr"/>
                      <a:r>
                        <a:rPr lang="es-CO" sz="1200" b="0" i="0" u="none" strike="noStrike" dirty="0">
                          <a:solidFill>
                            <a:srgbClr val="000000"/>
                          </a:solidFill>
                          <a:effectLst/>
                          <a:latin typeface="Poppins" panose="00000500000000000000" pitchFamily="2" charset="0"/>
                          <a:cs typeface="Poppins" panose="00000500000000000000" pitchFamily="2" charset="0"/>
                        </a:rPr>
                        <a:t>Número de Personas sensibilizadas </a:t>
                      </a:r>
                    </a:p>
                  </a:txBody>
                  <a:tcPr marL="0" marR="0" marT="0" marB="0" anchor="ctr"/>
                </a:tc>
                <a:tc>
                  <a:txBody>
                    <a:bodyPr/>
                    <a:lstStyle/>
                    <a:p>
                      <a:pPr algn="ctr"/>
                      <a:r>
                        <a:rPr lang="es-MX" sz="1200" b="0" dirty="0">
                          <a:latin typeface="Poppins" panose="00000500000000000000" pitchFamily="2" charset="0"/>
                          <a:cs typeface="Poppins" panose="00000500000000000000" pitchFamily="2" charset="0"/>
                        </a:rPr>
                        <a:t>68.185</a:t>
                      </a:r>
                      <a:endParaRPr lang="es-CO" sz="1200" b="0" dirty="0">
                        <a:latin typeface="Poppins" panose="00000500000000000000" pitchFamily="2" charset="0"/>
                        <a:cs typeface="Poppins" panose="00000500000000000000" pitchFamily="2" charset="0"/>
                      </a:endParaRPr>
                    </a:p>
                  </a:txBody>
                  <a:tcPr anchor="ctr"/>
                </a:tc>
                <a:tc>
                  <a:txBody>
                    <a:bodyPr/>
                    <a:lstStyle/>
                    <a:p>
                      <a:pPr algn="l"/>
                      <a:r>
                        <a:rPr lang="es-MX" sz="1200" b="0" dirty="0">
                          <a:latin typeface="Poppins" panose="00000500000000000000" pitchFamily="2" charset="0"/>
                          <a:cs typeface="Poppins" panose="00000500000000000000" pitchFamily="2" charset="0"/>
                        </a:rPr>
                        <a:t>Seguridad vial - capacitación</a:t>
                      </a:r>
                      <a:endParaRPr lang="es-CO" sz="1200" b="0" dirty="0">
                        <a:latin typeface="Poppins" panose="00000500000000000000" pitchFamily="2" charset="0"/>
                        <a:cs typeface="Poppins" panose="00000500000000000000" pitchFamily="2" charset="0"/>
                      </a:endParaRPr>
                    </a:p>
                  </a:txBody>
                  <a:tcPr anchor="ctr"/>
                </a:tc>
                <a:tc>
                  <a:txBody>
                    <a:bodyPr/>
                    <a:lstStyle/>
                    <a:p>
                      <a:pPr algn="ctr"/>
                      <a:r>
                        <a:rPr lang="es-MX" sz="1200" b="0" dirty="0">
                          <a:latin typeface="Poppins" panose="00000500000000000000" pitchFamily="2" charset="0"/>
                          <a:cs typeface="Poppins" panose="00000500000000000000" pitchFamily="2" charset="0"/>
                        </a:rPr>
                        <a:t>2020-2023</a:t>
                      </a:r>
                      <a:endParaRPr lang="es-CO" sz="1200" b="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1920714601"/>
                  </a:ext>
                </a:extLst>
              </a:tr>
              <a:tr h="297048">
                <a:tc>
                  <a:txBody>
                    <a:bodyPr/>
                    <a:lstStyle/>
                    <a:p>
                      <a:pPr algn="just" rtl="0" fontAlgn="ctr"/>
                      <a:r>
                        <a:rPr lang="es-CO" sz="1200" b="0" i="0" u="none" strike="noStrike" dirty="0">
                          <a:solidFill>
                            <a:srgbClr val="000000"/>
                          </a:solidFill>
                          <a:effectLst/>
                          <a:latin typeface="Poppins" panose="00000500000000000000" pitchFamily="2" charset="0"/>
                          <a:cs typeface="Poppins" panose="00000500000000000000" pitchFamily="2" charset="0"/>
                        </a:rPr>
                        <a:t>Número de trámites realizados</a:t>
                      </a:r>
                    </a:p>
                  </a:txBody>
                  <a:tcPr marL="0" marR="0" marT="0" marB="0" anchor="ctr"/>
                </a:tc>
                <a:tc>
                  <a:txBody>
                    <a:bodyPr/>
                    <a:lstStyle/>
                    <a:p>
                      <a:pPr algn="ctr"/>
                      <a:r>
                        <a:rPr lang="es-MX" sz="1200" b="0" dirty="0">
                          <a:latin typeface="Poppins" panose="00000500000000000000" pitchFamily="2" charset="0"/>
                          <a:cs typeface="Poppins" panose="00000500000000000000" pitchFamily="2" charset="0"/>
                        </a:rPr>
                        <a:t>267.080</a:t>
                      </a:r>
                      <a:endParaRPr lang="es-CO" sz="1200" b="0" dirty="0">
                        <a:latin typeface="Poppins" panose="00000500000000000000" pitchFamily="2" charset="0"/>
                        <a:cs typeface="Poppins" panose="00000500000000000000"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dirty="0">
                          <a:latin typeface="Poppins" panose="00000500000000000000" pitchFamily="2" charset="0"/>
                          <a:cs typeface="Poppins" panose="00000500000000000000" pitchFamily="2" charset="0"/>
                        </a:rPr>
                        <a:t>Base de datos SIOT</a:t>
                      </a:r>
                      <a:endParaRPr lang="es-CO" sz="1200" b="0" dirty="0">
                        <a:latin typeface="Poppins" panose="00000500000000000000" pitchFamily="2" charset="0"/>
                        <a:cs typeface="Poppins"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dirty="0">
                          <a:latin typeface="Poppins" panose="00000500000000000000" pitchFamily="2" charset="0"/>
                          <a:cs typeface="Poppins" panose="00000500000000000000" pitchFamily="2" charset="0"/>
                        </a:rPr>
                        <a:t>2020-2023</a:t>
                      </a:r>
                      <a:endParaRPr lang="es-CO" sz="1200" b="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2021679619"/>
                  </a:ext>
                </a:extLst>
              </a:tr>
              <a:tr h="354462">
                <a:tc>
                  <a:txBody>
                    <a:bodyPr/>
                    <a:lstStyle/>
                    <a:p>
                      <a:pPr algn="just" rtl="0" fontAlgn="ctr"/>
                      <a:r>
                        <a:rPr lang="es-CO" sz="1200" b="0" i="0" u="none" strike="noStrike" dirty="0">
                          <a:solidFill>
                            <a:srgbClr val="000000"/>
                          </a:solidFill>
                          <a:effectLst/>
                          <a:latin typeface="Poppins" panose="00000500000000000000" pitchFamily="2" charset="0"/>
                          <a:cs typeface="Poppins" panose="00000500000000000000" pitchFamily="2" charset="0"/>
                        </a:rPr>
                        <a:t>Número de vehículos matriculados - Especial RNMA</a:t>
                      </a:r>
                    </a:p>
                  </a:txBody>
                  <a:tcPr marL="0" marR="0" marT="0" marB="0" anchor="ctr"/>
                </a:tc>
                <a:tc>
                  <a:txBody>
                    <a:bodyPr/>
                    <a:lstStyle/>
                    <a:p>
                      <a:pPr algn="ctr"/>
                      <a:r>
                        <a:rPr lang="es-MX" sz="1200" b="0" dirty="0">
                          <a:latin typeface="Poppins" panose="00000500000000000000" pitchFamily="2" charset="0"/>
                          <a:cs typeface="Poppins" panose="00000500000000000000" pitchFamily="2" charset="0"/>
                        </a:rPr>
                        <a:t>289</a:t>
                      </a:r>
                      <a:endParaRPr lang="es-CO" sz="1200" b="0" dirty="0">
                        <a:latin typeface="Poppins" panose="00000500000000000000" pitchFamily="2" charset="0"/>
                        <a:cs typeface="Poppins" panose="00000500000000000000"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dirty="0">
                          <a:latin typeface="Poppins" panose="00000500000000000000" pitchFamily="2" charset="0"/>
                          <a:cs typeface="Poppins" panose="00000500000000000000" pitchFamily="2" charset="0"/>
                        </a:rPr>
                        <a:t>Base de datos SIOT</a:t>
                      </a:r>
                      <a:endParaRPr lang="es-CO" sz="1200" b="0" dirty="0">
                        <a:latin typeface="Poppins" panose="00000500000000000000" pitchFamily="2" charset="0"/>
                        <a:cs typeface="Poppins"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dirty="0">
                          <a:latin typeface="Poppins" panose="00000500000000000000" pitchFamily="2" charset="0"/>
                          <a:cs typeface="Poppins" panose="00000500000000000000" pitchFamily="2" charset="0"/>
                        </a:rPr>
                        <a:t>2020-2023</a:t>
                      </a:r>
                      <a:endParaRPr lang="es-CO" sz="1200" b="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3263562525"/>
                  </a:ext>
                </a:extLst>
              </a:tr>
              <a:tr h="411480">
                <a:tc>
                  <a:txBody>
                    <a:bodyPr/>
                    <a:lstStyle/>
                    <a:p>
                      <a:pPr algn="just" rtl="0" fontAlgn="ctr"/>
                      <a:r>
                        <a:rPr lang="es-CO" sz="1200" b="0" i="0" u="none" strike="noStrike" dirty="0">
                          <a:solidFill>
                            <a:srgbClr val="000000"/>
                          </a:solidFill>
                          <a:effectLst/>
                          <a:latin typeface="Poppins" panose="00000500000000000000" pitchFamily="2" charset="0"/>
                          <a:cs typeface="Poppins" panose="00000500000000000000" pitchFamily="2" charset="0"/>
                        </a:rPr>
                        <a:t>Número de vehículos matriculados - Oficial</a:t>
                      </a:r>
                    </a:p>
                  </a:txBody>
                  <a:tcPr marL="0" marR="0" marT="0" marB="0" anchor="ctr"/>
                </a:tc>
                <a:tc>
                  <a:txBody>
                    <a:bodyPr/>
                    <a:lstStyle/>
                    <a:p>
                      <a:pPr algn="ctr"/>
                      <a:r>
                        <a:rPr lang="es-MX" sz="1200" b="0" dirty="0">
                          <a:latin typeface="Poppins" panose="00000500000000000000" pitchFamily="2" charset="0"/>
                          <a:cs typeface="Poppins" panose="00000500000000000000" pitchFamily="2" charset="0"/>
                        </a:rPr>
                        <a:t>30</a:t>
                      </a:r>
                      <a:endParaRPr lang="es-CO" sz="1200" b="0" dirty="0">
                        <a:latin typeface="Poppins" panose="00000500000000000000" pitchFamily="2" charset="0"/>
                        <a:cs typeface="Poppins" panose="00000500000000000000"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dirty="0">
                          <a:latin typeface="Poppins" panose="00000500000000000000" pitchFamily="2" charset="0"/>
                          <a:cs typeface="Poppins" panose="00000500000000000000" pitchFamily="2" charset="0"/>
                        </a:rPr>
                        <a:t>Base de datos SIOT</a:t>
                      </a:r>
                      <a:endParaRPr lang="es-CO" sz="1200" b="0" dirty="0">
                        <a:latin typeface="Poppins" panose="00000500000000000000" pitchFamily="2" charset="0"/>
                        <a:cs typeface="Poppins"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dirty="0">
                          <a:latin typeface="Poppins" panose="00000500000000000000" pitchFamily="2" charset="0"/>
                          <a:cs typeface="Poppins" panose="00000500000000000000" pitchFamily="2" charset="0"/>
                        </a:rPr>
                        <a:t>2020-2023</a:t>
                      </a:r>
                      <a:endParaRPr lang="es-CO" sz="1200" b="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2125214893"/>
                  </a:ext>
                </a:extLst>
              </a:tr>
              <a:tr h="228468">
                <a:tc>
                  <a:txBody>
                    <a:bodyPr/>
                    <a:lstStyle/>
                    <a:p>
                      <a:pPr algn="just" rtl="0" fontAlgn="ctr"/>
                      <a:r>
                        <a:rPr lang="es-CO" sz="1200" b="0" i="0" u="none" strike="noStrike" dirty="0">
                          <a:solidFill>
                            <a:srgbClr val="000000"/>
                          </a:solidFill>
                          <a:effectLst/>
                          <a:latin typeface="Poppins" panose="00000500000000000000" pitchFamily="2" charset="0"/>
                          <a:cs typeface="Poppins" panose="00000500000000000000" pitchFamily="2" charset="0"/>
                        </a:rPr>
                        <a:t>Número de vehículos matriculados - Particular</a:t>
                      </a:r>
                    </a:p>
                  </a:txBody>
                  <a:tcPr marL="0" marR="0" marT="0" marB="0" anchor="ctr"/>
                </a:tc>
                <a:tc>
                  <a:txBody>
                    <a:bodyPr/>
                    <a:lstStyle/>
                    <a:p>
                      <a:pPr algn="ctr"/>
                      <a:r>
                        <a:rPr lang="es-MX" sz="1200" b="0" dirty="0">
                          <a:latin typeface="Poppins" panose="00000500000000000000" pitchFamily="2" charset="0"/>
                          <a:cs typeface="Poppins" panose="00000500000000000000" pitchFamily="2" charset="0"/>
                        </a:rPr>
                        <a:t>15338</a:t>
                      </a:r>
                      <a:endParaRPr lang="es-CO" sz="1200" b="0" dirty="0">
                        <a:latin typeface="Poppins" panose="00000500000000000000" pitchFamily="2" charset="0"/>
                        <a:cs typeface="Poppins" panose="00000500000000000000"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dirty="0">
                          <a:latin typeface="Poppins" panose="00000500000000000000" pitchFamily="2" charset="0"/>
                          <a:cs typeface="Poppins" panose="00000500000000000000" pitchFamily="2" charset="0"/>
                        </a:rPr>
                        <a:t>Base de datos SIOT</a:t>
                      </a:r>
                      <a:endParaRPr lang="es-CO" sz="1200" b="0" dirty="0">
                        <a:latin typeface="Poppins" panose="00000500000000000000" pitchFamily="2" charset="0"/>
                        <a:cs typeface="Poppins"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dirty="0">
                          <a:latin typeface="Poppins" panose="00000500000000000000" pitchFamily="2" charset="0"/>
                          <a:cs typeface="Poppins" panose="00000500000000000000" pitchFamily="2" charset="0"/>
                        </a:rPr>
                        <a:t>2020-2023</a:t>
                      </a:r>
                      <a:endParaRPr lang="es-CO" sz="1200" b="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1496797756"/>
                  </a:ext>
                </a:extLst>
              </a:tr>
              <a:tr h="377190">
                <a:tc>
                  <a:txBody>
                    <a:bodyPr/>
                    <a:lstStyle/>
                    <a:p>
                      <a:pPr algn="just" rtl="0" fontAlgn="ctr"/>
                      <a:r>
                        <a:rPr lang="es-CO" sz="1200" b="0" i="0" u="none" strike="noStrike" dirty="0">
                          <a:solidFill>
                            <a:srgbClr val="000000"/>
                          </a:solidFill>
                          <a:effectLst/>
                          <a:latin typeface="Poppins" panose="00000500000000000000" pitchFamily="2" charset="0"/>
                          <a:cs typeface="Poppins" panose="00000500000000000000" pitchFamily="2" charset="0"/>
                        </a:rPr>
                        <a:t>Número de vehículos matriculados - Público</a:t>
                      </a:r>
                    </a:p>
                  </a:txBody>
                  <a:tcPr marL="0" marR="0" marT="0" marB="0" anchor="ctr"/>
                </a:tc>
                <a:tc>
                  <a:txBody>
                    <a:bodyPr/>
                    <a:lstStyle/>
                    <a:p>
                      <a:pPr algn="ctr"/>
                      <a:r>
                        <a:rPr lang="es-MX" sz="1200" b="0" dirty="0">
                          <a:latin typeface="Poppins" panose="00000500000000000000" pitchFamily="2" charset="0"/>
                          <a:cs typeface="Poppins" panose="00000500000000000000" pitchFamily="2" charset="0"/>
                        </a:rPr>
                        <a:t>271</a:t>
                      </a:r>
                      <a:endParaRPr lang="es-CO" sz="1200" b="0" dirty="0">
                        <a:latin typeface="Poppins" panose="00000500000000000000" pitchFamily="2" charset="0"/>
                        <a:cs typeface="Poppins" panose="00000500000000000000"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dirty="0">
                          <a:latin typeface="Poppins" panose="00000500000000000000" pitchFamily="2" charset="0"/>
                          <a:cs typeface="Poppins" panose="00000500000000000000" pitchFamily="2" charset="0"/>
                        </a:rPr>
                        <a:t>Base de datos SIOT</a:t>
                      </a:r>
                      <a:endParaRPr lang="es-CO" sz="1200" b="0" dirty="0">
                        <a:latin typeface="Poppins" panose="00000500000000000000" pitchFamily="2" charset="0"/>
                        <a:cs typeface="Poppins"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dirty="0">
                          <a:latin typeface="Poppins" panose="00000500000000000000" pitchFamily="2" charset="0"/>
                          <a:cs typeface="Poppins" panose="00000500000000000000" pitchFamily="2" charset="0"/>
                        </a:rPr>
                        <a:t>2020-2023</a:t>
                      </a:r>
                      <a:endParaRPr lang="es-CO" sz="1200" b="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545645205"/>
                  </a:ext>
                </a:extLst>
              </a:tr>
              <a:tr h="354330">
                <a:tc>
                  <a:txBody>
                    <a:bodyPr/>
                    <a:lstStyle/>
                    <a:p>
                      <a:pPr algn="just" rtl="0" fontAlgn="ctr"/>
                      <a:r>
                        <a:rPr lang="es-MX" sz="1200" b="0" i="0" u="none" strike="noStrike" dirty="0">
                          <a:solidFill>
                            <a:srgbClr val="000000"/>
                          </a:solidFill>
                          <a:effectLst/>
                          <a:latin typeface="Poppins" panose="00000500000000000000" pitchFamily="2" charset="0"/>
                          <a:cs typeface="Poppins" panose="00000500000000000000" pitchFamily="2" charset="0"/>
                        </a:rPr>
                        <a:t> Índice de desempeño institucional</a:t>
                      </a:r>
                      <a:endParaRPr lang="es-CO" sz="12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tc>
                <a:tc>
                  <a:txBody>
                    <a:bodyPr/>
                    <a:lstStyle/>
                    <a:p>
                      <a:pPr algn="ctr"/>
                      <a:r>
                        <a:rPr lang="es-MX" sz="1200" b="0" dirty="0">
                          <a:latin typeface="Poppins" panose="00000500000000000000" pitchFamily="2" charset="0"/>
                          <a:cs typeface="Poppins" panose="00000500000000000000" pitchFamily="2" charset="0"/>
                        </a:rPr>
                        <a:t>65,60</a:t>
                      </a:r>
                      <a:endParaRPr lang="es-CO" sz="1200" b="0" dirty="0">
                        <a:latin typeface="Poppins" panose="00000500000000000000" pitchFamily="2" charset="0"/>
                        <a:cs typeface="Poppins" panose="00000500000000000000" pitchFamily="2" charset="0"/>
                      </a:endParaRPr>
                    </a:p>
                  </a:txBody>
                  <a:tcPr anchor="ctr"/>
                </a:tc>
                <a:tc>
                  <a:txBody>
                    <a:bodyPr/>
                    <a:lstStyle/>
                    <a:p>
                      <a:pPr algn="l"/>
                      <a:r>
                        <a:rPr lang="es-MX" sz="1200" b="0" dirty="0">
                          <a:latin typeface="Poppins" panose="00000500000000000000" pitchFamily="2" charset="0"/>
                          <a:cs typeface="Poppins" panose="00000500000000000000" pitchFamily="2" charset="0"/>
                        </a:rPr>
                        <a:t>FURAG</a:t>
                      </a:r>
                      <a:endParaRPr lang="es-CO" sz="1200" b="0" dirty="0">
                        <a:latin typeface="Poppins" panose="00000500000000000000" pitchFamily="2" charset="0"/>
                        <a:cs typeface="Poppins" panose="00000500000000000000" pitchFamily="2" charset="0"/>
                      </a:endParaRPr>
                    </a:p>
                  </a:txBody>
                  <a:tcPr anchor="ctr"/>
                </a:tc>
                <a:tc>
                  <a:txBody>
                    <a:bodyPr/>
                    <a:lstStyle/>
                    <a:p>
                      <a:pPr algn="ctr"/>
                      <a:r>
                        <a:rPr lang="es-MX" sz="1200" b="0" dirty="0">
                          <a:latin typeface="Poppins" panose="00000500000000000000" pitchFamily="2" charset="0"/>
                          <a:cs typeface="Poppins" panose="00000500000000000000" pitchFamily="2" charset="0"/>
                        </a:rPr>
                        <a:t>2023</a:t>
                      </a:r>
                      <a:endParaRPr lang="es-CO" sz="1200" b="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2750898485"/>
                  </a:ext>
                </a:extLst>
              </a:tr>
              <a:tr h="470197">
                <a:tc>
                  <a:txBody>
                    <a:bodyPr/>
                    <a:lstStyle/>
                    <a:p>
                      <a:pPr algn="just" rtl="0" fontAlgn="ctr"/>
                      <a:r>
                        <a:rPr lang="es-MX" sz="1200" b="0" i="0" u="none" strike="noStrike" dirty="0">
                          <a:solidFill>
                            <a:srgbClr val="000000"/>
                          </a:solidFill>
                          <a:effectLst/>
                          <a:latin typeface="Poppins" panose="00000500000000000000" pitchFamily="2" charset="0"/>
                          <a:cs typeface="Poppins" panose="00000500000000000000" pitchFamily="2" charset="0"/>
                        </a:rPr>
                        <a:t>Fallecidos en accidentes de tránsito</a:t>
                      </a:r>
                      <a:endParaRPr lang="es-CO" sz="12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tc>
                <a:tc>
                  <a:txBody>
                    <a:bodyPr/>
                    <a:lstStyle/>
                    <a:p>
                      <a:pPr algn="ctr"/>
                      <a:r>
                        <a:rPr lang="es-MX" sz="1200" b="0" dirty="0">
                          <a:latin typeface="Poppins" panose="00000500000000000000" pitchFamily="2" charset="0"/>
                          <a:cs typeface="Poppins" panose="00000500000000000000" pitchFamily="2" charset="0"/>
                        </a:rPr>
                        <a:t>223</a:t>
                      </a:r>
                      <a:endParaRPr lang="es-CO" sz="1200" b="0" dirty="0">
                        <a:latin typeface="Poppins" panose="00000500000000000000" pitchFamily="2" charset="0"/>
                        <a:cs typeface="Poppins" panose="00000500000000000000" pitchFamily="2" charset="0"/>
                      </a:endParaRPr>
                    </a:p>
                  </a:txBody>
                  <a:tcPr anchor="ctr"/>
                </a:tc>
                <a:tc>
                  <a:txBody>
                    <a:bodyPr/>
                    <a:lstStyle/>
                    <a:p>
                      <a:pPr algn="l"/>
                      <a:r>
                        <a:rPr lang="es-MX" sz="1200" b="0" dirty="0">
                          <a:latin typeface="Poppins" panose="00000500000000000000" pitchFamily="2" charset="0"/>
                          <a:cs typeface="Poppins" panose="00000500000000000000" pitchFamily="2" charset="0"/>
                        </a:rPr>
                        <a:t>ANSV - Observatorio</a:t>
                      </a:r>
                      <a:endParaRPr lang="es-CO" sz="1200" b="0" dirty="0">
                        <a:latin typeface="Poppins" panose="00000500000000000000" pitchFamily="2" charset="0"/>
                        <a:cs typeface="Poppins" panose="00000500000000000000" pitchFamily="2" charset="0"/>
                      </a:endParaRPr>
                    </a:p>
                  </a:txBody>
                  <a:tcPr anchor="ctr"/>
                </a:tc>
                <a:tc>
                  <a:txBody>
                    <a:bodyPr/>
                    <a:lstStyle/>
                    <a:p>
                      <a:pPr algn="ctr"/>
                      <a:r>
                        <a:rPr lang="es-MX" sz="1200" b="0" dirty="0">
                          <a:latin typeface="Poppins" panose="00000500000000000000" pitchFamily="2" charset="0"/>
                          <a:cs typeface="Poppins" panose="00000500000000000000" pitchFamily="2" charset="0"/>
                        </a:rPr>
                        <a:t>2020-2023</a:t>
                      </a:r>
                      <a:endParaRPr lang="es-CO" sz="1200" b="0" dirty="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4126060027"/>
                  </a:ext>
                </a:extLst>
              </a:tr>
            </a:tbl>
          </a:graphicData>
        </a:graphic>
      </p:graphicFrame>
    </p:spTree>
    <p:extLst>
      <p:ext uri="{BB962C8B-B14F-4D97-AF65-F5344CB8AC3E}">
        <p14:creationId xmlns:p14="http://schemas.microsoft.com/office/powerpoint/2010/main" val="1827007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12" descr="Imagen en blanco y negro&#10;&#10;Descripción generada automáticamente con confianza media">
            <a:extLst>
              <a:ext uri="{FF2B5EF4-FFF2-40B4-BE49-F238E27FC236}">
                <a16:creationId xmlns:a16="http://schemas.microsoft.com/office/drawing/2014/main" id="{5DD6666F-9A74-D112-77B0-7C6BC58F7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0"/>
            <a:ext cx="12193588" cy="6858000"/>
          </a:xfrm>
          <a:prstGeom prst="rect">
            <a:avLst/>
          </a:prstGeom>
          <a:ln>
            <a:solidFill>
              <a:schemeClr val="accent4">
                <a:lumMod val="40000"/>
                <a:lumOff val="60000"/>
              </a:schemeClr>
            </a:solidFill>
          </a:ln>
        </p:spPr>
      </p:pic>
      <p:sp>
        <p:nvSpPr>
          <p:cNvPr id="2" name="Título 1"/>
          <p:cNvSpPr>
            <a:spLocks noGrp="1"/>
          </p:cNvSpPr>
          <p:nvPr>
            <p:ph type="ctrTitle"/>
          </p:nvPr>
        </p:nvSpPr>
        <p:spPr>
          <a:xfrm>
            <a:off x="1097280" y="758952"/>
            <a:ext cx="7517331" cy="3566160"/>
          </a:xfrm>
        </p:spPr>
        <p:txBody>
          <a:bodyPr>
            <a:noAutofit/>
          </a:bodyPr>
          <a:lstStyle/>
          <a:p>
            <a:pPr algn="ctr"/>
            <a:r>
              <a:rPr lang="es-CO" sz="4000" dirty="0">
                <a:latin typeface="Poppins" panose="00000500000000000000" pitchFamily="2" charset="0"/>
                <a:cs typeface="Poppins" panose="00000500000000000000" pitchFamily="2" charset="0"/>
              </a:rPr>
              <a:t>INSPECCIÓN DE TRÁNSITO Y TRANSPORTE DE BARRANCABERMEJA </a:t>
            </a:r>
          </a:p>
        </p:txBody>
      </p:sp>
      <p:sp>
        <p:nvSpPr>
          <p:cNvPr id="3" name="Subtítulo 2"/>
          <p:cNvSpPr>
            <a:spLocks noGrp="1"/>
          </p:cNvSpPr>
          <p:nvPr>
            <p:ph type="subTitle" idx="1"/>
          </p:nvPr>
        </p:nvSpPr>
        <p:spPr>
          <a:xfrm>
            <a:off x="1593346" y="5084064"/>
            <a:ext cx="7219184" cy="628444"/>
          </a:xfrm>
        </p:spPr>
        <p:txBody>
          <a:bodyPr>
            <a:normAutofit fontScale="85000" lnSpcReduction="10000"/>
          </a:bodyPr>
          <a:lstStyle/>
          <a:p>
            <a:pPr algn="ctr"/>
            <a:r>
              <a:rPr lang="es-CO" sz="2800" dirty="0">
                <a:latin typeface="Poppins" panose="00000500000000000000" pitchFamily="2" charset="0"/>
                <a:cs typeface="Poppins" panose="00000500000000000000" pitchFamily="2" charset="0"/>
              </a:rPr>
              <a:t>INFORME PRESUPUESTAL A OCTUBRE 31 DE 2023</a:t>
            </a:r>
          </a:p>
        </p:txBody>
      </p:sp>
    </p:spTree>
    <p:extLst>
      <p:ext uri="{BB962C8B-B14F-4D97-AF65-F5344CB8AC3E}">
        <p14:creationId xmlns:p14="http://schemas.microsoft.com/office/powerpoint/2010/main" val="3719381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12" descr="Imagen en blanco y negro&#10;&#10;Descripción generada automáticamente con confianza media">
            <a:extLst>
              <a:ext uri="{FF2B5EF4-FFF2-40B4-BE49-F238E27FC236}">
                <a16:creationId xmlns:a16="http://schemas.microsoft.com/office/drawing/2014/main" id="{449387C5-1452-B309-439D-7EC8097E8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35"/>
            <a:ext cx="12193588" cy="6858000"/>
          </a:xfrm>
          <a:prstGeom prst="rect">
            <a:avLst/>
          </a:prstGeom>
          <a:ln>
            <a:solidFill>
              <a:schemeClr val="accent4">
                <a:lumMod val="40000"/>
                <a:lumOff val="60000"/>
              </a:schemeClr>
            </a:solidFill>
          </a:ln>
        </p:spPr>
      </p:pic>
      <p:sp>
        <p:nvSpPr>
          <p:cNvPr id="4" name="Rectángulo 3"/>
          <p:cNvSpPr/>
          <p:nvPr/>
        </p:nvSpPr>
        <p:spPr>
          <a:xfrm>
            <a:off x="1116009" y="2368743"/>
            <a:ext cx="7490783" cy="2339295"/>
          </a:xfrm>
          <a:prstGeom prst="rect">
            <a:avLst/>
          </a:prstGeom>
        </p:spPr>
        <p:txBody>
          <a:bodyPr wrap="square">
            <a:spAutoFit/>
          </a:bodyPr>
          <a:lstStyle/>
          <a:p>
            <a:pPr algn="just">
              <a:lnSpc>
                <a:spcPct val="115000"/>
              </a:lnSpc>
              <a:spcAft>
                <a:spcPts val="1000"/>
              </a:spcAft>
            </a:pPr>
            <a:r>
              <a:rPr lang="es-MX" sz="1600" dirty="0">
                <a:latin typeface="Poppins" panose="00000500000000000000" pitchFamily="2" charset="0"/>
                <a:ea typeface="Times New Roman" panose="02020603050405020304" pitchFamily="18" charset="0"/>
                <a:cs typeface="Poppins" panose="00000500000000000000" pitchFamily="2" charset="0"/>
              </a:rPr>
              <a:t>El Presupuesto de Ingresos y Gastos de la ITTB para la vigencia de 2023 fue aprobado </a:t>
            </a:r>
            <a:r>
              <a:rPr lang="es-CO" sz="1600" dirty="0">
                <a:latin typeface="Poppins" panose="00000500000000000000" pitchFamily="2" charset="0"/>
                <a:ea typeface="Calibri" panose="020F0502020204030204" pitchFamily="34" charset="0"/>
                <a:cs typeface="Poppins" panose="00000500000000000000" pitchFamily="2" charset="0"/>
              </a:rPr>
              <a:t>mediante Acuerdo 054 de Noviembre 08 de 2022</a:t>
            </a:r>
            <a:r>
              <a:rPr lang="es-MX" sz="1600" dirty="0">
                <a:latin typeface="Poppins" panose="00000500000000000000" pitchFamily="2" charset="0"/>
                <a:ea typeface="Times New Roman" panose="02020603050405020304" pitchFamily="18" charset="0"/>
                <a:cs typeface="Poppins" panose="00000500000000000000" pitchFamily="2" charset="0"/>
              </a:rPr>
              <a:t>, y liquidado mediante resolución 2315 de Diciembre 26 de 2022, por valor de $</a:t>
            </a:r>
            <a:r>
              <a:rPr lang="es-CO" sz="1600" dirty="0">
                <a:latin typeface="Poppins" panose="00000500000000000000" pitchFamily="2" charset="0"/>
                <a:ea typeface="Calibri" panose="020F0502020204030204" pitchFamily="34" charset="0"/>
                <a:cs typeface="Poppins" panose="00000500000000000000" pitchFamily="2" charset="0"/>
              </a:rPr>
              <a:t>15.604.750.000</a:t>
            </a:r>
            <a:r>
              <a:rPr lang="es-MX" sz="1600" dirty="0">
                <a:latin typeface="Poppins" panose="00000500000000000000" pitchFamily="2" charset="0"/>
                <a:ea typeface="Times New Roman" panose="02020603050405020304" pitchFamily="18" charset="0"/>
                <a:cs typeface="Poppins" panose="00000500000000000000" pitchFamily="2" charset="0"/>
              </a:rPr>
              <a:t>, igualmente y mediante acuerdo 070 de Julio 07 de 2023 en sus artículos quinto y sexto se adiciona el presupuesto de ingresos y gastos de la ITTB en la suma de $1,062,394,644, para un presupuesto ajustado por valor de Dieciséis mil millones seiscientos sesenta y siete mil ciento cuarenta y cuatro pesos ($16.667.144.644)</a:t>
            </a:r>
            <a:endParaRPr lang="es-CO" sz="1600" dirty="0">
              <a:effectLst/>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1507060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12" descr="Imagen en blanco y negro&#10;&#10;Descripción generada automáticamente con confianza media">
            <a:extLst>
              <a:ext uri="{FF2B5EF4-FFF2-40B4-BE49-F238E27FC236}">
                <a16:creationId xmlns:a16="http://schemas.microsoft.com/office/drawing/2014/main" id="{7880B18F-D241-D840-1B95-333C6DC03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35"/>
            <a:ext cx="12193588" cy="6858000"/>
          </a:xfrm>
          <a:prstGeom prst="rect">
            <a:avLst/>
          </a:prstGeom>
          <a:ln>
            <a:solidFill>
              <a:schemeClr val="accent4">
                <a:lumMod val="40000"/>
                <a:lumOff val="60000"/>
              </a:schemeClr>
            </a:solidFill>
          </a:ln>
        </p:spPr>
      </p:pic>
      <p:sp>
        <p:nvSpPr>
          <p:cNvPr id="2" name="Título 1"/>
          <p:cNvSpPr>
            <a:spLocks noGrp="1"/>
          </p:cNvSpPr>
          <p:nvPr>
            <p:ph type="title"/>
          </p:nvPr>
        </p:nvSpPr>
        <p:spPr>
          <a:xfrm>
            <a:off x="758190" y="1554480"/>
            <a:ext cx="7711440" cy="582930"/>
          </a:xfrm>
        </p:spPr>
        <p:txBody>
          <a:bodyPr>
            <a:normAutofit/>
          </a:bodyPr>
          <a:lstStyle/>
          <a:p>
            <a:pPr algn="ctr"/>
            <a:r>
              <a:rPr lang="es-CO" sz="2400" dirty="0">
                <a:latin typeface="Poppins" panose="00000500000000000000" pitchFamily="2" charset="0"/>
                <a:cs typeface="Poppins" panose="00000500000000000000" pitchFamily="2" charset="0"/>
              </a:rPr>
              <a:t>PRESUPUESTO DE INGRESO DE VIGENCIA 2023</a:t>
            </a:r>
          </a:p>
        </p:txBody>
      </p:sp>
      <p:graphicFrame>
        <p:nvGraphicFramePr>
          <p:cNvPr id="6" name="Objeto 5"/>
          <p:cNvGraphicFramePr>
            <a:graphicFrameLocks noChangeAspect="1"/>
          </p:cNvGraphicFramePr>
          <p:nvPr/>
        </p:nvGraphicFramePr>
        <p:xfrm>
          <a:off x="1276905" y="2286000"/>
          <a:ext cx="7192725" cy="3380432"/>
        </p:xfrm>
        <a:graphic>
          <a:graphicData uri="http://schemas.openxmlformats.org/presentationml/2006/ole">
            <mc:AlternateContent xmlns:mc="http://schemas.openxmlformats.org/markup-compatibility/2006">
              <mc:Choice xmlns:v="urn:schemas-microsoft-com:vml" Requires="v">
                <p:oleObj spid="_x0000_s1026" name="Worksheet" r:id="rId4" imgW="4600575" imgH="2162056" progId="Excel.Sheet.12">
                  <p:embed/>
                </p:oleObj>
              </mc:Choice>
              <mc:Fallback>
                <p:oleObj name="Worksheet" r:id="rId4" imgW="4600575" imgH="2162056" progId="Excel.Sheet.12">
                  <p:embed/>
                  <p:pic>
                    <p:nvPicPr>
                      <p:cNvPr id="6" name="Objeto 5"/>
                      <p:cNvPicPr/>
                      <p:nvPr/>
                    </p:nvPicPr>
                    <p:blipFill>
                      <a:blip r:embed="rId5"/>
                      <a:stretch>
                        <a:fillRect/>
                      </a:stretch>
                    </p:blipFill>
                    <p:spPr>
                      <a:xfrm>
                        <a:off x="1276905" y="2286000"/>
                        <a:ext cx="7192725" cy="3380432"/>
                      </a:xfrm>
                      <a:prstGeom prst="rect">
                        <a:avLst/>
                      </a:prstGeom>
                    </p:spPr>
                  </p:pic>
                </p:oleObj>
              </mc:Fallback>
            </mc:AlternateContent>
          </a:graphicData>
        </a:graphic>
      </p:graphicFrame>
    </p:spTree>
    <p:extLst>
      <p:ext uri="{BB962C8B-B14F-4D97-AF65-F5344CB8AC3E}">
        <p14:creationId xmlns:p14="http://schemas.microsoft.com/office/powerpoint/2010/main" val="4293951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12" descr="Imagen en blanco y negro&#10;&#10;Descripción generada automáticamente con confianza media">
            <a:extLst>
              <a:ext uri="{FF2B5EF4-FFF2-40B4-BE49-F238E27FC236}">
                <a16:creationId xmlns:a16="http://schemas.microsoft.com/office/drawing/2014/main" id="{740819F5-89FD-9789-4A00-BD7DC6E27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765"/>
            <a:ext cx="12193588" cy="6858000"/>
          </a:xfrm>
          <a:prstGeom prst="rect">
            <a:avLst/>
          </a:prstGeom>
          <a:ln>
            <a:solidFill>
              <a:schemeClr val="accent4">
                <a:lumMod val="40000"/>
                <a:lumOff val="60000"/>
              </a:schemeClr>
            </a:solidFill>
          </a:ln>
        </p:spPr>
      </p:pic>
      <p:sp>
        <p:nvSpPr>
          <p:cNvPr id="2" name="Título 1"/>
          <p:cNvSpPr>
            <a:spLocks noGrp="1"/>
          </p:cNvSpPr>
          <p:nvPr>
            <p:ph type="title"/>
          </p:nvPr>
        </p:nvSpPr>
        <p:spPr>
          <a:xfrm>
            <a:off x="942339" y="1570892"/>
            <a:ext cx="8013700" cy="742950"/>
          </a:xfrm>
        </p:spPr>
        <p:txBody>
          <a:bodyPr>
            <a:normAutofit/>
          </a:bodyPr>
          <a:lstStyle/>
          <a:p>
            <a:pPr algn="ctr"/>
            <a:r>
              <a:rPr lang="es-CO" sz="3200" dirty="0">
                <a:latin typeface="Poppins" panose="00000500000000000000" pitchFamily="2" charset="0"/>
                <a:cs typeface="Poppins" panose="00000500000000000000" pitchFamily="2" charset="0"/>
              </a:rPr>
              <a:t>EJECUCION DE INGRESO VIGENCIA 2023 </a:t>
            </a:r>
          </a:p>
        </p:txBody>
      </p:sp>
      <p:graphicFrame>
        <p:nvGraphicFramePr>
          <p:cNvPr id="8" name="Tabla 7"/>
          <p:cNvGraphicFramePr>
            <a:graphicFrameLocks noGrp="1"/>
          </p:cNvGraphicFramePr>
          <p:nvPr/>
        </p:nvGraphicFramePr>
        <p:xfrm>
          <a:off x="1120139" y="2501288"/>
          <a:ext cx="7658099" cy="1291603"/>
        </p:xfrm>
        <a:graphic>
          <a:graphicData uri="http://schemas.openxmlformats.org/drawingml/2006/table">
            <a:tbl>
              <a:tblPr/>
              <a:tblGrid>
                <a:gridCol w="3232610">
                  <a:extLst>
                    <a:ext uri="{9D8B030D-6E8A-4147-A177-3AD203B41FA5}">
                      <a16:colId xmlns:a16="http://schemas.microsoft.com/office/drawing/2014/main" val="20000"/>
                    </a:ext>
                  </a:extLst>
                </a:gridCol>
                <a:gridCol w="2850161">
                  <a:extLst>
                    <a:ext uri="{9D8B030D-6E8A-4147-A177-3AD203B41FA5}">
                      <a16:colId xmlns:a16="http://schemas.microsoft.com/office/drawing/2014/main" val="20001"/>
                    </a:ext>
                  </a:extLst>
                </a:gridCol>
                <a:gridCol w="1575328">
                  <a:extLst>
                    <a:ext uri="{9D8B030D-6E8A-4147-A177-3AD203B41FA5}">
                      <a16:colId xmlns:a16="http://schemas.microsoft.com/office/drawing/2014/main" val="20002"/>
                    </a:ext>
                  </a:extLst>
                </a:gridCol>
              </a:tblGrid>
              <a:tr h="469674">
                <a:tc gridSpan="3">
                  <a:txBody>
                    <a:bodyPr/>
                    <a:lstStyle/>
                    <a:p>
                      <a:pPr algn="ctr" fontAlgn="b"/>
                      <a:r>
                        <a:rPr lang="es-CO" sz="1400" b="1" i="0" u="none" strike="noStrike" dirty="0">
                          <a:solidFill>
                            <a:srgbClr val="000000"/>
                          </a:solidFill>
                          <a:effectLst/>
                          <a:latin typeface="Poppins" panose="00000500000000000000" pitchFamily="2" charset="0"/>
                          <a:cs typeface="Poppins" panose="00000500000000000000" pitchFamily="2" charset="0"/>
                        </a:rPr>
                        <a:t>INGRESOS VIGENCIA 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391395">
                <a:tc>
                  <a:txBody>
                    <a:bodyPr/>
                    <a:lstStyle/>
                    <a:p>
                      <a:pPr algn="ctr" fontAlgn="b"/>
                      <a:r>
                        <a:rPr lang="es-CO" sz="1400" b="0" i="0" u="none" strike="noStrike" dirty="0">
                          <a:solidFill>
                            <a:srgbClr val="000000"/>
                          </a:solidFill>
                          <a:effectLst/>
                          <a:latin typeface="Poppins" panose="00000500000000000000" pitchFamily="2" charset="0"/>
                          <a:cs typeface="Poppins" panose="00000500000000000000" pitchFamily="2" charset="0"/>
                        </a:rPr>
                        <a:t>PRESUPUESTO INGRESOS 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CO" sz="1400" b="0" i="0" u="none" strike="noStrike" dirty="0">
                          <a:solidFill>
                            <a:srgbClr val="000000"/>
                          </a:solidFill>
                          <a:effectLst/>
                          <a:latin typeface="Poppins" panose="00000500000000000000" pitchFamily="2" charset="0"/>
                          <a:cs typeface="Poppins" panose="00000500000000000000" pitchFamily="2" charset="0"/>
                        </a:rPr>
                        <a:t>RECAUDO A OCTUBRE 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CO" sz="1400" b="0" i="0" u="none" strike="noStrike" dirty="0">
                          <a:solidFill>
                            <a:srgbClr val="000000"/>
                          </a:solidFill>
                          <a:effectLst/>
                          <a:latin typeface="Poppins" panose="00000500000000000000" pitchFamily="2" charset="0"/>
                          <a:cs typeface="Poppins" panose="00000500000000000000" pitchFamily="2" charset="0"/>
                        </a:rPr>
                        <a:t>% RECAUDO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430534">
                <a:tc>
                  <a:txBody>
                    <a:bodyPr/>
                    <a:lstStyle/>
                    <a:p>
                      <a:pPr algn="ctr" fontAlgn="b"/>
                      <a:r>
                        <a:rPr lang="es-CO" sz="1400" b="0" i="0" u="none" strike="noStrike" dirty="0">
                          <a:solidFill>
                            <a:srgbClr val="000000"/>
                          </a:solidFill>
                          <a:effectLst/>
                          <a:latin typeface="Poppins" panose="00000500000000000000" pitchFamily="2" charset="0"/>
                          <a:cs typeface="Poppins" panose="00000500000000000000" pitchFamily="2" charset="0"/>
                        </a:rPr>
                        <a:t> $               16.667.144.644,00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Poppins" panose="00000500000000000000" pitchFamily="2" charset="0"/>
                          <a:cs typeface="Poppins" panose="00000500000000000000" pitchFamily="2" charset="0"/>
                        </a:rPr>
                        <a:t> $         12.266.262.127,00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Poppins" panose="00000500000000000000" pitchFamily="2" charset="0"/>
                          <a:cs typeface="Poppins" panose="00000500000000000000" pitchFamily="2" charset="0"/>
                        </a:rPr>
                        <a:t>73,59%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9" name="Tabla 8"/>
          <p:cNvGraphicFramePr>
            <a:graphicFrameLocks noGrp="1"/>
          </p:cNvGraphicFramePr>
          <p:nvPr/>
        </p:nvGraphicFramePr>
        <p:xfrm>
          <a:off x="1120139" y="4314431"/>
          <a:ext cx="7658099" cy="840499"/>
        </p:xfrm>
        <a:graphic>
          <a:graphicData uri="http://schemas.openxmlformats.org/drawingml/2006/table">
            <a:tbl>
              <a:tblPr/>
              <a:tblGrid>
                <a:gridCol w="3232610">
                  <a:extLst>
                    <a:ext uri="{9D8B030D-6E8A-4147-A177-3AD203B41FA5}">
                      <a16:colId xmlns:a16="http://schemas.microsoft.com/office/drawing/2014/main" val="20000"/>
                    </a:ext>
                  </a:extLst>
                </a:gridCol>
                <a:gridCol w="2850161">
                  <a:extLst>
                    <a:ext uri="{9D8B030D-6E8A-4147-A177-3AD203B41FA5}">
                      <a16:colId xmlns:a16="http://schemas.microsoft.com/office/drawing/2014/main" val="20001"/>
                    </a:ext>
                  </a:extLst>
                </a:gridCol>
                <a:gridCol w="1575328">
                  <a:extLst>
                    <a:ext uri="{9D8B030D-6E8A-4147-A177-3AD203B41FA5}">
                      <a16:colId xmlns:a16="http://schemas.microsoft.com/office/drawing/2014/main" val="20002"/>
                    </a:ext>
                  </a:extLst>
                </a:gridCol>
              </a:tblGrid>
              <a:tr h="263686">
                <a:tc gridSpan="3">
                  <a:txBody>
                    <a:bodyPr/>
                    <a:lstStyle/>
                    <a:p>
                      <a:pPr algn="ctr" fontAlgn="b"/>
                      <a:r>
                        <a:rPr lang="es-CO" sz="1400" b="1" i="0" u="none" strike="noStrike" dirty="0">
                          <a:solidFill>
                            <a:srgbClr val="000000"/>
                          </a:solidFill>
                          <a:effectLst/>
                          <a:latin typeface="Poppins" panose="00000500000000000000" pitchFamily="2" charset="0"/>
                          <a:cs typeface="Poppins" panose="00000500000000000000" pitchFamily="2" charset="0"/>
                        </a:rPr>
                        <a:t>INGRESOS A OCTUBRE 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74672">
                <a:tc>
                  <a:txBody>
                    <a:bodyPr/>
                    <a:lstStyle/>
                    <a:p>
                      <a:pPr algn="ctr" fontAlgn="b"/>
                      <a:r>
                        <a:rPr lang="es-CO" sz="1400" b="0" i="0" u="none" strike="noStrike" dirty="0">
                          <a:solidFill>
                            <a:srgbClr val="000000"/>
                          </a:solidFill>
                          <a:effectLst/>
                          <a:latin typeface="Poppins" panose="00000500000000000000" pitchFamily="2" charset="0"/>
                          <a:cs typeface="Poppins" panose="00000500000000000000" pitchFamily="2" charset="0"/>
                        </a:rPr>
                        <a:t>PRESUPUESTO A OCTUBRE 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CO" sz="1400" b="0" i="0" u="none" strike="noStrike" dirty="0">
                          <a:solidFill>
                            <a:srgbClr val="000000"/>
                          </a:solidFill>
                          <a:effectLst/>
                          <a:latin typeface="Poppins" panose="00000500000000000000" pitchFamily="2" charset="0"/>
                          <a:cs typeface="Poppins" panose="00000500000000000000" pitchFamily="2" charset="0"/>
                        </a:rPr>
                        <a:t>RECAUDO A OCTUBRE 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CO" sz="1400" b="0" i="0" u="none" strike="noStrike" dirty="0">
                          <a:solidFill>
                            <a:srgbClr val="000000"/>
                          </a:solidFill>
                          <a:effectLst/>
                          <a:latin typeface="Poppins" panose="00000500000000000000" pitchFamily="2" charset="0"/>
                          <a:cs typeface="Poppins" panose="00000500000000000000" pitchFamily="2" charset="0"/>
                        </a:rPr>
                        <a:t>% RECAUDO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02141">
                <a:tc>
                  <a:txBody>
                    <a:bodyPr/>
                    <a:lstStyle/>
                    <a:p>
                      <a:pPr algn="ctr" fontAlgn="b"/>
                      <a:r>
                        <a:rPr lang="es-CO" sz="1400" b="0" i="0" u="none" strike="noStrike" dirty="0">
                          <a:solidFill>
                            <a:srgbClr val="000000"/>
                          </a:solidFill>
                          <a:effectLst/>
                          <a:latin typeface="Poppins" panose="00000500000000000000" pitchFamily="2" charset="0"/>
                          <a:cs typeface="Poppins" panose="00000500000000000000" pitchFamily="2" charset="0"/>
                        </a:rPr>
                        <a:t> $               13.889.287.203,00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Poppins" panose="00000500000000000000" pitchFamily="2" charset="0"/>
                          <a:cs typeface="Poppins" panose="00000500000000000000" pitchFamily="2" charset="0"/>
                        </a:rPr>
                        <a:t> $         12.266.262.127,00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Poppins" panose="00000500000000000000" pitchFamily="2" charset="0"/>
                          <a:cs typeface="Poppins" panose="00000500000000000000" pitchFamily="2" charset="0"/>
                        </a:rPr>
                        <a:t>88,31%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29235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12" descr="Imagen en blanco y negro&#10;&#10;Descripción generada automáticamente con confianza media">
            <a:extLst>
              <a:ext uri="{FF2B5EF4-FFF2-40B4-BE49-F238E27FC236}">
                <a16:creationId xmlns:a16="http://schemas.microsoft.com/office/drawing/2014/main" id="{F2C903D4-27B5-D547-0FEE-836D79784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0"/>
            <a:ext cx="12193588" cy="6858000"/>
          </a:xfrm>
          <a:prstGeom prst="rect">
            <a:avLst/>
          </a:prstGeom>
          <a:ln>
            <a:solidFill>
              <a:schemeClr val="accent4">
                <a:lumMod val="40000"/>
                <a:lumOff val="60000"/>
              </a:schemeClr>
            </a:solidFill>
          </a:ln>
        </p:spPr>
      </p:pic>
      <p:sp>
        <p:nvSpPr>
          <p:cNvPr id="6" name="Título 5"/>
          <p:cNvSpPr>
            <a:spLocks noGrp="1"/>
          </p:cNvSpPr>
          <p:nvPr>
            <p:ph type="title"/>
          </p:nvPr>
        </p:nvSpPr>
        <p:spPr>
          <a:xfrm>
            <a:off x="595600" y="1463040"/>
            <a:ext cx="8628410" cy="731520"/>
          </a:xfrm>
        </p:spPr>
        <p:txBody>
          <a:bodyPr>
            <a:normAutofit/>
          </a:bodyPr>
          <a:lstStyle/>
          <a:p>
            <a:pPr algn="ctr"/>
            <a:r>
              <a:rPr lang="es-CO" sz="2800" dirty="0">
                <a:latin typeface="Poppins" panose="00000500000000000000" pitchFamily="2" charset="0"/>
                <a:cs typeface="Poppins" panose="00000500000000000000" pitchFamily="2" charset="0"/>
              </a:rPr>
              <a:t>PRESUPUESTO DE INGRESOS VIGENCIA 2023</a:t>
            </a:r>
          </a:p>
        </p:txBody>
      </p:sp>
      <p:graphicFrame>
        <p:nvGraphicFramePr>
          <p:cNvPr id="3" name="Tabla 2"/>
          <p:cNvGraphicFramePr>
            <a:graphicFrameLocks noGrp="1"/>
          </p:cNvGraphicFramePr>
          <p:nvPr/>
        </p:nvGraphicFramePr>
        <p:xfrm>
          <a:off x="1185099" y="2691026"/>
          <a:ext cx="7375971" cy="1972414"/>
        </p:xfrm>
        <a:graphic>
          <a:graphicData uri="http://schemas.openxmlformats.org/drawingml/2006/table">
            <a:tbl>
              <a:tblPr/>
              <a:tblGrid>
                <a:gridCol w="1915486">
                  <a:extLst>
                    <a:ext uri="{9D8B030D-6E8A-4147-A177-3AD203B41FA5}">
                      <a16:colId xmlns:a16="http://schemas.microsoft.com/office/drawing/2014/main" val="20000"/>
                    </a:ext>
                  </a:extLst>
                </a:gridCol>
                <a:gridCol w="2309375">
                  <a:extLst>
                    <a:ext uri="{9D8B030D-6E8A-4147-A177-3AD203B41FA5}">
                      <a16:colId xmlns:a16="http://schemas.microsoft.com/office/drawing/2014/main" val="20001"/>
                    </a:ext>
                  </a:extLst>
                </a:gridCol>
                <a:gridCol w="2028797">
                  <a:extLst>
                    <a:ext uri="{9D8B030D-6E8A-4147-A177-3AD203B41FA5}">
                      <a16:colId xmlns:a16="http://schemas.microsoft.com/office/drawing/2014/main" val="20002"/>
                    </a:ext>
                  </a:extLst>
                </a:gridCol>
                <a:gridCol w="1122313">
                  <a:extLst>
                    <a:ext uri="{9D8B030D-6E8A-4147-A177-3AD203B41FA5}">
                      <a16:colId xmlns:a16="http://schemas.microsoft.com/office/drawing/2014/main" val="20003"/>
                    </a:ext>
                  </a:extLst>
                </a:gridCol>
              </a:tblGrid>
              <a:tr h="700330">
                <a:tc>
                  <a:txBody>
                    <a:bodyPr/>
                    <a:lstStyle/>
                    <a:p>
                      <a:pPr algn="ctr" fontAlgn="ctr"/>
                      <a:r>
                        <a:rPr lang="es-CO" sz="1200" b="1" i="0" u="none" strike="noStrike" dirty="0">
                          <a:solidFill>
                            <a:srgbClr val="000000"/>
                          </a:solidFill>
                          <a:effectLst/>
                          <a:latin typeface="Poppins" panose="00000500000000000000" pitchFamily="2" charset="0"/>
                          <a:cs typeface="Poppins" panose="00000500000000000000" pitchFamily="2" charset="0"/>
                        </a:rPr>
                        <a:t>CONCEPTO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s-CO" sz="1200" b="1" i="0" u="none" strike="noStrike" dirty="0">
                          <a:solidFill>
                            <a:srgbClr val="000000"/>
                          </a:solidFill>
                          <a:effectLst/>
                          <a:latin typeface="Poppins" panose="00000500000000000000" pitchFamily="2" charset="0"/>
                          <a:cs typeface="Poppins" panose="00000500000000000000" pitchFamily="2" charset="0"/>
                        </a:rPr>
                        <a:t>PRESUPUESTO ENERO A OCTUBRE 2023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s-CO" sz="1200" b="1" i="0" u="none" strike="noStrike" dirty="0">
                          <a:solidFill>
                            <a:srgbClr val="000000"/>
                          </a:solidFill>
                          <a:effectLst/>
                          <a:latin typeface="Poppins" panose="00000500000000000000" pitchFamily="2" charset="0"/>
                          <a:cs typeface="Poppins" panose="00000500000000000000" pitchFamily="2" charset="0"/>
                        </a:rPr>
                        <a:t>RECAUDO ENERO A OCTUBRE 2023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s-CO" sz="1200" b="1" i="0" u="none" strike="noStrike" dirty="0">
                          <a:solidFill>
                            <a:srgbClr val="000000"/>
                          </a:solidFill>
                          <a:effectLst/>
                          <a:latin typeface="Poppins" panose="00000500000000000000" pitchFamily="2" charset="0"/>
                          <a:cs typeface="Poppins" panose="00000500000000000000" pitchFamily="2" charset="0"/>
                        </a:rPr>
                        <a:t>% RECAUDADO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24028">
                <a:tc>
                  <a:txBody>
                    <a:bodyPr/>
                    <a:lstStyle/>
                    <a:p>
                      <a:pPr algn="l" fontAlgn="ctr"/>
                      <a:r>
                        <a:rPr lang="es-CO" sz="1100" b="0" i="0" u="none" strike="noStrike" dirty="0">
                          <a:solidFill>
                            <a:srgbClr val="000000"/>
                          </a:solidFill>
                          <a:effectLst/>
                          <a:latin typeface="Poppins" panose="00000500000000000000" pitchFamily="2" charset="0"/>
                          <a:cs typeface="Poppins" panose="00000500000000000000" pitchFamily="2" charset="0"/>
                        </a:rPr>
                        <a:t>Ingresos Tributarios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Poppins" panose="00000500000000000000" pitchFamily="2" charset="0"/>
                          <a:cs typeface="Poppins" panose="00000500000000000000" pitchFamily="2" charset="0"/>
                        </a:rPr>
                        <a:t>$ 2.535.328.870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Poppins" panose="00000500000000000000" pitchFamily="2" charset="0"/>
                          <a:cs typeface="Poppins" panose="00000500000000000000" pitchFamily="2" charset="0"/>
                        </a:rPr>
                        <a:t>$ 2.526.533.144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Poppins" panose="00000500000000000000" pitchFamily="2" charset="0"/>
                          <a:cs typeface="Poppins" panose="00000500000000000000" pitchFamily="2" charset="0"/>
                        </a:rPr>
                        <a:t>  99.6%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4028">
                <a:tc>
                  <a:txBody>
                    <a:bodyPr/>
                    <a:lstStyle/>
                    <a:p>
                      <a:pPr algn="l" fontAlgn="ctr"/>
                      <a:r>
                        <a:rPr lang="es-CO" sz="1100" b="0" i="0" u="none" strike="noStrike">
                          <a:solidFill>
                            <a:srgbClr val="000000"/>
                          </a:solidFill>
                          <a:effectLst/>
                          <a:latin typeface="Poppins" panose="00000500000000000000" pitchFamily="2" charset="0"/>
                          <a:cs typeface="Poppins" panose="00000500000000000000" pitchFamily="2" charset="0"/>
                        </a:rPr>
                        <a:t>Ingresos No Tributarios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Poppins" panose="00000500000000000000" pitchFamily="2" charset="0"/>
                          <a:cs typeface="Poppins" panose="00000500000000000000" pitchFamily="2" charset="0"/>
                        </a:rPr>
                        <a:t>$ 8.168.125.000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Poppins" panose="00000500000000000000" pitchFamily="2" charset="0"/>
                          <a:cs typeface="Poppins" panose="00000500000000000000" pitchFamily="2" charset="0"/>
                        </a:rPr>
                        <a:t>$ 6.482.995.828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Poppins" panose="00000500000000000000" pitchFamily="2" charset="0"/>
                          <a:cs typeface="Poppins" panose="00000500000000000000" pitchFamily="2" charset="0"/>
                        </a:rPr>
                        <a:t>  79.3%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4028">
                <a:tc>
                  <a:txBody>
                    <a:bodyPr/>
                    <a:lstStyle/>
                    <a:p>
                      <a:pPr algn="l" fontAlgn="ctr"/>
                      <a:r>
                        <a:rPr lang="es-CO" sz="1100" b="0" i="0" u="none" strike="noStrike">
                          <a:solidFill>
                            <a:srgbClr val="000000"/>
                          </a:solidFill>
                          <a:effectLst/>
                          <a:latin typeface="Poppins" panose="00000500000000000000" pitchFamily="2" charset="0"/>
                          <a:cs typeface="Poppins" panose="00000500000000000000" pitchFamily="2" charset="0"/>
                        </a:rPr>
                        <a:t>Recursos de capital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Poppins" panose="00000500000000000000" pitchFamily="2" charset="0"/>
                          <a:cs typeface="Poppins" panose="00000500000000000000" pitchFamily="2" charset="0"/>
                        </a:rPr>
                        <a:t>$ 3.166.666.666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Poppins" panose="00000500000000000000" pitchFamily="2" charset="0"/>
                          <a:cs typeface="Poppins" panose="00000500000000000000" pitchFamily="2" charset="0"/>
                        </a:rPr>
                        <a:t>$ 3.256.733.155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Poppins" panose="00000500000000000000" pitchFamily="2" charset="0"/>
                          <a:cs typeface="Poppins" panose="00000500000000000000" pitchFamily="2" charset="0"/>
                        </a:rPr>
                        <a:t> 102.8%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52684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12" descr="Imagen en blanco y negro&#10;&#10;Descripción generada automáticamente con confianza media">
            <a:extLst>
              <a:ext uri="{FF2B5EF4-FFF2-40B4-BE49-F238E27FC236}">
                <a16:creationId xmlns:a16="http://schemas.microsoft.com/office/drawing/2014/main" id="{26879515-0A47-1531-D7C4-B8A7E1CAA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5"/>
            <a:ext cx="12193588" cy="6858000"/>
          </a:xfrm>
          <a:prstGeom prst="rect">
            <a:avLst/>
          </a:prstGeom>
          <a:ln>
            <a:solidFill>
              <a:schemeClr val="accent4">
                <a:lumMod val="40000"/>
                <a:lumOff val="60000"/>
              </a:schemeClr>
            </a:solidFill>
          </a:ln>
        </p:spPr>
      </p:pic>
      <p:sp>
        <p:nvSpPr>
          <p:cNvPr id="2" name="Título 1"/>
          <p:cNvSpPr>
            <a:spLocks noGrp="1"/>
          </p:cNvSpPr>
          <p:nvPr>
            <p:ph type="title"/>
          </p:nvPr>
        </p:nvSpPr>
        <p:spPr>
          <a:xfrm>
            <a:off x="1048185" y="1238445"/>
            <a:ext cx="7027110" cy="742950"/>
          </a:xfrm>
        </p:spPr>
        <p:txBody>
          <a:bodyPr>
            <a:normAutofit/>
          </a:bodyPr>
          <a:lstStyle/>
          <a:p>
            <a:pPr algn="ctr"/>
            <a:r>
              <a:rPr lang="es-CO" sz="2400" dirty="0">
                <a:latin typeface="Poppins" panose="00000500000000000000" pitchFamily="2" charset="0"/>
                <a:cs typeface="Poppins" panose="00000500000000000000" pitchFamily="2" charset="0"/>
              </a:rPr>
              <a:t>PRESUPUESTO DE GASTO DE VIGENCIA 2023</a:t>
            </a:r>
          </a:p>
        </p:txBody>
      </p:sp>
      <p:graphicFrame>
        <p:nvGraphicFramePr>
          <p:cNvPr id="6" name="Tabla 5"/>
          <p:cNvGraphicFramePr>
            <a:graphicFrameLocks noGrp="1"/>
          </p:cNvGraphicFramePr>
          <p:nvPr/>
        </p:nvGraphicFramePr>
        <p:xfrm>
          <a:off x="791011" y="2214389"/>
          <a:ext cx="7541459" cy="3640181"/>
        </p:xfrm>
        <a:graphic>
          <a:graphicData uri="http://schemas.openxmlformats.org/drawingml/2006/table">
            <a:tbl>
              <a:tblPr/>
              <a:tblGrid>
                <a:gridCol w="5815529">
                  <a:extLst>
                    <a:ext uri="{9D8B030D-6E8A-4147-A177-3AD203B41FA5}">
                      <a16:colId xmlns:a16="http://schemas.microsoft.com/office/drawing/2014/main" val="20000"/>
                    </a:ext>
                  </a:extLst>
                </a:gridCol>
                <a:gridCol w="1725930">
                  <a:extLst>
                    <a:ext uri="{9D8B030D-6E8A-4147-A177-3AD203B41FA5}">
                      <a16:colId xmlns:a16="http://schemas.microsoft.com/office/drawing/2014/main" val="20001"/>
                    </a:ext>
                  </a:extLst>
                </a:gridCol>
              </a:tblGrid>
              <a:tr h="363352">
                <a:tc>
                  <a:txBody>
                    <a:bodyPr/>
                    <a:lstStyle/>
                    <a:p>
                      <a:pPr algn="ctr" fontAlgn="b"/>
                      <a:r>
                        <a:rPr lang="es-CO" sz="2400" b="1" i="0" u="none" strike="noStrike" dirty="0">
                          <a:solidFill>
                            <a:srgbClr val="000000"/>
                          </a:solidFill>
                          <a:effectLst/>
                          <a:latin typeface="Poppins" panose="00000500000000000000" pitchFamily="2" charset="0"/>
                          <a:cs typeface="Poppins" panose="00000500000000000000" pitchFamily="2" charset="0"/>
                        </a:rPr>
                        <a:t>CONCEPTO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CO" sz="2400" b="1" i="0" u="none" strike="noStrike" dirty="0">
                          <a:solidFill>
                            <a:srgbClr val="000000"/>
                          </a:solidFill>
                          <a:effectLst/>
                          <a:latin typeface="Poppins" panose="00000500000000000000" pitchFamily="2" charset="0"/>
                          <a:cs typeface="Poppins" panose="00000500000000000000" pitchFamily="2" charset="0"/>
                        </a:rPr>
                        <a:t>VALOR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17554">
                <a:tc>
                  <a:txBody>
                    <a:bodyPr/>
                    <a:lstStyle/>
                    <a:p>
                      <a:pPr algn="l" fontAlgn="b"/>
                      <a:r>
                        <a:rPr lang="es-CO" sz="1100" b="0" i="0" u="none" strike="noStrike" dirty="0">
                          <a:solidFill>
                            <a:srgbClr val="000000"/>
                          </a:solidFill>
                          <a:effectLst/>
                          <a:latin typeface="Poppins" panose="00000500000000000000" pitchFamily="2" charset="0"/>
                          <a:cs typeface="Poppins" panose="00000500000000000000" pitchFamily="2" charset="0"/>
                        </a:rPr>
                        <a:t>GASTOS DE FUNCIONAMIENTO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indent="0" algn="r" fontAlgn="b"/>
                      <a:r>
                        <a:rPr lang="es-CO" sz="1100" b="0" i="0" u="none" strike="noStrike" dirty="0">
                          <a:solidFill>
                            <a:srgbClr val="000000"/>
                          </a:solidFill>
                          <a:effectLst/>
                          <a:latin typeface="Poppins" panose="00000500000000000000" pitchFamily="2" charset="0"/>
                          <a:cs typeface="Poppins" panose="00000500000000000000" pitchFamily="2" charset="0"/>
                        </a:rPr>
                        <a:t> $ 13.297.144.644,00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17554">
                <a:tc>
                  <a:txBody>
                    <a:bodyPr/>
                    <a:lstStyle/>
                    <a:p>
                      <a:pPr algn="l" fontAlgn="b"/>
                      <a:r>
                        <a:rPr lang="es-CO" sz="1100" b="0" i="0" u="none" strike="noStrike" dirty="0">
                          <a:solidFill>
                            <a:srgbClr val="000000"/>
                          </a:solidFill>
                          <a:effectLst/>
                          <a:latin typeface="Poppins" panose="00000500000000000000" pitchFamily="2" charset="0"/>
                          <a:cs typeface="Poppins" panose="00000500000000000000" pitchFamily="2" charset="0"/>
                        </a:rPr>
                        <a:t>DEUDA PUBLICA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1100" b="0" i="0" u="none" strike="noStrike" dirty="0">
                          <a:solidFill>
                            <a:srgbClr val="000000"/>
                          </a:solidFill>
                          <a:effectLst/>
                          <a:latin typeface="Poppins" panose="00000500000000000000" pitchFamily="2" charset="0"/>
                          <a:cs typeface="Poppins" panose="00000500000000000000" pitchFamily="2"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72406">
                <a:tc>
                  <a:txBody>
                    <a:bodyPr/>
                    <a:lstStyle/>
                    <a:p>
                      <a:pPr algn="l" fontAlgn="b"/>
                      <a:r>
                        <a:rPr lang="es-CO" sz="1100" b="0" i="0" u="none" strike="noStrike" dirty="0">
                          <a:solidFill>
                            <a:srgbClr val="000000"/>
                          </a:solidFill>
                          <a:effectLst/>
                          <a:latin typeface="Poppins" panose="00000500000000000000" pitchFamily="2" charset="0"/>
                          <a:cs typeface="Poppins" panose="00000500000000000000" pitchFamily="2" charset="0"/>
                        </a:rPr>
                        <a:t>INVERSION: PROGRAMA MOVILIDAD SOSTENIBLE,ACTIVA Y SEGURA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1100" b="0" i="0" u="none" strike="noStrike" dirty="0">
                          <a:solidFill>
                            <a:srgbClr val="000000"/>
                          </a:solidFill>
                          <a:effectLst/>
                          <a:latin typeface="Poppins" panose="00000500000000000000" pitchFamily="2" charset="0"/>
                          <a:cs typeface="Poppins" panose="00000500000000000000" pitchFamily="2" charset="0"/>
                        </a:rPr>
                        <a:t> $ 3.370.000.000,00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2754">
                <a:tc>
                  <a:txBody>
                    <a:bodyPr/>
                    <a:lstStyle/>
                    <a:p>
                      <a:pPr algn="l" fontAlgn="b"/>
                      <a:r>
                        <a:rPr lang="es-CO" sz="1100" b="0" i="0" u="none" strike="noStrike" dirty="0">
                          <a:solidFill>
                            <a:srgbClr val="000000"/>
                          </a:solidFill>
                          <a:effectLst/>
                          <a:latin typeface="Poppins" panose="00000500000000000000" pitchFamily="2" charset="0"/>
                          <a:cs typeface="Poppins" panose="00000500000000000000" pitchFamily="2" charset="0"/>
                        </a:rPr>
                        <a:t>FUENTE: RECURSOS PROPIOS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1100" b="0" i="0" u="none" strike="noStrike" dirty="0">
                          <a:solidFill>
                            <a:srgbClr val="000000"/>
                          </a:solidFill>
                          <a:effectLst/>
                          <a:latin typeface="Poppins" panose="00000500000000000000" pitchFamily="2" charset="0"/>
                          <a:cs typeface="Poppins" panose="00000500000000000000" pitchFamily="2"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7554">
                <a:tc>
                  <a:txBody>
                    <a:bodyPr/>
                    <a:lstStyle/>
                    <a:p>
                      <a:pPr algn="l" fontAlgn="b"/>
                      <a:r>
                        <a:rPr lang="es-CO" sz="1100" b="0" i="0" u="none" strike="noStrike">
                          <a:solidFill>
                            <a:srgbClr val="000000"/>
                          </a:solidFill>
                          <a:effectLst/>
                          <a:latin typeface="Poppins" panose="00000500000000000000" pitchFamily="2" charset="0"/>
                          <a:cs typeface="Poppins" panose="00000500000000000000" pitchFamily="2" charset="0"/>
                        </a:rPr>
                        <a:t>PRODUCTO 54. SISTEMA DE SEGURIDAD VIAL DEL DISTRITO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Poppins" panose="00000500000000000000" pitchFamily="2" charset="0"/>
                          <a:cs typeface="Poppins" panose="00000500000000000000" pitchFamily="2" charset="0"/>
                        </a:rPr>
                        <a:t> $  1.600.000.000,00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72406">
                <a:tc>
                  <a:txBody>
                    <a:bodyPr/>
                    <a:lstStyle/>
                    <a:p>
                      <a:pPr algn="l" fontAlgn="b"/>
                      <a:r>
                        <a:rPr lang="es-CO" sz="1100" b="0" i="0" u="none" strike="noStrike" dirty="0">
                          <a:solidFill>
                            <a:srgbClr val="000000"/>
                          </a:solidFill>
                          <a:effectLst/>
                          <a:latin typeface="Poppins" panose="00000500000000000000" pitchFamily="2" charset="0"/>
                          <a:cs typeface="Poppins" panose="00000500000000000000" pitchFamily="2" charset="0"/>
                        </a:rPr>
                        <a:t>PRODUCTO 55. SISTEMA ESTRATEGICO PARA EL MEJORAMIENTO DE LA MOVILIDAD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Poppins" panose="00000500000000000000" pitchFamily="2" charset="0"/>
                          <a:cs typeface="Poppins" panose="00000500000000000000" pitchFamily="2" charset="0"/>
                        </a:rPr>
                        <a:t> $ 200.000.000,00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76331">
                <a:tc>
                  <a:txBody>
                    <a:bodyPr/>
                    <a:lstStyle/>
                    <a:p>
                      <a:pPr algn="l" fontAlgn="b"/>
                      <a:r>
                        <a:rPr lang="es-CO" sz="1100" b="0" i="0" u="none" strike="noStrike" dirty="0">
                          <a:solidFill>
                            <a:srgbClr val="000000"/>
                          </a:solidFill>
                          <a:effectLst/>
                          <a:latin typeface="Poppins" panose="00000500000000000000" pitchFamily="2" charset="0"/>
                          <a:cs typeface="Poppins" panose="00000500000000000000" pitchFamily="2" charset="0"/>
                        </a:rPr>
                        <a:t>PRODUCTO 56. FORTALECIMIENTO INSTITUCIONAL DEL SECTOR PÚBLICO DE TRANSPORTE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Poppins" panose="00000500000000000000" pitchFamily="2" charset="0"/>
                          <a:cs typeface="Poppins" panose="00000500000000000000" pitchFamily="2" charset="0"/>
                        </a:rPr>
                        <a:t> $ 770.000.000,00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32754">
                <a:tc>
                  <a:txBody>
                    <a:bodyPr/>
                    <a:lstStyle/>
                    <a:p>
                      <a:pPr algn="l" fontAlgn="b"/>
                      <a:r>
                        <a:rPr lang="es-CO" sz="1100" b="0" i="0" u="none" strike="noStrike" dirty="0">
                          <a:solidFill>
                            <a:srgbClr val="000000"/>
                          </a:solidFill>
                          <a:effectLst/>
                          <a:latin typeface="Poppins" panose="00000500000000000000" pitchFamily="2" charset="0"/>
                          <a:cs typeface="Poppins" panose="00000500000000000000" pitchFamily="2" charset="0"/>
                        </a:rPr>
                        <a:t>FUENTE: RECURSOS CONVENIOS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1100" b="0" i="0" u="none" strike="noStrike" dirty="0">
                          <a:solidFill>
                            <a:srgbClr val="000000"/>
                          </a:solidFill>
                          <a:effectLst/>
                          <a:latin typeface="Poppins" panose="00000500000000000000" pitchFamily="2" charset="0"/>
                          <a:cs typeface="Poppins" panose="00000500000000000000" pitchFamily="2"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17554">
                <a:tc>
                  <a:txBody>
                    <a:bodyPr/>
                    <a:lstStyle/>
                    <a:p>
                      <a:pPr algn="l" fontAlgn="b"/>
                      <a:r>
                        <a:rPr lang="es-CO" sz="1100" b="0" i="0" u="none" strike="noStrike" dirty="0">
                          <a:solidFill>
                            <a:srgbClr val="000000"/>
                          </a:solidFill>
                          <a:effectLst/>
                          <a:latin typeface="Poppins" panose="00000500000000000000" pitchFamily="2" charset="0"/>
                          <a:cs typeface="Poppins" panose="00000500000000000000" pitchFamily="2" charset="0"/>
                        </a:rPr>
                        <a:t>CONVENIOS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Poppins" panose="00000500000000000000" pitchFamily="2" charset="0"/>
                          <a:cs typeface="Poppins" panose="00000500000000000000" pitchFamily="2" charset="0"/>
                        </a:rPr>
                        <a:t> $ 800.000.000,00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17554">
                <a:tc>
                  <a:txBody>
                    <a:bodyPr/>
                    <a:lstStyle/>
                    <a:p>
                      <a:pPr algn="l" fontAlgn="b"/>
                      <a:r>
                        <a:rPr lang="es-CO" sz="1200" b="1" i="0" u="none" strike="noStrike" dirty="0">
                          <a:solidFill>
                            <a:srgbClr val="000000"/>
                          </a:solidFill>
                          <a:effectLst/>
                          <a:latin typeface="Poppins" panose="00000500000000000000" pitchFamily="2" charset="0"/>
                          <a:cs typeface="Poppins" panose="00000500000000000000" pitchFamily="2" charset="0"/>
                        </a:rPr>
                        <a:t>TOTAL PRESUPUESTO VIGENCIA 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s-CO" sz="1200" b="1" i="0" u="none" strike="noStrike" dirty="0">
                          <a:solidFill>
                            <a:srgbClr val="000000"/>
                          </a:solidFill>
                          <a:effectLst/>
                          <a:latin typeface="Poppins" panose="00000500000000000000" pitchFamily="2" charset="0"/>
                          <a:cs typeface="Poppins" panose="00000500000000000000" pitchFamily="2" charset="0"/>
                        </a:rPr>
                        <a:t> $  16.667.144.644,00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5325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A2A2227-D1E1-42B5-A824-C2A249720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8298E91F-BC25-44C9-9B93-82AB92AF706E}"/>
              </a:ext>
            </a:extLst>
          </p:cNvPr>
          <p:cNvSpPr>
            <a:spLocks noGrp="1"/>
          </p:cNvSpPr>
          <p:nvPr>
            <p:ph type="subTitle" idx="1"/>
          </p:nvPr>
        </p:nvSpPr>
        <p:spPr>
          <a:xfrm>
            <a:off x="657137" y="4889783"/>
            <a:ext cx="9144000" cy="433720"/>
          </a:xfrm>
        </p:spPr>
        <p:txBody>
          <a:bodyPr>
            <a:normAutofit/>
          </a:bodyPr>
          <a:lstStyle/>
          <a:p>
            <a:r>
              <a:rPr lang="es-MX" dirty="0">
                <a:solidFill>
                  <a:schemeClr val="accent4">
                    <a:lumMod val="40000"/>
                    <a:lumOff val="60000"/>
                  </a:schemeClr>
                </a:solidFill>
                <a:latin typeface="Poppins" panose="00000500000000000000" pitchFamily="50" charset="0"/>
                <a:cs typeface="Poppins" panose="00000500000000000000" pitchFamily="50" charset="0"/>
              </a:rPr>
              <a:t>ESTRUCTURA Y LÍDERES DE PROCESO</a:t>
            </a:r>
            <a:endParaRPr lang="es-CO" dirty="0">
              <a:solidFill>
                <a:schemeClr val="accent4">
                  <a:lumMod val="40000"/>
                  <a:lumOff val="60000"/>
                </a:schemeClr>
              </a:solidFill>
              <a:latin typeface="Poppins" panose="00000500000000000000" pitchFamily="50" charset="0"/>
              <a:cs typeface="Poppins" panose="00000500000000000000" pitchFamily="50" charset="0"/>
            </a:endParaRPr>
          </a:p>
        </p:txBody>
      </p:sp>
      <p:sp>
        <p:nvSpPr>
          <p:cNvPr id="2" name="Google Shape;120;g1202fc0fb11_0_25">
            <a:extLst>
              <a:ext uri="{FF2B5EF4-FFF2-40B4-BE49-F238E27FC236}">
                <a16:creationId xmlns:a16="http://schemas.microsoft.com/office/drawing/2014/main" id="{36DB59A3-B877-40F9-B3BC-0CB251C8FBED}"/>
              </a:ext>
            </a:extLst>
          </p:cNvPr>
          <p:cNvSpPr txBox="1"/>
          <p:nvPr/>
        </p:nvSpPr>
        <p:spPr>
          <a:xfrm>
            <a:off x="5863316" y="520139"/>
            <a:ext cx="5758413" cy="400069"/>
          </a:xfrm>
          <a:prstGeom prst="rect">
            <a:avLst/>
          </a:prstGeom>
          <a:noFill/>
          <a:ln>
            <a:noFill/>
          </a:ln>
        </p:spPr>
        <p:txBody>
          <a:bodyPr spcFirstLastPara="1" wrap="square" lIns="91425" tIns="45700" rIns="91425" bIns="45700" anchor="t" anchorCtr="0">
            <a:spAutoFit/>
          </a:bodyPr>
          <a:lstStyle/>
          <a:p>
            <a:pPr algn="r"/>
            <a:r>
              <a:rPr lang="es-MX" sz="1000" i="0" dirty="0">
                <a:solidFill>
                  <a:schemeClr val="bg1"/>
                </a:solidFill>
                <a:effectLst/>
                <a:latin typeface="Poppins" panose="00000500000000000000" pitchFamily="2" charset="0"/>
                <a:cs typeface="Poppins" panose="00000500000000000000" pitchFamily="2" charset="0"/>
              </a:rPr>
              <a:t>Proyectó:</a:t>
            </a:r>
          </a:p>
          <a:p>
            <a:pPr algn="r"/>
            <a:r>
              <a:rPr lang="es-MX" sz="1000" i="0" dirty="0">
                <a:solidFill>
                  <a:schemeClr val="bg1"/>
                </a:solidFill>
                <a:effectLst/>
                <a:latin typeface="Poppins" panose="00000500000000000000" pitchFamily="2" charset="0"/>
                <a:cs typeface="Poppins" panose="00000500000000000000" pitchFamily="2" charset="0"/>
              </a:rPr>
              <a:t> </a:t>
            </a:r>
            <a:r>
              <a:rPr lang="es-MX" sz="1000" dirty="0">
                <a:solidFill>
                  <a:schemeClr val="bg1"/>
                </a:solidFill>
                <a:latin typeface="Poppins" panose="00000500000000000000" pitchFamily="2" charset="0"/>
                <a:cs typeface="Poppins" panose="00000500000000000000" pitchFamily="2" charset="0"/>
              </a:rPr>
              <a:t>Nombre y Cargo.</a:t>
            </a:r>
          </a:p>
        </p:txBody>
      </p:sp>
      <p:sp>
        <p:nvSpPr>
          <p:cNvPr id="4" name="Subtítulo 2">
            <a:extLst>
              <a:ext uri="{FF2B5EF4-FFF2-40B4-BE49-F238E27FC236}">
                <a16:creationId xmlns:a16="http://schemas.microsoft.com/office/drawing/2014/main" id="{A4EB9933-F5F5-D667-BB53-B69E1C175304}"/>
              </a:ext>
            </a:extLst>
          </p:cNvPr>
          <p:cNvSpPr txBox="1">
            <a:spLocks/>
          </p:cNvSpPr>
          <p:nvPr/>
        </p:nvSpPr>
        <p:spPr>
          <a:xfrm>
            <a:off x="944729" y="5415903"/>
            <a:ext cx="8531109" cy="8100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chemeClr val="bg1"/>
                </a:solidFill>
                <a:latin typeface="Poppins" panose="00000500000000000000" pitchFamily="50" charset="0"/>
                <a:cs typeface="Poppins" panose="00000500000000000000" pitchFamily="50" charset="0"/>
              </a:rPr>
              <a:t>Inspección de Tránsito y Transporte de Barrancabermeja</a:t>
            </a:r>
            <a:endParaRPr lang="es-CO" b="1" dirty="0">
              <a:solidFill>
                <a:schemeClr val="bg1"/>
              </a:solidFill>
              <a:latin typeface="Poppins" panose="00000500000000000000" pitchFamily="50" charset="0"/>
              <a:cs typeface="Poppins" panose="00000500000000000000" pitchFamily="50" charset="0"/>
            </a:endParaRPr>
          </a:p>
        </p:txBody>
      </p:sp>
      <p:cxnSp>
        <p:nvCxnSpPr>
          <p:cNvPr id="7" name="Conector recto 6">
            <a:extLst>
              <a:ext uri="{FF2B5EF4-FFF2-40B4-BE49-F238E27FC236}">
                <a16:creationId xmlns:a16="http://schemas.microsoft.com/office/drawing/2014/main" id="{560D2398-4336-6DA3-E72B-E8872BE3A995}"/>
              </a:ext>
            </a:extLst>
          </p:cNvPr>
          <p:cNvCxnSpPr/>
          <p:nvPr/>
        </p:nvCxnSpPr>
        <p:spPr>
          <a:xfrm>
            <a:off x="575187" y="5323505"/>
            <a:ext cx="9270194"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823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12" descr="Imagen en blanco y negro&#10;&#10;Descripción generada automáticamente con confianza media">
            <a:extLst>
              <a:ext uri="{FF2B5EF4-FFF2-40B4-BE49-F238E27FC236}">
                <a16:creationId xmlns:a16="http://schemas.microsoft.com/office/drawing/2014/main" id="{62B5E48C-E624-598B-08E8-84032DBF8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35"/>
            <a:ext cx="12193588" cy="6858000"/>
          </a:xfrm>
          <a:prstGeom prst="rect">
            <a:avLst/>
          </a:prstGeom>
          <a:ln>
            <a:solidFill>
              <a:schemeClr val="accent4">
                <a:lumMod val="40000"/>
                <a:lumOff val="60000"/>
              </a:schemeClr>
            </a:solidFill>
          </a:ln>
        </p:spPr>
      </p:pic>
      <p:sp>
        <p:nvSpPr>
          <p:cNvPr id="2" name="Título 1"/>
          <p:cNvSpPr>
            <a:spLocks noGrp="1"/>
          </p:cNvSpPr>
          <p:nvPr>
            <p:ph type="title"/>
          </p:nvPr>
        </p:nvSpPr>
        <p:spPr>
          <a:xfrm>
            <a:off x="1954530" y="1286581"/>
            <a:ext cx="6033094" cy="570107"/>
          </a:xfrm>
        </p:spPr>
        <p:txBody>
          <a:bodyPr>
            <a:normAutofit/>
          </a:bodyPr>
          <a:lstStyle/>
          <a:p>
            <a:r>
              <a:rPr lang="es-CO" sz="2400" dirty="0">
                <a:latin typeface="Poppins" panose="00000500000000000000" pitchFamily="2" charset="0"/>
                <a:cs typeface="Poppins" panose="00000500000000000000" pitchFamily="2" charset="0"/>
              </a:rPr>
              <a:t>EJECUCION DE GASTO VIGENCIAS 2023 </a:t>
            </a:r>
          </a:p>
        </p:txBody>
      </p:sp>
      <p:graphicFrame>
        <p:nvGraphicFramePr>
          <p:cNvPr id="3" name="Tabla 2"/>
          <p:cNvGraphicFramePr>
            <a:graphicFrameLocks noGrp="1"/>
          </p:cNvGraphicFramePr>
          <p:nvPr/>
        </p:nvGraphicFramePr>
        <p:xfrm>
          <a:off x="1954530" y="2017775"/>
          <a:ext cx="6033094" cy="1885950"/>
        </p:xfrm>
        <a:graphic>
          <a:graphicData uri="http://schemas.openxmlformats.org/drawingml/2006/table">
            <a:tbl>
              <a:tblPr/>
              <a:tblGrid>
                <a:gridCol w="2169519">
                  <a:extLst>
                    <a:ext uri="{9D8B030D-6E8A-4147-A177-3AD203B41FA5}">
                      <a16:colId xmlns:a16="http://schemas.microsoft.com/office/drawing/2014/main" val="20000"/>
                    </a:ext>
                  </a:extLst>
                </a:gridCol>
                <a:gridCol w="2099080">
                  <a:extLst>
                    <a:ext uri="{9D8B030D-6E8A-4147-A177-3AD203B41FA5}">
                      <a16:colId xmlns:a16="http://schemas.microsoft.com/office/drawing/2014/main" val="20001"/>
                    </a:ext>
                  </a:extLst>
                </a:gridCol>
                <a:gridCol w="1764495">
                  <a:extLst>
                    <a:ext uri="{9D8B030D-6E8A-4147-A177-3AD203B41FA5}">
                      <a16:colId xmlns:a16="http://schemas.microsoft.com/office/drawing/2014/main" val="20002"/>
                    </a:ext>
                  </a:extLst>
                </a:gridCol>
              </a:tblGrid>
              <a:tr h="342900">
                <a:tc gridSpan="3">
                  <a:txBody>
                    <a:bodyPr/>
                    <a:lstStyle/>
                    <a:p>
                      <a:pPr algn="ctr" rtl="0" fontAlgn="b"/>
                      <a:r>
                        <a:rPr lang="es-CO" sz="1400" b="1" i="0" u="none" strike="noStrike" dirty="0">
                          <a:solidFill>
                            <a:srgbClr val="000000"/>
                          </a:solidFill>
                          <a:effectLst/>
                          <a:latin typeface="Poppins" panose="00000500000000000000" pitchFamily="2" charset="0"/>
                          <a:cs typeface="Poppins" panose="00000500000000000000" pitchFamily="2" charset="0"/>
                        </a:rPr>
                        <a:t>PRESUPUESTO DE GASTOS VIGENCIA 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342900">
                <a:tc gridSpan="3">
                  <a:txBody>
                    <a:bodyPr/>
                    <a:lstStyle/>
                    <a:p>
                      <a:pPr algn="ctr" rtl="0" fontAlgn="b"/>
                      <a:r>
                        <a:rPr lang="es-CO" sz="1400" b="1" i="0" u="none" strike="noStrike" dirty="0">
                          <a:solidFill>
                            <a:srgbClr val="000000"/>
                          </a:solidFill>
                          <a:effectLst/>
                          <a:latin typeface="Poppins" panose="00000500000000000000" pitchFamily="2" charset="0"/>
                          <a:cs typeface="Poppins" panose="00000500000000000000" pitchFamily="2" charset="0"/>
                        </a:rPr>
                        <a:t>EJECUCION A OCTUBRE 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857250">
                <a:tc>
                  <a:txBody>
                    <a:bodyPr/>
                    <a:lstStyle/>
                    <a:p>
                      <a:pPr algn="ctr" rtl="0" fontAlgn="ctr"/>
                      <a:r>
                        <a:rPr lang="es-CO" sz="1400" b="0" i="0" u="none" strike="noStrike">
                          <a:solidFill>
                            <a:srgbClr val="000000"/>
                          </a:solidFill>
                          <a:effectLst/>
                          <a:latin typeface="Poppins" panose="00000500000000000000" pitchFamily="2" charset="0"/>
                          <a:cs typeface="Poppins" panose="00000500000000000000" pitchFamily="2" charset="0"/>
                        </a:rPr>
                        <a:t>PRESUPUESTO DE GASTOS VIGENCIA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dirty="0">
                          <a:solidFill>
                            <a:srgbClr val="000000"/>
                          </a:solidFill>
                          <a:effectLst/>
                          <a:latin typeface="Poppins" panose="00000500000000000000" pitchFamily="2" charset="0"/>
                          <a:cs typeface="Poppins" panose="00000500000000000000" pitchFamily="2" charset="0"/>
                        </a:rPr>
                        <a:t>EJECUCION GASTOS A OCTUBRE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dirty="0">
                          <a:solidFill>
                            <a:srgbClr val="000000"/>
                          </a:solidFill>
                          <a:effectLst/>
                          <a:latin typeface="Poppins" panose="00000500000000000000" pitchFamily="2" charset="0"/>
                          <a:cs typeface="Poppins" panose="00000500000000000000" pitchFamily="2" charset="0"/>
                        </a:rPr>
                        <a:t>% EJECUCION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2900">
                <a:tc>
                  <a:txBody>
                    <a:bodyPr/>
                    <a:lstStyle/>
                    <a:p>
                      <a:pPr algn="ctr" rtl="0" fontAlgn="b"/>
                      <a:r>
                        <a:rPr lang="es-CO" sz="1200" b="0" i="0" u="none" strike="noStrike" dirty="0">
                          <a:solidFill>
                            <a:srgbClr val="000000"/>
                          </a:solidFill>
                          <a:effectLst/>
                          <a:latin typeface="Poppins" panose="00000500000000000000" pitchFamily="2" charset="0"/>
                          <a:cs typeface="Poppins" panose="00000500000000000000" pitchFamily="2" charset="0"/>
                        </a:rPr>
                        <a:t> $  16.667.144.644,00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200" b="0" i="0" u="none" strike="noStrike">
                          <a:solidFill>
                            <a:srgbClr val="000000"/>
                          </a:solidFill>
                          <a:effectLst/>
                          <a:latin typeface="Poppins" panose="00000500000000000000" pitchFamily="2" charset="0"/>
                          <a:cs typeface="Poppins" panose="00000500000000000000" pitchFamily="2" charset="0"/>
                        </a:rPr>
                        <a:t> $ 11.503.774.326,00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dirty="0">
                          <a:solidFill>
                            <a:srgbClr val="000000"/>
                          </a:solidFill>
                          <a:effectLst/>
                          <a:latin typeface="Poppins" panose="00000500000000000000" pitchFamily="2" charset="0"/>
                          <a:cs typeface="Poppins" panose="00000500000000000000" pitchFamily="2" charset="0"/>
                        </a:rPr>
                        <a:t>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5" name="Tabla 4"/>
          <p:cNvGraphicFramePr>
            <a:graphicFrameLocks noGrp="1"/>
          </p:cNvGraphicFramePr>
          <p:nvPr/>
        </p:nvGraphicFramePr>
        <p:xfrm>
          <a:off x="1954530" y="4155739"/>
          <a:ext cx="6033094" cy="1869560"/>
        </p:xfrm>
        <a:graphic>
          <a:graphicData uri="http://schemas.openxmlformats.org/drawingml/2006/table">
            <a:tbl>
              <a:tblPr/>
              <a:tblGrid>
                <a:gridCol w="2499189">
                  <a:extLst>
                    <a:ext uri="{9D8B030D-6E8A-4147-A177-3AD203B41FA5}">
                      <a16:colId xmlns:a16="http://schemas.microsoft.com/office/drawing/2014/main" val="20000"/>
                    </a:ext>
                  </a:extLst>
                </a:gridCol>
                <a:gridCol w="1996706">
                  <a:extLst>
                    <a:ext uri="{9D8B030D-6E8A-4147-A177-3AD203B41FA5}">
                      <a16:colId xmlns:a16="http://schemas.microsoft.com/office/drawing/2014/main" val="20001"/>
                    </a:ext>
                  </a:extLst>
                </a:gridCol>
                <a:gridCol w="1537199">
                  <a:extLst>
                    <a:ext uri="{9D8B030D-6E8A-4147-A177-3AD203B41FA5}">
                      <a16:colId xmlns:a16="http://schemas.microsoft.com/office/drawing/2014/main" val="20002"/>
                    </a:ext>
                  </a:extLst>
                </a:gridCol>
              </a:tblGrid>
              <a:tr h="339920">
                <a:tc gridSpan="3">
                  <a:txBody>
                    <a:bodyPr/>
                    <a:lstStyle/>
                    <a:p>
                      <a:pPr algn="ctr" rtl="0" fontAlgn="b"/>
                      <a:r>
                        <a:rPr lang="es-CO" sz="1400" b="1" i="0" u="none" strike="noStrike" dirty="0">
                          <a:solidFill>
                            <a:srgbClr val="000000"/>
                          </a:solidFill>
                          <a:effectLst/>
                          <a:latin typeface="Poppins" panose="00000500000000000000" pitchFamily="2" charset="0"/>
                          <a:cs typeface="Poppins" panose="00000500000000000000" pitchFamily="2" charset="0"/>
                        </a:rPr>
                        <a:t>PRESUPUESTO DE GASTOS VIGENCIA 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339920">
                <a:tc gridSpan="3">
                  <a:txBody>
                    <a:bodyPr/>
                    <a:lstStyle/>
                    <a:p>
                      <a:pPr algn="ctr" rtl="0" fontAlgn="b"/>
                      <a:r>
                        <a:rPr lang="es-CO" sz="1600" b="1" i="0" u="none" strike="noStrike" dirty="0">
                          <a:solidFill>
                            <a:srgbClr val="000000"/>
                          </a:solidFill>
                          <a:effectLst/>
                          <a:latin typeface="Poppins" panose="00000500000000000000" pitchFamily="2" charset="0"/>
                          <a:cs typeface="Poppins" panose="00000500000000000000" pitchFamily="2" charset="0"/>
                        </a:rPr>
                        <a:t>EJECUCION A OCTUBRE 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849800">
                <a:tc>
                  <a:txBody>
                    <a:bodyPr/>
                    <a:lstStyle/>
                    <a:p>
                      <a:pPr algn="ctr" rtl="0" fontAlgn="ctr"/>
                      <a:r>
                        <a:rPr lang="es-CO" sz="1400" b="0" i="0" u="none" strike="noStrike" dirty="0">
                          <a:solidFill>
                            <a:srgbClr val="000000"/>
                          </a:solidFill>
                          <a:effectLst/>
                          <a:latin typeface="Poppins" panose="00000500000000000000" pitchFamily="2" charset="0"/>
                          <a:cs typeface="Poppins" panose="00000500000000000000" pitchFamily="2" charset="0"/>
                        </a:rPr>
                        <a:t>PRESUPUESTO DE GASTOS A OCTUBRE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dirty="0">
                          <a:solidFill>
                            <a:srgbClr val="000000"/>
                          </a:solidFill>
                          <a:effectLst/>
                          <a:latin typeface="Poppins" panose="00000500000000000000" pitchFamily="2" charset="0"/>
                          <a:cs typeface="Poppins" panose="00000500000000000000" pitchFamily="2" charset="0"/>
                        </a:rPr>
                        <a:t>EJECUCION GASTOS A OCTUBRE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dirty="0">
                          <a:solidFill>
                            <a:srgbClr val="000000"/>
                          </a:solidFill>
                          <a:effectLst/>
                          <a:latin typeface="Poppins" panose="00000500000000000000" pitchFamily="2" charset="0"/>
                          <a:cs typeface="Poppins" panose="00000500000000000000" pitchFamily="2" charset="0"/>
                        </a:rPr>
                        <a:t>% EJECUCION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920">
                <a:tc>
                  <a:txBody>
                    <a:bodyPr/>
                    <a:lstStyle/>
                    <a:p>
                      <a:pPr algn="ctr" rtl="0" fontAlgn="b"/>
                      <a:r>
                        <a:rPr lang="es-CO" sz="1400" b="0" i="0" u="none" strike="noStrike">
                          <a:solidFill>
                            <a:srgbClr val="000000"/>
                          </a:solidFill>
                          <a:effectLst/>
                          <a:latin typeface="Poppins" panose="00000500000000000000" pitchFamily="2" charset="0"/>
                          <a:cs typeface="Poppins" panose="00000500000000000000" pitchFamily="2" charset="0"/>
                        </a:rPr>
                        <a:t> $    13.889.287.203,00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200" b="0" i="0" u="none" strike="noStrike">
                          <a:solidFill>
                            <a:srgbClr val="000000"/>
                          </a:solidFill>
                          <a:effectLst/>
                          <a:latin typeface="Poppins" panose="00000500000000000000" pitchFamily="2" charset="0"/>
                          <a:cs typeface="Poppins" panose="00000500000000000000" pitchFamily="2" charset="0"/>
                        </a:rPr>
                        <a:t> $  11.503.774.326,00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dirty="0">
                          <a:solidFill>
                            <a:srgbClr val="000000"/>
                          </a:solidFill>
                          <a:effectLst/>
                          <a:latin typeface="Poppins" panose="00000500000000000000" pitchFamily="2" charset="0"/>
                          <a:cs typeface="Poppins" panose="00000500000000000000" pitchFamily="2" charset="0"/>
                        </a:rPr>
                        <a:t>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33358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12" descr="Imagen en blanco y negro&#10;&#10;Descripción generada automáticamente con confianza media">
            <a:extLst>
              <a:ext uri="{FF2B5EF4-FFF2-40B4-BE49-F238E27FC236}">
                <a16:creationId xmlns:a16="http://schemas.microsoft.com/office/drawing/2014/main" id="{A1E7901F-F301-17DF-206C-8E3B27C82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88" cy="6858000"/>
          </a:xfrm>
          <a:prstGeom prst="rect">
            <a:avLst/>
          </a:prstGeom>
          <a:ln>
            <a:solidFill>
              <a:schemeClr val="accent4">
                <a:lumMod val="40000"/>
                <a:lumOff val="60000"/>
              </a:schemeClr>
            </a:solidFill>
          </a:ln>
        </p:spPr>
      </p:pic>
      <p:sp>
        <p:nvSpPr>
          <p:cNvPr id="2" name="Título 1"/>
          <p:cNvSpPr>
            <a:spLocks noGrp="1"/>
          </p:cNvSpPr>
          <p:nvPr>
            <p:ph type="title"/>
          </p:nvPr>
        </p:nvSpPr>
        <p:spPr>
          <a:xfrm>
            <a:off x="1125855" y="1595674"/>
            <a:ext cx="7372350" cy="630918"/>
          </a:xfrm>
        </p:spPr>
        <p:txBody>
          <a:bodyPr>
            <a:normAutofit/>
          </a:bodyPr>
          <a:lstStyle/>
          <a:p>
            <a:pPr algn="ctr"/>
            <a:r>
              <a:rPr lang="es-CO" sz="2800" dirty="0">
                <a:latin typeface="Poppins" panose="00000500000000000000" pitchFamily="2" charset="0"/>
                <a:cs typeface="Poppins" panose="00000500000000000000" pitchFamily="2" charset="0"/>
              </a:rPr>
              <a:t>CUENTAS POR PAGAR A OCTUBRE 2023</a:t>
            </a:r>
          </a:p>
        </p:txBody>
      </p:sp>
      <p:graphicFrame>
        <p:nvGraphicFramePr>
          <p:cNvPr id="5" name="Marcador de contenido 4"/>
          <p:cNvGraphicFramePr>
            <a:graphicFrameLocks noGrp="1"/>
          </p:cNvGraphicFramePr>
          <p:nvPr>
            <p:ph idx="1"/>
          </p:nvPr>
        </p:nvGraphicFramePr>
        <p:xfrm>
          <a:off x="822960" y="2466660"/>
          <a:ext cx="7818120" cy="2711212"/>
        </p:xfrm>
        <a:graphic>
          <a:graphicData uri="http://schemas.openxmlformats.org/drawingml/2006/table">
            <a:tbl>
              <a:tblPr firstRow="1" firstCol="1" bandRow="1"/>
              <a:tblGrid>
                <a:gridCol w="5463540">
                  <a:extLst>
                    <a:ext uri="{9D8B030D-6E8A-4147-A177-3AD203B41FA5}">
                      <a16:colId xmlns:a16="http://schemas.microsoft.com/office/drawing/2014/main" val="20000"/>
                    </a:ext>
                  </a:extLst>
                </a:gridCol>
                <a:gridCol w="2354580">
                  <a:extLst>
                    <a:ext uri="{9D8B030D-6E8A-4147-A177-3AD203B41FA5}">
                      <a16:colId xmlns:a16="http://schemas.microsoft.com/office/drawing/2014/main" val="20001"/>
                    </a:ext>
                  </a:extLst>
                </a:gridCol>
              </a:tblGrid>
              <a:tr h="124191">
                <a:tc gridSpan="2">
                  <a:txBody>
                    <a:bodyPr/>
                    <a:lstStyle/>
                    <a:p>
                      <a:pPr algn="ctr">
                        <a:lnSpc>
                          <a:spcPct val="115000"/>
                        </a:lnSpc>
                        <a:spcAft>
                          <a:spcPts val="0"/>
                        </a:spcAft>
                      </a:pPr>
                      <a:r>
                        <a:rPr lang="es-CO" sz="2400" b="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RESUMEN</a:t>
                      </a:r>
                      <a:endParaRPr lang="es-CO" sz="2000" b="0" dirty="0">
                        <a:effectLst/>
                        <a:latin typeface="Poppins" panose="00000500000000000000" pitchFamily="2" charset="0"/>
                        <a:ea typeface="Calibri" panose="020F0502020204030204" pitchFamily="34" charset="0"/>
                        <a:cs typeface="Poppins" panose="00000500000000000000" pitchFamily="2"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s-CO"/>
                    </a:p>
                  </a:txBody>
                  <a:tcPr/>
                </a:tc>
                <a:extLst>
                  <a:ext uri="{0D108BD9-81ED-4DB2-BD59-A6C34878D82A}">
                    <a16:rowId xmlns:a16="http://schemas.microsoft.com/office/drawing/2014/main" val="10000"/>
                  </a:ext>
                </a:extLst>
              </a:tr>
              <a:tr h="684352">
                <a:tc>
                  <a:txBody>
                    <a:bodyPr/>
                    <a:lstStyle/>
                    <a:p>
                      <a:pPr>
                        <a:lnSpc>
                          <a:spcPct val="115000"/>
                        </a:lnSpc>
                        <a:spcAft>
                          <a:spcPts val="0"/>
                        </a:spcAft>
                      </a:pPr>
                      <a:r>
                        <a:rPr lang="en-US" sz="18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ACREED NOM, PREST SOC Y PARAFISCALES</a:t>
                      </a:r>
                      <a:endParaRPr lang="es-CO" sz="1600" dirty="0">
                        <a:effectLst/>
                        <a:latin typeface="Poppins" panose="00000500000000000000" pitchFamily="2" charset="0"/>
                        <a:ea typeface="Calibri" panose="020F0502020204030204" pitchFamily="34" charset="0"/>
                        <a:cs typeface="Poppins" panose="00000500000000000000" pitchFamily="2"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15000"/>
                        </a:lnSpc>
                        <a:spcAft>
                          <a:spcPts val="0"/>
                        </a:spcAft>
                      </a:pPr>
                      <a:r>
                        <a:rPr lang="es-CO" sz="18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$110.416.655,00 </a:t>
                      </a:r>
                      <a:endParaRPr lang="es-CO" sz="1600" dirty="0">
                        <a:effectLst/>
                        <a:latin typeface="Poppins" panose="00000500000000000000" pitchFamily="2" charset="0"/>
                        <a:ea typeface="Calibri" panose="020F0502020204030204" pitchFamily="34" charset="0"/>
                        <a:cs typeface="Poppins" panose="00000500000000000000" pitchFamily="2"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6512">
                <a:tc>
                  <a:txBody>
                    <a:bodyPr/>
                    <a:lstStyle/>
                    <a:p>
                      <a:pPr>
                        <a:lnSpc>
                          <a:spcPct val="115000"/>
                        </a:lnSpc>
                        <a:spcAft>
                          <a:spcPts val="0"/>
                        </a:spcAft>
                      </a:pPr>
                      <a:r>
                        <a:rPr lang="es-CO" sz="18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TERCEROS - 2018-2019 (RENTAS-ICBF)</a:t>
                      </a:r>
                      <a:endParaRPr lang="es-CO" sz="1600" dirty="0">
                        <a:effectLst/>
                        <a:latin typeface="Poppins" panose="00000500000000000000" pitchFamily="2" charset="0"/>
                        <a:ea typeface="Calibri" panose="020F0502020204030204" pitchFamily="34" charset="0"/>
                        <a:cs typeface="Poppins" panose="00000500000000000000" pitchFamily="2"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15000"/>
                        </a:lnSpc>
                        <a:spcAft>
                          <a:spcPts val="0"/>
                        </a:spcAft>
                      </a:pPr>
                      <a:r>
                        <a:rPr lang="es-CO" sz="18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$ 622.305.116,00 </a:t>
                      </a:r>
                      <a:endParaRPr lang="es-CO" sz="1600" dirty="0">
                        <a:effectLst/>
                        <a:latin typeface="Poppins" panose="00000500000000000000" pitchFamily="2" charset="0"/>
                        <a:ea typeface="Calibri" panose="020F0502020204030204" pitchFamily="34" charset="0"/>
                        <a:cs typeface="Poppins" panose="00000500000000000000" pitchFamily="2"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6512">
                <a:tc>
                  <a:txBody>
                    <a:bodyPr/>
                    <a:lstStyle/>
                    <a:p>
                      <a:pPr>
                        <a:lnSpc>
                          <a:spcPct val="115000"/>
                        </a:lnSpc>
                        <a:spcAft>
                          <a:spcPts val="0"/>
                        </a:spcAft>
                      </a:pPr>
                      <a:r>
                        <a:rPr lang="es-CO" sz="180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TERCEROS  2023</a:t>
                      </a:r>
                      <a:endParaRPr lang="es-CO" sz="1600">
                        <a:effectLst/>
                        <a:latin typeface="Poppins" panose="00000500000000000000" pitchFamily="2" charset="0"/>
                        <a:ea typeface="Calibri" panose="020F0502020204030204" pitchFamily="34" charset="0"/>
                        <a:cs typeface="Poppins" panose="00000500000000000000" pitchFamily="2"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15000"/>
                        </a:lnSpc>
                        <a:spcAft>
                          <a:spcPts val="0"/>
                        </a:spcAft>
                      </a:pPr>
                      <a:r>
                        <a:rPr lang="es-CO" sz="18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$ 152.135.105,79 </a:t>
                      </a:r>
                      <a:endParaRPr lang="es-CO" sz="1600" dirty="0">
                        <a:effectLst/>
                        <a:latin typeface="Poppins" panose="00000500000000000000" pitchFamily="2" charset="0"/>
                        <a:ea typeface="Calibri" panose="020F0502020204030204" pitchFamily="34" charset="0"/>
                        <a:cs typeface="Poppins" panose="00000500000000000000" pitchFamily="2"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6512">
                <a:tc>
                  <a:txBody>
                    <a:bodyPr/>
                    <a:lstStyle/>
                    <a:p>
                      <a:pPr>
                        <a:lnSpc>
                          <a:spcPct val="115000"/>
                        </a:lnSpc>
                        <a:spcAft>
                          <a:spcPts val="0"/>
                        </a:spcAft>
                      </a:pPr>
                      <a:r>
                        <a:rPr lang="es-CO" sz="180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CUENTAS POR PAGAR 2023</a:t>
                      </a:r>
                      <a:endParaRPr lang="es-CO" sz="1600">
                        <a:effectLst/>
                        <a:latin typeface="Poppins" panose="00000500000000000000" pitchFamily="2" charset="0"/>
                        <a:ea typeface="Calibri" panose="020F0502020204030204" pitchFamily="34" charset="0"/>
                        <a:cs typeface="Poppins" panose="00000500000000000000" pitchFamily="2"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15000"/>
                        </a:lnSpc>
                        <a:spcAft>
                          <a:spcPts val="0"/>
                        </a:spcAft>
                      </a:pPr>
                      <a:r>
                        <a:rPr lang="es-CO" sz="180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$20.473.102,00</a:t>
                      </a:r>
                      <a:endParaRPr lang="es-CO" sz="1600" dirty="0">
                        <a:effectLst/>
                        <a:latin typeface="Poppins" panose="00000500000000000000" pitchFamily="2" charset="0"/>
                        <a:ea typeface="Calibri" panose="020F0502020204030204" pitchFamily="34" charset="0"/>
                        <a:cs typeface="Poppins" panose="00000500000000000000" pitchFamily="2"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06512">
                <a:tc>
                  <a:txBody>
                    <a:bodyPr/>
                    <a:lstStyle/>
                    <a:p>
                      <a:pPr>
                        <a:lnSpc>
                          <a:spcPct val="115000"/>
                        </a:lnSpc>
                        <a:spcAft>
                          <a:spcPts val="0"/>
                        </a:spcAft>
                      </a:pPr>
                      <a:r>
                        <a:rPr lang="es-CO" sz="1800" b="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TOTAL</a:t>
                      </a:r>
                      <a:endParaRPr lang="es-CO" sz="1600" b="0" dirty="0">
                        <a:effectLst/>
                        <a:latin typeface="Poppins" panose="00000500000000000000" pitchFamily="2" charset="0"/>
                        <a:ea typeface="Calibri" panose="020F0502020204030204" pitchFamily="34" charset="0"/>
                        <a:cs typeface="Poppins" panose="00000500000000000000" pitchFamily="2"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15000"/>
                        </a:lnSpc>
                        <a:spcAft>
                          <a:spcPts val="0"/>
                        </a:spcAft>
                      </a:pPr>
                      <a:r>
                        <a:rPr lang="es-CO" sz="1800" b="0" dirty="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$ 905.329.978,79 </a:t>
                      </a:r>
                      <a:endParaRPr lang="es-CO" sz="1600" b="0" dirty="0">
                        <a:effectLst/>
                        <a:latin typeface="Poppins" panose="00000500000000000000" pitchFamily="2" charset="0"/>
                        <a:ea typeface="Calibri" panose="020F0502020204030204" pitchFamily="34" charset="0"/>
                        <a:cs typeface="Poppins" panose="00000500000000000000" pitchFamily="2"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38726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Imagen en blanco y negro&#10;&#10;Descripción generada automáticamente con confianza media">
            <a:extLst>
              <a:ext uri="{FF2B5EF4-FFF2-40B4-BE49-F238E27FC236}">
                <a16:creationId xmlns:a16="http://schemas.microsoft.com/office/drawing/2014/main" id="{103B1CFD-3A4D-497E-BE7D-8F387519843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88" y="0"/>
            <a:ext cx="12193588" cy="6858000"/>
          </a:xfrm>
          <a:ln>
            <a:solidFill>
              <a:schemeClr val="accent4">
                <a:lumMod val="40000"/>
                <a:lumOff val="60000"/>
              </a:schemeClr>
            </a:solidFill>
          </a:ln>
        </p:spPr>
      </p:pic>
      <p:sp>
        <p:nvSpPr>
          <p:cNvPr id="11" name="Subtítulo 2">
            <a:extLst>
              <a:ext uri="{FF2B5EF4-FFF2-40B4-BE49-F238E27FC236}">
                <a16:creationId xmlns:a16="http://schemas.microsoft.com/office/drawing/2014/main" id="{7BD4717F-88AC-4780-1195-939B97A99965}"/>
              </a:ext>
            </a:extLst>
          </p:cNvPr>
          <p:cNvSpPr txBox="1">
            <a:spLocks/>
          </p:cNvSpPr>
          <p:nvPr/>
        </p:nvSpPr>
        <p:spPr>
          <a:xfrm>
            <a:off x="1918938" y="795491"/>
            <a:ext cx="1465707"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b="1" dirty="0">
                <a:solidFill>
                  <a:schemeClr val="tx1">
                    <a:lumMod val="65000"/>
                    <a:lumOff val="35000"/>
                  </a:schemeClr>
                </a:solidFill>
                <a:latin typeface="Poppins" panose="00000500000000000000" pitchFamily="50" charset="0"/>
                <a:cs typeface="Poppins" panose="00000500000000000000" pitchFamily="50" charset="0"/>
              </a:rPr>
              <a:t>5 Retos</a:t>
            </a:r>
          </a:p>
        </p:txBody>
      </p:sp>
      <p:sp>
        <p:nvSpPr>
          <p:cNvPr id="15" name="Subtítulo 2">
            <a:extLst>
              <a:ext uri="{FF2B5EF4-FFF2-40B4-BE49-F238E27FC236}">
                <a16:creationId xmlns:a16="http://schemas.microsoft.com/office/drawing/2014/main" id="{B5D17816-9EC8-443C-E4CA-5F7D6C19C2A6}"/>
              </a:ext>
            </a:extLst>
          </p:cNvPr>
          <p:cNvSpPr txBox="1">
            <a:spLocks/>
          </p:cNvSpPr>
          <p:nvPr/>
        </p:nvSpPr>
        <p:spPr>
          <a:xfrm>
            <a:off x="1918938" y="1116516"/>
            <a:ext cx="5833777"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1700" b="1" dirty="0">
                <a:latin typeface="Poppins" panose="00000500000000000000" pitchFamily="50" charset="0"/>
                <a:cs typeface="Poppins" panose="00000500000000000000" pitchFamily="50" charset="0"/>
              </a:rPr>
              <a:t>Inspección de Tránsito y Transporte</a:t>
            </a:r>
          </a:p>
        </p:txBody>
      </p:sp>
      <p:graphicFrame>
        <p:nvGraphicFramePr>
          <p:cNvPr id="10" name="Diagrama 9">
            <a:extLst>
              <a:ext uri="{FF2B5EF4-FFF2-40B4-BE49-F238E27FC236}">
                <a16:creationId xmlns:a16="http://schemas.microsoft.com/office/drawing/2014/main" id="{5F82197C-5FD7-8307-4CBD-6623CDFFBB8D}"/>
              </a:ext>
            </a:extLst>
          </p:cNvPr>
          <p:cNvGraphicFramePr/>
          <p:nvPr>
            <p:extLst>
              <p:ext uri="{D42A27DB-BD31-4B8C-83A1-F6EECF244321}">
                <p14:modId xmlns:p14="http://schemas.microsoft.com/office/powerpoint/2010/main" val="2835297807"/>
              </p:ext>
            </p:extLst>
          </p:nvPr>
        </p:nvGraphicFramePr>
        <p:xfrm>
          <a:off x="771826" y="1677295"/>
          <a:ext cx="8118174" cy="3698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a:extLst>
              <a:ext uri="{FF2B5EF4-FFF2-40B4-BE49-F238E27FC236}">
                <a16:creationId xmlns:a16="http://schemas.microsoft.com/office/drawing/2014/main" id="{1AF47614-D8C1-71E7-1BFB-02012C5CD96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4564" r="9008"/>
          <a:stretch/>
        </p:blipFill>
        <p:spPr bwMode="auto">
          <a:xfrm>
            <a:off x="8037201" y="0"/>
            <a:ext cx="4245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134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Imagen en blanco y negro&#10;&#10;Descripción generada automáticamente con confianza media">
            <a:extLst>
              <a:ext uri="{FF2B5EF4-FFF2-40B4-BE49-F238E27FC236}">
                <a16:creationId xmlns:a16="http://schemas.microsoft.com/office/drawing/2014/main" id="{103B1CFD-3A4D-497E-BE7D-8F387519843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3588" cy="6858000"/>
          </a:xfrm>
        </p:spPr>
      </p:pic>
      <p:sp>
        <p:nvSpPr>
          <p:cNvPr id="3" name="CuadroTexto 2">
            <a:extLst>
              <a:ext uri="{FF2B5EF4-FFF2-40B4-BE49-F238E27FC236}">
                <a16:creationId xmlns:a16="http://schemas.microsoft.com/office/drawing/2014/main" id="{536FD1AA-D423-FCFF-3015-1B955B2C346A}"/>
              </a:ext>
            </a:extLst>
          </p:cNvPr>
          <p:cNvSpPr txBox="1"/>
          <p:nvPr/>
        </p:nvSpPr>
        <p:spPr>
          <a:xfrm>
            <a:off x="1544756" y="1899934"/>
            <a:ext cx="7200900" cy="4895827"/>
          </a:xfrm>
          <a:prstGeom prst="rect">
            <a:avLst/>
          </a:prstGeom>
          <a:noFill/>
        </p:spPr>
        <p:txBody>
          <a:bodyPr wrap="square" rtlCol="0">
            <a:spAutoFit/>
          </a:bodyPr>
          <a:lstStyle/>
          <a:p>
            <a:pPr lvl="0" algn="just">
              <a:lnSpc>
                <a:spcPct val="115000"/>
              </a:lnSpc>
              <a:spcAft>
                <a:spcPts val="0"/>
              </a:spcAft>
            </a:pPr>
            <a:r>
              <a:rPr lang="es-MX" sz="1400" dirty="0">
                <a:effectLst/>
                <a:latin typeface="Poppins" panose="00000500000000000000" pitchFamily="2" charset="0"/>
                <a:ea typeface="Times New Roman" panose="02020603050405020304" pitchFamily="18" charset="0"/>
                <a:cs typeface="Poppins" panose="00000500000000000000" pitchFamily="2" charset="0"/>
              </a:rPr>
              <a:t>Alianzas para crear el observatorio de seguridad vial del Distrito de Barrancabermeja,.</a:t>
            </a:r>
          </a:p>
          <a:p>
            <a:pPr lvl="0" algn="just">
              <a:lnSpc>
                <a:spcPct val="115000"/>
              </a:lnSpc>
              <a:spcAft>
                <a:spcPts val="0"/>
              </a:spcAft>
            </a:pPr>
            <a:r>
              <a:rPr lang="es-MX" sz="1400" dirty="0">
                <a:effectLst/>
                <a:latin typeface="Poppins" panose="00000500000000000000" pitchFamily="2" charset="0"/>
                <a:ea typeface="Arial MT"/>
                <a:cs typeface="Poppins" panose="00000500000000000000" pitchFamily="2" charset="0"/>
              </a:rPr>
              <a:t> </a:t>
            </a:r>
            <a:endParaRPr lang="es-CO" sz="1400" dirty="0">
              <a:effectLst/>
              <a:latin typeface="Poppins" panose="00000500000000000000" pitchFamily="2" charset="0"/>
              <a:ea typeface="Arial MT"/>
              <a:cs typeface="Poppins" panose="00000500000000000000" pitchFamily="2" charset="0"/>
            </a:endParaRPr>
          </a:p>
          <a:p>
            <a:pPr lvl="0" algn="just">
              <a:lnSpc>
                <a:spcPct val="115000"/>
              </a:lnSpc>
              <a:spcAft>
                <a:spcPts val="0"/>
              </a:spcAft>
            </a:pPr>
            <a:r>
              <a:rPr lang="es-MX" sz="1400" dirty="0">
                <a:effectLst/>
                <a:latin typeface="Poppins" panose="00000500000000000000" pitchFamily="2" charset="0"/>
                <a:ea typeface="Times New Roman" panose="02020603050405020304" pitchFamily="18" charset="0"/>
                <a:cs typeface="Poppins" panose="00000500000000000000" pitchFamily="2" charset="0"/>
              </a:rPr>
              <a:t>Continuar alianza estratégica con la Comisión Económica Para América Latina en el desarrollo de proyectos de Urbanismo táctico en sectores de riesgo en seguridad vial, fortaleciendo el desarrollo de talleres de diseño participativo con la comunidad.</a:t>
            </a:r>
          </a:p>
          <a:p>
            <a:pPr lvl="0" algn="just">
              <a:lnSpc>
                <a:spcPct val="115000"/>
              </a:lnSpc>
              <a:spcAft>
                <a:spcPts val="0"/>
              </a:spcAft>
            </a:pPr>
            <a:endParaRPr lang="es-MX" sz="1400" dirty="0">
              <a:effectLst/>
              <a:latin typeface="Poppins" panose="00000500000000000000" pitchFamily="2" charset="0"/>
              <a:ea typeface="Times New Roman" panose="02020603050405020304" pitchFamily="18" charset="0"/>
              <a:cs typeface="Poppins" panose="00000500000000000000" pitchFamily="2" charset="0"/>
            </a:endParaRPr>
          </a:p>
          <a:p>
            <a:pPr algn="just"/>
            <a:r>
              <a:rPr lang="es-MX" sz="1400" dirty="0">
                <a:latin typeface="Poppins" panose="00000500000000000000" pitchFamily="2" charset="0"/>
                <a:cs typeface="Poppins" panose="00000500000000000000" pitchFamily="2" charset="0"/>
              </a:rPr>
              <a:t>Desarrollar de manera permanente el programa de formación y sensibilización a los actores viales, con el fin de fortalecer el área de comportamiento seguro de los actores viales.  </a:t>
            </a:r>
          </a:p>
          <a:p>
            <a:pPr algn="just"/>
            <a:endParaRPr lang="es-MX" sz="1400" dirty="0">
              <a:latin typeface="Poppins" panose="00000500000000000000" pitchFamily="2" charset="0"/>
              <a:cs typeface="Poppins" panose="00000500000000000000" pitchFamily="2" charset="0"/>
            </a:endParaRPr>
          </a:p>
          <a:p>
            <a:pPr algn="just"/>
            <a:r>
              <a:rPr lang="es-MX" sz="1400" dirty="0">
                <a:latin typeface="Poppins" panose="00000500000000000000" pitchFamily="2" charset="0"/>
                <a:cs typeface="Poppins" panose="00000500000000000000" pitchFamily="2" charset="0"/>
              </a:rPr>
              <a:t>Es necesario el Fortalecimiento del control operativo con la dotación de los vehículos y elementos necesarios para ejercer su labor. Así como mantener procesos de formación permanente para los agentes de tránsito.</a:t>
            </a:r>
          </a:p>
          <a:p>
            <a:pPr algn="just"/>
            <a:endParaRPr lang="es-MX" sz="1400" dirty="0">
              <a:latin typeface="Poppins" panose="00000500000000000000" pitchFamily="2" charset="0"/>
              <a:cs typeface="Poppins" panose="00000500000000000000" pitchFamily="2" charset="0"/>
            </a:endParaRPr>
          </a:p>
          <a:p>
            <a:pPr algn="just"/>
            <a:r>
              <a:rPr lang="es-MX" sz="1400" dirty="0">
                <a:latin typeface="Poppins" panose="00000500000000000000" pitchFamily="2" charset="0"/>
                <a:cs typeface="Poppins" panose="00000500000000000000" pitchFamily="2" charset="0"/>
              </a:rPr>
              <a:t>Gestionar las alianzas para la implementación de los diseños que quedaron aprobados tanto del proyecto de Pequeñas Grandes Obras III como de Urbanismo Táctico de la CEPAL.</a:t>
            </a:r>
          </a:p>
          <a:p>
            <a:pPr algn="just"/>
            <a:endParaRPr lang="es-MX" sz="1400" dirty="0">
              <a:latin typeface="Poppins" panose="00000500000000000000" pitchFamily="2" charset="0"/>
              <a:cs typeface="Poppins" panose="00000500000000000000" pitchFamily="2" charset="0"/>
            </a:endParaRPr>
          </a:p>
          <a:p>
            <a:pPr marL="342900" lvl="0" indent="-342900" algn="just">
              <a:lnSpc>
                <a:spcPct val="115000"/>
              </a:lnSpc>
              <a:spcAft>
                <a:spcPts val="0"/>
              </a:spcAft>
              <a:buFont typeface="Arial" panose="020B0604020202020204" pitchFamily="34" charset="0"/>
              <a:buChar char="-"/>
            </a:pPr>
            <a:endParaRPr lang="es-ES" sz="1400" dirty="0">
              <a:effectLst/>
              <a:latin typeface="Poppins" panose="02000000000000000000" pitchFamily="2" charset="0"/>
              <a:ea typeface="Arial MT"/>
              <a:cs typeface="Poppins" panose="02000000000000000000" pitchFamily="2" charset="0"/>
            </a:endParaRPr>
          </a:p>
        </p:txBody>
      </p:sp>
      <p:sp>
        <p:nvSpPr>
          <p:cNvPr id="2" name="Subtítulo 2">
            <a:extLst>
              <a:ext uri="{FF2B5EF4-FFF2-40B4-BE49-F238E27FC236}">
                <a16:creationId xmlns:a16="http://schemas.microsoft.com/office/drawing/2014/main" id="{C2399AD2-A8E1-7704-DA5C-1A29ED375960}"/>
              </a:ext>
            </a:extLst>
          </p:cNvPr>
          <p:cNvSpPr txBox="1">
            <a:spLocks/>
          </p:cNvSpPr>
          <p:nvPr/>
        </p:nvSpPr>
        <p:spPr>
          <a:xfrm>
            <a:off x="1918938" y="731303"/>
            <a:ext cx="3226268"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b="1" dirty="0">
                <a:solidFill>
                  <a:schemeClr val="tx1">
                    <a:lumMod val="65000"/>
                    <a:lumOff val="35000"/>
                  </a:schemeClr>
                </a:solidFill>
                <a:latin typeface="Poppins" panose="00000500000000000000" pitchFamily="50" charset="0"/>
                <a:cs typeface="Poppins" panose="00000500000000000000" pitchFamily="50" charset="0"/>
              </a:rPr>
              <a:t>Recomendaciones</a:t>
            </a:r>
          </a:p>
        </p:txBody>
      </p:sp>
      <p:sp>
        <p:nvSpPr>
          <p:cNvPr id="5" name="Subtítulo 2">
            <a:extLst>
              <a:ext uri="{FF2B5EF4-FFF2-40B4-BE49-F238E27FC236}">
                <a16:creationId xmlns:a16="http://schemas.microsoft.com/office/drawing/2014/main" id="{72FE3FFE-DC55-32E6-D608-5EC1B6D5741B}"/>
              </a:ext>
            </a:extLst>
          </p:cNvPr>
          <p:cNvSpPr txBox="1">
            <a:spLocks/>
          </p:cNvSpPr>
          <p:nvPr/>
        </p:nvSpPr>
        <p:spPr>
          <a:xfrm>
            <a:off x="1918938" y="1116516"/>
            <a:ext cx="5833777"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1700" b="1" dirty="0">
                <a:latin typeface="Poppins" panose="00000500000000000000" pitchFamily="50" charset="0"/>
                <a:cs typeface="Poppins" panose="00000500000000000000" pitchFamily="50" charset="0"/>
              </a:rPr>
              <a:t>Inspección de Tránsito y Transporte</a:t>
            </a:r>
          </a:p>
        </p:txBody>
      </p:sp>
    </p:spTree>
    <p:extLst>
      <p:ext uri="{BB962C8B-B14F-4D97-AF65-F5344CB8AC3E}">
        <p14:creationId xmlns:p14="http://schemas.microsoft.com/office/powerpoint/2010/main" val="588817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Imagen en blanco y negro&#10;&#10;Descripción generada automáticamente con confianza media">
            <a:extLst>
              <a:ext uri="{FF2B5EF4-FFF2-40B4-BE49-F238E27FC236}">
                <a16:creationId xmlns:a16="http://schemas.microsoft.com/office/drawing/2014/main" id="{103B1CFD-3A4D-497E-BE7D-8F387519843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3588" cy="6858000"/>
          </a:xfrm>
        </p:spPr>
      </p:pic>
      <p:sp>
        <p:nvSpPr>
          <p:cNvPr id="3" name="CuadroTexto 2">
            <a:extLst>
              <a:ext uri="{FF2B5EF4-FFF2-40B4-BE49-F238E27FC236}">
                <a16:creationId xmlns:a16="http://schemas.microsoft.com/office/drawing/2014/main" id="{536FD1AA-D423-FCFF-3015-1B955B2C346A}"/>
              </a:ext>
            </a:extLst>
          </p:cNvPr>
          <p:cNvSpPr txBox="1"/>
          <p:nvPr/>
        </p:nvSpPr>
        <p:spPr>
          <a:xfrm>
            <a:off x="1270000" y="1555726"/>
            <a:ext cx="7389009" cy="4669612"/>
          </a:xfrm>
          <a:prstGeom prst="rect">
            <a:avLst/>
          </a:prstGeom>
          <a:noFill/>
        </p:spPr>
        <p:txBody>
          <a:bodyPr wrap="square" rtlCol="0">
            <a:spAutoFit/>
          </a:bodyPr>
          <a:lstStyle/>
          <a:p>
            <a:pPr algn="just"/>
            <a:endParaRPr lang="es-MX" sz="1400" dirty="0">
              <a:latin typeface="Poppins" panose="00000500000000000000" pitchFamily="2" charset="0"/>
              <a:cs typeface="Poppins" panose="00000500000000000000" pitchFamily="2" charset="0"/>
            </a:endParaRPr>
          </a:p>
          <a:p>
            <a:pPr algn="just"/>
            <a:r>
              <a:rPr lang="es-MX" sz="1400" dirty="0">
                <a:latin typeface="Poppins" panose="00000500000000000000" pitchFamily="2" charset="0"/>
                <a:cs typeface="Poppins" panose="00000500000000000000" pitchFamily="2" charset="0"/>
              </a:rPr>
              <a:t>Garantizar el uso de medios electrónicos para la detección de infracciones a las normas de tránsito.</a:t>
            </a:r>
          </a:p>
          <a:p>
            <a:pPr marL="342900" lvl="0" indent="-342900" algn="just">
              <a:lnSpc>
                <a:spcPct val="115000"/>
              </a:lnSpc>
              <a:spcAft>
                <a:spcPts val="0"/>
              </a:spcAft>
              <a:buFont typeface="Arial" panose="020B0604020202020204" pitchFamily="34" charset="0"/>
              <a:buChar char="-"/>
            </a:pPr>
            <a:endParaRPr lang="es-MX" sz="1400" dirty="0">
              <a:latin typeface="Poppins" panose="00000500000000000000" pitchFamily="2" charset="0"/>
              <a:ea typeface="Arial MT"/>
              <a:cs typeface="Poppins" panose="00000500000000000000" pitchFamily="2" charset="0"/>
            </a:endParaRPr>
          </a:p>
          <a:p>
            <a:pPr algn="just"/>
            <a:r>
              <a:rPr lang="es-MX" sz="1400" dirty="0">
                <a:latin typeface="Poppins" panose="00000500000000000000" pitchFamily="2" charset="0"/>
                <a:cs typeface="Poppins" panose="00000500000000000000" pitchFamily="2" charset="0"/>
              </a:rPr>
              <a:t>Continuar con el fortalecimiento del área de atención al ciudadano, gestionar el mobiliario para la dotación de la nueva área de servicio, programa de formación a funcionarios de atención al público y áreas de servicios.</a:t>
            </a:r>
          </a:p>
          <a:p>
            <a:pPr algn="just"/>
            <a:endParaRPr lang="es-MX" sz="1400" dirty="0">
              <a:latin typeface="Poppins" panose="00000500000000000000" pitchFamily="2" charset="0"/>
              <a:cs typeface="Poppins" panose="00000500000000000000" pitchFamily="2" charset="0"/>
            </a:endParaRPr>
          </a:p>
          <a:p>
            <a:pPr algn="just"/>
            <a:r>
              <a:rPr lang="es-MX" sz="1400" dirty="0">
                <a:latin typeface="Poppins" panose="00000500000000000000" pitchFamily="2" charset="0"/>
                <a:cs typeface="Poppins" panose="00000500000000000000" pitchFamily="2" charset="0"/>
              </a:rPr>
              <a:t>Fortalecer con recursos técnicos, humanos y financieros del área de Seguridad vial, para mejorar el cubrimiento y solución de requerimientos de la ciudadanía.</a:t>
            </a:r>
          </a:p>
          <a:p>
            <a:pPr algn="just"/>
            <a:endParaRPr lang="es-MX" sz="1400" dirty="0">
              <a:latin typeface="Poppins" panose="00000500000000000000" pitchFamily="2" charset="0"/>
              <a:cs typeface="Poppins" panose="00000500000000000000" pitchFamily="2" charset="0"/>
            </a:endParaRPr>
          </a:p>
          <a:p>
            <a:pPr algn="just"/>
            <a:r>
              <a:rPr lang="es-MX" sz="1400" dirty="0">
                <a:latin typeface="Poppins" panose="00000500000000000000" pitchFamily="2" charset="0"/>
                <a:cs typeface="Poppins" panose="00000500000000000000" pitchFamily="2" charset="0"/>
              </a:rPr>
              <a:t>Realizar estudio para la gestión de la velocidad segura en el Distrito de Barrancabermeja</a:t>
            </a:r>
          </a:p>
          <a:p>
            <a:pPr algn="just"/>
            <a:endParaRPr lang="es-MX" sz="1400" dirty="0">
              <a:latin typeface="Poppins" panose="00000500000000000000" pitchFamily="2" charset="0"/>
              <a:cs typeface="Poppins" panose="00000500000000000000" pitchFamily="2" charset="0"/>
            </a:endParaRPr>
          </a:p>
          <a:p>
            <a:pPr algn="just"/>
            <a:r>
              <a:rPr lang="es-MX" sz="1400" dirty="0">
                <a:latin typeface="Poppins" panose="00000500000000000000" pitchFamily="2" charset="0"/>
                <a:cs typeface="Poppins" panose="00000500000000000000" pitchFamily="2" charset="0"/>
              </a:rPr>
              <a:t>Continuar realizando análisis por puntos críticos de siniestralidad vial y realizar los diseños aplicando metodologías de diseño participativo, como línea base para los proyectos de seguridad vial a gestionar.</a:t>
            </a:r>
          </a:p>
          <a:p>
            <a:pPr algn="just"/>
            <a:endParaRPr lang="es-MX" sz="1400" dirty="0">
              <a:latin typeface="Poppins" panose="00000500000000000000" pitchFamily="2" charset="0"/>
              <a:cs typeface="Poppins" panose="00000500000000000000" pitchFamily="2" charset="0"/>
            </a:endParaRPr>
          </a:p>
          <a:p>
            <a:pPr algn="just"/>
            <a:endParaRPr lang="es-MX" sz="1400" dirty="0">
              <a:latin typeface="Poppins" panose="00000500000000000000" pitchFamily="2" charset="0"/>
              <a:cs typeface="Poppins" panose="00000500000000000000" pitchFamily="2" charset="0"/>
            </a:endParaRPr>
          </a:p>
          <a:p>
            <a:pPr algn="just"/>
            <a:endParaRPr lang="es-MX" sz="1400" dirty="0">
              <a:latin typeface="Poppins" panose="00000500000000000000" pitchFamily="2" charset="0"/>
              <a:cs typeface="Poppins" panose="00000500000000000000" pitchFamily="2" charset="0"/>
            </a:endParaRPr>
          </a:p>
          <a:p>
            <a:pPr marL="342900" lvl="0" indent="-342900" algn="just">
              <a:lnSpc>
                <a:spcPct val="115000"/>
              </a:lnSpc>
              <a:spcAft>
                <a:spcPts val="0"/>
              </a:spcAft>
              <a:buFont typeface="Arial" panose="020B0604020202020204" pitchFamily="34" charset="0"/>
              <a:buChar char="-"/>
            </a:pPr>
            <a:endParaRPr lang="es-ES" sz="1400" dirty="0">
              <a:effectLst/>
              <a:latin typeface="Poppins" panose="00000500000000000000" pitchFamily="2" charset="0"/>
              <a:ea typeface="Arial MT"/>
              <a:cs typeface="Poppins" panose="00000500000000000000" pitchFamily="2" charset="0"/>
            </a:endParaRPr>
          </a:p>
        </p:txBody>
      </p:sp>
      <p:sp>
        <p:nvSpPr>
          <p:cNvPr id="2" name="Subtítulo 2">
            <a:extLst>
              <a:ext uri="{FF2B5EF4-FFF2-40B4-BE49-F238E27FC236}">
                <a16:creationId xmlns:a16="http://schemas.microsoft.com/office/drawing/2014/main" id="{C2399AD2-A8E1-7704-DA5C-1A29ED375960}"/>
              </a:ext>
            </a:extLst>
          </p:cNvPr>
          <p:cNvSpPr txBox="1">
            <a:spLocks/>
          </p:cNvSpPr>
          <p:nvPr/>
        </p:nvSpPr>
        <p:spPr>
          <a:xfrm>
            <a:off x="1918938" y="731303"/>
            <a:ext cx="3226268"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b="1" dirty="0">
                <a:solidFill>
                  <a:schemeClr val="tx1">
                    <a:lumMod val="65000"/>
                    <a:lumOff val="35000"/>
                  </a:schemeClr>
                </a:solidFill>
                <a:latin typeface="Poppins" panose="00000500000000000000" pitchFamily="50" charset="0"/>
                <a:cs typeface="Poppins" panose="00000500000000000000" pitchFamily="50" charset="0"/>
              </a:rPr>
              <a:t>Recomendaciones</a:t>
            </a:r>
          </a:p>
        </p:txBody>
      </p:sp>
      <p:sp>
        <p:nvSpPr>
          <p:cNvPr id="5" name="Subtítulo 2">
            <a:extLst>
              <a:ext uri="{FF2B5EF4-FFF2-40B4-BE49-F238E27FC236}">
                <a16:creationId xmlns:a16="http://schemas.microsoft.com/office/drawing/2014/main" id="{72FE3FFE-DC55-32E6-D608-5EC1B6D5741B}"/>
              </a:ext>
            </a:extLst>
          </p:cNvPr>
          <p:cNvSpPr txBox="1">
            <a:spLocks/>
          </p:cNvSpPr>
          <p:nvPr/>
        </p:nvSpPr>
        <p:spPr>
          <a:xfrm>
            <a:off x="1918938" y="1116516"/>
            <a:ext cx="5833777"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1700" b="1" dirty="0">
                <a:latin typeface="Poppins" panose="00000500000000000000" pitchFamily="50" charset="0"/>
                <a:cs typeface="Poppins" panose="00000500000000000000" pitchFamily="50" charset="0"/>
              </a:rPr>
              <a:t>Inspección de Tránsito y Transporte</a:t>
            </a:r>
          </a:p>
        </p:txBody>
      </p:sp>
    </p:spTree>
    <p:extLst>
      <p:ext uri="{BB962C8B-B14F-4D97-AF65-F5344CB8AC3E}">
        <p14:creationId xmlns:p14="http://schemas.microsoft.com/office/powerpoint/2010/main" val="3445783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Imagen en blanco y negro&#10;&#10;Descripción generada automáticamente con confianza media">
            <a:extLst>
              <a:ext uri="{FF2B5EF4-FFF2-40B4-BE49-F238E27FC236}">
                <a16:creationId xmlns:a16="http://schemas.microsoft.com/office/drawing/2014/main" id="{103B1CFD-3A4D-497E-BE7D-8F387519843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3588" cy="6858000"/>
          </a:xfrm>
        </p:spPr>
      </p:pic>
      <p:pic>
        <p:nvPicPr>
          <p:cNvPr id="6" name="Imagen 5" descr="Imagen que contiene pájaro, gris, gato, alcanzando&#10;&#10;Descripción generada automáticamente">
            <a:extLst>
              <a:ext uri="{FF2B5EF4-FFF2-40B4-BE49-F238E27FC236}">
                <a16:creationId xmlns:a16="http://schemas.microsoft.com/office/drawing/2014/main" id="{879320C0-F921-7F6F-5AAC-B6B3D41469BD}"/>
              </a:ext>
            </a:extLst>
          </p:cNvPr>
          <p:cNvPicPr>
            <a:picLocks noChangeAspect="1"/>
          </p:cNvPicPr>
          <p:nvPr/>
        </p:nvPicPr>
        <p:blipFill rotWithShape="1">
          <a:blip r:embed="rId3">
            <a:extLst>
              <a:ext uri="{28A0092B-C50C-407E-A947-70E740481C1C}">
                <a14:useLocalDpi xmlns:a14="http://schemas.microsoft.com/office/drawing/2010/main" val="0"/>
              </a:ext>
            </a:extLst>
          </a:blip>
          <a:srcRect t="27095" b="26235"/>
          <a:stretch/>
        </p:blipFill>
        <p:spPr>
          <a:xfrm>
            <a:off x="0" y="1858297"/>
            <a:ext cx="12192000" cy="3200400"/>
          </a:xfrm>
          <a:prstGeom prst="rect">
            <a:avLst/>
          </a:prstGeom>
        </p:spPr>
      </p:pic>
      <p:sp>
        <p:nvSpPr>
          <p:cNvPr id="2" name="Subtítulo 2">
            <a:extLst>
              <a:ext uri="{FF2B5EF4-FFF2-40B4-BE49-F238E27FC236}">
                <a16:creationId xmlns:a16="http://schemas.microsoft.com/office/drawing/2014/main" id="{C2399AD2-A8E1-7704-DA5C-1A29ED375960}"/>
              </a:ext>
            </a:extLst>
          </p:cNvPr>
          <p:cNvSpPr txBox="1">
            <a:spLocks/>
          </p:cNvSpPr>
          <p:nvPr/>
        </p:nvSpPr>
        <p:spPr>
          <a:xfrm>
            <a:off x="2744848" y="2997068"/>
            <a:ext cx="6478302" cy="5430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3200" b="1" dirty="0">
                <a:solidFill>
                  <a:srgbClr val="0070C0"/>
                </a:solidFill>
                <a:latin typeface="Poppins" panose="00000500000000000000" pitchFamily="50" charset="0"/>
                <a:cs typeface="Poppins" panose="00000500000000000000" pitchFamily="50" charset="0"/>
              </a:rPr>
              <a:t>Inquietudes y Diálogo</a:t>
            </a:r>
          </a:p>
        </p:txBody>
      </p:sp>
      <p:sp>
        <p:nvSpPr>
          <p:cNvPr id="3" name="Subtítulo 2">
            <a:extLst>
              <a:ext uri="{FF2B5EF4-FFF2-40B4-BE49-F238E27FC236}">
                <a16:creationId xmlns:a16="http://schemas.microsoft.com/office/drawing/2014/main" id="{D19CA585-66F8-4F8D-612F-8683206A93C4}"/>
              </a:ext>
            </a:extLst>
          </p:cNvPr>
          <p:cNvSpPr txBox="1">
            <a:spLocks/>
          </p:cNvSpPr>
          <p:nvPr/>
        </p:nvSpPr>
        <p:spPr>
          <a:xfrm>
            <a:off x="2744848" y="3468816"/>
            <a:ext cx="6478302" cy="5430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i="1" dirty="0">
                <a:solidFill>
                  <a:schemeClr val="tx1">
                    <a:lumMod val="65000"/>
                    <a:lumOff val="35000"/>
                  </a:schemeClr>
                </a:solidFill>
                <a:latin typeface="Poppins" panose="00000500000000000000" pitchFamily="50" charset="0"/>
                <a:cs typeface="Poppins" panose="00000500000000000000" pitchFamily="50" charset="0"/>
              </a:rPr>
              <a:t>¡Por favor pida la palabra!</a:t>
            </a:r>
          </a:p>
        </p:txBody>
      </p:sp>
    </p:spTree>
    <p:extLst>
      <p:ext uri="{BB962C8B-B14F-4D97-AF65-F5344CB8AC3E}">
        <p14:creationId xmlns:p14="http://schemas.microsoft.com/office/powerpoint/2010/main" val="307022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184AA75C-BC91-4E4C-9449-C2B7E1F3F9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7477" y="1129961"/>
            <a:ext cx="3328048" cy="2722948"/>
          </a:xfrm>
          <a:prstGeom prst="rect">
            <a:avLst/>
          </a:prstGeom>
        </p:spPr>
      </p:pic>
      <p:pic>
        <p:nvPicPr>
          <p:cNvPr id="7" name="Gráfico 6">
            <a:extLst>
              <a:ext uri="{FF2B5EF4-FFF2-40B4-BE49-F238E27FC236}">
                <a16:creationId xmlns:a16="http://schemas.microsoft.com/office/drawing/2014/main" id="{26D9F898-AA9E-4E5A-BCB4-A0613C5423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1212" y="4084814"/>
            <a:ext cx="6880194" cy="1383998"/>
          </a:xfrm>
          <a:prstGeom prst="rect">
            <a:avLst/>
          </a:prstGeom>
        </p:spPr>
      </p:pic>
      <p:pic>
        <p:nvPicPr>
          <p:cNvPr id="9" name="Gráfico 8">
            <a:extLst>
              <a:ext uri="{FF2B5EF4-FFF2-40B4-BE49-F238E27FC236}">
                <a16:creationId xmlns:a16="http://schemas.microsoft.com/office/drawing/2014/main" id="{F37F4C20-F168-4205-904A-0101554C61A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1631" t="17628" b="15951"/>
          <a:stretch/>
        </p:blipFill>
        <p:spPr>
          <a:xfrm>
            <a:off x="0" y="-1"/>
            <a:ext cx="3695006" cy="3429001"/>
          </a:xfrm>
          <a:prstGeom prst="rect">
            <a:avLst/>
          </a:prstGeom>
        </p:spPr>
      </p:pic>
      <p:sp>
        <p:nvSpPr>
          <p:cNvPr id="2" name="Google Shape;120;g1202fc0fb11_0_25">
            <a:extLst>
              <a:ext uri="{FF2B5EF4-FFF2-40B4-BE49-F238E27FC236}">
                <a16:creationId xmlns:a16="http://schemas.microsoft.com/office/drawing/2014/main" id="{BDAE8470-23B2-04F3-2759-1F938D868341}"/>
              </a:ext>
            </a:extLst>
          </p:cNvPr>
          <p:cNvSpPr txBox="1"/>
          <p:nvPr/>
        </p:nvSpPr>
        <p:spPr>
          <a:xfrm>
            <a:off x="8698676" y="379066"/>
            <a:ext cx="3092595" cy="400069"/>
          </a:xfrm>
          <a:prstGeom prst="rect">
            <a:avLst/>
          </a:prstGeom>
          <a:noFill/>
          <a:ln>
            <a:noFill/>
          </a:ln>
        </p:spPr>
        <p:txBody>
          <a:bodyPr spcFirstLastPara="1" wrap="square" lIns="91425" tIns="45700" rIns="91425" bIns="45700" anchor="t" anchorCtr="0">
            <a:spAutoFit/>
          </a:bodyPr>
          <a:lstStyle/>
          <a:p>
            <a:pPr algn="r"/>
            <a:r>
              <a:rPr lang="es-MX" sz="1000" i="0" dirty="0">
                <a:effectLst/>
                <a:latin typeface="Poppins" panose="00000500000000000000" pitchFamily="2" charset="0"/>
                <a:cs typeface="Poppins" panose="00000500000000000000" pitchFamily="2" charset="0"/>
              </a:rPr>
              <a:t>Proyectó: </a:t>
            </a:r>
          </a:p>
          <a:p>
            <a:pPr algn="r"/>
            <a:r>
              <a:rPr lang="es-MX" sz="1000" dirty="0">
                <a:latin typeface="Poppins" panose="00000500000000000000" pitchFamily="2" charset="0"/>
                <a:cs typeface="Poppins" panose="00000500000000000000" pitchFamily="2" charset="0"/>
              </a:rPr>
              <a:t>Nombre y Cargo</a:t>
            </a:r>
          </a:p>
        </p:txBody>
      </p:sp>
      <p:sp>
        <p:nvSpPr>
          <p:cNvPr id="3" name="Subtítulo 2">
            <a:extLst>
              <a:ext uri="{FF2B5EF4-FFF2-40B4-BE49-F238E27FC236}">
                <a16:creationId xmlns:a16="http://schemas.microsoft.com/office/drawing/2014/main" id="{CD306F0D-6215-C579-088E-D059A1BE3146}"/>
              </a:ext>
            </a:extLst>
          </p:cNvPr>
          <p:cNvSpPr txBox="1">
            <a:spLocks/>
          </p:cNvSpPr>
          <p:nvPr/>
        </p:nvSpPr>
        <p:spPr>
          <a:xfrm>
            <a:off x="2851212" y="5496944"/>
            <a:ext cx="7014904" cy="8100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2000" b="1" dirty="0">
                <a:solidFill>
                  <a:schemeClr val="tx1">
                    <a:lumMod val="50000"/>
                    <a:lumOff val="50000"/>
                  </a:schemeClr>
                </a:solidFill>
                <a:latin typeface="Poppins" panose="00000500000000000000" pitchFamily="50" charset="0"/>
                <a:cs typeface="Poppins" panose="00000500000000000000" pitchFamily="50" charset="0"/>
              </a:rPr>
              <a:t>Inspección de Tránsito y Transporte de Barrancabermeja</a:t>
            </a:r>
            <a:endParaRPr lang="es-CO" sz="2000" b="1" dirty="0">
              <a:solidFill>
                <a:schemeClr val="tx1">
                  <a:lumMod val="50000"/>
                  <a:lumOff val="50000"/>
                </a:schemeClr>
              </a:solidFill>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2817511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184AA75C-BC91-4E4C-9449-C2B7E1F3F9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7477" y="1129961"/>
            <a:ext cx="3328048" cy="2722948"/>
          </a:xfrm>
          <a:prstGeom prst="rect">
            <a:avLst/>
          </a:prstGeom>
        </p:spPr>
      </p:pic>
      <p:pic>
        <p:nvPicPr>
          <p:cNvPr id="9" name="Gráfico 8">
            <a:extLst>
              <a:ext uri="{FF2B5EF4-FFF2-40B4-BE49-F238E27FC236}">
                <a16:creationId xmlns:a16="http://schemas.microsoft.com/office/drawing/2014/main" id="{F37F4C20-F168-4205-904A-0101554C61A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1631" t="17628" b="15951"/>
          <a:stretch/>
        </p:blipFill>
        <p:spPr>
          <a:xfrm>
            <a:off x="0" y="-1"/>
            <a:ext cx="3695006" cy="3429001"/>
          </a:xfrm>
          <a:prstGeom prst="rect">
            <a:avLst/>
          </a:prstGeom>
        </p:spPr>
      </p:pic>
      <p:sp>
        <p:nvSpPr>
          <p:cNvPr id="2" name="Google Shape;120;g1202fc0fb11_0_25">
            <a:extLst>
              <a:ext uri="{FF2B5EF4-FFF2-40B4-BE49-F238E27FC236}">
                <a16:creationId xmlns:a16="http://schemas.microsoft.com/office/drawing/2014/main" id="{BDAE8470-23B2-04F3-2759-1F938D868341}"/>
              </a:ext>
            </a:extLst>
          </p:cNvPr>
          <p:cNvSpPr txBox="1"/>
          <p:nvPr/>
        </p:nvSpPr>
        <p:spPr>
          <a:xfrm>
            <a:off x="8698676" y="379066"/>
            <a:ext cx="3092595" cy="400069"/>
          </a:xfrm>
          <a:prstGeom prst="rect">
            <a:avLst/>
          </a:prstGeom>
          <a:noFill/>
          <a:ln>
            <a:noFill/>
          </a:ln>
        </p:spPr>
        <p:txBody>
          <a:bodyPr spcFirstLastPara="1" wrap="square" lIns="91425" tIns="45700" rIns="91425" bIns="45700" anchor="t" anchorCtr="0">
            <a:spAutoFit/>
          </a:bodyPr>
          <a:lstStyle/>
          <a:p>
            <a:pPr algn="r"/>
            <a:r>
              <a:rPr lang="es-MX" sz="1000" i="0" dirty="0">
                <a:effectLst/>
                <a:latin typeface="Poppins" panose="00000500000000000000" pitchFamily="2" charset="0"/>
                <a:cs typeface="Poppins" panose="00000500000000000000" pitchFamily="2" charset="0"/>
              </a:rPr>
              <a:t>Proyectó: </a:t>
            </a:r>
          </a:p>
          <a:p>
            <a:pPr algn="r"/>
            <a:r>
              <a:rPr lang="es-MX" sz="1000" dirty="0">
                <a:latin typeface="Poppins" panose="00000500000000000000" pitchFamily="2" charset="0"/>
                <a:cs typeface="Poppins" panose="00000500000000000000" pitchFamily="2" charset="0"/>
              </a:rPr>
              <a:t>Nombre y Cargo</a:t>
            </a:r>
          </a:p>
        </p:txBody>
      </p:sp>
      <p:sp>
        <p:nvSpPr>
          <p:cNvPr id="3" name="Subtítulo 2">
            <a:extLst>
              <a:ext uri="{FF2B5EF4-FFF2-40B4-BE49-F238E27FC236}">
                <a16:creationId xmlns:a16="http://schemas.microsoft.com/office/drawing/2014/main" id="{CD306F0D-6215-C579-088E-D059A1BE3146}"/>
              </a:ext>
            </a:extLst>
          </p:cNvPr>
          <p:cNvSpPr txBox="1">
            <a:spLocks/>
          </p:cNvSpPr>
          <p:nvPr/>
        </p:nvSpPr>
        <p:spPr>
          <a:xfrm>
            <a:off x="3542477" y="4394392"/>
            <a:ext cx="5658048" cy="8100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2000" b="1" dirty="0">
                <a:solidFill>
                  <a:schemeClr val="tx1">
                    <a:lumMod val="50000"/>
                    <a:lumOff val="50000"/>
                  </a:schemeClr>
                </a:solidFill>
                <a:latin typeface="Poppins" panose="00000500000000000000" pitchFamily="50" charset="0"/>
                <a:cs typeface="Poppins" panose="00000500000000000000" pitchFamily="50" charset="0"/>
              </a:rPr>
              <a:t>DIAPOSITIVAS DE APOYO PARA LA PRESENTACIÓN</a:t>
            </a:r>
            <a:endParaRPr lang="es-CO" sz="2000" b="1" dirty="0">
              <a:solidFill>
                <a:schemeClr val="tx1">
                  <a:lumMod val="50000"/>
                  <a:lumOff val="50000"/>
                </a:schemeClr>
              </a:solidFill>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2804608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7" name="Tabla 6">
            <a:extLst>
              <a:ext uri="{FF2B5EF4-FFF2-40B4-BE49-F238E27FC236}">
                <a16:creationId xmlns:a16="http://schemas.microsoft.com/office/drawing/2014/main" id="{04B3782C-3BE6-5AC8-5C08-36C3F8BAADE7}"/>
              </a:ext>
            </a:extLst>
          </p:cNvPr>
          <p:cNvGraphicFramePr>
            <a:graphicFrameLocks noGrp="1"/>
          </p:cNvGraphicFramePr>
          <p:nvPr>
            <p:extLst>
              <p:ext uri="{D42A27DB-BD31-4B8C-83A1-F6EECF244321}">
                <p14:modId xmlns:p14="http://schemas.microsoft.com/office/powerpoint/2010/main" val="917373011"/>
              </p:ext>
            </p:extLst>
          </p:nvPr>
        </p:nvGraphicFramePr>
        <p:xfrm>
          <a:off x="957819" y="1875315"/>
          <a:ext cx="6428272" cy="3956810"/>
        </p:xfrm>
        <a:graphic>
          <a:graphicData uri="http://schemas.openxmlformats.org/drawingml/2006/table">
            <a:tbl>
              <a:tblPr>
                <a:tableStyleId>{5DA37D80-6434-44D0-A028-1B22A696006F}</a:tableStyleId>
              </a:tblPr>
              <a:tblGrid>
                <a:gridCol w="1178740">
                  <a:extLst>
                    <a:ext uri="{9D8B030D-6E8A-4147-A177-3AD203B41FA5}">
                      <a16:colId xmlns:a16="http://schemas.microsoft.com/office/drawing/2014/main" val="4072925487"/>
                    </a:ext>
                  </a:extLst>
                </a:gridCol>
                <a:gridCol w="1690186">
                  <a:extLst>
                    <a:ext uri="{9D8B030D-6E8A-4147-A177-3AD203B41FA5}">
                      <a16:colId xmlns:a16="http://schemas.microsoft.com/office/drawing/2014/main" val="3891203142"/>
                    </a:ext>
                  </a:extLst>
                </a:gridCol>
                <a:gridCol w="1175496">
                  <a:extLst>
                    <a:ext uri="{9D8B030D-6E8A-4147-A177-3AD203B41FA5}">
                      <a16:colId xmlns:a16="http://schemas.microsoft.com/office/drawing/2014/main" val="4256920187"/>
                    </a:ext>
                  </a:extLst>
                </a:gridCol>
                <a:gridCol w="1141910">
                  <a:extLst>
                    <a:ext uri="{9D8B030D-6E8A-4147-A177-3AD203B41FA5}">
                      <a16:colId xmlns:a16="http://schemas.microsoft.com/office/drawing/2014/main" val="2445508597"/>
                    </a:ext>
                  </a:extLst>
                </a:gridCol>
                <a:gridCol w="1241940">
                  <a:extLst>
                    <a:ext uri="{9D8B030D-6E8A-4147-A177-3AD203B41FA5}">
                      <a16:colId xmlns:a16="http://schemas.microsoft.com/office/drawing/2014/main" val="2560875724"/>
                    </a:ext>
                  </a:extLst>
                </a:gridCol>
              </a:tblGrid>
              <a:tr h="652668">
                <a:tc gridSpan="5">
                  <a:txBody>
                    <a:bodyPr/>
                    <a:lstStyle/>
                    <a:p>
                      <a:r>
                        <a:rPr lang="es-CO" sz="1500" b="1" dirty="0">
                          <a:effectLst/>
                        </a:rPr>
                        <a:t>Producto 54. Sistema de Seguridad Vial del Distrito</a:t>
                      </a:r>
                      <a:endParaRPr lang="es-US" sz="15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C000"/>
                    </a:solidFill>
                  </a:tcPr>
                </a:tc>
                <a:tc hMerge="1">
                  <a:txBody>
                    <a:bodyPr/>
                    <a:lstStyle/>
                    <a:p>
                      <a:endParaRPr lang="es-US"/>
                    </a:p>
                  </a:txBody>
                  <a:tcPr/>
                </a:tc>
                <a:tc hMerge="1">
                  <a:txBody>
                    <a:bodyPr/>
                    <a:lstStyle/>
                    <a:p>
                      <a:endParaRPr lang="es-US"/>
                    </a:p>
                  </a:txBody>
                  <a:tcPr/>
                </a:tc>
                <a:tc hMerge="1">
                  <a:txBody>
                    <a:bodyPr/>
                    <a:lstStyle/>
                    <a:p>
                      <a:endParaRPr lang="es-US"/>
                    </a:p>
                  </a:txBody>
                  <a:tcPr/>
                </a:tc>
                <a:tc hMerge="1">
                  <a:txBody>
                    <a:bodyPr/>
                    <a:lstStyle/>
                    <a:p>
                      <a:endParaRPr lang="es-US"/>
                    </a:p>
                  </a:txBody>
                  <a:tcPr/>
                </a:tc>
                <a:extLst>
                  <a:ext uri="{0D108BD9-81ED-4DB2-BD59-A6C34878D82A}">
                    <a16:rowId xmlns:a16="http://schemas.microsoft.com/office/drawing/2014/main" val="4173358104"/>
                  </a:ext>
                </a:extLst>
              </a:tr>
              <a:tr h="489560">
                <a:tc gridSpan="5">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CO" sz="1500" dirty="0">
                          <a:effectLst/>
                        </a:rPr>
                        <a:t>Responsable: </a:t>
                      </a:r>
                      <a:r>
                        <a:rPr lang="es-MX" sz="1400" b="0" i="0" u="none" strike="noStrike" cap="none" baseline="0" dirty="0">
                          <a:solidFill>
                            <a:schemeClr val="tx1"/>
                          </a:solidFill>
                          <a:latin typeface="+mn-lt"/>
                          <a:ea typeface="+mn-ea"/>
                          <a:cs typeface="+mn-cs"/>
                          <a:sym typeface="Arial"/>
                        </a:rPr>
                        <a:t>Inspección de Tránsito y Transporte de Barrancabermeja - ITTB y Secretaría de Infraestructura.	</a:t>
                      </a:r>
                    </a:p>
                  </a:txBody>
                  <a:tcPr marL="68580" marR="68580" marT="0" marB="0" anchor="ctr"/>
                </a:tc>
                <a:tc hMerge="1">
                  <a:txBody>
                    <a:bodyPr/>
                    <a:lstStyle/>
                    <a:p>
                      <a:endParaRPr lang="es-US"/>
                    </a:p>
                  </a:txBody>
                  <a:tcPr/>
                </a:tc>
                <a:tc hMerge="1">
                  <a:txBody>
                    <a:bodyPr/>
                    <a:lstStyle/>
                    <a:p>
                      <a:endParaRPr lang="es-US"/>
                    </a:p>
                  </a:txBody>
                  <a:tcPr/>
                </a:tc>
                <a:tc hMerge="1">
                  <a:txBody>
                    <a:bodyPr/>
                    <a:lstStyle/>
                    <a:p>
                      <a:endParaRPr lang="es-US"/>
                    </a:p>
                  </a:txBody>
                  <a:tcPr/>
                </a:tc>
                <a:tc hMerge="1">
                  <a:txBody>
                    <a:bodyPr/>
                    <a:lstStyle/>
                    <a:p>
                      <a:endParaRPr lang="es-US"/>
                    </a:p>
                  </a:txBody>
                  <a:tcPr/>
                </a:tc>
                <a:extLst>
                  <a:ext uri="{0D108BD9-81ED-4DB2-BD59-A6C34878D82A}">
                    <a16:rowId xmlns:a16="http://schemas.microsoft.com/office/drawing/2014/main" val="3438571913"/>
                  </a:ext>
                </a:extLst>
              </a:tr>
              <a:tr h="703465">
                <a:tc gridSpan="2">
                  <a:txBody>
                    <a:bodyPr/>
                    <a:lstStyle/>
                    <a:p>
                      <a:pPr algn="ctr"/>
                      <a:r>
                        <a:rPr lang="es-CO" sz="1500" dirty="0">
                          <a:effectLst/>
                        </a:rPr>
                        <a:t>Indicador de producto</a:t>
                      </a:r>
                      <a:endParaRPr lang="es-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20000"/>
                        <a:lumOff val="80000"/>
                      </a:schemeClr>
                    </a:solidFill>
                  </a:tcPr>
                </a:tc>
                <a:tc hMerge="1">
                  <a:txBody>
                    <a:bodyPr/>
                    <a:lstStyle/>
                    <a:p>
                      <a:endParaRPr lang="es-US"/>
                    </a:p>
                  </a:txBody>
                  <a:tcPr/>
                </a:tc>
                <a:tc>
                  <a:txBody>
                    <a:bodyPr/>
                    <a:lstStyle/>
                    <a:p>
                      <a:pPr algn="ctr"/>
                      <a:r>
                        <a:rPr lang="es-CO" sz="1500" dirty="0">
                          <a:effectLst/>
                        </a:rPr>
                        <a:t>Línea base 2019</a:t>
                      </a:r>
                      <a:endParaRPr lang="es-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20000"/>
                        <a:lumOff val="80000"/>
                      </a:schemeClr>
                    </a:solidFill>
                  </a:tcPr>
                </a:tc>
                <a:tc>
                  <a:txBody>
                    <a:bodyPr/>
                    <a:lstStyle/>
                    <a:p>
                      <a:pPr algn="ctr"/>
                      <a:r>
                        <a:rPr lang="es-CO" sz="1500" dirty="0">
                          <a:effectLst/>
                        </a:rPr>
                        <a:t>Meta</a:t>
                      </a:r>
                      <a:endParaRPr lang="es-US" sz="1500" dirty="0">
                        <a:effectLst/>
                      </a:endParaRPr>
                    </a:p>
                    <a:p>
                      <a:pPr algn="ctr"/>
                      <a:r>
                        <a:rPr lang="es-CO" sz="1500" dirty="0">
                          <a:effectLst/>
                        </a:rPr>
                        <a:t>cuatrienio</a:t>
                      </a:r>
                      <a:endParaRPr lang="es-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20000"/>
                        <a:lumOff val="80000"/>
                      </a:schemeClr>
                    </a:solidFill>
                  </a:tcPr>
                </a:tc>
                <a:tc>
                  <a:txBody>
                    <a:bodyPr/>
                    <a:lstStyle/>
                    <a:p>
                      <a:pPr algn="ctr"/>
                      <a:r>
                        <a:rPr lang="es-CO"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Valor Alcanzado</a:t>
                      </a:r>
                      <a:endParaRPr lang="es-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4271086811"/>
                  </a:ext>
                </a:extLst>
              </a:tr>
              <a:tr h="1130755">
                <a:tc gridSpan="2">
                  <a:txBody>
                    <a:bodyPr/>
                    <a:lstStyle/>
                    <a:p>
                      <a:r>
                        <a:rPr lang="es-ES" sz="1400" b="1" i="0" u="none" strike="noStrike" cap="none" dirty="0">
                          <a:solidFill>
                            <a:schemeClr val="tx1"/>
                          </a:solidFill>
                          <a:effectLst/>
                          <a:latin typeface="+mn-lt"/>
                          <a:ea typeface="+mn-ea"/>
                          <a:cs typeface="+mn-cs"/>
                          <a:sym typeface="Arial"/>
                        </a:rPr>
                        <a:t>IP 173. </a:t>
                      </a:r>
                      <a:r>
                        <a:rPr lang="es-ES" sz="1400" b="0" i="0" u="none" strike="noStrike" cap="none" dirty="0">
                          <a:solidFill>
                            <a:schemeClr val="tx1"/>
                          </a:solidFill>
                          <a:effectLst/>
                          <a:latin typeface="+mn-lt"/>
                          <a:ea typeface="+mn-ea"/>
                          <a:cs typeface="+mn-cs"/>
                          <a:sym typeface="Arial"/>
                        </a:rPr>
                        <a:t>Número de estrategias de sensibilización a los actores viales realizadas.</a:t>
                      </a:r>
                      <a:endParaRPr lang="es-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US"/>
                    </a:p>
                  </a:txBody>
                  <a:tcPr/>
                </a:tc>
                <a:tc>
                  <a:txBody>
                    <a:bodyPr/>
                    <a:lstStyle/>
                    <a:p>
                      <a:pPr algn="ctr"/>
                      <a:r>
                        <a:rPr lang="es-CO"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s-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p>
                  </a:txBody>
                  <a:tcPr marL="68580" marR="68580" marT="0" marB="0" anchor="ctr"/>
                </a:tc>
                <a:tc>
                  <a:txBody>
                    <a:bodyPr/>
                    <a:lstStyle/>
                    <a:p>
                      <a:pPr algn="ctr"/>
                      <a:r>
                        <a:rPr lang="es-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a:t>
                      </a:r>
                    </a:p>
                  </a:txBody>
                  <a:tcPr marL="68580" marR="68580" marT="0" marB="0" anchor="ctr"/>
                </a:tc>
                <a:extLst>
                  <a:ext uri="{0D108BD9-81ED-4DB2-BD59-A6C34878D82A}">
                    <a16:rowId xmlns:a16="http://schemas.microsoft.com/office/drawing/2014/main" val="923081214"/>
                  </a:ext>
                </a:extLst>
              </a:tr>
              <a:tr h="980362">
                <a:tc>
                  <a:txBody>
                    <a:bodyPr/>
                    <a:lstStyle/>
                    <a:p>
                      <a:r>
                        <a:rPr lang="es-CO" sz="1500" dirty="0">
                          <a:effectLst/>
                        </a:rPr>
                        <a:t>Meta producto </a:t>
                      </a:r>
                      <a:endParaRPr lang="es-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r>
                        <a:rPr lang="es-ES" sz="1400" b="0" i="0" u="none" strike="noStrike" cap="none" dirty="0">
                          <a:solidFill>
                            <a:schemeClr val="tx1"/>
                          </a:solidFill>
                          <a:effectLst/>
                          <a:latin typeface="+mn-lt"/>
                          <a:ea typeface="+mn-ea"/>
                          <a:cs typeface="+mn-cs"/>
                          <a:sym typeface="Arial"/>
                        </a:rPr>
                        <a:t>Realizar once (11) estrategias de sensibilización a los actores viales durante el cuatrienio.</a:t>
                      </a:r>
                      <a:endParaRPr lang="es-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US"/>
                    </a:p>
                  </a:txBody>
                  <a:tcPr/>
                </a:tc>
                <a:tc hMerge="1">
                  <a:txBody>
                    <a:bodyPr/>
                    <a:lstStyle/>
                    <a:p>
                      <a:endParaRPr lang="es-US"/>
                    </a:p>
                  </a:txBody>
                  <a:tcPr/>
                </a:tc>
                <a:tc hMerge="1">
                  <a:txBody>
                    <a:bodyPr/>
                    <a:lstStyle/>
                    <a:p>
                      <a:endParaRPr lang="es-US"/>
                    </a:p>
                  </a:txBody>
                  <a:tcPr/>
                </a:tc>
                <a:extLst>
                  <a:ext uri="{0D108BD9-81ED-4DB2-BD59-A6C34878D82A}">
                    <a16:rowId xmlns:a16="http://schemas.microsoft.com/office/drawing/2014/main" val="2599951259"/>
                  </a:ext>
                </a:extLst>
              </a:tr>
            </a:tbl>
          </a:graphicData>
        </a:graphic>
      </p:graphicFrame>
      <p:sp>
        <p:nvSpPr>
          <p:cNvPr id="9" name="CuadroTexto 8">
            <a:extLst>
              <a:ext uri="{FF2B5EF4-FFF2-40B4-BE49-F238E27FC236}">
                <a16:creationId xmlns:a16="http://schemas.microsoft.com/office/drawing/2014/main" id="{21C26565-CA87-CAB2-0937-394F3C50626C}"/>
              </a:ext>
            </a:extLst>
          </p:cNvPr>
          <p:cNvSpPr txBox="1"/>
          <p:nvPr/>
        </p:nvSpPr>
        <p:spPr>
          <a:xfrm>
            <a:off x="7621488" y="3956414"/>
            <a:ext cx="3333192" cy="2092881"/>
          </a:xfrm>
          <a:prstGeom prst="rect">
            <a:avLst/>
          </a:prstGeom>
          <a:noFill/>
        </p:spPr>
        <p:txBody>
          <a:bodyPr wrap="square" rtlCol="0">
            <a:spAutoFit/>
          </a:bodyPr>
          <a:lstStyle/>
          <a:p>
            <a:pPr marL="285750" indent="-285750" algn="just">
              <a:buFont typeface="Arial" panose="020B0604020202020204" pitchFamily="34" charset="0"/>
              <a:buChar char="•"/>
            </a:pPr>
            <a:r>
              <a:rPr lang="es-ES" sz="1300" dirty="0">
                <a:effectLst/>
                <a:latin typeface="Arial" panose="020B0604020202020204" pitchFamily="34" charset="0"/>
                <a:ea typeface="Arial MT"/>
                <a:cs typeface="Arial" panose="020B0604020202020204" pitchFamily="34" charset="0"/>
              </a:rPr>
              <a:t>Realizadas catorce (14) estrategias de sensibilización a los actores viales. </a:t>
            </a:r>
          </a:p>
          <a:p>
            <a:pPr marL="285750" indent="-285750" algn="just">
              <a:buFont typeface="Arial" panose="020B0604020202020204" pitchFamily="34" charset="0"/>
              <a:buChar char="•"/>
            </a:pPr>
            <a:r>
              <a:rPr lang="es-ES" sz="1300" dirty="0">
                <a:latin typeface="Arial" panose="020B0604020202020204" pitchFamily="34" charset="0"/>
                <a:ea typeface="Arial MT"/>
                <a:cs typeface="Arial" panose="020B0604020202020204" pitchFamily="34" charset="0"/>
              </a:rPr>
              <a:t>F</a:t>
            </a:r>
            <a:r>
              <a:rPr lang="es-ES" sz="1300" dirty="0">
                <a:effectLst/>
                <a:latin typeface="Arial" panose="020B0604020202020204" pitchFamily="34" charset="0"/>
                <a:ea typeface="Arial MT"/>
                <a:cs typeface="Arial" panose="020B0604020202020204" pitchFamily="34" charset="0"/>
              </a:rPr>
              <a:t>ortalecer el componente de comportamiento seguro. </a:t>
            </a:r>
          </a:p>
          <a:p>
            <a:pPr marL="285750" indent="-285750" algn="just">
              <a:buFont typeface="Arial" panose="020B0604020202020204" pitchFamily="34" charset="0"/>
              <a:buChar char="•"/>
            </a:pPr>
            <a:r>
              <a:rPr lang="es-ES" sz="1300" dirty="0">
                <a:effectLst/>
                <a:latin typeface="Arial" panose="020B0604020202020204" pitchFamily="34" charset="0"/>
                <a:ea typeface="Arial MT"/>
                <a:cs typeface="Arial" panose="020B0604020202020204" pitchFamily="34" charset="0"/>
              </a:rPr>
              <a:t>Impacto en capacitación y sensibilización en seguridad vial a </a:t>
            </a:r>
            <a:r>
              <a:rPr lang="es-ES" sz="1300" b="1" dirty="0">
                <a:effectLst/>
                <a:latin typeface="Arial" panose="020B0604020202020204" pitchFamily="34" charset="0"/>
                <a:ea typeface="Arial MT"/>
                <a:cs typeface="Arial" panose="020B0604020202020204" pitchFamily="34" charset="0"/>
              </a:rPr>
              <a:t>68.185</a:t>
            </a:r>
            <a:r>
              <a:rPr lang="es-ES" sz="1300" dirty="0">
                <a:effectLst/>
                <a:latin typeface="Arial" panose="020B0604020202020204" pitchFamily="34" charset="0"/>
                <a:ea typeface="Arial MT"/>
                <a:cs typeface="Arial" panose="020B0604020202020204" pitchFamily="34" charset="0"/>
              </a:rPr>
              <a:t> actores viales.</a:t>
            </a:r>
          </a:p>
          <a:p>
            <a:pPr marL="285750" indent="-285750" algn="just">
              <a:buFont typeface="Arial" panose="020B0604020202020204" pitchFamily="34" charset="0"/>
              <a:buChar char="•"/>
            </a:pPr>
            <a:r>
              <a:rPr lang="es-ES" sz="1300" dirty="0">
                <a:effectLst/>
                <a:latin typeface="Arial" panose="020B0604020202020204" pitchFamily="34" charset="0"/>
                <a:ea typeface="Arial MT"/>
                <a:cs typeface="Arial" panose="020B0604020202020204" pitchFamily="34" charset="0"/>
              </a:rPr>
              <a:t>Recursos por gestión con otras entidades por valor de $</a:t>
            </a:r>
            <a:r>
              <a:rPr lang="es-CO" sz="1300" b="1" dirty="0">
                <a:effectLst/>
                <a:latin typeface="Arial" panose="020B0604020202020204" pitchFamily="34" charset="0"/>
                <a:ea typeface="Times New Roman" panose="02020603050405020304" pitchFamily="18" charset="0"/>
                <a:cs typeface="Arial" panose="020B0604020202020204" pitchFamily="34" charset="0"/>
              </a:rPr>
              <a:t>796.779.805. </a:t>
            </a:r>
            <a:endParaRPr lang="es-CO" sz="1300" dirty="0">
              <a:effectLst/>
              <a:latin typeface="Arial" panose="020B0604020202020204" pitchFamily="34" charset="0"/>
              <a:ea typeface="Arial MT"/>
              <a:cs typeface="Arial MT"/>
            </a:endParaRPr>
          </a:p>
          <a:p>
            <a:endParaRPr lang="es-US" sz="1300" i="1" dirty="0"/>
          </a:p>
        </p:txBody>
      </p:sp>
      <p:pic>
        <p:nvPicPr>
          <p:cNvPr id="2" name="Imagen 1">
            <a:extLst>
              <a:ext uri="{FF2B5EF4-FFF2-40B4-BE49-F238E27FC236}">
                <a16:creationId xmlns:a16="http://schemas.microsoft.com/office/drawing/2014/main" id="{B29C3F33-26AE-0D4B-756D-701ED56ECECA}"/>
              </a:ext>
            </a:extLst>
          </p:cNvPr>
          <p:cNvPicPr>
            <a:picLocks noChangeAspect="1"/>
          </p:cNvPicPr>
          <p:nvPr/>
        </p:nvPicPr>
        <p:blipFill>
          <a:blip r:embed="rId3"/>
          <a:stretch>
            <a:fillRect/>
          </a:stretch>
        </p:blipFill>
        <p:spPr>
          <a:xfrm>
            <a:off x="7958070" y="1875315"/>
            <a:ext cx="2996610" cy="1683326"/>
          </a:xfrm>
          <a:prstGeom prst="rect">
            <a:avLst/>
          </a:prstGeom>
        </p:spPr>
      </p:pic>
      <p:pic>
        <p:nvPicPr>
          <p:cNvPr id="13" name="Imagen 12">
            <a:extLst>
              <a:ext uri="{FF2B5EF4-FFF2-40B4-BE49-F238E27FC236}">
                <a16:creationId xmlns:a16="http://schemas.microsoft.com/office/drawing/2014/main" id="{E3B4594E-672D-6305-D5E5-BFE3F1D52D5E}"/>
              </a:ext>
            </a:extLst>
          </p:cNvPr>
          <p:cNvPicPr>
            <a:picLocks noChangeAspect="1"/>
          </p:cNvPicPr>
          <p:nvPr/>
        </p:nvPicPr>
        <p:blipFill>
          <a:blip r:embed="rId4"/>
          <a:stretch>
            <a:fillRect/>
          </a:stretch>
        </p:blipFill>
        <p:spPr>
          <a:xfrm>
            <a:off x="265406" y="72738"/>
            <a:ext cx="1369084" cy="1110069"/>
          </a:xfrm>
          <a:prstGeom prst="rect">
            <a:avLst/>
          </a:prstGeom>
        </p:spPr>
      </p:pic>
      <p:sp>
        <p:nvSpPr>
          <p:cNvPr id="14" name="Botón de acción: ir hacia delante o siguiente 13">
            <a:hlinkClick r:id="" action="ppaction://hlinkshowjump?jump=nextslide" highlightClick="1"/>
            <a:extLst>
              <a:ext uri="{FF2B5EF4-FFF2-40B4-BE49-F238E27FC236}">
                <a16:creationId xmlns:a16="http://schemas.microsoft.com/office/drawing/2014/main" id="{B0D6EA9B-96DE-00E7-ACD8-113ED8082D17}"/>
              </a:ext>
            </a:extLst>
          </p:cNvPr>
          <p:cNvSpPr/>
          <p:nvPr/>
        </p:nvSpPr>
        <p:spPr>
          <a:xfrm>
            <a:off x="10028850" y="939391"/>
            <a:ext cx="925830" cy="737037"/>
          </a:xfrm>
          <a:prstGeom prst="actionButtonForwardNex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58367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1" name="Título 10">
            <a:extLst>
              <a:ext uri="{FF2B5EF4-FFF2-40B4-BE49-F238E27FC236}">
                <a16:creationId xmlns:a16="http://schemas.microsoft.com/office/drawing/2014/main" id="{3FD4EE28-74A5-5FF0-BA33-B38981A1A29E}"/>
              </a:ext>
            </a:extLst>
          </p:cNvPr>
          <p:cNvSpPr>
            <a:spLocks noGrp="1"/>
          </p:cNvSpPr>
          <p:nvPr>
            <p:ph type="title"/>
          </p:nvPr>
        </p:nvSpPr>
        <p:spPr>
          <a:xfrm>
            <a:off x="839788" y="1364721"/>
            <a:ext cx="3932237" cy="646290"/>
          </a:xfrm>
        </p:spPr>
        <p:txBody>
          <a:bodyPr>
            <a:normAutofit/>
          </a:bodyPr>
          <a:lstStyle/>
          <a:p>
            <a:r>
              <a:rPr lang="es-CO" sz="2400" b="1" dirty="0">
                <a:solidFill>
                  <a:srgbClr val="C00000"/>
                </a:solidFill>
              </a:rPr>
              <a:t>ESTRATEGIAS</a:t>
            </a:r>
          </a:p>
        </p:txBody>
      </p:sp>
      <p:sp>
        <p:nvSpPr>
          <p:cNvPr id="8" name="Marcador de texto 7">
            <a:extLst>
              <a:ext uri="{FF2B5EF4-FFF2-40B4-BE49-F238E27FC236}">
                <a16:creationId xmlns:a16="http://schemas.microsoft.com/office/drawing/2014/main" id="{DFE51545-12C4-ED74-8C94-69E1A59D6004}"/>
              </a:ext>
            </a:extLst>
          </p:cNvPr>
          <p:cNvSpPr>
            <a:spLocks noGrp="1"/>
          </p:cNvSpPr>
          <p:nvPr>
            <p:ph type="body" idx="1"/>
          </p:nvPr>
        </p:nvSpPr>
        <p:spPr>
          <a:xfrm>
            <a:off x="5564188" y="3661045"/>
            <a:ext cx="5169126" cy="2260790"/>
          </a:xfrm>
          <a:noFill/>
          <a:ln>
            <a:noFill/>
          </a:ln>
        </p:spPr>
        <p:txBody>
          <a:bodyPr spcFirstLastPara="1" wrap="square" lIns="91425" tIns="45700" rIns="91425" bIns="45700" anchor="t" anchorCtr="0">
            <a:normAutofit/>
          </a:bodyPr>
          <a:lstStyle/>
          <a:p>
            <a:pPr marL="228600" indent="0">
              <a:lnSpc>
                <a:spcPct val="115000"/>
              </a:lnSpc>
              <a:spcBef>
                <a:spcPts val="0"/>
              </a:spcBef>
              <a:buSzPts val="1600"/>
              <a:buNone/>
            </a:pPr>
            <a:r>
              <a:rPr lang="es-ES" sz="1300" b="1" dirty="0">
                <a:latin typeface="Arial" panose="020B0604020202020204" pitchFamily="34" charset="0"/>
                <a:cs typeface="Arial" panose="020B0604020202020204" pitchFamily="34" charset="0"/>
              </a:rPr>
              <a:t>Programas y Campañas gestionadas con la Agencia Nacional de Seguridad vial.</a:t>
            </a:r>
            <a:endParaRPr lang="es-CO" sz="1300" b="1" dirty="0">
              <a:latin typeface="Arial" panose="020B0604020202020204" pitchFamily="34" charset="0"/>
              <a:cs typeface="Arial" panose="020B0604020202020204" pitchFamily="34" charset="0"/>
            </a:endParaRPr>
          </a:p>
          <a:p>
            <a:pPr marL="514350" indent="-285750">
              <a:lnSpc>
                <a:spcPct val="115000"/>
              </a:lnSpc>
              <a:spcBef>
                <a:spcPts val="0"/>
              </a:spcBef>
              <a:buSzPts val="1600"/>
            </a:pPr>
            <a:r>
              <a:rPr lang="es-ES" sz="1300" dirty="0">
                <a:latin typeface="Arial" panose="020B0604020202020204" pitchFamily="34" charset="0"/>
                <a:cs typeface="Arial" panose="020B0604020202020204" pitchFamily="34" charset="0"/>
              </a:rPr>
              <a:t>Programa Bicidestrezas para adultos.</a:t>
            </a:r>
            <a:endParaRPr lang="es-CO" sz="1300" dirty="0">
              <a:latin typeface="Arial" panose="020B0604020202020204" pitchFamily="34" charset="0"/>
              <a:cs typeface="Arial" panose="020B0604020202020204" pitchFamily="34" charset="0"/>
            </a:endParaRPr>
          </a:p>
          <a:p>
            <a:pPr marL="514350" indent="-285750">
              <a:lnSpc>
                <a:spcPct val="115000"/>
              </a:lnSpc>
              <a:spcBef>
                <a:spcPts val="0"/>
              </a:spcBef>
              <a:buSzPts val="1600"/>
            </a:pPr>
            <a:r>
              <a:rPr lang="es-ES" sz="1300" dirty="0">
                <a:latin typeface="Arial" panose="020B0604020202020204" pitchFamily="34" charset="0"/>
                <a:cs typeface="Arial" panose="020B0604020202020204" pitchFamily="34" charset="0"/>
              </a:rPr>
              <a:t>Programa Bicidestrezas para niños.</a:t>
            </a:r>
            <a:endParaRPr lang="es-CO" sz="1300" dirty="0">
              <a:latin typeface="Arial" panose="020B0604020202020204" pitchFamily="34" charset="0"/>
              <a:cs typeface="Arial" panose="020B0604020202020204" pitchFamily="34" charset="0"/>
            </a:endParaRPr>
          </a:p>
          <a:p>
            <a:pPr marL="514350" indent="-285750">
              <a:lnSpc>
                <a:spcPct val="115000"/>
              </a:lnSpc>
              <a:spcBef>
                <a:spcPts val="0"/>
              </a:spcBef>
              <a:buSzPts val="1600"/>
            </a:pPr>
            <a:r>
              <a:rPr lang="es-ES" sz="1300" dirty="0">
                <a:latin typeface="Arial" panose="020B0604020202020204" pitchFamily="34" charset="0"/>
                <a:cs typeface="Arial" panose="020B0604020202020204" pitchFamily="34" charset="0"/>
              </a:rPr>
              <a:t>Jornadas Pedagógicas abraza la vida en la vía.</a:t>
            </a:r>
            <a:endParaRPr lang="es-CO" sz="1300" dirty="0">
              <a:latin typeface="Arial" panose="020B0604020202020204" pitchFamily="34" charset="0"/>
              <a:cs typeface="Arial" panose="020B0604020202020204" pitchFamily="34" charset="0"/>
            </a:endParaRPr>
          </a:p>
          <a:p>
            <a:pPr marL="514350" indent="-285750">
              <a:lnSpc>
                <a:spcPct val="115000"/>
              </a:lnSpc>
              <a:spcBef>
                <a:spcPts val="0"/>
              </a:spcBef>
              <a:buSzPts val="1600"/>
            </a:pPr>
            <a:r>
              <a:rPr lang="es-ES" sz="1300" dirty="0">
                <a:latin typeface="Arial" panose="020B0604020202020204" pitchFamily="34" charset="0"/>
                <a:cs typeface="Arial" panose="020B0604020202020204" pitchFamily="34" charset="0"/>
              </a:rPr>
              <a:t>Programa Motodestrezas.</a:t>
            </a:r>
            <a:endParaRPr lang="es-CO" sz="1300" dirty="0">
              <a:latin typeface="Arial" panose="020B0604020202020204" pitchFamily="34" charset="0"/>
              <a:cs typeface="Arial" panose="020B0604020202020204" pitchFamily="34" charset="0"/>
            </a:endParaRPr>
          </a:p>
          <a:p>
            <a:pPr marL="514350" indent="-285750">
              <a:lnSpc>
                <a:spcPct val="115000"/>
              </a:lnSpc>
              <a:spcBef>
                <a:spcPts val="0"/>
              </a:spcBef>
              <a:buSzPts val="1600"/>
            </a:pPr>
            <a:r>
              <a:rPr lang="es-ES" sz="1300" dirty="0">
                <a:latin typeface="Arial" panose="020B0604020202020204" pitchFamily="34" charset="0"/>
                <a:cs typeface="Arial" panose="020B0604020202020204" pitchFamily="34" charset="0"/>
              </a:rPr>
              <a:t>Ruta Nacional por la Seguridad Vial.</a:t>
            </a:r>
            <a:endParaRPr lang="es-CO" sz="1300" dirty="0">
              <a:latin typeface="Arial" panose="020B0604020202020204" pitchFamily="34" charset="0"/>
              <a:cs typeface="Arial" panose="020B0604020202020204" pitchFamily="34" charset="0"/>
            </a:endParaRPr>
          </a:p>
          <a:p>
            <a:pPr marL="514350" indent="-285750">
              <a:lnSpc>
                <a:spcPct val="115000"/>
              </a:lnSpc>
              <a:spcBef>
                <a:spcPts val="0"/>
              </a:spcBef>
              <a:buSzPts val="1600"/>
            </a:pPr>
            <a:r>
              <a:rPr lang="es-ES" sz="1300" dirty="0">
                <a:latin typeface="Arial" panose="020B0604020202020204" pitchFamily="34" charset="0"/>
                <a:cs typeface="Arial" panose="020B0604020202020204" pitchFamily="34" charset="0"/>
              </a:rPr>
              <a:t>La Seguridad Vial se toma tu colegio</a:t>
            </a:r>
            <a:endParaRPr lang="es-CO" sz="1300" dirty="0">
              <a:latin typeface="Arial" panose="020B0604020202020204" pitchFamily="34" charset="0"/>
              <a:cs typeface="Arial" panose="020B0604020202020204" pitchFamily="34" charset="0"/>
            </a:endParaRPr>
          </a:p>
          <a:p>
            <a:pPr marL="514350" indent="-285750">
              <a:lnSpc>
                <a:spcPct val="115000"/>
              </a:lnSpc>
              <a:spcBef>
                <a:spcPts val="0"/>
              </a:spcBef>
              <a:buSzPts val="1600"/>
            </a:pPr>
            <a:r>
              <a:rPr lang="es-ES" sz="1300" dirty="0">
                <a:latin typeface="Arial" panose="020B0604020202020204" pitchFamily="34" charset="0"/>
                <a:cs typeface="Arial" panose="020B0604020202020204" pitchFamily="34" charset="0"/>
              </a:rPr>
              <a:t>Formador de formadores</a:t>
            </a:r>
            <a:endParaRPr lang="es-CO" sz="1300" dirty="0">
              <a:latin typeface="Arial" panose="020B0604020202020204" pitchFamily="34" charset="0"/>
              <a:cs typeface="Arial" panose="020B0604020202020204" pitchFamily="34" charset="0"/>
            </a:endParaRPr>
          </a:p>
          <a:p>
            <a:pPr marL="514350" indent="-285750">
              <a:lnSpc>
                <a:spcPct val="115000"/>
              </a:lnSpc>
              <a:spcBef>
                <a:spcPts val="0"/>
              </a:spcBef>
              <a:buSzPts val="1600"/>
            </a:pPr>
            <a:endParaRPr lang="es-CO" sz="1300" dirty="0">
              <a:latin typeface="Arial" panose="020B0604020202020204" pitchFamily="34" charset="0"/>
              <a:cs typeface="Arial" panose="020B0604020202020204" pitchFamily="34" charset="0"/>
            </a:endParaRPr>
          </a:p>
        </p:txBody>
      </p:sp>
      <p:sp>
        <p:nvSpPr>
          <p:cNvPr id="10" name="Marcador de texto 9">
            <a:extLst>
              <a:ext uri="{FF2B5EF4-FFF2-40B4-BE49-F238E27FC236}">
                <a16:creationId xmlns:a16="http://schemas.microsoft.com/office/drawing/2014/main" id="{E44FB450-A8CA-F639-1C49-68CFDAB7971B}"/>
              </a:ext>
            </a:extLst>
          </p:cNvPr>
          <p:cNvSpPr>
            <a:spLocks noGrp="1"/>
          </p:cNvSpPr>
          <p:nvPr>
            <p:ph type="body" idx="2"/>
          </p:nvPr>
        </p:nvSpPr>
        <p:spPr>
          <a:xfrm>
            <a:off x="839788" y="2144488"/>
            <a:ext cx="3932237" cy="3811588"/>
          </a:xfrm>
        </p:spPr>
        <p:txBody>
          <a:bodyPr>
            <a:normAutofit fontScale="70000" lnSpcReduction="20000"/>
          </a:bodyPr>
          <a:lstStyle/>
          <a:p>
            <a:pPr algn="l">
              <a:lnSpc>
                <a:spcPct val="115000"/>
              </a:lnSpc>
            </a:pPr>
            <a:r>
              <a:rPr lang="es-ES" sz="1800" b="1" dirty="0">
                <a:effectLst/>
                <a:latin typeface="Arial" panose="020B0604020202020204" pitchFamily="34" charset="0"/>
                <a:ea typeface="Arial MT"/>
                <a:cs typeface="Arial" panose="020B0604020202020204" pitchFamily="34" charset="0"/>
              </a:rPr>
              <a:t>Por gestión de la ITTB:</a:t>
            </a:r>
            <a:endParaRPr lang="es-CO" sz="1800" b="1" dirty="0">
              <a:effectLst/>
              <a:latin typeface="Arial" panose="020B0604020202020204" pitchFamily="34" charset="0"/>
              <a:ea typeface="Arial MT"/>
              <a:cs typeface="Arial MT"/>
            </a:endParaRPr>
          </a:p>
          <a:p>
            <a:pPr marL="342900" lvl="0" indent="-342900" algn="l">
              <a:lnSpc>
                <a:spcPct val="115000"/>
              </a:lnSpc>
              <a:buFont typeface="Symbol" panose="05050102010706020507" pitchFamily="18" charset="2"/>
              <a:buChar char=""/>
            </a:pPr>
            <a:r>
              <a:rPr lang="es-ES" sz="1800" dirty="0">
                <a:solidFill>
                  <a:srgbClr val="000000"/>
                </a:solidFill>
                <a:effectLst/>
                <a:latin typeface="Arial" panose="020B0604020202020204" pitchFamily="34" charset="0"/>
                <a:ea typeface="Arial MT"/>
                <a:cs typeface="Arial MT"/>
              </a:rPr>
              <a:t>Estrategias presenciales de sensibilización y autocuidado apoyo de Infraestructura.</a:t>
            </a:r>
            <a:endParaRPr lang="es-CO" sz="1800" dirty="0">
              <a:effectLst/>
              <a:latin typeface="Arial MT"/>
              <a:ea typeface="Arial MT"/>
              <a:cs typeface="Arial MT"/>
            </a:endParaRPr>
          </a:p>
          <a:p>
            <a:pPr marL="342900" lvl="0" indent="-342900" algn="l">
              <a:lnSpc>
                <a:spcPct val="115000"/>
              </a:lnSpc>
              <a:buFont typeface="Symbol" panose="05050102010706020507" pitchFamily="18" charset="2"/>
              <a:buChar char=""/>
            </a:pPr>
            <a:r>
              <a:rPr lang="es-ES" sz="1800" dirty="0">
                <a:solidFill>
                  <a:srgbClr val="000000"/>
                </a:solidFill>
                <a:effectLst/>
                <a:latin typeface="Arial" panose="020B0604020202020204" pitchFamily="34" charset="0"/>
                <a:ea typeface="Arial MT"/>
                <a:cs typeface="Arial MT"/>
              </a:rPr>
              <a:t>Sensibilización a través de redes sociales.</a:t>
            </a:r>
            <a:endParaRPr lang="es-CO" sz="1800" dirty="0">
              <a:effectLst/>
              <a:latin typeface="Arial MT"/>
              <a:ea typeface="Arial MT"/>
              <a:cs typeface="Arial MT"/>
            </a:endParaRPr>
          </a:p>
          <a:p>
            <a:pPr marL="342900" lvl="0" indent="-342900" algn="l">
              <a:lnSpc>
                <a:spcPct val="115000"/>
              </a:lnSpc>
              <a:buFont typeface="Symbol" panose="05050102010706020507" pitchFamily="18" charset="2"/>
              <a:buChar char=""/>
            </a:pPr>
            <a:r>
              <a:rPr lang="es-ES" sz="1800" dirty="0">
                <a:effectLst/>
                <a:latin typeface="Arial" panose="020B0604020202020204" pitchFamily="34" charset="0"/>
                <a:ea typeface="Arial MT"/>
                <a:cs typeface="Arial MT"/>
              </a:rPr>
              <a:t>Capacitaciones presenciales y virtuales de seguridad vial dirigida a empresas y comunidad en general.</a:t>
            </a:r>
            <a:endParaRPr lang="es-CO" sz="1800" dirty="0">
              <a:effectLst/>
              <a:latin typeface="Arial MT"/>
              <a:ea typeface="Arial MT"/>
              <a:cs typeface="Arial MT"/>
            </a:endParaRPr>
          </a:p>
          <a:p>
            <a:pPr marL="342900" lvl="0" indent="-342900" algn="l">
              <a:lnSpc>
                <a:spcPct val="115000"/>
              </a:lnSpc>
              <a:buFont typeface="Symbol" panose="05050102010706020507" pitchFamily="18" charset="2"/>
              <a:buChar char=""/>
            </a:pPr>
            <a:r>
              <a:rPr lang="es-ES" sz="1800" dirty="0">
                <a:effectLst/>
                <a:latin typeface="Arial" panose="020B0604020202020204" pitchFamily="34" charset="0"/>
                <a:ea typeface="Arial MT"/>
                <a:cs typeface="Arial MT"/>
              </a:rPr>
              <a:t>Capacitaciones en Seguridad vial dirigida a niños y adolescentes de las instituciones educativas del Distrito de Barrancabermeja.</a:t>
            </a:r>
            <a:endParaRPr lang="es-CO" sz="1800" dirty="0">
              <a:effectLst/>
              <a:latin typeface="Arial MT"/>
              <a:ea typeface="Arial MT"/>
              <a:cs typeface="Arial MT"/>
            </a:endParaRPr>
          </a:p>
          <a:p>
            <a:pPr marL="342900" lvl="0" indent="-342900" algn="l">
              <a:lnSpc>
                <a:spcPct val="115000"/>
              </a:lnSpc>
              <a:buFont typeface="Symbol" panose="05050102010706020507" pitchFamily="18" charset="2"/>
              <a:buChar char=""/>
            </a:pPr>
            <a:r>
              <a:rPr lang="es-CO" sz="1800" dirty="0">
                <a:effectLst/>
                <a:latin typeface="Arial" panose="020B0604020202020204" pitchFamily="34" charset="0"/>
                <a:ea typeface="Arial MT"/>
                <a:cs typeface="Arial MT"/>
              </a:rPr>
              <a:t>Campaña “Pacto por la vida en la vía”</a:t>
            </a:r>
            <a:endParaRPr lang="es-CO" sz="1800" dirty="0">
              <a:effectLst/>
              <a:latin typeface="Arial MT"/>
              <a:ea typeface="Arial MT"/>
              <a:cs typeface="Arial MT"/>
            </a:endParaRPr>
          </a:p>
          <a:p>
            <a:pPr marL="342900" lvl="0" indent="-342900" algn="l">
              <a:lnSpc>
                <a:spcPct val="115000"/>
              </a:lnSpc>
              <a:buFont typeface="Symbol" panose="05050102010706020507" pitchFamily="18" charset="2"/>
              <a:buChar char=""/>
            </a:pPr>
            <a:r>
              <a:rPr lang="es-CO" sz="1800" dirty="0">
                <a:effectLst/>
                <a:latin typeface="Arial" panose="020B0604020202020204" pitchFamily="34" charset="0"/>
                <a:ea typeface="Arial MT"/>
                <a:cs typeface="Arial MT"/>
              </a:rPr>
              <a:t>Campaña “La seguridad vial va en ti”</a:t>
            </a:r>
          </a:p>
          <a:p>
            <a:pPr marL="342900" lvl="0" indent="-342900" algn="l">
              <a:lnSpc>
                <a:spcPct val="115000"/>
              </a:lnSpc>
              <a:buFont typeface="Symbol" panose="05050102010706020507" pitchFamily="18" charset="2"/>
              <a:buChar char=""/>
            </a:pPr>
            <a:r>
              <a:rPr lang="es-CO" sz="1800" dirty="0">
                <a:effectLst/>
                <a:latin typeface="Arial" panose="020B0604020202020204" pitchFamily="34" charset="0"/>
                <a:ea typeface="Arial MT"/>
              </a:rPr>
              <a:t>Campaña “¡tu decides quien te transporta! </a:t>
            </a:r>
            <a:endParaRPr lang="es-CO" dirty="0"/>
          </a:p>
        </p:txBody>
      </p:sp>
      <p:pic>
        <p:nvPicPr>
          <p:cNvPr id="12" name="Imagen 11">
            <a:extLst>
              <a:ext uri="{FF2B5EF4-FFF2-40B4-BE49-F238E27FC236}">
                <a16:creationId xmlns:a16="http://schemas.microsoft.com/office/drawing/2014/main" id="{0B5983CD-01FB-7CA5-CE3C-3BF67325ADD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8753" b="6429"/>
          <a:stretch/>
        </p:blipFill>
        <p:spPr bwMode="auto">
          <a:xfrm>
            <a:off x="5851608" y="638679"/>
            <a:ext cx="4696649" cy="2802798"/>
          </a:xfrm>
          <a:prstGeom prst="rect">
            <a:avLst/>
          </a:prstGeom>
          <a:extLst>
            <a:ext uri="{53640926-AAD7-44D8-BBD7-CCE9431645EC}">
              <a14:shadowObscured xmlns:a14="http://schemas.microsoft.com/office/drawing/2010/main"/>
            </a:ext>
          </a:extLst>
        </p:spPr>
      </p:pic>
      <p:sp>
        <p:nvSpPr>
          <p:cNvPr id="2" name="Botón de acción: Volver 1">
            <a:hlinkClick r:id="rId5" action="ppaction://hlinksldjump" highlightClick="1"/>
            <a:extLst>
              <a:ext uri="{FF2B5EF4-FFF2-40B4-BE49-F238E27FC236}">
                <a16:creationId xmlns:a16="http://schemas.microsoft.com/office/drawing/2014/main" id="{56056C09-3A72-0488-8A10-666E7D2313F2}"/>
              </a:ext>
            </a:extLst>
          </p:cNvPr>
          <p:cNvSpPr/>
          <p:nvPr/>
        </p:nvSpPr>
        <p:spPr>
          <a:xfrm>
            <a:off x="9756048" y="5861940"/>
            <a:ext cx="977266" cy="558926"/>
          </a:xfrm>
          <a:prstGeom prst="actionButtonRetur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B52BDFAF-EFF2-11E0-3210-FF1365D8AE1A}"/>
              </a:ext>
            </a:extLst>
          </p:cNvPr>
          <p:cNvPicPr>
            <a:picLocks noChangeAspect="1"/>
          </p:cNvPicPr>
          <p:nvPr/>
        </p:nvPicPr>
        <p:blipFill>
          <a:blip r:embed="rId6"/>
          <a:stretch>
            <a:fillRect/>
          </a:stretch>
        </p:blipFill>
        <p:spPr>
          <a:xfrm>
            <a:off x="265406" y="72738"/>
            <a:ext cx="1369084" cy="1110069"/>
          </a:xfrm>
          <a:prstGeom prst="rect">
            <a:avLst/>
          </a:prstGeom>
        </p:spPr>
      </p:pic>
    </p:spTree>
    <p:extLst>
      <p:ext uri="{BB962C8B-B14F-4D97-AF65-F5344CB8AC3E}">
        <p14:creationId xmlns:p14="http://schemas.microsoft.com/office/powerpoint/2010/main" val="256341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Imagen en blanco y negro&#10;&#10;Descripción generada automáticamente con confianza media">
            <a:extLst>
              <a:ext uri="{FF2B5EF4-FFF2-40B4-BE49-F238E27FC236}">
                <a16:creationId xmlns:a16="http://schemas.microsoft.com/office/drawing/2014/main" id="{103B1CFD-3A4D-497E-BE7D-8F387519843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21535"/>
            <a:ext cx="12193588" cy="6858000"/>
          </a:xfrm>
          <a:ln>
            <a:solidFill>
              <a:schemeClr val="accent4">
                <a:lumMod val="40000"/>
                <a:lumOff val="60000"/>
              </a:schemeClr>
            </a:solidFill>
          </a:ln>
        </p:spPr>
      </p:pic>
      <p:sp>
        <p:nvSpPr>
          <p:cNvPr id="11" name="Subtítulo 2">
            <a:extLst>
              <a:ext uri="{FF2B5EF4-FFF2-40B4-BE49-F238E27FC236}">
                <a16:creationId xmlns:a16="http://schemas.microsoft.com/office/drawing/2014/main" id="{7BD4717F-88AC-4780-1195-939B97A99965}"/>
              </a:ext>
            </a:extLst>
          </p:cNvPr>
          <p:cNvSpPr txBox="1">
            <a:spLocks/>
          </p:cNvSpPr>
          <p:nvPr/>
        </p:nvSpPr>
        <p:spPr>
          <a:xfrm>
            <a:off x="1918938" y="447111"/>
            <a:ext cx="4064768" cy="4176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b="1" dirty="0">
                <a:solidFill>
                  <a:schemeClr val="tx1">
                    <a:lumMod val="65000"/>
                    <a:lumOff val="35000"/>
                  </a:schemeClr>
                </a:solidFill>
                <a:latin typeface="Poppins" panose="00000500000000000000" pitchFamily="50" charset="0"/>
                <a:cs typeface="Poppins" panose="00000500000000000000" pitchFamily="50" charset="0"/>
              </a:rPr>
              <a:t>Estructura y Líderes</a:t>
            </a:r>
          </a:p>
        </p:txBody>
      </p:sp>
      <p:sp>
        <p:nvSpPr>
          <p:cNvPr id="15" name="Subtítulo 2">
            <a:extLst>
              <a:ext uri="{FF2B5EF4-FFF2-40B4-BE49-F238E27FC236}">
                <a16:creationId xmlns:a16="http://schemas.microsoft.com/office/drawing/2014/main" id="{B5D17816-9EC8-443C-E4CA-5F7D6C19C2A6}"/>
              </a:ext>
            </a:extLst>
          </p:cNvPr>
          <p:cNvSpPr txBox="1">
            <a:spLocks/>
          </p:cNvSpPr>
          <p:nvPr/>
        </p:nvSpPr>
        <p:spPr>
          <a:xfrm>
            <a:off x="1918938" y="864772"/>
            <a:ext cx="7417567"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1700" b="1" dirty="0">
                <a:latin typeface="Poppins" panose="00000500000000000000" pitchFamily="50" charset="0"/>
                <a:cs typeface="Poppins" panose="00000500000000000000" pitchFamily="50" charset="0"/>
              </a:rPr>
              <a:t>Inspección de Tránsito y Transporte de Barrancabermeja</a:t>
            </a:r>
          </a:p>
        </p:txBody>
      </p:sp>
      <p:graphicFrame>
        <p:nvGraphicFramePr>
          <p:cNvPr id="2" name="Tabla 1">
            <a:extLst>
              <a:ext uri="{FF2B5EF4-FFF2-40B4-BE49-F238E27FC236}">
                <a16:creationId xmlns:a16="http://schemas.microsoft.com/office/drawing/2014/main" id="{C0951921-547D-6444-95F0-7A5C65EF55FF}"/>
              </a:ext>
            </a:extLst>
          </p:cNvPr>
          <p:cNvGraphicFramePr>
            <a:graphicFrameLocks noGrp="1"/>
          </p:cNvGraphicFramePr>
          <p:nvPr>
            <p:extLst>
              <p:ext uri="{D42A27DB-BD31-4B8C-83A1-F6EECF244321}">
                <p14:modId xmlns:p14="http://schemas.microsoft.com/office/powerpoint/2010/main" val="741024323"/>
              </p:ext>
            </p:extLst>
          </p:nvPr>
        </p:nvGraphicFramePr>
        <p:xfrm>
          <a:off x="1959901" y="1458065"/>
          <a:ext cx="8272198" cy="4763047"/>
        </p:xfrm>
        <a:graphic>
          <a:graphicData uri="http://schemas.openxmlformats.org/drawingml/2006/table">
            <a:tbl>
              <a:tblPr firstRow="1" bandRow="1">
                <a:tableStyleId>{073A0DAA-6AF3-43AB-8588-CEC1D06C72B9}</a:tableStyleId>
              </a:tblPr>
              <a:tblGrid>
                <a:gridCol w="2210613">
                  <a:extLst>
                    <a:ext uri="{9D8B030D-6E8A-4147-A177-3AD203B41FA5}">
                      <a16:colId xmlns:a16="http://schemas.microsoft.com/office/drawing/2014/main" val="2166484006"/>
                    </a:ext>
                  </a:extLst>
                </a:gridCol>
                <a:gridCol w="3658147">
                  <a:extLst>
                    <a:ext uri="{9D8B030D-6E8A-4147-A177-3AD203B41FA5}">
                      <a16:colId xmlns:a16="http://schemas.microsoft.com/office/drawing/2014/main" val="4038030766"/>
                    </a:ext>
                  </a:extLst>
                </a:gridCol>
                <a:gridCol w="2403438">
                  <a:extLst>
                    <a:ext uri="{9D8B030D-6E8A-4147-A177-3AD203B41FA5}">
                      <a16:colId xmlns:a16="http://schemas.microsoft.com/office/drawing/2014/main" val="1473206740"/>
                    </a:ext>
                  </a:extLst>
                </a:gridCol>
              </a:tblGrid>
              <a:tr h="337089">
                <a:tc>
                  <a:txBody>
                    <a:bodyPr/>
                    <a:lstStyle/>
                    <a:p>
                      <a:pPr algn="ctr"/>
                      <a:r>
                        <a:rPr lang="es-MX" sz="1400" dirty="0"/>
                        <a:t>Grupo</a:t>
                      </a:r>
                      <a:endParaRPr lang="es-CO" sz="1400" dirty="0">
                        <a:latin typeface="Poppins" panose="02000000000000000000" pitchFamily="2" charset="0"/>
                        <a:cs typeface="Poppins" panose="02000000000000000000" pitchFamily="2" charset="0"/>
                      </a:endParaRPr>
                    </a:p>
                  </a:txBody>
                  <a:tcPr/>
                </a:tc>
                <a:tc>
                  <a:txBody>
                    <a:bodyPr/>
                    <a:lstStyle/>
                    <a:p>
                      <a:pPr algn="ctr"/>
                      <a:r>
                        <a:rPr lang="es-MX" sz="1400" dirty="0"/>
                        <a:t>Subgrupo</a:t>
                      </a:r>
                      <a:endParaRPr lang="es-CO" sz="1400" dirty="0">
                        <a:latin typeface="Poppins" panose="02000000000000000000" pitchFamily="2" charset="0"/>
                        <a:cs typeface="Poppins" panose="02000000000000000000" pitchFamily="2" charset="0"/>
                      </a:endParaRPr>
                    </a:p>
                  </a:txBody>
                  <a:tcPr/>
                </a:tc>
                <a:tc>
                  <a:txBody>
                    <a:bodyPr/>
                    <a:lstStyle/>
                    <a:p>
                      <a:pPr algn="ctr"/>
                      <a:r>
                        <a:rPr lang="es-MX" sz="1400" dirty="0"/>
                        <a:t>Líder</a:t>
                      </a:r>
                      <a:endParaRPr lang="es-CO" sz="1400" dirty="0">
                        <a:latin typeface="Poppins" panose="02000000000000000000" pitchFamily="2" charset="0"/>
                        <a:cs typeface="Poppins" panose="02000000000000000000" pitchFamily="2" charset="0"/>
                      </a:endParaRPr>
                    </a:p>
                  </a:txBody>
                  <a:tcPr/>
                </a:tc>
                <a:extLst>
                  <a:ext uri="{0D108BD9-81ED-4DB2-BD59-A6C34878D82A}">
                    <a16:rowId xmlns:a16="http://schemas.microsoft.com/office/drawing/2014/main" val="2997465601"/>
                  </a:ext>
                </a:extLst>
              </a:tr>
              <a:tr h="320270">
                <a:tc row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MX" sz="1200" b="1" dirty="0">
                          <a:latin typeface="Poppins" panose="02000000000000000000" pitchFamily="2" charset="0"/>
                          <a:cs typeface="Poppins" panose="02000000000000000000" pitchFamily="2" charset="0"/>
                        </a:rPr>
                        <a:t>Direccionamiento Estratégico</a:t>
                      </a:r>
                      <a:endParaRPr lang="es-CO" sz="1200" b="1" dirty="0">
                        <a:latin typeface="Poppins" panose="02000000000000000000" pitchFamily="2" charset="0"/>
                        <a:cs typeface="Poppins" panose="02000000000000000000" pitchFamily="2" charset="0"/>
                      </a:endParaRPr>
                    </a:p>
                  </a:txBody>
                  <a:tcPr anchor="ctr">
                    <a:solidFill>
                      <a:srgbClr val="FFC000"/>
                    </a:solidFill>
                  </a:tcPr>
                </a:tc>
                <a:tc>
                  <a:txBody>
                    <a:bodyPr/>
                    <a:lstStyle/>
                    <a:p>
                      <a:r>
                        <a:rPr lang="es-MX" sz="1200" dirty="0">
                          <a:latin typeface="Poppins" panose="02000000000000000000" pitchFamily="2" charset="0"/>
                          <a:cs typeface="Poppins" panose="02000000000000000000" pitchFamily="2" charset="0"/>
                        </a:rPr>
                        <a:t>Direccionamiento Estratégico</a:t>
                      </a:r>
                      <a:endParaRPr lang="es-CO" sz="1200" dirty="0">
                        <a:latin typeface="Poppins" panose="02000000000000000000" pitchFamily="2" charset="0"/>
                        <a:cs typeface="Poppins" panose="02000000000000000000" pitchFamily="2" charset="0"/>
                      </a:endParaRPr>
                    </a:p>
                  </a:txBody>
                  <a:tcPr anchor="ctr">
                    <a:solidFill>
                      <a:srgbClr val="FFEBAB"/>
                    </a:solidFill>
                  </a:tcPr>
                </a:tc>
                <a:tc>
                  <a:txBody>
                    <a:bodyPr/>
                    <a:lstStyle/>
                    <a:p>
                      <a:r>
                        <a:rPr lang="es-MX" sz="1200" dirty="0">
                          <a:latin typeface="Poppins" panose="02000000000000000000" pitchFamily="2" charset="0"/>
                          <a:cs typeface="Poppins" panose="02000000000000000000" pitchFamily="2" charset="0"/>
                        </a:rPr>
                        <a:t>Elisa Fernanda Peña Reyes</a:t>
                      </a:r>
                      <a:endParaRPr lang="es-CO" sz="1200" dirty="0">
                        <a:latin typeface="Poppins" panose="02000000000000000000" pitchFamily="2" charset="0"/>
                        <a:cs typeface="Poppins" panose="02000000000000000000" pitchFamily="2" charset="0"/>
                      </a:endParaRPr>
                    </a:p>
                  </a:txBody>
                  <a:tcPr anchor="ctr">
                    <a:solidFill>
                      <a:srgbClr val="FFEBAB"/>
                    </a:solidFill>
                  </a:tcPr>
                </a:tc>
                <a:extLst>
                  <a:ext uri="{0D108BD9-81ED-4DB2-BD59-A6C34878D82A}">
                    <a16:rowId xmlns:a16="http://schemas.microsoft.com/office/drawing/2014/main" val="2073079394"/>
                  </a:ext>
                </a:extLst>
              </a:tr>
              <a:tr h="320270">
                <a:tc vMerge="1">
                  <a:txBody>
                    <a:bodyPr/>
                    <a:lstStyle/>
                    <a:p>
                      <a:pPr algn="r"/>
                      <a:endParaRPr lang="es-CO" sz="1200" b="1" dirty="0">
                        <a:latin typeface="Poppins" panose="02000000000000000000" pitchFamily="2" charset="0"/>
                        <a:cs typeface="Poppins" panose="02000000000000000000" pitchFamily="2" charset="0"/>
                      </a:endParaRPr>
                    </a:p>
                  </a:txBody>
                  <a:tcPr anchor="ctr">
                    <a:solidFill>
                      <a:srgbClr val="FFC000"/>
                    </a:solidFill>
                  </a:tcPr>
                </a:tc>
                <a:tc>
                  <a:txBody>
                    <a:bodyPr/>
                    <a:lstStyle/>
                    <a:p>
                      <a:r>
                        <a:rPr lang="es-MX" sz="1200" dirty="0">
                          <a:latin typeface="Poppins" panose="02000000000000000000" pitchFamily="2" charset="0"/>
                          <a:cs typeface="Poppins" panose="02000000000000000000" pitchFamily="2" charset="0"/>
                        </a:rPr>
                        <a:t>Planeación Calidad y mejora continua</a:t>
                      </a:r>
                      <a:endParaRPr lang="es-CO" sz="1200" dirty="0">
                        <a:latin typeface="Poppins" panose="02000000000000000000" pitchFamily="2" charset="0"/>
                        <a:cs typeface="Poppins" panose="02000000000000000000" pitchFamily="2" charset="0"/>
                      </a:endParaRPr>
                    </a:p>
                  </a:txBody>
                  <a:tcPr anchor="ctr">
                    <a:solidFill>
                      <a:srgbClr val="FFEBAB"/>
                    </a:solidFill>
                  </a:tcPr>
                </a:tc>
                <a:tc>
                  <a:txBody>
                    <a:bodyPr/>
                    <a:lstStyle/>
                    <a:p>
                      <a:r>
                        <a:rPr lang="es-MX" sz="1200" dirty="0">
                          <a:latin typeface="Poppins" panose="02000000000000000000" pitchFamily="2" charset="0"/>
                          <a:cs typeface="Poppins" panose="02000000000000000000" pitchFamily="2" charset="0"/>
                        </a:rPr>
                        <a:t>Luz Estella Narváez Martínez</a:t>
                      </a:r>
                    </a:p>
                  </a:txBody>
                  <a:tcPr anchor="ctr">
                    <a:solidFill>
                      <a:srgbClr val="FFEBAB"/>
                    </a:solidFill>
                  </a:tcPr>
                </a:tc>
                <a:extLst>
                  <a:ext uri="{0D108BD9-81ED-4DB2-BD59-A6C34878D82A}">
                    <a16:rowId xmlns:a16="http://schemas.microsoft.com/office/drawing/2014/main" val="913346520"/>
                  </a:ext>
                </a:extLst>
              </a:tr>
              <a:tr h="320270">
                <a:tc vMerge="1">
                  <a:txBody>
                    <a:bodyPr/>
                    <a:lstStyle/>
                    <a:p>
                      <a:pPr algn="r"/>
                      <a:endParaRPr lang="es-CO" sz="1200" b="1" dirty="0">
                        <a:latin typeface="Poppins" panose="02000000000000000000" pitchFamily="2" charset="0"/>
                        <a:cs typeface="Poppins" panose="02000000000000000000" pitchFamily="2" charset="0"/>
                      </a:endParaRPr>
                    </a:p>
                  </a:txBody>
                  <a:tcPr anchor="ctr">
                    <a:solidFill>
                      <a:srgbClr val="FFC000"/>
                    </a:solidFill>
                  </a:tcPr>
                </a:tc>
                <a:tc>
                  <a:txBody>
                    <a:bodyPr/>
                    <a:lstStyle/>
                    <a:p>
                      <a:r>
                        <a:rPr lang="es-CO" sz="1200" dirty="0">
                          <a:latin typeface="Poppins" panose="02000000000000000000" pitchFamily="2" charset="0"/>
                          <a:cs typeface="Poppins" panose="02000000000000000000" pitchFamily="2" charset="0"/>
                        </a:rPr>
                        <a:t>Control Interno Disciplinario</a:t>
                      </a:r>
                    </a:p>
                  </a:txBody>
                  <a:tcPr anchor="ctr">
                    <a:solidFill>
                      <a:srgbClr val="FFEBAB"/>
                    </a:solidFill>
                  </a:tcPr>
                </a:tc>
                <a:tc>
                  <a:txBody>
                    <a:bodyPr/>
                    <a:lstStyle/>
                    <a:p>
                      <a:r>
                        <a:rPr lang="es-MX" sz="1200" dirty="0">
                          <a:latin typeface="Poppins" panose="02000000000000000000" pitchFamily="2" charset="0"/>
                          <a:cs typeface="Poppins" panose="02000000000000000000" pitchFamily="2" charset="0"/>
                        </a:rPr>
                        <a:t>Hollman Jiménez Martínez</a:t>
                      </a:r>
                    </a:p>
                  </a:txBody>
                  <a:tcPr anchor="ctr">
                    <a:solidFill>
                      <a:srgbClr val="FFEBAB"/>
                    </a:solidFill>
                  </a:tcPr>
                </a:tc>
                <a:extLst>
                  <a:ext uri="{0D108BD9-81ED-4DB2-BD59-A6C34878D82A}">
                    <a16:rowId xmlns:a16="http://schemas.microsoft.com/office/drawing/2014/main" val="2314633607"/>
                  </a:ext>
                </a:extLst>
              </a:tr>
              <a:tr h="320270">
                <a:tc v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s-CO" sz="1200" b="1" dirty="0">
                        <a:latin typeface="Poppins" panose="02000000000000000000" pitchFamily="2" charset="0"/>
                        <a:cs typeface="Poppins" panose="02000000000000000000" pitchFamily="2" charset="0"/>
                      </a:endParaRPr>
                    </a:p>
                  </a:txBody>
                  <a:tcPr anchor="ctr">
                    <a:solidFill>
                      <a:srgbClr val="FFC000"/>
                    </a:solidFill>
                  </a:tcPr>
                </a:tc>
                <a:tc>
                  <a:txBody>
                    <a:bodyPr/>
                    <a:lstStyle/>
                    <a:p>
                      <a:r>
                        <a:rPr lang="es-CO" sz="1200" dirty="0">
                          <a:latin typeface="Poppins" panose="02000000000000000000" pitchFamily="2" charset="0"/>
                          <a:cs typeface="Poppins" panose="02000000000000000000" pitchFamily="2" charset="0"/>
                        </a:rPr>
                        <a:t>Cobro Coactivo</a:t>
                      </a:r>
                    </a:p>
                  </a:txBody>
                  <a:tcPr anchor="ctr">
                    <a:solidFill>
                      <a:srgbClr val="FFEBAB"/>
                    </a:solidFill>
                  </a:tcPr>
                </a:tc>
                <a:tc>
                  <a:txBody>
                    <a:bodyPr/>
                    <a:lstStyle/>
                    <a:p>
                      <a:r>
                        <a:rPr lang="es-MX" sz="1200" dirty="0">
                          <a:latin typeface="Poppins" panose="02000000000000000000" pitchFamily="2" charset="0"/>
                          <a:cs typeface="Poppins" panose="02000000000000000000" pitchFamily="2" charset="0"/>
                        </a:rPr>
                        <a:t>César Ardila Sánchez</a:t>
                      </a:r>
                    </a:p>
                  </a:txBody>
                  <a:tcPr anchor="ctr">
                    <a:solidFill>
                      <a:srgbClr val="FFEBAB"/>
                    </a:solidFill>
                  </a:tcPr>
                </a:tc>
                <a:extLst>
                  <a:ext uri="{0D108BD9-81ED-4DB2-BD59-A6C34878D82A}">
                    <a16:rowId xmlns:a16="http://schemas.microsoft.com/office/drawing/2014/main" val="3328377657"/>
                  </a:ext>
                </a:extLst>
              </a:tr>
              <a:tr h="320270">
                <a:tc>
                  <a:txBody>
                    <a:bodyPr/>
                    <a:lstStyle/>
                    <a:p>
                      <a:pPr algn="r"/>
                      <a:r>
                        <a:rPr lang="es-CO" sz="1200" b="1" dirty="0">
                          <a:latin typeface="Poppins" panose="02000000000000000000" pitchFamily="2" charset="0"/>
                          <a:cs typeface="Poppins" panose="02000000000000000000" pitchFamily="2" charset="0"/>
                        </a:rPr>
                        <a:t>Trámites</a:t>
                      </a:r>
                    </a:p>
                  </a:txBody>
                  <a:tcPr anchor="ctr">
                    <a:solidFill>
                      <a:srgbClr val="3786CD"/>
                    </a:solidFill>
                  </a:tcPr>
                </a:tc>
                <a:tc>
                  <a:txBody>
                    <a:bodyPr/>
                    <a:lstStyle/>
                    <a:p>
                      <a:r>
                        <a:rPr lang="es-MX" sz="1200" dirty="0">
                          <a:latin typeface="Poppins" panose="02000000000000000000" pitchFamily="2" charset="0"/>
                          <a:cs typeface="Poppins" panose="02000000000000000000" pitchFamily="2" charset="0"/>
                        </a:rPr>
                        <a:t>Trámites</a:t>
                      </a:r>
                      <a:endParaRPr lang="es-CO" sz="1200" dirty="0">
                        <a:latin typeface="Poppins" panose="02000000000000000000" pitchFamily="2" charset="0"/>
                        <a:cs typeface="Poppins" panose="02000000000000000000" pitchFamily="2" charset="0"/>
                      </a:endParaRPr>
                    </a:p>
                  </a:txBody>
                  <a:tcPr anchor="ctr">
                    <a:solidFill>
                      <a:srgbClr val="C7DDF1"/>
                    </a:solidFill>
                  </a:tcPr>
                </a:tc>
                <a:tc>
                  <a:txBody>
                    <a:bodyPr/>
                    <a:lstStyle/>
                    <a:p>
                      <a:r>
                        <a:rPr lang="es-CO" sz="1200" dirty="0">
                          <a:latin typeface="Poppins" panose="02000000000000000000" pitchFamily="2" charset="0"/>
                          <a:cs typeface="Poppins" panose="02000000000000000000" pitchFamily="2" charset="0"/>
                        </a:rPr>
                        <a:t>Martha Liliana Pico A.</a:t>
                      </a:r>
                    </a:p>
                  </a:txBody>
                  <a:tcPr anchor="ctr">
                    <a:solidFill>
                      <a:srgbClr val="C7DDF1"/>
                    </a:solidFill>
                  </a:tcPr>
                </a:tc>
                <a:extLst>
                  <a:ext uri="{0D108BD9-81ED-4DB2-BD59-A6C34878D82A}">
                    <a16:rowId xmlns:a16="http://schemas.microsoft.com/office/drawing/2014/main" val="2519340983"/>
                  </a:ext>
                </a:extLst>
              </a:tr>
              <a:tr h="320270">
                <a:tc rowSpan="3">
                  <a:txBody>
                    <a:bodyPr/>
                    <a:lstStyle/>
                    <a:p>
                      <a:pPr algn="r"/>
                      <a:r>
                        <a:rPr lang="es-MX" sz="1200" b="1" dirty="0">
                          <a:latin typeface="Poppins" panose="02000000000000000000" pitchFamily="2" charset="0"/>
                          <a:cs typeface="Poppins" panose="02000000000000000000" pitchFamily="2" charset="0"/>
                        </a:rPr>
                        <a:t>Seguridad Vial y transporte</a:t>
                      </a:r>
                      <a:endParaRPr lang="es-CO" sz="1200" b="1" dirty="0">
                        <a:latin typeface="Poppins" panose="02000000000000000000" pitchFamily="2" charset="0"/>
                        <a:cs typeface="Poppins" panose="02000000000000000000" pitchFamily="2" charset="0"/>
                      </a:endParaRPr>
                    </a:p>
                  </a:txBody>
                  <a:tcPr anchor="ctr">
                    <a:solidFill>
                      <a:srgbClr val="3786CD"/>
                    </a:solidFill>
                  </a:tcPr>
                </a:tc>
                <a:tc>
                  <a:txBody>
                    <a:bodyPr/>
                    <a:lstStyle/>
                    <a:p>
                      <a:r>
                        <a:rPr lang="es-MX" sz="1200" dirty="0">
                          <a:latin typeface="Poppins" panose="02000000000000000000" pitchFamily="2" charset="0"/>
                          <a:cs typeface="Poppins" panose="02000000000000000000" pitchFamily="2" charset="0"/>
                        </a:rPr>
                        <a:t>División Técnica </a:t>
                      </a:r>
                    </a:p>
                  </a:txBody>
                  <a:tcPr anchor="ctr">
                    <a:solidFill>
                      <a:srgbClr val="C7DDF1"/>
                    </a:solidFill>
                  </a:tcPr>
                </a:tc>
                <a:tc>
                  <a:txBody>
                    <a:bodyPr/>
                    <a:lstStyle/>
                    <a:p>
                      <a:r>
                        <a:rPr lang="es-MX" sz="1200" dirty="0">
                          <a:latin typeface="Poppins" panose="02000000000000000000" pitchFamily="2" charset="0"/>
                          <a:cs typeface="Poppins" panose="02000000000000000000" pitchFamily="2" charset="0"/>
                        </a:rPr>
                        <a:t>Emma </a:t>
                      </a:r>
                      <a:r>
                        <a:rPr lang="es-MX" sz="1200" dirty="0" err="1">
                          <a:latin typeface="Poppins" panose="02000000000000000000" pitchFamily="2" charset="0"/>
                          <a:cs typeface="Poppins" panose="02000000000000000000" pitchFamily="2" charset="0"/>
                        </a:rPr>
                        <a:t>Vilardi</a:t>
                      </a:r>
                      <a:r>
                        <a:rPr lang="es-MX" sz="1200" dirty="0">
                          <a:latin typeface="Poppins" panose="02000000000000000000" pitchFamily="2" charset="0"/>
                          <a:cs typeface="Poppins" panose="02000000000000000000" pitchFamily="2" charset="0"/>
                        </a:rPr>
                        <a:t> </a:t>
                      </a:r>
                      <a:r>
                        <a:rPr lang="es-MX" sz="1200" dirty="0" err="1">
                          <a:latin typeface="Poppins" panose="02000000000000000000" pitchFamily="2" charset="0"/>
                          <a:cs typeface="Poppins" panose="02000000000000000000" pitchFamily="2" charset="0"/>
                        </a:rPr>
                        <a:t>Cañarete</a:t>
                      </a:r>
                      <a:endParaRPr lang="es-MX" sz="1200" dirty="0">
                        <a:latin typeface="Poppins" panose="02000000000000000000" pitchFamily="2" charset="0"/>
                        <a:cs typeface="Poppins" panose="02000000000000000000" pitchFamily="2" charset="0"/>
                      </a:endParaRPr>
                    </a:p>
                  </a:txBody>
                  <a:tcPr anchor="ctr">
                    <a:solidFill>
                      <a:srgbClr val="C7DDF1"/>
                    </a:solidFill>
                  </a:tcPr>
                </a:tc>
                <a:extLst>
                  <a:ext uri="{0D108BD9-81ED-4DB2-BD59-A6C34878D82A}">
                    <a16:rowId xmlns:a16="http://schemas.microsoft.com/office/drawing/2014/main" val="2429579003"/>
                  </a:ext>
                </a:extLst>
              </a:tr>
              <a:tr h="287272">
                <a:tc v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s-CO" sz="1200" b="1" dirty="0">
                        <a:latin typeface="Poppins" panose="02000000000000000000" pitchFamily="2" charset="0"/>
                        <a:cs typeface="Poppins" panose="02000000000000000000" pitchFamily="2" charset="0"/>
                      </a:endParaRPr>
                    </a:p>
                  </a:txBody>
                  <a:tcPr anchor="ctr">
                    <a:solidFill>
                      <a:srgbClr val="3786C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latin typeface="Poppins" panose="02000000000000000000" pitchFamily="2" charset="0"/>
                          <a:cs typeface="Poppins" panose="02000000000000000000" pitchFamily="2" charset="0"/>
                        </a:rPr>
                        <a:t>Transporte Público</a:t>
                      </a:r>
                    </a:p>
                  </a:txBody>
                  <a:tcPr anchor="ctr">
                    <a:solidFill>
                      <a:srgbClr val="C7DD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Poppins" panose="02000000000000000000" pitchFamily="2" charset="0"/>
                          <a:cs typeface="Poppins" panose="02000000000000000000" pitchFamily="2" charset="0"/>
                        </a:rPr>
                        <a:t>Henry </a:t>
                      </a:r>
                      <a:r>
                        <a:rPr lang="es-MX" sz="1200" dirty="0" err="1">
                          <a:latin typeface="Poppins" panose="02000000000000000000" pitchFamily="2" charset="0"/>
                          <a:cs typeface="Poppins" panose="02000000000000000000" pitchFamily="2" charset="0"/>
                        </a:rPr>
                        <a:t>Mendez</a:t>
                      </a:r>
                      <a:r>
                        <a:rPr lang="es-MX" sz="1200" dirty="0">
                          <a:latin typeface="Poppins" panose="02000000000000000000" pitchFamily="2" charset="0"/>
                          <a:cs typeface="Poppins" panose="02000000000000000000" pitchFamily="2" charset="0"/>
                        </a:rPr>
                        <a:t> Galán (I)</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Poppins" panose="02000000000000000000" pitchFamily="2" charset="0"/>
                          <a:cs typeface="Poppins" panose="02000000000000000000" pitchFamily="2" charset="0"/>
                        </a:rPr>
                        <a:t>Ibeth Tatiana </a:t>
                      </a:r>
                      <a:r>
                        <a:rPr lang="es-MX" sz="1200" dirty="0" err="1">
                          <a:latin typeface="Poppins" panose="02000000000000000000" pitchFamily="2" charset="0"/>
                          <a:cs typeface="Poppins" panose="02000000000000000000" pitchFamily="2" charset="0"/>
                        </a:rPr>
                        <a:t>Illeras</a:t>
                      </a:r>
                      <a:r>
                        <a:rPr lang="es-MX" sz="1200" dirty="0">
                          <a:latin typeface="Poppins" panose="02000000000000000000" pitchFamily="2" charset="0"/>
                          <a:cs typeface="Poppins" panose="02000000000000000000" pitchFamily="2" charset="0"/>
                        </a:rPr>
                        <a:t> (S)</a:t>
                      </a:r>
                      <a:endParaRPr lang="es-CO" sz="1200" dirty="0">
                        <a:latin typeface="Poppins" panose="02000000000000000000" pitchFamily="2" charset="0"/>
                        <a:cs typeface="Poppins" panose="02000000000000000000" pitchFamily="2" charset="0"/>
                      </a:endParaRPr>
                    </a:p>
                  </a:txBody>
                  <a:tcPr anchor="ctr">
                    <a:solidFill>
                      <a:srgbClr val="C7DDF1"/>
                    </a:solidFill>
                  </a:tcPr>
                </a:tc>
                <a:extLst>
                  <a:ext uri="{0D108BD9-81ED-4DB2-BD59-A6C34878D82A}">
                    <a16:rowId xmlns:a16="http://schemas.microsoft.com/office/drawing/2014/main" val="2219316320"/>
                  </a:ext>
                </a:extLst>
              </a:tr>
              <a:tr h="287272">
                <a:tc vMerge="1">
                  <a:txBody>
                    <a:bodyPr/>
                    <a:lstStyle/>
                    <a:p>
                      <a:pPr algn="r"/>
                      <a:endParaRPr lang="es-CO" sz="1200" b="1" dirty="0">
                        <a:latin typeface="Poppins" panose="02000000000000000000" pitchFamily="2" charset="0"/>
                        <a:cs typeface="Poppins" panose="02000000000000000000" pitchFamily="2" charset="0"/>
                      </a:endParaRPr>
                    </a:p>
                  </a:txBody>
                  <a:tcPr anchor="ctr">
                    <a:solidFill>
                      <a:srgbClr val="3786C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latin typeface="Poppins" panose="02000000000000000000" pitchFamily="2" charset="0"/>
                          <a:cs typeface="Poppins" panose="02000000000000000000" pitchFamily="2" charset="0"/>
                        </a:rPr>
                        <a:t>Cuerpo Operativo</a:t>
                      </a:r>
                    </a:p>
                  </a:txBody>
                  <a:tcPr anchor="ctr">
                    <a:solidFill>
                      <a:srgbClr val="C7DD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latin typeface="Poppins" panose="02000000000000000000" pitchFamily="2" charset="0"/>
                          <a:cs typeface="Poppins" panose="02000000000000000000" pitchFamily="2" charset="0"/>
                        </a:rPr>
                        <a:t>Fernando Lizarazo</a:t>
                      </a:r>
                    </a:p>
                  </a:txBody>
                  <a:tcPr anchor="ctr">
                    <a:solidFill>
                      <a:srgbClr val="C7DDF1"/>
                    </a:solidFill>
                  </a:tcPr>
                </a:tc>
                <a:extLst>
                  <a:ext uri="{0D108BD9-81ED-4DB2-BD59-A6C34878D82A}">
                    <a16:rowId xmlns:a16="http://schemas.microsoft.com/office/drawing/2014/main" val="798098245"/>
                  </a:ext>
                </a:extLst>
              </a:tr>
              <a:tr h="320270">
                <a:tc row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MX" sz="1200" b="1" dirty="0">
                          <a:latin typeface="Poppins" panose="02000000000000000000" pitchFamily="2" charset="0"/>
                          <a:cs typeface="Poppins" panose="02000000000000000000" pitchFamily="2" charset="0"/>
                        </a:rPr>
                        <a:t>Contravenciones</a:t>
                      </a:r>
                      <a:endParaRPr lang="es-CO" sz="1200" b="1" dirty="0">
                        <a:latin typeface="Poppins" panose="02000000000000000000" pitchFamily="2" charset="0"/>
                        <a:cs typeface="Poppins" panose="02000000000000000000" pitchFamily="2" charset="0"/>
                      </a:endParaRPr>
                    </a:p>
                  </a:txBody>
                  <a:tcPr anchor="ctr">
                    <a:solidFill>
                      <a:srgbClr val="3786CD"/>
                    </a:solidFill>
                  </a:tcPr>
                </a:tc>
                <a:tc>
                  <a:txBody>
                    <a:bodyPr/>
                    <a:lstStyle/>
                    <a:p>
                      <a:r>
                        <a:rPr lang="es-CO" sz="1200" dirty="0">
                          <a:latin typeface="Poppins" panose="02000000000000000000" pitchFamily="2" charset="0"/>
                          <a:cs typeface="Poppins" panose="02000000000000000000" pitchFamily="2" charset="0"/>
                        </a:rPr>
                        <a:t>Inspección I de policía y tránsito</a:t>
                      </a:r>
                    </a:p>
                  </a:txBody>
                  <a:tcPr anchor="ctr">
                    <a:solidFill>
                      <a:srgbClr val="C7DDF1"/>
                    </a:solidFill>
                  </a:tcPr>
                </a:tc>
                <a:tc>
                  <a:txBody>
                    <a:bodyPr/>
                    <a:lstStyle/>
                    <a:p>
                      <a:r>
                        <a:rPr lang="es-CO" sz="1200" dirty="0" err="1">
                          <a:latin typeface="Poppins" panose="02000000000000000000" pitchFamily="2" charset="0"/>
                          <a:cs typeface="Poppins" panose="02000000000000000000" pitchFamily="2" charset="0"/>
                        </a:rPr>
                        <a:t>Eucaris</a:t>
                      </a:r>
                      <a:r>
                        <a:rPr lang="es-CO" sz="1200" dirty="0">
                          <a:latin typeface="Poppins" panose="02000000000000000000" pitchFamily="2" charset="0"/>
                          <a:cs typeface="Poppins" panose="02000000000000000000" pitchFamily="2" charset="0"/>
                        </a:rPr>
                        <a:t> </a:t>
                      </a:r>
                      <a:r>
                        <a:rPr lang="es-CO" sz="1200" dirty="0" err="1">
                          <a:latin typeface="Poppins" panose="02000000000000000000" pitchFamily="2" charset="0"/>
                          <a:cs typeface="Poppins" panose="02000000000000000000" pitchFamily="2" charset="0"/>
                        </a:rPr>
                        <a:t>Agamez</a:t>
                      </a:r>
                      <a:r>
                        <a:rPr lang="es-CO" sz="1200" dirty="0">
                          <a:latin typeface="Poppins" panose="02000000000000000000" pitchFamily="2" charset="0"/>
                          <a:cs typeface="Poppins" panose="02000000000000000000" pitchFamily="2" charset="0"/>
                        </a:rPr>
                        <a:t> Arévalo</a:t>
                      </a:r>
                    </a:p>
                  </a:txBody>
                  <a:tcPr anchor="ctr">
                    <a:solidFill>
                      <a:srgbClr val="C7DDF1"/>
                    </a:solidFill>
                  </a:tcPr>
                </a:tc>
                <a:extLst>
                  <a:ext uri="{0D108BD9-81ED-4DB2-BD59-A6C34878D82A}">
                    <a16:rowId xmlns:a16="http://schemas.microsoft.com/office/drawing/2014/main" val="2754625630"/>
                  </a:ext>
                </a:extLst>
              </a:tr>
              <a:tr h="320270">
                <a:tc vMerge="1">
                  <a:txBody>
                    <a:bodyPr/>
                    <a:lstStyle/>
                    <a:p>
                      <a:pPr algn="r"/>
                      <a:endParaRPr lang="es-CO" sz="1200" b="1" dirty="0">
                        <a:latin typeface="Poppins" panose="02000000000000000000" pitchFamily="2" charset="0"/>
                        <a:cs typeface="Poppins" panose="02000000000000000000" pitchFamily="2" charset="0"/>
                      </a:endParaRPr>
                    </a:p>
                  </a:txBody>
                  <a:tcPr anchor="ctr">
                    <a:solidFill>
                      <a:srgbClr val="3786CD"/>
                    </a:solidFill>
                  </a:tcPr>
                </a:tc>
                <a:tc>
                  <a:txBody>
                    <a:bodyPr/>
                    <a:lstStyle/>
                    <a:p>
                      <a:r>
                        <a:rPr lang="es-CO" sz="1200" dirty="0">
                          <a:latin typeface="Poppins" panose="02000000000000000000" pitchFamily="2" charset="0"/>
                          <a:cs typeface="Poppins" panose="02000000000000000000" pitchFamily="2" charset="0"/>
                        </a:rPr>
                        <a:t>Inspección II de policía y tránsito</a:t>
                      </a:r>
                    </a:p>
                  </a:txBody>
                  <a:tcPr anchor="ctr">
                    <a:solidFill>
                      <a:srgbClr val="C7DD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latin typeface="Poppins" panose="02000000000000000000" pitchFamily="2" charset="0"/>
                          <a:cs typeface="Poppins" panose="02000000000000000000" pitchFamily="2" charset="0"/>
                        </a:rPr>
                        <a:t>Angélica Pachón Perea</a:t>
                      </a:r>
                    </a:p>
                  </a:txBody>
                  <a:tcPr anchor="ctr">
                    <a:solidFill>
                      <a:srgbClr val="C7DDF1"/>
                    </a:solidFill>
                  </a:tcPr>
                </a:tc>
                <a:extLst>
                  <a:ext uri="{0D108BD9-81ED-4DB2-BD59-A6C34878D82A}">
                    <a16:rowId xmlns:a16="http://schemas.microsoft.com/office/drawing/2014/main" val="2590404148"/>
                  </a:ext>
                </a:extLst>
              </a:tr>
              <a:tr h="478786">
                <a:tc rowSpan="3">
                  <a:txBody>
                    <a:bodyPr/>
                    <a:lstStyle/>
                    <a:p>
                      <a:pPr algn="r"/>
                      <a:r>
                        <a:rPr lang="es-MX" sz="1200" b="1" dirty="0">
                          <a:latin typeface="Poppins" panose="02000000000000000000" pitchFamily="2" charset="0"/>
                          <a:cs typeface="Poppins" panose="02000000000000000000" pitchFamily="2" charset="0"/>
                        </a:rPr>
                        <a:t>Financiera y contabilidad</a:t>
                      </a:r>
                      <a:endParaRPr lang="es-CO" sz="1200" b="1" dirty="0">
                        <a:latin typeface="Poppins" panose="02000000000000000000" pitchFamily="2" charset="0"/>
                        <a:cs typeface="Poppins" panose="02000000000000000000" pitchFamily="2" charset="0"/>
                      </a:endParaRPr>
                    </a:p>
                  </a:txBody>
                  <a:tcPr anchor="ctr">
                    <a:solidFill>
                      <a:srgbClr val="66E438"/>
                    </a:solidFill>
                  </a:tcPr>
                </a:tc>
                <a:tc>
                  <a:txBody>
                    <a:bodyPr/>
                    <a:lstStyle/>
                    <a:p>
                      <a:r>
                        <a:rPr lang="es-CO" sz="1200" dirty="0">
                          <a:latin typeface="Poppins" panose="02000000000000000000" pitchFamily="2" charset="0"/>
                          <a:cs typeface="Poppins" panose="02000000000000000000" pitchFamily="2" charset="0"/>
                        </a:rPr>
                        <a:t>Presupuesto</a:t>
                      </a:r>
                    </a:p>
                  </a:txBody>
                  <a:tcPr anchor="ctr">
                    <a:solidFill>
                      <a:srgbClr val="B8F3A3"/>
                    </a:solidFill>
                  </a:tcPr>
                </a:tc>
                <a:tc>
                  <a:txBody>
                    <a:bodyPr/>
                    <a:lstStyle/>
                    <a:p>
                      <a:r>
                        <a:rPr lang="es-CO" sz="1200" dirty="0">
                          <a:latin typeface="Poppins" panose="02000000000000000000" pitchFamily="2" charset="0"/>
                          <a:cs typeface="Poppins" panose="02000000000000000000" pitchFamily="2" charset="0"/>
                        </a:rPr>
                        <a:t>Joaquín Herazo Meza</a:t>
                      </a:r>
                    </a:p>
                  </a:txBody>
                  <a:tcPr anchor="ctr">
                    <a:solidFill>
                      <a:srgbClr val="B8F3A3"/>
                    </a:solidFill>
                  </a:tcPr>
                </a:tc>
                <a:extLst>
                  <a:ext uri="{0D108BD9-81ED-4DB2-BD59-A6C34878D82A}">
                    <a16:rowId xmlns:a16="http://schemas.microsoft.com/office/drawing/2014/main" val="256845492"/>
                  </a:ext>
                </a:extLst>
              </a:tr>
              <a:tr h="320270">
                <a:tc vMerge="1">
                  <a:txBody>
                    <a:bodyPr/>
                    <a:lstStyle/>
                    <a:p>
                      <a:pPr algn="r"/>
                      <a:endParaRPr lang="es-CO" sz="1200" b="1" dirty="0">
                        <a:latin typeface="Poppins" panose="02000000000000000000" pitchFamily="2" charset="0"/>
                        <a:cs typeface="Poppins" panose="02000000000000000000" pitchFamily="2" charset="0"/>
                      </a:endParaRPr>
                    </a:p>
                  </a:txBody>
                  <a:tcPr anchor="ctr">
                    <a:solidFill>
                      <a:srgbClr val="02BAFF"/>
                    </a:solidFill>
                  </a:tcPr>
                </a:tc>
                <a:tc>
                  <a:txBody>
                    <a:bodyPr/>
                    <a:lstStyle/>
                    <a:p>
                      <a:r>
                        <a:rPr lang="es-CO" sz="1200" dirty="0">
                          <a:latin typeface="Poppins" panose="02000000000000000000" pitchFamily="2" charset="0"/>
                          <a:cs typeface="Poppins" panose="02000000000000000000" pitchFamily="2" charset="0"/>
                        </a:rPr>
                        <a:t>Contabilidad</a:t>
                      </a:r>
                    </a:p>
                  </a:txBody>
                  <a:tcPr anchor="ctr">
                    <a:solidFill>
                      <a:srgbClr val="B8F3A3"/>
                    </a:solidFill>
                  </a:tcPr>
                </a:tc>
                <a:tc>
                  <a:txBody>
                    <a:bodyPr/>
                    <a:lstStyle/>
                    <a:p>
                      <a:r>
                        <a:rPr lang="es-CO" sz="1200" dirty="0">
                          <a:latin typeface="Poppins" panose="02000000000000000000" pitchFamily="2" charset="0"/>
                          <a:cs typeface="Poppins" panose="02000000000000000000" pitchFamily="2" charset="0"/>
                        </a:rPr>
                        <a:t>Isabel Mancera Camelo</a:t>
                      </a:r>
                    </a:p>
                  </a:txBody>
                  <a:tcPr anchor="ctr">
                    <a:solidFill>
                      <a:srgbClr val="B8F3A3"/>
                    </a:solidFill>
                  </a:tcPr>
                </a:tc>
                <a:extLst>
                  <a:ext uri="{0D108BD9-81ED-4DB2-BD59-A6C34878D82A}">
                    <a16:rowId xmlns:a16="http://schemas.microsoft.com/office/drawing/2014/main" val="3669225562"/>
                  </a:ext>
                </a:extLst>
              </a:tr>
              <a:tr h="320270">
                <a:tc vMerge="1">
                  <a:txBody>
                    <a:bodyPr/>
                    <a:lstStyle/>
                    <a:p>
                      <a:pPr algn="r"/>
                      <a:endParaRPr lang="es-CO" sz="1200" b="1" dirty="0">
                        <a:latin typeface="Poppins" panose="02000000000000000000" pitchFamily="2" charset="0"/>
                        <a:cs typeface="Poppins" panose="02000000000000000000" pitchFamily="2" charset="0"/>
                      </a:endParaRPr>
                    </a:p>
                  </a:txBody>
                  <a:tcPr anchor="ctr">
                    <a:solidFill>
                      <a:srgbClr val="02BAFF"/>
                    </a:solidFill>
                  </a:tcPr>
                </a:tc>
                <a:tc>
                  <a:txBody>
                    <a:bodyPr/>
                    <a:lstStyle/>
                    <a:p>
                      <a:r>
                        <a:rPr lang="es-CO" sz="1200" dirty="0">
                          <a:latin typeface="Poppins" panose="02000000000000000000" pitchFamily="2" charset="0"/>
                          <a:cs typeface="Poppins" panose="02000000000000000000" pitchFamily="2" charset="0"/>
                        </a:rPr>
                        <a:t>Tesorería</a:t>
                      </a:r>
                    </a:p>
                  </a:txBody>
                  <a:tcPr anchor="ctr">
                    <a:solidFill>
                      <a:srgbClr val="B8F3A3"/>
                    </a:solidFill>
                  </a:tcPr>
                </a:tc>
                <a:tc>
                  <a:txBody>
                    <a:bodyPr/>
                    <a:lstStyle/>
                    <a:p>
                      <a:r>
                        <a:rPr lang="es-CO" sz="1200" dirty="0">
                          <a:latin typeface="Poppins" panose="02000000000000000000" pitchFamily="2" charset="0"/>
                          <a:cs typeface="Poppins" panose="02000000000000000000" pitchFamily="2" charset="0"/>
                        </a:rPr>
                        <a:t>Sandra Lemus Duarte</a:t>
                      </a:r>
                    </a:p>
                  </a:txBody>
                  <a:tcPr anchor="ctr">
                    <a:solidFill>
                      <a:srgbClr val="B8F3A3"/>
                    </a:solidFill>
                  </a:tcPr>
                </a:tc>
                <a:extLst>
                  <a:ext uri="{0D108BD9-81ED-4DB2-BD59-A6C34878D82A}">
                    <a16:rowId xmlns:a16="http://schemas.microsoft.com/office/drawing/2014/main" val="4163710384"/>
                  </a:ext>
                </a:extLst>
              </a:tr>
            </a:tbl>
          </a:graphicData>
        </a:graphic>
      </p:graphicFrame>
    </p:spTree>
    <p:extLst>
      <p:ext uri="{BB962C8B-B14F-4D97-AF65-F5344CB8AC3E}">
        <p14:creationId xmlns:p14="http://schemas.microsoft.com/office/powerpoint/2010/main" val="601482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5" name="Imagen 14" descr="Un hidrante de incendios en la calle&#10;&#10;Descripción generada automáticamente">
            <a:extLst>
              <a:ext uri="{FF2B5EF4-FFF2-40B4-BE49-F238E27FC236}">
                <a16:creationId xmlns:a16="http://schemas.microsoft.com/office/drawing/2014/main" id="{08C15021-AAC1-1A5E-997A-75E01E478E0C}"/>
              </a:ext>
            </a:extLst>
          </p:cNvPr>
          <p:cNvPicPr>
            <a:picLocks noChangeAspect="1"/>
          </p:cNvPicPr>
          <p:nvPr/>
        </p:nvPicPr>
        <p:blipFill>
          <a:blip r:embed="rId3"/>
          <a:stretch>
            <a:fillRect/>
          </a:stretch>
        </p:blipFill>
        <p:spPr>
          <a:xfrm>
            <a:off x="7814111" y="1113319"/>
            <a:ext cx="2950421" cy="1999842"/>
          </a:xfrm>
          <a:prstGeom prst="rect">
            <a:avLst/>
          </a:prstGeom>
        </p:spPr>
      </p:pic>
      <p:pic>
        <p:nvPicPr>
          <p:cNvPr id="17" name="Imagen 16" descr="Una esquina de una calle&#10;&#10;Descripción generada automáticamente">
            <a:extLst>
              <a:ext uri="{FF2B5EF4-FFF2-40B4-BE49-F238E27FC236}">
                <a16:creationId xmlns:a16="http://schemas.microsoft.com/office/drawing/2014/main" id="{9A4D9FBA-6DD0-3CDD-435B-D2FF73BBAD62}"/>
              </a:ext>
            </a:extLst>
          </p:cNvPr>
          <p:cNvPicPr>
            <a:picLocks noChangeAspect="1"/>
          </p:cNvPicPr>
          <p:nvPr/>
        </p:nvPicPr>
        <p:blipFill>
          <a:blip r:embed="rId4"/>
          <a:stretch>
            <a:fillRect/>
          </a:stretch>
        </p:blipFill>
        <p:spPr>
          <a:xfrm>
            <a:off x="7814111" y="3323605"/>
            <a:ext cx="2950421" cy="2133392"/>
          </a:xfrm>
          <a:prstGeom prst="rect">
            <a:avLst/>
          </a:prstGeom>
        </p:spPr>
      </p:pic>
      <p:sp>
        <p:nvSpPr>
          <p:cNvPr id="19" name="CuadroTexto 18">
            <a:extLst>
              <a:ext uri="{FF2B5EF4-FFF2-40B4-BE49-F238E27FC236}">
                <a16:creationId xmlns:a16="http://schemas.microsoft.com/office/drawing/2014/main" id="{22394B40-349A-0E75-08CB-5DAFFD204180}"/>
              </a:ext>
            </a:extLst>
          </p:cNvPr>
          <p:cNvSpPr txBox="1"/>
          <p:nvPr/>
        </p:nvSpPr>
        <p:spPr>
          <a:xfrm>
            <a:off x="471859" y="5503422"/>
            <a:ext cx="8603197" cy="814518"/>
          </a:xfrm>
          <a:prstGeom prst="rect">
            <a:avLst/>
          </a:prstGeom>
          <a:noFill/>
        </p:spPr>
        <p:txBody>
          <a:bodyPr wrap="square">
            <a:spAutoFit/>
          </a:bodyPr>
          <a:lstStyle/>
          <a:p>
            <a:pPr algn="l">
              <a:lnSpc>
                <a:spcPct val="115000"/>
              </a:lnSpc>
            </a:pPr>
            <a:r>
              <a:rPr lang="es-ES" sz="1400" dirty="0">
                <a:solidFill>
                  <a:srgbClr val="000000"/>
                </a:solidFill>
                <a:effectLst/>
                <a:latin typeface="Arial" panose="020B0604020202020204" pitchFamily="34" charset="0"/>
                <a:ea typeface="Arial MT"/>
                <a:cs typeface="Arial" panose="020B0604020202020204" pitchFamily="34" charset="0"/>
              </a:rPr>
              <a:t>Recursos propios del Distrito e Inspección de Tránsito y Transporte $ 1.993.825.983.27</a:t>
            </a:r>
            <a:endParaRPr lang="es-CO" sz="1400" dirty="0">
              <a:effectLst/>
              <a:latin typeface="Arial" panose="020B0604020202020204" pitchFamily="34" charset="0"/>
              <a:ea typeface="Arial MT"/>
              <a:cs typeface="Arial MT"/>
            </a:endParaRPr>
          </a:p>
          <a:p>
            <a:pPr algn="l">
              <a:lnSpc>
                <a:spcPct val="115000"/>
              </a:lnSpc>
            </a:pPr>
            <a:r>
              <a:rPr lang="es-ES" sz="1400" dirty="0">
                <a:solidFill>
                  <a:srgbClr val="000000"/>
                </a:solidFill>
                <a:effectLst/>
                <a:latin typeface="Arial" panose="020B0604020202020204" pitchFamily="34" charset="0"/>
                <a:ea typeface="Arial MT"/>
                <a:cs typeface="Arial" panose="020B0604020202020204" pitchFamily="34" charset="0"/>
              </a:rPr>
              <a:t>Recursos gestionados con la Agencia Nacional de Seguridad Vial $ 1.433.801.548</a:t>
            </a:r>
            <a:endParaRPr lang="es-CO" sz="1400" dirty="0">
              <a:effectLst/>
              <a:latin typeface="Arial" panose="020B0604020202020204" pitchFamily="34" charset="0"/>
              <a:ea typeface="Arial MT"/>
              <a:cs typeface="Arial MT"/>
            </a:endParaRPr>
          </a:p>
          <a:p>
            <a:pPr algn="l">
              <a:lnSpc>
                <a:spcPct val="115000"/>
              </a:lnSpc>
            </a:pPr>
            <a:r>
              <a:rPr lang="es-ES" sz="1400" dirty="0">
                <a:solidFill>
                  <a:srgbClr val="000000"/>
                </a:solidFill>
                <a:effectLst/>
                <a:latin typeface="Arial" panose="020B0604020202020204" pitchFamily="34" charset="0"/>
                <a:ea typeface="Arial MT"/>
                <a:cs typeface="Arial" panose="020B0604020202020204" pitchFamily="34" charset="0"/>
              </a:rPr>
              <a:t>Total de recursos invertidos</a:t>
            </a:r>
            <a:r>
              <a:rPr lang="es-ES" sz="1400" b="1" dirty="0">
                <a:solidFill>
                  <a:srgbClr val="000000"/>
                </a:solidFill>
                <a:effectLst/>
                <a:latin typeface="Arial" panose="020B0604020202020204" pitchFamily="34" charset="0"/>
                <a:ea typeface="Arial MT"/>
                <a:cs typeface="Arial" panose="020B0604020202020204" pitchFamily="34" charset="0"/>
              </a:rPr>
              <a:t>: $ 3.427.627.531.27</a:t>
            </a:r>
            <a:endParaRPr lang="es-CO" sz="1400" dirty="0">
              <a:effectLst/>
              <a:latin typeface="Arial" panose="020B0604020202020204" pitchFamily="34" charset="0"/>
              <a:ea typeface="Arial MT"/>
              <a:cs typeface="Arial MT"/>
            </a:endParaRPr>
          </a:p>
        </p:txBody>
      </p:sp>
      <p:pic>
        <p:nvPicPr>
          <p:cNvPr id="2" name="Imagen 1">
            <a:extLst>
              <a:ext uri="{FF2B5EF4-FFF2-40B4-BE49-F238E27FC236}">
                <a16:creationId xmlns:a16="http://schemas.microsoft.com/office/drawing/2014/main" id="{EBD4A1EC-6BBA-3F1C-A602-241AB92DB819}"/>
              </a:ext>
            </a:extLst>
          </p:cNvPr>
          <p:cNvPicPr>
            <a:picLocks noChangeAspect="1"/>
          </p:cNvPicPr>
          <p:nvPr/>
        </p:nvPicPr>
        <p:blipFill>
          <a:blip r:embed="rId5"/>
          <a:stretch>
            <a:fillRect/>
          </a:stretch>
        </p:blipFill>
        <p:spPr>
          <a:xfrm>
            <a:off x="265406" y="72738"/>
            <a:ext cx="1369084" cy="1110069"/>
          </a:xfrm>
          <a:prstGeom prst="rect">
            <a:avLst/>
          </a:prstGeom>
        </p:spPr>
      </p:pic>
      <p:sp>
        <p:nvSpPr>
          <p:cNvPr id="5" name="Botón de acción: Volver 4">
            <a:hlinkClick r:id="rId6" action="ppaction://hlinksldjump" highlightClick="1"/>
            <a:extLst>
              <a:ext uri="{FF2B5EF4-FFF2-40B4-BE49-F238E27FC236}">
                <a16:creationId xmlns:a16="http://schemas.microsoft.com/office/drawing/2014/main" id="{4AF51E94-BA86-96D1-1353-A8933E6FA10A}"/>
              </a:ext>
            </a:extLst>
          </p:cNvPr>
          <p:cNvSpPr/>
          <p:nvPr/>
        </p:nvSpPr>
        <p:spPr>
          <a:xfrm>
            <a:off x="9756048" y="5861940"/>
            <a:ext cx="977266" cy="558926"/>
          </a:xfrm>
          <a:prstGeom prst="actionButtonRetur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 name="Grupo 3">
            <a:extLst>
              <a:ext uri="{FF2B5EF4-FFF2-40B4-BE49-F238E27FC236}">
                <a16:creationId xmlns:a16="http://schemas.microsoft.com/office/drawing/2014/main" id="{0AF1E6AB-C3BE-E6B0-B07E-3DE936253D86}"/>
              </a:ext>
            </a:extLst>
          </p:cNvPr>
          <p:cNvGrpSpPr/>
          <p:nvPr/>
        </p:nvGrpSpPr>
        <p:grpSpPr>
          <a:xfrm>
            <a:off x="471859" y="1115475"/>
            <a:ext cx="7162374" cy="4416261"/>
            <a:chOff x="471859" y="1115475"/>
            <a:chExt cx="7162374" cy="4416261"/>
          </a:xfrm>
        </p:grpSpPr>
        <p:pic>
          <p:nvPicPr>
            <p:cNvPr id="14" name="Imagen 13">
              <a:extLst>
                <a:ext uri="{FF2B5EF4-FFF2-40B4-BE49-F238E27FC236}">
                  <a16:creationId xmlns:a16="http://schemas.microsoft.com/office/drawing/2014/main" id="{65A1236A-7084-54AF-5479-0CBA0C7E5CE8}"/>
                </a:ext>
              </a:extLst>
            </p:cNvPr>
            <p:cNvPicPr>
              <a:picLocks noChangeAspect="1"/>
            </p:cNvPicPr>
            <p:nvPr/>
          </p:nvPicPr>
          <p:blipFill>
            <a:blip r:embed="rId7"/>
            <a:stretch>
              <a:fillRect/>
            </a:stretch>
          </p:blipFill>
          <p:spPr>
            <a:xfrm>
              <a:off x="471859" y="1115475"/>
              <a:ext cx="7162374" cy="4416261"/>
            </a:xfrm>
            <a:prstGeom prst="rect">
              <a:avLst/>
            </a:prstGeom>
          </p:spPr>
        </p:pic>
        <p:sp>
          <p:nvSpPr>
            <p:cNvPr id="3" name="CuadroTexto 2">
              <a:extLst>
                <a:ext uri="{FF2B5EF4-FFF2-40B4-BE49-F238E27FC236}">
                  <a16:creationId xmlns:a16="http://schemas.microsoft.com/office/drawing/2014/main" id="{D5B1C683-3F94-5F6C-4D35-3588103542EF}"/>
                </a:ext>
              </a:extLst>
            </p:cNvPr>
            <p:cNvSpPr txBox="1"/>
            <p:nvPr/>
          </p:nvSpPr>
          <p:spPr>
            <a:xfrm>
              <a:off x="5329146" y="4901918"/>
              <a:ext cx="2157503" cy="546303"/>
            </a:xfrm>
            <a:prstGeom prst="rect">
              <a:avLst/>
            </a:prstGeom>
            <a:solidFill>
              <a:schemeClr val="bg1"/>
            </a:solidFill>
            <a:ln>
              <a:noFill/>
            </a:ln>
          </p:spPr>
          <p:txBody>
            <a:bodyPr wrap="square" rtlCol="0">
              <a:spAutoFit/>
            </a:bodyPr>
            <a:lstStyle/>
            <a:p>
              <a:r>
                <a:rPr lang="es-MX" sz="1200" b="1" dirty="0"/>
                <a:t>51 intersecciones operadas y con proceso de mantenimiento</a:t>
              </a:r>
            </a:p>
            <a:p>
              <a:endParaRPr lang="es-CO" sz="550" b="1" dirty="0"/>
            </a:p>
          </p:txBody>
        </p:sp>
      </p:grpSp>
    </p:spTree>
    <p:extLst>
      <p:ext uri="{BB962C8B-B14F-4D97-AF65-F5344CB8AC3E}">
        <p14:creationId xmlns:p14="http://schemas.microsoft.com/office/powerpoint/2010/main" val="3937242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CuadroTexto 4">
            <a:extLst>
              <a:ext uri="{FF2B5EF4-FFF2-40B4-BE49-F238E27FC236}">
                <a16:creationId xmlns:a16="http://schemas.microsoft.com/office/drawing/2014/main" id="{BB96408B-52A4-D19A-9E66-233051C3A5C6}"/>
              </a:ext>
            </a:extLst>
          </p:cNvPr>
          <p:cNvSpPr txBox="1"/>
          <p:nvPr/>
        </p:nvSpPr>
        <p:spPr>
          <a:xfrm>
            <a:off x="424543" y="1350123"/>
            <a:ext cx="6096000" cy="4103175"/>
          </a:xfrm>
          <a:prstGeom prst="rect">
            <a:avLst/>
          </a:prstGeom>
          <a:noFill/>
        </p:spPr>
        <p:txBody>
          <a:bodyPr wrap="square">
            <a:spAutoFit/>
          </a:bodyPr>
          <a:lstStyle/>
          <a:p>
            <a:pPr algn="just">
              <a:lnSpc>
                <a:spcPct val="115000"/>
              </a:lnSpc>
            </a:pPr>
            <a:r>
              <a:rPr lang="es-ES" sz="1600" b="1" dirty="0">
                <a:effectLst/>
                <a:latin typeface="Arial" panose="020B0604020202020204" pitchFamily="34" charset="0"/>
                <a:ea typeface="Arial MT"/>
                <a:cs typeface="Arial" panose="020B0604020202020204" pitchFamily="34" charset="0"/>
              </a:rPr>
              <a:t>MANTENIMIENTO Y OPERACIÓN DE LA RED DE SEMAFORIZACIÓN.</a:t>
            </a:r>
            <a:endParaRPr lang="es-CO" sz="1600" b="1" dirty="0">
              <a:effectLst/>
              <a:latin typeface="Arial" panose="020B0604020202020204" pitchFamily="34" charset="0"/>
              <a:ea typeface="Arial MT"/>
              <a:cs typeface="Arial MT"/>
            </a:endParaRPr>
          </a:p>
          <a:p>
            <a:pPr algn="just">
              <a:lnSpc>
                <a:spcPct val="115000"/>
              </a:lnSpc>
            </a:pPr>
            <a:r>
              <a:rPr lang="es-ES" sz="1600" dirty="0">
                <a:effectLst/>
                <a:latin typeface="Arial" panose="020B0604020202020204" pitchFamily="34" charset="0"/>
                <a:ea typeface="Arial MT"/>
                <a:cs typeface="Arial" panose="020B0604020202020204" pitchFamily="34" charset="0"/>
              </a:rPr>
              <a:t> </a:t>
            </a:r>
            <a:endParaRPr lang="es-CO" sz="1600" dirty="0">
              <a:effectLst/>
              <a:latin typeface="Arial" panose="020B0604020202020204" pitchFamily="34" charset="0"/>
              <a:ea typeface="Arial MT"/>
              <a:cs typeface="Arial MT"/>
            </a:endParaRPr>
          </a:p>
          <a:p>
            <a:pPr algn="just">
              <a:lnSpc>
                <a:spcPct val="115000"/>
              </a:lnSpc>
            </a:pPr>
            <a:r>
              <a:rPr lang="es-ES" sz="1600" dirty="0">
                <a:effectLst/>
                <a:latin typeface="Arial" panose="020B0604020202020204" pitchFamily="34" charset="0"/>
                <a:ea typeface="Arial MT"/>
                <a:cs typeface="Arial" panose="020B0604020202020204" pitchFamily="34" charset="0"/>
              </a:rPr>
              <a:t>Mantenimiento preventivo y correctivo, así como garantizar la operación de la red de semaforización del Distrito de Barrancabermeja. </a:t>
            </a:r>
          </a:p>
          <a:p>
            <a:pPr algn="just">
              <a:lnSpc>
                <a:spcPct val="115000"/>
              </a:lnSpc>
            </a:pPr>
            <a:endParaRPr lang="es-ES" sz="1600" b="1" dirty="0">
              <a:latin typeface="Arial" panose="020B0604020202020204" pitchFamily="34" charset="0"/>
              <a:ea typeface="Arial MT"/>
              <a:cs typeface="Arial" panose="020B0604020202020204" pitchFamily="34" charset="0"/>
            </a:endParaRPr>
          </a:p>
          <a:p>
            <a:pPr algn="just">
              <a:lnSpc>
                <a:spcPct val="115000"/>
              </a:lnSpc>
            </a:pPr>
            <a:r>
              <a:rPr lang="es-ES" sz="3600" b="1" dirty="0">
                <a:effectLst/>
                <a:latin typeface="Arial" panose="020B0604020202020204" pitchFamily="34" charset="0"/>
                <a:ea typeface="Arial MT"/>
                <a:cs typeface="Arial" panose="020B0604020202020204" pitchFamily="34" charset="0"/>
              </a:rPr>
              <a:t>51</a:t>
            </a:r>
            <a:r>
              <a:rPr lang="es-ES" sz="1600" dirty="0">
                <a:effectLst/>
                <a:latin typeface="Arial" panose="020B0604020202020204" pitchFamily="34" charset="0"/>
                <a:ea typeface="Arial MT"/>
                <a:cs typeface="Arial" panose="020B0604020202020204" pitchFamily="34" charset="0"/>
              </a:rPr>
              <a:t> intersecciones permanentemente monitoreadas para garantizar la funcionalidad del sistema de semaforización del Distrito de Barrancabermeja. </a:t>
            </a:r>
          </a:p>
          <a:p>
            <a:pPr algn="just">
              <a:lnSpc>
                <a:spcPct val="115000"/>
              </a:lnSpc>
            </a:pPr>
            <a:endParaRPr lang="es-ES" sz="1600" dirty="0">
              <a:latin typeface="Arial" panose="020B0604020202020204" pitchFamily="34" charset="0"/>
              <a:ea typeface="Arial MT"/>
              <a:cs typeface="Arial" panose="020B0604020202020204" pitchFamily="34" charset="0"/>
            </a:endParaRPr>
          </a:p>
          <a:p>
            <a:pPr algn="just">
              <a:lnSpc>
                <a:spcPct val="115000"/>
              </a:lnSpc>
            </a:pPr>
            <a:r>
              <a:rPr lang="es-ES" sz="1600" dirty="0">
                <a:effectLst/>
                <a:latin typeface="Arial" panose="020B0604020202020204" pitchFamily="34" charset="0"/>
                <a:ea typeface="Arial MT"/>
                <a:cs typeface="Arial" panose="020B0604020202020204" pitchFamily="34" charset="0"/>
              </a:rPr>
              <a:t>Total de recursos invertidos en el Sistema de semaforización </a:t>
            </a:r>
            <a:r>
              <a:rPr lang="es-ES" sz="1600" b="1" dirty="0">
                <a:effectLst/>
                <a:latin typeface="Arial" panose="020B0604020202020204" pitchFamily="34" charset="0"/>
                <a:ea typeface="Arial MT"/>
                <a:cs typeface="Arial" panose="020B0604020202020204" pitchFamily="34" charset="0"/>
              </a:rPr>
              <a:t>$814.551.730.</a:t>
            </a:r>
            <a:endParaRPr lang="es-CO" sz="1600" dirty="0">
              <a:effectLst/>
              <a:latin typeface="Arial" panose="020B0604020202020204" pitchFamily="34" charset="0"/>
              <a:ea typeface="Arial MT"/>
              <a:cs typeface="Arial MT"/>
            </a:endParaRPr>
          </a:p>
        </p:txBody>
      </p:sp>
      <p:pic>
        <p:nvPicPr>
          <p:cNvPr id="7" name="Imagen 6" descr="Una persona parada al lado de un luz de freno arriba de un calle&#10;&#10;Descripción generada automáticamente con confianza media">
            <a:extLst>
              <a:ext uri="{FF2B5EF4-FFF2-40B4-BE49-F238E27FC236}">
                <a16:creationId xmlns:a16="http://schemas.microsoft.com/office/drawing/2014/main" id="{993C4DB8-0D58-165B-A837-BFAE990FD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084" y="1350123"/>
            <a:ext cx="3323716" cy="4317600"/>
          </a:xfrm>
          <a:prstGeom prst="rect">
            <a:avLst/>
          </a:prstGeom>
        </p:spPr>
      </p:pic>
      <p:pic>
        <p:nvPicPr>
          <p:cNvPr id="2" name="Imagen 1">
            <a:extLst>
              <a:ext uri="{FF2B5EF4-FFF2-40B4-BE49-F238E27FC236}">
                <a16:creationId xmlns:a16="http://schemas.microsoft.com/office/drawing/2014/main" id="{B31DDF20-5462-C94B-8D14-1335FD8B1C20}"/>
              </a:ext>
            </a:extLst>
          </p:cNvPr>
          <p:cNvPicPr>
            <a:picLocks noChangeAspect="1"/>
          </p:cNvPicPr>
          <p:nvPr/>
        </p:nvPicPr>
        <p:blipFill>
          <a:blip r:embed="rId4"/>
          <a:stretch>
            <a:fillRect/>
          </a:stretch>
        </p:blipFill>
        <p:spPr>
          <a:xfrm>
            <a:off x="265406" y="72738"/>
            <a:ext cx="1369084" cy="1110069"/>
          </a:xfrm>
          <a:prstGeom prst="rect">
            <a:avLst/>
          </a:prstGeom>
        </p:spPr>
      </p:pic>
      <p:sp>
        <p:nvSpPr>
          <p:cNvPr id="8" name="Botón de acción: Volver 7">
            <a:hlinkClick r:id="rId5" action="ppaction://hlinksldjump" highlightClick="1"/>
            <a:extLst>
              <a:ext uri="{FF2B5EF4-FFF2-40B4-BE49-F238E27FC236}">
                <a16:creationId xmlns:a16="http://schemas.microsoft.com/office/drawing/2014/main" id="{12B7B271-47D9-6560-8B33-BF735A32192D}"/>
              </a:ext>
            </a:extLst>
          </p:cNvPr>
          <p:cNvSpPr/>
          <p:nvPr/>
        </p:nvSpPr>
        <p:spPr>
          <a:xfrm>
            <a:off x="9233534" y="5930520"/>
            <a:ext cx="977266" cy="558926"/>
          </a:xfrm>
          <a:prstGeom prst="actionButtonRetur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257509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9" name="CuadroTexto 8">
            <a:extLst>
              <a:ext uri="{FF2B5EF4-FFF2-40B4-BE49-F238E27FC236}">
                <a16:creationId xmlns:a16="http://schemas.microsoft.com/office/drawing/2014/main" id="{21C26565-CA87-CAB2-0937-394F3C50626C}"/>
              </a:ext>
            </a:extLst>
          </p:cNvPr>
          <p:cNvSpPr txBox="1"/>
          <p:nvPr/>
        </p:nvSpPr>
        <p:spPr>
          <a:xfrm>
            <a:off x="1355816" y="1625012"/>
            <a:ext cx="5014505" cy="4117281"/>
          </a:xfrm>
          <a:prstGeom prst="rect">
            <a:avLst/>
          </a:prstGeom>
          <a:noFill/>
        </p:spPr>
        <p:txBody>
          <a:bodyPr wrap="square" rtlCol="0">
            <a:spAutoFit/>
          </a:bodyPr>
          <a:lstStyle/>
          <a:p>
            <a:pPr algn="just">
              <a:lnSpc>
                <a:spcPct val="115000"/>
              </a:lnSpc>
            </a:pPr>
            <a:r>
              <a:rPr lang="es-ES" sz="1200" dirty="0">
                <a:effectLst/>
                <a:latin typeface="Poppins" panose="00000500000000000000" pitchFamily="2" charset="0"/>
                <a:ea typeface="Arial MT"/>
                <a:cs typeface="Poppins" panose="00000500000000000000" pitchFamily="2" charset="0"/>
              </a:rPr>
              <a:t>Convenio No. 3794-23 DISTRITO DE BARRANCABERMEJA- SECRETARÍA DE INFRAESTRUCTURA Y LA I.T.T.B. PARA GARANTIZAR LA FORMULACIÓN Y PRESENTACIÓN DE LA POLÍTICA PÚBLICA DE MOVILIDAD Y SEGURIDAD VIAL DEL DISTRITO DE BARRANCABERMEJA. </a:t>
            </a:r>
          </a:p>
          <a:p>
            <a:pPr algn="just">
              <a:lnSpc>
                <a:spcPct val="115000"/>
              </a:lnSpc>
            </a:pPr>
            <a:endParaRPr lang="es-ES" sz="1200" dirty="0">
              <a:latin typeface="Poppins" panose="00000500000000000000" pitchFamily="2" charset="0"/>
              <a:ea typeface="Arial MT"/>
              <a:cs typeface="Poppins" panose="00000500000000000000" pitchFamily="2" charset="0"/>
            </a:endParaRPr>
          </a:p>
          <a:p>
            <a:pPr algn="just">
              <a:lnSpc>
                <a:spcPct val="115000"/>
              </a:lnSpc>
            </a:pPr>
            <a:r>
              <a:rPr lang="es-ES" sz="1200" dirty="0">
                <a:effectLst/>
                <a:latin typeface="Poppins" panose="00000500000000000000" pitchFamily="2" charset="0"/>
                <a:ea typeface="Arial MT"/>
                <a:cs typeface="Poppins" panose="00000500000000000000" pitchFamily="2" charset="0"/>
              </a:rPr>
              <a:t>Se adjudica contrato No. 068 </a:t>
            </a:r>
            <a:r>
              <a:rPr lang="es-ES" sz="1200" dirty="0">
                <a:latin typeface="Poppins" panose="00000500000000000000" pitchFamily="2" charset="0"/>
                <a:ea typeface="Arial MT"/>
                <a:cs typeface="Poppins" panose="00000500000000000000" pitchFamily="2" charset="0"/>
              </a:rPr>
              <a:t>PARA </a:t>
            </a:r>
            <a:r>
              <a:rPr lang="es-ES" sz="1200" dirty="0">
                <a:effectLst/>
                <a:latin typeface="Poppins" panose="00000500000000000000" pitchFamily="2" charset="0"/>
                <a:ea typeface="Arial MT"/>
                <a:cs typeface="Poppins" panose="00000500000000000000" pitchFamily="2" charset="0"/>
              </a:rPr>
              <a:t>LA FORMULACIÓN Y PRESENTACIÓN DE LA POLÍTICA PÚBLICA DE MOVILIDAD Y SEGURIDAD VIAL DEL DISTRITO DE BARRANCABERMEJA con fecha de inicio 04 de septiembre de 2023.</a:t>
            </a:r>
          </a:p>
          <a:p>
            <a:pPr algn="just">
              <a:lnSpc>
                <a:spcPct val="115000"/>
              </a:lnSpc>
            </a:pPr>
            <a:endParaRPr lang="es-ES" sz="1200" dirty="0">
              <a:latin typeface="Poppins" panose="00000500000000000000" pitchFamily="2" charset="0"/>
              <a:ea typeface="Arial MT"/>
              <a:cs typeface="Poppins" panose="00000500000000000000" pitchFamily="2" charset="0"/>
            </a:endParaRPr>
          </a:p>
          <a:p>
            <a:pPr algn="just">
              <a:lnSpc>
                <a:spcPct val="115000"/>
              </a:lnSpc>
            </a:pPr>
            <a:r>
              <a:rPr lang="es-MX" sz="1200" dirty="0">
                <a:effectLst/>
                <a:latin typeface="Poppins" panose="00000500000000000000" pitchFamily="2" charset="0"/>
                <a:ea typeface="Arial MT"/>
                <a:cs typeface="Poppins" panose="00000500000000000000" pitchFamily="2" charset="0"/>
              </a:rPr>
              <a:t>LEVANTAMIENTO DE LINEA BASE :  mapeo de actores , conformación de espacios de participación y diagnostico de la situación actual.</a:t>
            </a:r>
          </a:p>
          <a:p>
            <a:pPr algn="just">
              <a:lnSpc>
                <a:spcPct val="115000"/>
              </a:lnSpc>
            </a:pPr>
            <a:endParaRPr lang="es-MX" sz="1200" dirty="0">
              <a:latin typeface="Poppins" panose="00000500000000000000" pitchFamily="2" charset="0"/>
              <a:ea typeface="Arial MT"/>
              <a:cs typeface="Poppins" panose="00000500000000000000" pitchFamily="2" charset="0"/>
            </a:endParaRPr>
          </a:p>
          <a:p>
            <a:pPr algn="just">
              <a:lnSpc>
                <a:spcPct val="115000"/>
              </a:lnSpc>
            </a:pPr>
            <a:r>
              <a:rPr lang="es-MX" sz="1200" dirty="0">
                <a:effectLst/>
                <a:latin typeface="Poppins" panose="00000500000000000000" pitchFamily="2" charset="0"/>
                <a:ea typeface="Arial MT"/>
                <a:cs typeface="Poppins" panose="00000500000000000000" pitchFamily="2" charset="0"/>
              </a:rPr>
              <a:t>Encuentro de actores e identificación y selección de alternativas de solución.</a:t>
            </a:r>
          </a:p>
          <a:p>
            <a:pPr algn="just">
              <a:lnSpc>
                <a:spcPct val="115000"/>
              </a:lnSpc>
            </a:pPr>
            <a:endParaRPr lang="es-MX" sz="1200" i="1" dirty="0">
              <a:latin typeface="Poppins" panose="00000500000000000000" pitchFamily="2" charset="0"/>
              <a:cs typeface="Poppins" panose="00000500000000000000" pitchFamily="2" charset="0"/>
            </a:endParaRPr>
          </a:p>
          <a:p>
            <a:pPr algn="just">
              <a:lnSpc>
                <a:spcPct val="115000"/>
              </a:lnSpc>
            </a:pPr>
            <a:r>
              <a:rPr lang="es-MX" sz="1200" i="1" dirty="0">
                <a:latin typeface="Poppins" panose="00000500000000000000" pitchFamily="2" charset="0"/>
                <a:cs typeface="Poppins" panose="00000500000000000000" pitchFamily="2" charset="0"/>
              </a:rPr>
              <a:t>Revisión documento técnico de Política Pública.</a:t>
            </a:r>
            <a:endParaRPr lang="es-US" sz="1200" i="1" dirty="0">
              <a:latin typeface="Poppins" panose="00000500000000000000" pitchFamily="2" charset="0"/>
              <a:cs typeface="Poppins" panose="00000500000000000000" pitchFamily="2" charset="0"/>
            </a:endParaRPr>
          </a:p>
        </p:txBody>
      </p:sp>
      <p:pic>
        <p:nvPicPr>
          <p:cNvPr id="2" name="Imagen 1" descr="Puede ser una imagen de 6 personas, personas estudiando y texto">
            <a:extLst>
              <a:ext uri="{FF2B5EF4-FFF2-40B4-BE49-F238E27FC236}">
                <a16:creationId xmlns:a16="http://schemas.microsoft.com/office/drawing/2014/main" id="{925B00A9-4EE3-3E96-F53C-B5A9F66565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2673" y="1651867"/>
            <a:ext cx="3944763" cy="2958116"/>
          </a:xfrm>
          <a:prstGeom prst="rect">
            <a:avLst/>
          </a:prstGeom>
          <a:noFill/>
          <a:ln>
            <a:noFill/>
          </a:ln>
        </p:spPr>
      </p:pic>
      <p:sp>
        <p:nvSpPr>
          <p:cNvPr id="8" name="CuadroTexto 7">
            <a:extLst>
              <a:ext uri="{FF2B5EF4-FFF2-40B4-BE49-F238E27FC236}">
                <a16:creationId xmlns:a16="http://schemas.microsoft.com/office/drawing/2014/main" id="{F1BCAD5C-1D8F-8D73-F761-BDD1286D315B}"/>
              </a:ext>
            </a:extLst>
          </p:cNvPr>
          <p:cNvSpPr txBox="1"/>
          <p:nvPr/>
        </p:nvSpPr>
        <p:spPr>
          <a:xfrm>
            <a:off x="1355816" y="5994055"/>
            <a:ext cx="8225296" cy="294696"/>
          </a:xfrm>
          <a:prstGeom prst="rect">
            <a:avLst/>
          </a:prstGeom>
          <a:noFill/>
        </p:spPr>
        <p:txBody>
          <a:bodyPr wrap="square">
            <a:spAutoFit/>
          </a:bodyPr>
          <a:lstStyle/>
          <a:p>
            <a:pPr algn="just">
              <a:lnSpc>
                <a:spcPct val="115000"/>
              </a:lnSpc>
            </a:pPr>
            <a:r>
              <a:rPr lang="es-ES" sz="1200" dirty="0">
                <a:effectLst/>
                <a:latin typeface="Poppins" panose="00000500000000000000" pitchFamily="2" charset="0"/>
                <a:ea typeface="Arial MT"/>
                <a:cs typeface="Poppins" panose="00000500000000000000" pitchFamily="2" charset="0"/>
              </a:rPr>
              <a:t>Inversión recursos del Distrito de Barrancabermeja $</a:t>
            </a:r>
            <a:r>
              <a:rPr lang="es-ES" sz="1200" b="1" dirty="0">
                <a:effectLst/>
                <a:latin typeface="Poppins" panose="00000500000000000000" pitchFamily="2" charset="0"/>
                <a:ea typeface="Arial MT"/>
                <a:cs typeface="Poppins" panose="00000500000000000000" pitchFamily="2" charset="0"/>
              </a:rPr>
              <a:t>200.000.000, </a:t>
            </a:r>
            <a:r>
              <a:rPr lang="es-ES" sz="1200" dirty="0">
                <a:effectLst/>
                <a:latin typeface="Poppins" panose="00000500000000000000" pitchFamily="2" charset="0"/>
                <a:ea typeface="Arial MT"/>
                <a:cs typeface="Poppins" panose="00000500000000000000" pitchFamily="2" charset="0"/>
              </a:rPr>
              <a:t>ejecución 69% </a:t>
            </a:r>
            <a:endParaRPr lang="es-CO" sz="1200" dirty="0">
              <a:effectLst/>
              <a:latin typeface="Poppins" panose="00000500000000000000" pitchFamily="2" charset="0"/>
              <a:ea typeface="Arial MT"/>
              <a:cs typeface="Poppins" panose="00000500000000000000" pitchFamily="2" charset="0"/>
            </a:endParaRPr>
          </a:p>
        </p:txBody>
      </p:sp>
      <p:pic>
        <p:nvPicPr>
          <p:cNvPr id="5" name="Imagen 4">
            <a:extLst>
              <a:ext uri="{FF2B5EF4-FFF2-40B4-BE49-F238E27FC236}">
                <a16:creationId xmlns:a16="http://schemas.microsoft.com/office/drawing/2014/main" id="{FF4E4C70-9FA1-03F6-5199-FC1F13958667}"/>
              </a:ext>
            </a:extLst>
          </p:cNvPr>
          <p:cNvPicPr>
            <a:picLocks noChangeAspect="1"/>
          </p:cNvPicPr>
          <p:nvPr/>
        </p:nvPicPr>
        <p:blipFill>
          <a:blip r:embed="rId4"/>
          <a:stretch>
            <a:fillRect/>
          </a:stretch>
        </p:blipFill>
        <p:spPr>
          <a:xfrm>
            <a:off x="265406" y="72738"/>
            <a:ext cx="1369084" cy="1110069"/>
          </a:xfrm>
          <a:prstGeom prst="rect">
            <a:avLst/>
          </a:prstGeom>
        </p:spPr>
      </p:pic>
      <p:sp>
        <p:nvSpPr>
          <p:cNvPr id="10" name="Botón de acción: Volver 9">
            <a:hlinkClick r:id="rId5" action="ppaction://hlinksldjump" highlightClick="1"/>
            <a:extLst>
              <a:ext uri="{FF2B5EF4-FFF2-40B4-BE49-F238E27FC236}">
                <a16:creationId xmlns:a16="http://schemas.microsoft.com/office/drawing/2014/main" id="{7AE2C378-A65F-0ABD-0E3C-E7B3E3AC5F24}"/>
              </a:ext>
            </a:extLst>
          </p:cNvPr>
          <p:cNvSpPr/>
          <p:nvPr/>
        </p:nvSpPr>
        <p:spPr>
          <a:xfrm>
            <a:off x="9756048" y="5861940"/>
            <a:ext cx="977266" cy="558926"/>
          </a:xfrm>
          <a:prstGeom prst="actionButtonRetur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5788B5E5-A8B4-2586-FA5D-06B310E1E0E8}"/>
              </a:ext>
            </a:extLst>
          </p:cNvPr>
          <p:cNvSpPr txBox="1"/>
          <p:nvPr/>
        </p:nvSpPr>
        <p:spPr>
          <a:xfrm>
            <a:off x="1803082" y="627772"/>
            <a:ext cx="8095297" cy="395878"/>
          </a:xfrm>
          <a:prstGeom prst="rect">
            <a:avLst/>
          </a:prstGeom>
          <a:noFill/>
        </p:spPr>
        <p:txBody>
          <a:bodyPr wrap="square">
            <a:spAutoFit/>
          </a:bodyPr>
          <a:lstStyle/>
          <a:p>
            <a:pPr algn="just">
              <a:lnSpc>
                <a:spcPct val="115000"/>
              </a:lnSpc>
            </a:pPr>
            <a:r>
              <a:rPr lang="es-ES" sz="1800" b="1" dirty="0">
                <a:effectLst/>
                <a:latin typeface="Poppins" panose="00000500000000000000" pitchFamily="2" charset="0"/>
                <a:ea typeface="Arial MT"/>
                <a:cs typeface="Poppins" panose="00000500000000000000" pitchFamily="2" charset="0"/>
              </a:rPr>
              <a:t>FORMULACIÓN POLÍTICA PÚBLICA DE MOVILIDAD Y SEGURIDAD VIAL.</a:t>
            </a:r>
            <a:endParaRPr lang="es-CO" sz="1800" b="1" dirty="0">
              <a:effectLst/>
              <a:latin typeface="Poppins" panose="00000500000000000000" pitchFamily="2" charset="0"/>
              <a:ea typeface="Arial MT"/>
              <a:cs typeface="Poppins" panose="00000500000000000000" pitchFamily="2" charset="0"/>
            </a:endParaRPr>
          </a:p>
        </p:txBody>
      </p:sp>
    </p:spTree>
    <p:extLst>
      <p:ext uri="{BB962C8B-B14F-4D97-AF65-F5344CB8AC3E}">
        <p14:creationId xmlns:p14="http://schemas.microsoft.com/office/powerpoint/2010/main" val="1740009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2">
            <a:extLst>
              <a:ext uri="{FF2B5EF4-FFF2-40B4-BE49-F238E27FC236}">
                <a16:creationId xmlns:a16="http://schemas.microsoft.com/office/drawing/2014/main" id="{E9FD5413-A5A2-7BF8-A0DA-2AFB3D90C0F4}"/>
              </a:ext>
            </a:extLst>
          </p:cNvPr>
          <p:cNvSpPr txBox="1">
            <a:spLocks/>
          </p:cNvSpPr>
          <p:nvPr/>
        </p:nvSpPr>
        <p:spPr>
          <a:xfrm>
            <a:off x="1918937" y="530234"/>
            <a:ext cx="7638017"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b="1" dirty="0">
                <a:solidFill>
                  <a:schemeClr val="tx1">
                    <a:lumMod val="65000"/>
                    <a:lumOff val="35000"/>
                  </a:schemeClr>
                </a:solidFill>
                <a:latin typeface="Poppins" panose="00000500000000000000" pitchFamily="50" charset="0"/>
                <a:cs typeface="Poppins" panose="00000500000000000000" pitchFamily="50" charset="0"/>
              </a:rPr>
              <a:t>Aspectos Estratégico Sectoriales Especiales</a:t>
            </a:r>
          </a:p>
        </p:txBody>
      </p:sp>
      <p:sp>
        <p:nvSpPr>
          <p:cNvPr id="8" name="Subtítulo 2">
            <a:extLst>
              <a:ext uri="{FF2B5EF4-FFF2-40B4-BE49-F238E27FC236}">
                <a16:creationId xmlns:a16="http://schemas.microsoft.com/office/drawing/2014/main" id="{3F1D96B8-0512-6662-B6E6-5FE172EA6E80}"/>
              </a:ext>
            </a:extLst>
          </p:cNvPr>
          <p:cNvSpPr txBox="1">
            <a:spLocks/>
          </p:cNvSpPr>
          <p:nvPr/>
        </p:nvSpPr>
        <p:spPr>
          <a:xfrm>
            <a:off x="1918937" y="919784"/>
            <a:ext cx="7308639"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1700" b="1" dirty="0">
                <a:latin typeface="Poppins" panose="00000500000000000000" pitchFamily="50" charset="0"/>
                <a:cs typeface="Poppins" panose="00000500000000000000" pitchFamily="50" charset="0"/>
              </a:rPr>
              <a:t>Inspección de Tránsito y Transporte</a:t>
            </a:r>
          </a:p>
        </p:txBody>
      </p:sp>
      <p:sp>
        <p:nvSpPr>
          <p:cNvPr id="3" name="Subtítulo 2">
            <a:extLst>
              <a:ext uri="{FF2B5EF4-FFF2-40B4-BE49-F238E27FC236}">
                <a16:creationId xmlns:a16="http://schemas.microsoft.com/office/drawing/2014/main" id="{60F1A431-7E37-63CA-E2F6-7A1972BAA600}"/>
              </a:ext>
            </a:extLst>
          </p:cNvPr>
          <p:cNvSpPr txBox="1">
            <a:spLocks/>
          </p:cNvSpPr>
          <p:nvPr/>
        </p:nvSpPr>
        <p:spPr>
          <a:xfrm>
            <a:off x="1918937" y="1190821"/>
            <a:ext cx="6478302"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2000" b="1" i="1" dirty="0">
                <a:latin typeface="Poppins" panose="00000500000000000000" pitchFamily="50" charset="0"/>
                <a:cs typeface="Poppins" panose="00000500000000000000" pitchFamily="50" charset="0"/>
              </a:rPr>
              <a:t>Informe Especial de Regalías</a:t>
            </a:r>
          </a:p>
        </p:txBody>
      </p:sp>
      <p:sp>
        <p:nvSpPr>
          <p:cNvPr id="4" name="CuadroTexto 3">
            <a:extLst>
              <a:ext uri="{FF2B5EF4-FFF2-40B4-BE49-F238E27FC236}">
                <a16:creationId xmlns:a16="http://schemas.microsoft.com/office/drawing/2014/main" id="{7B315C31-05E4-5423-052C-184C2A2E205D}"/>
              </a:ext>
            </a:extLst>
          </p:cNvPr>
          <p:cNvSpPr txBox="1"/>
          <p:nvPr/>
        </p:nvSpPr>
        <p:spPr>
          <a:xfrm>
            <a:off x="1182370" y="1707539"/>
            <a:ext cx="5732780" cy="4163447"/>
          </a:xfrm>
          <a:prstGeom prst="rect">
            <a:avLst/>
          </a:prstGeom>
          <a:noFill/>
        </p:spPr>
        <p:txBody>
          <a:bodyPr wrap="square">
            <a:spAutoFit/>
          </a:bodyPr>
          <a:lstStyle/>
          <a:p>
            <a:pPr algn="just"/>
            <a:r>
              <a:rPr lang="es-MX" sz="1300" dirty="0">
                <a:latin typeface="Poppins" panose="00000500000000000000" pitchFamily="2" charset="0"/>
                <a:cs typeface="Poppins" panose="00000500000000000000" pitchFamily="2" charset="0"/>
              </a:rPr>
              <a:t>Entidad ejecutora recursos de regalías por valor de $1.700.000.000.</a:t>
            </a:r>
          </a:p>
          <a:p>
            <a:pPr algn="just"/>
            <a:endParaRPr lang="es-MX" sz="1300" dirty="0">
              <a:latin typeface="Poppins" panose="00000500000000000000" pitchFamily="2" charset="0"/>
              <a:cs typeface="Poppins" panose="00000500000000000000" pitchFamily="2" charset="0"/>
            </a:endParaRPr>
          </a:p>
          <a:p>
            <a:pPr algn="just"/>
            <a:r>
              <a:rPr lang="es-MX" sz="1300" dirty="0">
                <a:latin typeface="Poppins" panose="00000500000000000000" pitchFamily="2" charset="0"/>
                <a:cs typeface="Poppins" panose="00000500000000000000" pitchFamily="2" charset="0"/>
              </a:rPr>
              <a:t>Proyecto Adecuación y ampliación de la infraestructura de la Inspección de Tránsito y Transporte en el distrito de Barrancabermeja. resolución No. 0814-23. </a:t>
            </a:r>
          </a:p>
          <a:p>
            <a:pPr algn="just"/>
            <a:endParaRPr lang="es-MX" sz="1300" dirty="0">
              <a:latin typeface="Poppins" panose="00000500000000000000" pitchFamily="2" charset="0"/>
              <a:cs typeface="Poppins" panose="00000500000000000000" pitchFamily="2" charset="0"/>
            </a:endParaRPr>
          </a:p>
          <a:p>
            <a:pPr algn="just"/>
            <a:r>
              <a:rPr lang="es-MX" sz="1300" dirty="0">
                <a:latin typeface="Poppins" panose="00000500000000000000" pitchFamily="2" charset="0"/>
                <a:cs typeface="Poppins" panose="00000500000000000000" pitchFamily="2" charset="0"/>
              </a:rPr>
              <a:t>Aporte recursos propios ITTB </a:t>
            </a:r>
            <a:r>
              <a:rPr lang="es-ES" sz="1300" dirty="0">
                <a:solidFill>
                  <a:srgbClr val="000000"/>
                </a:solidFill>
                <a:effectLst/>
                <a:latin typeface="Poppins" panose="00000500000000000000" pitchFamily="2" charset="0"/>
                <a:ea typeface="Arial MT"/>
                <a:cs typeface="Poppins" panose="00000500000000000000" pitchFamily="2" charset="0"/>
              </a:rPr>
              <a:t>$ 641.313.465</a:t>
            </a:r>
          </a:p>
          <a:p>
            <a:pPr algn="just">
              <a:lnSpc>
                <a:spcPct val="115000"/>
              </a:lnSpc>
            </a:pPr>
            <a:r>
              <a:rPr lang="es-ES" sz="1300" dirty="0">
                <a:solidFill>
                  <a:srgbClr val="000000"/>
                </a:solidFill>
                <a:latin typeface="Poppins" panose="00000500000000000000" pitchFamily="2" charset="0"/>
                <a:cs typeface="Poppins" panose="00000500000000000000" pitchFamily="2" charset="0"/>
              </a:rPr>
              <a:t>A</a:t>
            </a:r>
            <a:r>
              <a:rPr lang="es-ES" sz="1300" dirty="0">
                <a:effectLst/>
                <a:latin typeface="Poppins" panose="00000500000000000000" pitchFamily="2" charset="0"/>
                <a:ea typeface="Arial MT"/>
                <a:cs typeface="Poppins" panose="00000500000000000000" pitchFamily="2" charset="0"/>
              </a:rPr>
              <a:t>djudicado contrato No. 066 </a:t>
            </a:r>
            <a:r>
              <a:rPr lang="es-ES" sz="1300" b="1" dirty="0">
                <a:effectLst/>
                <a:latin typeface="Poppins" panose="00000500000000000000" pitchFamily="2" charset="0"/>
                <a:ea typeface="Arial MT"/>
                <a:cs typeface="Poppins" panose="00000500000000000000" pitchFamily="2" charset="0"/>
              </a:rPr>
              <a:t>OBRA PÚBLICA PARA LA ADECUACIÓN Y AMPLIACIÓN DE LA ITTB</a:t>
            </a:r>
            <a:r>
              <a:rPr lang="es-ES" sz="1300" dirty="0">
                <a:effectLst/>
                <a:latin typeface="Poppins" panose="00000500000000000000" pitchFamily="2" charset="0"/>
                <a:ea typeface="Arial MT"/>
                <a:cs typeface="Poppins" panose="00000500000000000000" pitchFamily="2" charset="0"/>
              </a:rPr>
              <a:t> por valor de $ 2.181.151.152 </a:t>
            </a:r>
            <a:r>
              <a:rPr lang="es-ES" sz="1300" dirty="0">
                <a:solidFill>
                  <a:srgbClr val="000000"/>
                </a:solidFill>
                <a:effectLst/>
                <a:latin typeface="Poppins" panose="00000500000000000000" pitchFamily="2" charset="0"/>
                <a:ea typeface="Arial MT"/>
                <a:cs typeface="Poppins" panose="00000500000000000000" pitchFamily="2" charset="0"/>
              </a:rPr>
              <a:t>($1.539.837.687 de recursos de regalías + Aporte con recursos propios de la ITTB $ 641.313.465)</a:t>
            </a:r>
            <a:r>
              <a:rPr lang="es-ES" sz="1300" dirty="0">
                <a:effectLst/>
                <a:latin typeface="Poppins" panose="00000500000000000000" pitchFamily="2" charset="0"/>
                <a:ea typeface="Arial MT"/>
                <a:cs typeface="Poppins" panose="00000500000000000000" pitchFamily="2" charset="0"/>
              </a:rPr>
              <a:t> y contrato No. 067 PARA LA INTERVENTORIA TECNICA, ADMINISTRATIVA JURIDICA Y FINANCIERA DE LA OBRA PÚBLICA PARA LA ADECUACIÓN Y AMPLIACIÓN DE LA ITTB por valor de $160.114.500 con recursos de regalías. Total de recursos a ejecutar $2.341.265.652.</a:t>
            </a:r>
            <a:endParaRPr lang="es-CO" sz="1300" dirty="0">
              <a:effectLst/>
              <a:latin typeface="Poppins" panose="00000500000000000000" pitchFamily="2" charset="0"/>
              <a:ea typeface="Arial MT"/>
              <a:cs typeface="Poppins" panose="00000500000000000000" pitchFamily="2" charset="0"/>
            </a:endParaRPr>
          </a:p>
          <a:p>
            <a:pPr algn="just">
              <a:lnSpc>
                <a:spcPct val="115000"/>
              </a:lnSpc>
            </a:pPr>
            <a:r>
              <a:rPr lang="es-ES" sz="1300" dirty="0">
                <a:effectLst/>
                <a:latin typeface="Poppins" panose="00000500000000000000" pitchFamily="2" charset="0"/>
                <a:ea typeface="Arial MT"/>
                <a:cs typeface="Poppins" panose="00000500000000000000" pitchFamily="2" charset="0"/>
              </a:rPr>
              <a:t> </a:t>
            </a:r>
            <a:endParaRPr lang="es-CO" sz="1300" dirty="0">
              <a:effectLst/>
              <a:latin typeface="Poppins" panose="00000500000000000000" pitchFamily="2" charset="0"/>
              <a:ea typeface="Arial MT"/>
              <a:cs typeface="Poppins" panose="00000500000000000000" pitchFamily="2" charset="0"/>
            </a:endParaRPr>
          </a:p>
          <a:p>
            <a:pPr algn="just"/>
            <a:r>
              <a:rPr lang="es-ES" sz="1300" dirty="0">
                <a:effectLst/>
                <a:latin typeface="Poppins" panose="00000500000000000000" pitchFamily="2" charset="0"/>
                <a:ea typeface="Arial MT"/>
                <a:cs typeface="Poppins" panose="00000500000000000000" pitchFamily="2" charset="0"/>
              </a:rPr>
              <a:t>área de:  218,537 metros cuadrados,.</a:t>
            </a:r>
          </a:p>
          <a:p>
            <a:pPr algn="just"/>
            <a:r>
              <a:rPr lang="es-ES" sz="1300" dirty="0">
                <a:latin typeface="Poppins" panose="00000500000000000000" pitchFamily="2" charset="0"/>
                <a:cs typeface="Poppins" panose="00000500000000000000" pitchFamily="2" charset="0"/>
              </a:rPr>
              <a:t>Inicio ejecución 7 de sept/2023 finalización proyectada 06/01/2024</a:t>
            </a:r>
          </a:p>
          <a:p>
            <a:pPr algn="just"/>
            <a:r>
              <a:rPr lang="es-ES" sz="1300" dirty="0">
                <a:latin typeface="Poppins" panose="00000500000000000000" pitchFamily="2" charset="0"/>
                <a:cs typeface="Poppins" panose="00000500000000000000" pitchFamily="2" charset="0"/>
              </a:rPr>
              <a:t>Programado 40,76% ejecutado 22,15%, diferencia 18,61%</a:t>
            </a:r>
            <a:endParaRPr lang="es-MX" sz="1300" dirty="0">
              <a:latin typeface="Poppins" panose="00000500000000000000" pitchFamily="2" charset="0"/>
              <a:cs typeface="Poppins" panose="00000500000000000000" pitchFamily="2" charset="0"/>
            </a:endParaRPr>
          </a:p>
        </p:txBody>
      </p:sp>
      <p:sp>
        <p:nvSpPr>
          <p:cNvPr id="5" name="Botón de acción: Volver 4">
            <a:hlinkClick r:id="rId2" action="ppaction://hlinksldjump" highlightClick="1"/>
            <a:extLst>
              <a:ext uri="{FF2B5EF4-FFF2-40B4-BE49-F238E27FC236}">
                <a16:creationId xmlns:a16="http://schemas.microsoft.com/office/drawing/2014/main" id="{47D54C28-A1F8-E6E1-0FA6-83C78809E9FF}"/>
              </a:ext>
            </a:extLst>
          </p:cNvPr>
          <p:cNvSpPr/>
          <p:nvPr/>
        </p:nvSpPr>
        <p:spPr>
          <a:xfrm>
            <a:off x="10624728" y="428846"/>
            <a:ext cx="977266" cy="558926"/>
          </a:xfrm>
          <a:prstGeom prst="actionButtonRetur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7F91B8D2-4989-45C8-2527-24B95F0E2F6D}"/>
              </a:ext>
            </a:extLst>
          </p:cNvPr>
          <p:cNvPicPr>
            <a:picLocks noChangeAspect="1"/>
          </p:cNvPicPr>
          <p:nvPr/>
        </p:nvPicPr>
        <p:blipFill>
          <a:blip r:embed="rId3"/>
          <a:stretch>
            <a:fillRect/>
          </a:stretch>
        </p:blipFill>
        <p:spPr>
          <a:xfrm>
            <a:off x="265406" y="72738"/>
            <a:ext cx="1369084" cy="1110069"/>
          </a:xfrm>
          <a:prstGeom prst="rect">
            <a:avLst/>
          </a:prstGeom>
        </p:spPr>
      </p:pic>
      <p:pic>
        <p:nvPicPr>
          <p:cNvPr id="2" name="Imagen 1">
            <a:extLst>
              <a:ext uri="{FF2B5EF4-FFF2-40B4-BE49-F238E27FC236}">
                <a16:creationId xmlns:a16="http://schemas.microsoft.com/office/drawing/2014/main" id="{C19A3A16-FAE7-F0DE-2E74-B21FF1F35C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845"/>
          <a:stretch/>
        </p:blipFill>
        <p:spPr>
          <a:xfrm>
            <a:off x="7357399" y="3792143"/>
            <a:ext cx="3471885" cy="2221677"/>
          </a:xfrm>
          <a:prstGeom prst="rect">
            <a:avLst/>
          </a:prstGeom>
        </p:spPr>
      </p:pic>
      <p:pic>
        <p:nvPicPr>
          <p:cNvPr id="9" name="Imagen 8" descr="Una puerta de un edificio&#10;&#10;Descripción generada automáticamente con confianza media">
            <a:extLst>
              <a:ext uri="{FF2B5EF4-FFF2-40B4-BE49-F238E27FC236}">
                <a16:creationId xmlns:a16="http://schemas.microsoft.com/office/drawing/2014/main" id="{9482B6E1-B618-9087-B6E9-8531A6F6C8E3}"/>
              </a:ext>
            </a:extLst>
          </p:cNvPr>
          <p:cNvPicPr>
            <a:picLocks noChangeAspect="1"/>
          </p:cNvPicPr>
          <p:nvPr/>
        </p:nvPicPr>
        <p:blipFill>
          <a:blip r:embed="rId5"/>
          <a:stretch>
            <a:fillRect/>
          </a:stretch>
        </p:blipFill>
        <p:spPr>
          <a:xfrm>
            <a:off x="7357399" y="1345060"/>
            <a:ext cx="3492500" cy="2286123"/>
          </a:xfrm>
          <a:prstGeom prst="rect">
            <a:avLst/>
          </a:prstGeom>
        </p:spPr>
      </p:pic>
    </p:spTree>
    <p:extLst>
      <p:ext uri="{BB962C8B-B14F-4D97-AF65-F5344CB8AC3E}">
        <p14:creationId xmlns:p14="http://schemas.microsoft.com/office/powerpoint/2010/main" val="408807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Imagen en blanco y negro&#10;&#10;Descripción generada automáticamente con confianza media">
            <a:extLst>
              <a:ext uri="{FF2B5EF4-FFF2-40B4-BE49-F238E27FC236}">
                <a16:creationId xmlns:a16="http://schemas.microsoft.com/office/drawing/2014/main" id="{103B1CFD-3A4D-497E-BE7D-8F387519843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21535"/>
            <a:ext cx="12193588" cy="6858000"/>
          </a:xfrm>
          <a:ln>
            <a:solidFill>
              <a:schemeClr val="accent4">
                <a:lumMod val="40000"/>
                <a:lumOff val="60000"/>
              </a:schemeClr>
            </a:solidFill>
          </a:ln>
        </p:spPr>
      </p:pic>
      <p:sp>
        <p:nvSpPr>
          <p:cNvPr id="11" name="Subtítulo 2">
            <a:extLst>
              <a:ext uri="{FF2B5EF4-FFF2-40B4-BE49-F238E27FC236}">
                <a16:creationId xmlns:a16="http://schemas.microsoft.com/office/drawing/2014/main" id="{7BD4717F-88AC-4780-1195-939B97A99965}"/>
              </a:ext>
            </a:extLst>
          </p:cNvPr>
          <p:cNvSpPr txBox="1">
            <a:spLocks/>
          </p:cNvSpPr>
          <p:nvPr/>
        </p:nvSpPr>
        <p:spPr>
          <a:xfrm>
            <a:off x="1918938" y="447111"/>
            <a:ext cx="4064768" cy="4176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b="1" dirty="0">
                <a:solidFill>
                  <a:schemeClr val="tx1">
                    <a:lumMod val="65000"/>
                    <a:lumOff val="35000"/>
                  </a:schemeClr>
                </a:solidFill>
                <a:latin typeface="Poppins" panose="00000500000000000000" pitchFamily="50" charset="0"/>
                <a:cs typeface="Poppins" panose="00000500000000000000" pitchFamily="50" charset="0"/>
              </a:rPr>
              <a:t>Estructura y Líderes</a:t>
            </a:r>
          </a:p>
        </p:txBody>
      </p:sp>
      <p:sp>
        <p:nvSpPr>
          <p:cNvPr id="15" name="Subtítulo 2">
            <a:extLst>
              <a:ext uri="{FF2B5EF4-FFF2-40B4-BE49-F238E27FC236}">
                <a16:creationId xmlns:a16="http://schemas.microsoft.com/office/drawing/2014/main" id="{B5D17816-9EC8-443C-E4CA-5F7D6C19C2A6}"/>
              </a:ext>
            </a:extLst>
          </p:cNvPr>
          <p:cNvSpPr txBox="1">
            <a:spLocks/>
          </p:cNvSpPr>
          <p:nvPr/>
        </p:nvSpPr>
        <p:spPr>
          <a:xfrm>
            <a:off x="1918938" y="763505"/>
            <a:ext cx="7417567"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1700" b="1" dirty="0">
                <a:latin typeface="Poppins" panose="00000500000000000000" pitchFamily="50" charset="0"/>
                <a:cs typeface="Poppins" panose="00000500000000000000" pitchFamily="50" charset="0"/>
              </a:rPr>
              <a:t>Inspección de Tránsito y Transporte de Barrancabermeja</a:t>
            </a:r>
          </a:p>
        </p:txBody>
      </p:sp>
      <p:graphicFrame>
        <p:nvGraphicFramePr>
          <p:cNvPr id="2" name="Tabla 1">
            <a:extLst>
              <a:ext uri="{FF2B5EF4-FFF2-40B4-BE49-F238E27FC236}">
                <a16:creationId xmlns:a16="http://schemas.microsoft.com/office/drawing/2014/main" id="{C0951921-547D-6444-95F0-7A5C65EF55FF}"/>
              </a:ext>
            </a:extLst>
          </p:cNvPr>
          <p:cNvGraphicFramePr>
            <a:graphicFrameLocks noGrp="1"/>
          </p:cNvGraphicFramePr>
          <p:nvPr>
            <p:extLst>
              <p:ext uri="{D42A27DB-BD31-4B8C-83A1-F6EECF244321}">
                <p14:modId xmlns:p14="http://schemas.microsoft.com/office/powerpoint/2010/main" val="2331417966"/>
              </p:ext>
            </p:extLst>
          </p:nvPr>
        </p:nvGraphicFramePr>
        <p:xfrm>
          <a:off x="1918938" y="1785863"/>
          <a:ext cx="8272198" cy="2234759"/>
        </p:xfrm>
        <a:graphic>
          <a:graphicData uri="http://schemas.openxmlformats.org/drawingml/2006/table">
            <a:tbl>
              <a:tblPr firstRow="1" bandRow="1">
                <a:tableStyleId>{073A0DAA-6AF3-43AB-8588-CEC1D06C72B9}</a:tableStyleId>
              </a:tblPr>
              <a:tblGrid>
                <a:gridCol w="2210613">
                  <a:extLst>
                    <a:ext uri="{9D8B030D-6E8A-4147-A177-3AD203B41FA5}">
                      <a16:colId xmlns:a16="http://schemas.microsoft.com/office/drawing/2014/main" val="2166484006"/>
                    </a:ext>
                  </a:extLst>
                </a:gridCol>
                <a:gridCol w="3658147">
                  <a:extLst>
                    <a:ext uri="{9D8B030D-6E8A-4147-A177-3AD203B41FA5}">
                      <a16:colId xmlns:a16="http://schemas.microsoft.com/office/drawing/2014/main" val="4038030766"/>
                    </a:ext>
                  </a:extLst>
                </a:gridCol>
                <a:gridCol w="2403438">
                  <a:extLst>
                    <a:ext uri="{9D8B030D-6E8A-4147-A177-3AD203B41FA5}">
                      <a16:colId xmlns:a16="http://schemas.microsoft.com/office/drawing/2014/main" val="1473206740"/>
                    </a:ext>
                  </a:extLst>
                </a:gridCol>
              </a:tblGrid>
              <a:tr h="337089">
                <a:tc>
                  <a:txBody>
                    <a:bodyPr/>
                    <a:lstStyle/>
                    <a:p>
                      <a:pPr algn="ctr"/>
                      <a:r>
                        <a:rPr lang="es-MX" sz="1400" dirty="0"/>
                        <a:t>Grupo</a:t>
                      </a:r>
                      <a:endParaRPr lang="es-CO" sz="1400" dirty="0">
                        <a:latin typeface="Poppins" panose="02000000000000000000" pitchFamily="2" charset="0"/>
                        <a:cs typeface="Poppins" panose="02000000000000000000" pitchFamily="2" charset="0"/>
                      </a:endParaRPr>
                    </a:p>
                  </a:txBody>
                  <a:tcPr/>
                </a:tc>
                <a:tc>
                  <a:txBody>
                    <a:bodyPr/>
                    <a:lstStyle/>
                    <a:p>
                      <a:pPr algn="ctr"/>
                      <a:r>
                        <a:rPr lang="es-MX" sz="1400" dirty="0"/>
                        <a:t>Subgrupo</a:t>
                      </a:r>
                      <a:endParaRPr lang="es-CO" sz="1400" dirty="0">
                        <a:latin typeface="Poppins" panose="02000000000000000000" pitchFamily="2" charset="0"/>
                        <a:cs typeface="Poppins" panose="02000000000000000000" pitchFamily="2" charset="0"/>
                      </a:endParaRPr>
                    </a:p>
                  </a:txBody>
                  <a:tcPr/>
                </a:tc>
                <a:tc>
                  <a:txBody>
                    <a:bodyPr/>
                    <a:lstStyle/>
                    <a:p>
                      <a:pPr algn="ctr"/>
                      <a:r>
                        <a:rPr lang="es-MX" sz="1400" dirty="0"/>
                        <a:t>Líder</a:t>
                      </a:r>
                      <a:endParaRPr lang="es-CO" sz="1400" dirty="0">
                        <a:latin typeface="Poppins" panose="02000000000000000000" pitchFamily="2" charset="0"/>
                        <a:cs typeface="Poppins" panose="02000000000000000000" pitchFamily="2" charset="0"/>
                      </a:endParaRPr>
                    </a:p>
                  </a:txBody>
                  <a:tcPr/>
                </a:tc>
                <a:extLst>
                  <a:ext uri="{0D108BD9-81ED-4DB2-BD59-A6C34878D82A}">
                    <a16:rowId xmlns:a16="http://schemas.microsoft.com/office/drawing/2014/main" val="2997465601"/>
                  </a:ext>
                </a:extLst>
              </a:tr>
              <a:tr h="342730">
                <a:tc>
                  <a:txBody>
                    <a:bodyPr/>
                    <a:lstStyle/>
                    <a:p>
                      <a:pPr algn="r"/>
                      <a:r>
                        <a:rPr lang="es-MX" sz="1200" b="1" dirty="0">
                          <a:latin typeface="Poppins" panose="02000000000000000000" pitchFamily="2" charset="0"/>
                          <a:cs typeface="Poppins" panose="02000000000000000000" pitchFamily="2" charset="0"/>
                        </a:rPr>
                        <a:t>Gestión  Administrativa</a:t>
                      </a:r>
                      <a:endParaRPr lang="es-CO" sz="1200" b="1" dirty="0">
                        <a:latin typeface="Poppins" panose="02000000000000000000" pitchFamily="2" charset="0"/>
                        <a:cs typeface="Poppins" panose="02000000000000000000" pitchFamily="2" charset="0"/>
                      </a:endParaRPr>
                    </a:p>
                  </a:txBody>
                  <a:tcPr anchor="ctr">
                    <a:solidFill>
                      <a:srgbClr val="66E43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latin typeface="Poppins" panose="02000000000000000000" pitchFamily="2" charset="0"/>
                          <a:cs typeface="Poppins" panose="02000000000000000000" pitchFamily="2" charset="0"/>
                        </a:rPr>
                        <a:t>Administrativa y Talento Humano</a:t>
                      </a:r>
                    </a:p>
                  </a:txBody>
                  <a:tcPr anchor="ctr">
                    <a:solidFill>
                      <a:srgbClr val="B8F3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latin typeface="Poppins" panose="02000000000000000000" pitchFamily="2" charset="0"/>
                          <a:cs typeface="Poppins" panose="02000000000000000000" pitchFamily="2" charset="0"/>
                        </a:rPr>
                        <a:t>Emperatriz Ávila Noriega</a:t>
                      </a:r>
                    </a:p>
                  </a:txBody>
                  <a:tcPr anchor="ctr">
                    <a:solidFill>
                      <a:srgbClr val="B8F3A3"/>
                    </a:solidFill>
                  </a:tcPr>
                </a:tc>
                <a:extLst>
                  <a:ext uri="{0D108BD9-81ED-4DB2-BD59-A6C34878D82A}">
                    <a16:rowId xmlns:a16="http://schemas.microsoft.com/office/drawing/2014/main" val="971386554"/>
                  </a:ext>
                </a:extLst>
              </a:tr>
              <a:tr h="320270">
                <a:tc>
                  <a:txBody>
                    <a:bodyPr/>
                    <a:lstStyle/>
                    <a:p>
                      <a:pPr algn="r"/>
                      <a:r>
                        <a:rPr lang="es-CO" sz="1200" b="1" dirty="0">
                          <a:latin typeface="Poppins" panose="02000000000000000000" pitchFamily="2" charset="0"/>
                          <a:cs typeface="Poppins" panose="02000000000000000000" pitchFamily="2" charset="0"/>
                        </a:rPr>
                        <a:t>Jurídica y contratación </a:t>
                      </a:r>
                    </a:p>
                  </a:txBody>
                  <a:tcPr anchor="ctr">
                    <a:solidFill>
                      <a:srgbClr val="66E438"/>
                    </a:solidFill>
                  </a:tcPr>
                </a:tc>
                <a:tc>
                  <a:txBody>
                    <a:bodyPr/>
                    <a:lstStyle/>
                    <a:p>
                      <a:r>
                        <a:rPr lang="es-CO" sz="1200" dirty="0">
                          <a:latin typeface="Poppins" panose="02000000000000000000" pitchFamily="2" charset="0"/>
                          <a:cs typeface="Poppins" panose="02000000000000000000" pitchFamily="2" charset="0"/>
                        </a:rPr>
                        <a:t>Jurídica y Contratación</a:t>
                      </a:r>
                    </a:p>
                  </a:txBody>
                  <a:tcPr anchor="ctr">
                    <a:solidFill>
                      <a:srgbClr val="B8F3A3"/>
                    </a:solidFill>
                  </a:tcPr>
                </a:tc>
                <a:tc>
                  <a:txBody>
                    <a:bodyPr/>
                    <a:lstStyle/>
                    <a:p>
                      <a:r>
                        <a:rPr lang="es-CO" sz="1200" dirty="0">
                          <a:latin typeface="Poppins" panose="02000000000000000000" pitchFamily="2" charset="0"/>
                          <a:cs typeface="Poppins" panose="02000000000000000000" pitchFamily="2" charset="0"/>
                        </a:rPr>
                        <a:t>Fabiola Guarín Sanabria.</a:t>
                      </a:r>
                    </a:p>
                  </a:txBody>
                  <a:tcPr anchor="ctr">
                    <a:solidFill>
                      <a:srgbClr val="B8F3A3"/>
                    </a:solidFill>
                  </a:tcPr>
                </a:tc>
                <a:extLst>
                  <a:ext uri="{0D108BD9-81ED-4DB2-BD59-A6C34878D82A}">
                    <a16:rowId xmlns:a16="http://schemas.microsoft.com/office/drawing/2014/main" val="3907103697"/>
                  </a:ext>
                </a:extLst>
              </a:tr>
              <a:tr h="320270">
                <a:tc>
                  <a:txBody>
                    <a:bodyPr/>
                    <a:lstStyle/>
                    <a:p>
                      <a:pPr algn="r"/>
                      <a:r>
                        <a:rPr lang="es-CO" sz="1200" b="1" dirty="0">
                          <a:latin typeface="Poppins" panose="02000000000000000000" pitchFamily="2" charset="0"/>
                          <a:cs typeface="Poppins" panose="02000000000000000000" pitchFamily="2" charset="0"/>
                        </a:rPr>
                        <a:t>Sistemas de Información y Tecnología</a:t>
                      </a:r>
                    </a:p>
                  </a:txBody>
                  <a:tcPr anchor="ctr">
                    <a:solidFill>
                      <a:srgbClr val="66E43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b="0" dirty="0">
                          <a:latin typeface="Poppins" panose="02000000000000000000" pitchFamily="2" charset="0"/>
                          <a:cs typeface="Poppins" panose="02000000000000000000" pitchFamily="2" charset="0"/>
                        </a:rPr>
                        <a:t>Sistemas de Información y Tecnología</a:t>
                      </a:r>
                    </a:p>
                    <a:p>
                      <a:endParaRPr lang="es-CO" sz="1200" dirty="0">
                        <a:latin typeface="Poppins" panose="02000000000000000000" pitchFamily="2" charset="0"/>
                        <a:cs typeface="Poppins" panose="02000000000000000000" pitchFamily="2" charset="0"/>
                      </a:endParaRPr>
                    </a:p>
                  </a:txBody>
                  <a:tcPr anchor="ctr">
                    <a:solidFill>
                      <a:srgbClr val="B8F3A3"/>
                    </a:solidFill>
                  </a:tcPr>
                </a:tc>
                <a:tc>
                  <a:txBody>
                    <a:bodyPr/>
                    <a:lstStyle/>
                    <a:p>
                      <a:r>
                        <a:rPr lang="es-CO" sz="1200" dirty="0">
                          <a:latin typeface="Poppins" panose="02000000000000000000" pitchFamily="2" charset="0"/>
                          <a:cs typeface="Poppins" panose="02000000000000000000" pitchFamily="2" charset="0"/>
                        </a:rPr>
                        <a:t>Zaida Milena González Cárdenas</a:t>
                      </a:r>
                    </a:p>
                  </a:txBody>
                  <a:tcPr anchor="ctr">
                    <a:solidFill>
                      <a:srgbClr val="B8F3A3"/>
                    </a:solidFill>
                  </a:tcPr>
                </a:tc>
                <a:extLst>
                  <a:ext uri="{0D108BD9-81ED-4DB2-BD59-A6C34878D82A}">
                    <a16:rowId xmlns:a16="http://schemas.microsoft.com/office/drawing/2014/main" val="1285074862"/>
                  </a:ext>
                </a:extLst>
              </a:tr>
              <a:tr h="320270">
                <a:tc>
                  <a:txBody>
                    <a:bodyPr/>
                    <a:lstStyle/>
                    <a:p>
                      <a:pPr algn="r"/>
                      <a:r>
                        <a:rPr lang="es-CO" sz="1200" b="1" dirty="0">
                          <a:latin typeface="Poppins" panose="02000000000000000000" pitchFamily="2" charset="0"/>
                          <a:cs typeface="Poppins" panose="02000000000000000000" pitchFamily="2" charset="0"/>
                        </a:rPr>
                        <a:t>Compras y Almacén</a:t>
                      </a:r>
                    </a:p>
                  </a:txBody>
                  <a:tcPr anchor="ctr">
                    <a:solidFill>
                      <a:srgbClr val="66E438"/>
                    </a:solidFill>
                  </a:tcPr>
                </a:tc>
                <a:tc>
                  <a:txBody>
                    <a:bodyPr/>
                    <a:lstStyle/>
                    <a:p>
                      <a:r>
                        <a:rPr lang="es-CO" sz="1200" dirty="0">
                          <a:latin typeface="Poppins" panose="02000000000000000000" pitchFamily="2" charset="0"/>
                          <a:cs typeface="Poppins" panose="02000000000000000000" pitchFamily="2" charset="0"/>
                        </a:rPr>
                        <a:t>Compras y Almacén</a:t>
                      </a:r>
                    </a:p>
                  </a:txBody>
                  <a:tcPr anchor="ctr">
                    <a:solidFill>
                      <a:srgbClr val="B8F3A3"/>
                    </a:solidFill>
                  </a:tcPr>
                </a:tc>
                <a:tc>
                  <a:txBody>
                    <a:bodyPr/>
                    <a:lstStyle/>
                    <a:p>
                      <a:r>
                        <a:rPr lang="es-CO" sz="1200" dirty="0">
                          <a:latin typeface="Poppins" panose="02000000000000000000" pitchFamily="2" charset="0"/>
                          <a:cs typeface="Poppins" panose="02000000000000000000" pitchFamily="2" charset="0"/>
                        </a:rPr>
                        <a:t>Jorge Prada Vega (i)</a:t>
                      </a:r>
                    </a:p>
                    <a:p>
                      <a:r>
                        <a:rPr lang="es-CO" sz="1200" dirty="0">
                          <a:latin typeface="Poppins" panose="02000000000000000000" pitchFamily="2" charset="0"/>
                          <a:cs typeface="Poppins" panose="02000000000000000000" pitchFamily="2" charset="0"/>
                        </a:rPr>
                        <a:t>Víctor Jiménez (S)</a:t>
                      </a:r>
                    </a:p>
                  </a:txBody>
                  <a:tcPr anchor="ctr">
                    <a:solidFill>
                      <a:srgbClr val="B8F3A3"/>
                    </a:solidFill>
                  </a:tcPr>
                </a:tc>
                <a:extLst>
                  <a:ext uri="{0D108BD9-81ED-4DB2-BD59-A6C34878D82A}">
                    <a16:rowId xmlns:a16="http://schemas.microsoft.com/office/drawing/2014/main" val="3743062044"/>
                  </a:ext>
                </a:extLst>
              </a:tr>
              <a:tr h="320270">
                <a:tc>
                  <a:txBody>
                    <a:bodyPr/>
                    <a:lstStyle/>
                    <a:p>
                      <a:pPr algn="r"/>
                      <a:r>
                        <a:rPr lang="es-CO" sz="1200" b="1" dirty="0">
                          <a:latin typeface="Poppins" panose="02000000000000000000" pitchFamily="2" charset="0"/>
                          <a:cs typeface="Poppins" panose="02000000000000000000" pitchFamily="2" charset="0"/>
                        </a:rPr>
                        <a:t>Control y Evaluación</a:t>
                      </a:r>
                    </a:p>
                  </a:txBody>
                  <a:tcPr anchor="ctr">
                    <a:solidFill>
                      <a:srgbClr val="66CCFF"/>
                    </a:solidFill>
                  </a:tcPr>
                </a:tc>
                <a:tc>
                  <a:txBody>
                    <a:bodyPr/>
                    <a:lstStyle/>
                    <a:p>
                      <a:r>
                        <a:rPr lang="es-CO" sz="1200" dirty="0">
                          <a:latin typeface="Poppins" panose="02000000000000000000" pitchFamily="2" charset="0"/>
                          <a:cs typeface="Poppins" panose="02000000000000000000" pitchFamily="2" charset="0"/>
                        </a:rPr>
                        <a:t>Control Interno Administrativo</a:t>
                      </a:r>
                    </a:p>
                  </a:txBody>
                  <a:tcPr anchor="ctr">
                    <a:solidFill>
                      <a:srgbClr val="C1EFFF"/>
                    </a:solidFill>
                  </a:tcPr>
                </a:tc>
                <a:tc>
                  <a:txBody>
                    <a:bodyPr/>
                    <a:lstStyle/>
                    <a:p>
                      <a:r>
                        <a:rPr lang="es-CO" sz="1200" dirty="0">
                          <a:latin typeface="Poppins" panose="02000000000000000000" pitchFamily="2" charset="0"/>
                          <a:cs typeface="Poppins" panose="02000000000000000000" pitchFamily="2" charset="0"/>
                        </a:rPr>
                        <a:t>Sandra </a:t>
                      </a:r>
                      <a:r>
                        <a:rPr lang="es-CO" sz="1200" dirty="0" err="1">
                          <a:latin typeface="Poppins" panose="02000000000000000000" pitchFamily="2" charset="0"/>
                          <a:cs typeface="Poppins" panose="02000000000000000000" pitchFamily="2" charset="0"/>
                        </a:rPr>
                        <a:t>Liney</a:t>
                      </a:r>
                      <a:r>
                        <a:rPr lang="es-CO" sz="1200" dirty="0">
                          <a:latin typeface="Poppins" panose="02000000000000000000" pitchFamily="2" charset="0"/>
                          <a:cs typeface="Poppins" panose="02000000000000000000" pitchFamily="2" charset="0"/>
                        </a:rPr>
                        <a:t> Alhucema</a:t>
                      </a:r>
                    </a:p>
                  </a:txBody>
                  <a:tcPr anchor="ctr">
                    <a:solidFill>
                      <a:srgbClr val="C1EFFF"/>
                    </a:solidFill>
                  </a:tcPr>
                </a:tc>
                <a:extLst>
                  <a:ext uri="{0D108BD9-81ED-4DB2-BD59-A6C34878D82A}">
                    <a16:rowId xmlns:a16="http://schemas.microsoft.com/office/drawing/2014/main" val="4019152105"/>
                  </a:ext>
                </a:extLst>
              </a:tr>
            </a:tbl>
          </a:graphicData>
        </a:graphic>
      </p:graphicFrame>
    </p:spTree>
    <p:extLst>
      <p:ext uri="{BB962C8B-B14F-4D97-AF65-F5344CB8AC3E}">
        <p14:creationId xmlns:p14="http://schemas.microsoft.com/office/powerpoint/2010/main" val="664446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Imagen en blanco y negro&#10;&#10;Descripción generada automáticamente con confianza media">
            <a:extLst>
              <a:ext uri="{FF2B5EF4-FFF2-40B4-BE49-F238E27FC236}">
                <a16:creationId xmlns:a16="http://schemas.microsoft.com/office/drawing/2014/main" id="{103B1CFD-3A4D-497E-BE7D-8F387519843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3588" cy="6858000"/>
          </a:xfrm>
          <a:ln>
            <a:solidFill>
              <a:schemeClr val="accent4">
                <a:lumMod val="40000"/>
                <a:lumOff val="60000"/>
              </a:schemeClr>
            </a:solidFill>
          </a:ln>
        </p:spPr>
      </p:pic>
      <p:sp>
        <p:nvSpPr>
          <p:cNvPr id="11" name="Subtítulo 2">
            <a:extLst>
              <a:ext uri="{FF2B5EF4-FFF2-40B4-BE49-F238E27FC236}">
                <a16:creationId xmlns:a16="http://schemas.microsoft.com/office/drawing/2014/main" id="{7BD4717F-88AC-4780-1195-939B97A99965}"/>
              </a:ext>
            </a:extLst>
          </p:cNvPr>
          <p:cNvSpPr txBox="1">
            <a:spLocks/>
          </p:cNvSpPr>
          <p:nvPr/>
        </p:nvSpPr>
        <p:spPr>
          <a:xfrm>
            <a:off x="1918938" y="785895"/>
            <a:ext cx="4536453" cy="4969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b="1" dirty="0">
                <a:solidFill>
                  <a:schemeClr val="tx1">
                    <a:lumMod val="65000"/>
                    <a:lumOff val="35000"/>
                  </a:schemeClr>
                </a:solidFill>
                <a:latin typeface="Poppins" panose="00000500000000000000" pitchFamily="50" charset="0"/>
                <a:cs typeface="Poppins" panose="00000500000000000000" pitchFamily="50" charset="0"/>
              </a:rPr>
              <a:t>Situación de los Recursos</a:t>
            </a:r>
          </a:p>
        </p:txBody>
      </p:sp>
      <p:sp>
        <p:nvSpPr>
          <p:cNvPr id="15" name="Subtítulo 2">
            <a:extLst>
              <a:ext uri="{FF2B5EF4-FFF2-40B4-BE49-F238E27FC236}">
                <a16:creationId xmlns:a16="http://schemas.microsoft.com/office/drawing/2014/main" id="{B5D17816-9EC8-443C-E4CA-5F7D6C19C2A6}"/>
              </a:ext>
            </a:extLst>
          </p:cNvPr>
          <p:cNvSpPr txBox="1">
            <a:spLocks/>
          </p:cNvSpPr>
          <p:nvPr/>
        </p:nvSpPr>
        <p:spPr>
          <a:xfrm>
            <a:off x="1918938" y="1116516"/>
            <a:ext cx="7308639"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1700" b="1" dirty="0">
                <a:latin typeface="Poppins" panose="00000500000000000000" pitchFamily="50" charset="0"/>
                <a:cs typeface="Poppins" panose="00000500000000000000" pitchFamily="50" charset="0"/>
              </a:rPr>
              <a:t>Inspección de Tránsito y Transporte</a:t>
            </a:r>
          </a:p>
        </p:txBody>
      </p:sp>
      <p:sp>
        <p:nvSpPr>
          <p:cNvPr id="2" name="Subtítulo 2">
            <a:extLst>
              <a:ext uri="{FF2B5EF4-FFF2-40B4-BE49-F238E27FC236}">
                <a16:creationId xmlns:a16="http://schemas.microsoft.com/office/drawing/2014/main" id="{D721752E-7B82-1EB8-DAD3-66CA13233A2B}"/>
              </a:ext>
            </a:extLst>
          </p:cNvPr>
          <p:cNvSpPr txBox="1">
            <a:spLocks/>
          </p:cNvSpPr>
          <p:nvPr/>
        </p:nvSpPr>
        <p:spPr>
          <a:xfrm>
            <a:off x="1918938" y="1501705"/>
            <a:ext cx="6478302"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2000" b="1" i="1" dirty="0">
                <a:latin typeface="Poppins" panose="00000500000000000000" pitchFamily="50" charset="0"/>
                <a:cs typeface="Poppins" panose="00000500000000000000" pitchFamily="50" charset="0"/>
              </a:rPr>
              <a:t>Recursos Humanos</a:t>
            </a:r>
          </a:p>
        </p:txBody>
      </p:sp>
      <p:graphicFrame>
        <p:nvGraphicFramePr>
          <p:cNvPr id="4" name="Tabla 3">
            <a:extLst>
              <a:ext uri="{FF2B5EF4-FFF2-40B4-BE49-F238E27FC236}">
                <a16:creationId xmlns:a16="http://schemas.microsoft.com/office/drawing/2014/main" id="{01A45D4D-E724-1359-1E8D-9DCA0797E884}"/>
              </a:ext>
            </a:extLst>
          </p:cNvPr>
          <p:cNvGraphicFramePr>
            <a:graphicFrameLocks noGrp="1"/>
          </p:cNvGraphicFramePr>
          <p:nvPr>
            <p:extLst>
              <p:ext uri="{D42A27DB-BD31-4B8C-83A1-F6EECF244321}">
                <p14:modId xmlns:p14="http://schemas.microsoft.com/office/powerpoint/2010/main" val="2986997346"/>
              </p:ext>
            </p:extLst>
          </p:nvPr>
        </p:nvGraphicFramePr>
        <p:xfrm>
          <a:off x="1918938" y="2006629"/>
          <a:ext cx="3265945" cy="2974847"/>
        </p:xfrm>
        <a:graphic>
          <a:graphicData uri="http://schemas.openxmlformats.org/drawingml/2006/table">
            <a:tbl>
              <a:tblPr firstRow="1" bandRow="1">
                <a:tableStyleId>{073A0DAA-6AF3-43AB-8588-CEC1D06C72B9}</a:tableStyleId>
              </a:tblPr>
              <a:tblGrid>
                <a:gridCol w="2081155">
                  <a:extLst>
                    <a:ext uri="{9D8B030D-6E8A-4147-A177-3AD203B41FA5}">
                      <a16:colId xmlns:a16="http://schemas.microsoft.com/office/drawing/2014/main" val="2166484006"/>
                    </a:ext>
                  </a:extLst>
                </a:gridCol>
                <a:gridCol w="1184790">
                  <a:extLst>
                    <a:ext uri="{9D8B030D-6E8A-4147-A177-3AD203B41FA5}">
                      <a16:colId xmlns:a16="http://schemas.microsoft.com/office/drawing/2014/main" val="4038030766"/>
                    </a:ext>
                  </a:extLst>
                </a:gridCol>
              </a:tblGrid>
              <a:tr h="383062">
                <a:tc>
                  <a:txBody>
                    <a:bodyPr/>
                    <a:lstStyle/>
                    <a:p>
                      <a:pPr algn="ctr"/>
                      <a:r>
                        <a:rPr lang="es-CO" sz="1200" b="0" dirty="0">
                          <a:latin typeface="Poppins" panose="02000000000000000000" pitchFamily="2" charset="0"/>
                          <a:cs typeface="Poppins" panose="02000000000000000000" pitchFamily="2" charset="0"/>
                        </a:rPr>
                        <a:t>Tipo</a:t>
                      </a:r>
                    </a:p>
                  </a:txBody>
                  <a:tcPr anchor="ctr"/>
                </a:tc>
                <a:tc>
                  <a:txBody>
                    <a:bodyPr/>
                    <a:lstStyle/>
                    <a:p>
                      <a:pPr algn="ctr"/>
                      <a:r>
                        <a:rPr lang="es-CO" sz="1200" b="0" dirty="0">
                          <a:latin typeface="Poppins" panose="02000000000000000000" pitchFamily="2" charset="0"/>
                          <a:cs typeface="Poppins" panose="02000000000000000000" pitchFamily="2" charset="0"/>
                        </a:rPr>
                        <a:t>Cant.</a:t>
                      </a:r>
                    </a:p>
                  </a:txBody>
                  <a:tcPr anchor="ctr"/>
                </a:tc>
                <a:extLst>
                  <a:ext uri="{0D108BD9-81ED-4DB2-BD59-A6C34878D82A}">
                    <a16:rowId xmlns:a16="http://schemas.microsoft.com/office/drawing/2014/main" val="2997465601"/>
                  </a:ext>
                </a:extLst>
              </a:tr>
              <a:tr h="439821">
                <a:tc>
                  <a:txBody>
                    <a:bodyPr/>
                    <a:lstStyle/>
                    <a:p>
                      <a:pPr algn="r"/>
                      <a:r>
                        <a:rPr lang="es-CO" sz="1200" b="0" dirty="0">
                          <a:latin typeface="Poppins" panose="02000000000000000000" pitchFamily="2" charset="0"/>
                          <a:cs typeface="Poppins" panose="02000000000000000000" pitchFamily="2" charset="0"/>
                        </a:rPr>
                        <a:t>Libre Nombramiento y Remoción</a:t>
                      </a:r>
                    </a:p>
                  </a:txBody>
                  <a:tcPr anchor="ctr">
                    <a:solidFill>
                      <a:srgbClr val="FFEBAB"/>
                    </a:solidFill>
                  </a:tcPr>
                </a:tc>
                <a:tc>
                  <a:txBody>
                    <a:bodyPr/>
                    <a:lstStyle/>
                    <a:p>
                      <a:pPr algn="ctr"/>
                      <a:r>
                        <a:rPr lang="es-CO" sz="1800" dirty="0">
                          <a:latin typeface="Poppins" panose="02000000000000000000" pitchFamily="2" charset="0"/>
                          <a:cs typeface="Poppins" panose="02000000000000000000" pitchFamily="2" charset="0"/>
                        </a:rPr>
                        <a:t>3</a:t>
                      </a:r>
                    </a:p>
                  </a:txBody>
                  <a:tcPr anchor="ctr">
                    <a:solidFill>
                      <a:srgbClr val="FFEBAB"/>
                    </a:solidFill>
                  </a:tcPr>
                </a:tc>
                <a:extLst>
                  <a:ext uri="{0D108BD9-81ED-4DB2-BD59-A6C34878D82A}">
                    <a16:rowId xmlns:a16="http://schemas.microsoft.com/office/drawing/2014/main" val="2073079394"/>
                  </a:ext>
                </a:extLst>
              </a:tr>
              <a:tr h="439821">
                <a:tc>
                  <a:txBody>
                    <a:bodyPr/>
                    <a:lstStyle/>
                    <a:p>
                      <a:pPr algn="r"/>
                      <a:r>
                        <a:rPr lang="es-CO" sz="1200" b="0" dirty="0">
                          <a:latin typeface="Poppins" panose="02000000000000000000" pitchFamily="2" charset="0"/>
                          <a:cs typeface="Poppins" panose="02000000000000000000" pitchFamily="2" charset="0"/>
                        </a:rPr>
                        <a:t>Periodo fijo</a:t>
                      </a:r>
                    </a:p>
                  </a:txBody>
                  <a:tcPr anchor="ctr">
                    <a:solidFill>
                      <a:schemeClr val="accent2">
                        <a:lumMod val="40000"/>
                        <a:lumOff val="60000"/>
                      </a:schemeClr>
                    </a:solidFill>
                  </a:tcPr>
                </a:tc>
                <a:tc>
                  <a:txBody>
                    <a:bodyPr/>
                    <a:lstStyle/>
                    <a:p>
                      <a:pPr algn="ctr"/>
                      <a:r>
                        <a:rPr lang="es-CO" sz="1800" dirty="0">
                          <a:latin typeface="Poppins" panose="02000000000000000000" pitchFamily="2" charset="0"/>
                          <a:cs typeface="Poppins" panose="02000000000000000000" pitchFamily="2" charset="0"/>
                        </a:rPr>
                        <a:t>1</a:t>
                      </a:r>
                    </a:p>
                  </a:txBody>
                  <a:tcPr anchor="ctr">
                    <a:solidFill>
                      <a:schemeClr val="accent2">
                        <a:lumMod val="40000"/>
                        <a:lumOff val="60000"/>
                      </a:schemeClr>
                    </a:solidFill>
                  </a:tcPr>
                </a:tc>
                <a:extLst>
                  <a:ext uri="{0D108BD9-81ED-4DB2-BD59-A6C34878D82A}">
                    <a16:rowId xmlns:a16="http://schemas.microsoft.com/office/drawing/2014/main" val="2546840507"/>
                  </a:ext>
                </a:extLst>
              </a:tr>
              <a:tr h="423691">
                <a:tc>
                  <a:txBody>
                    <a:bodyPr/>
                    <a:lstStyle/>
                    <a:p>
                      <a:pPr algn="r"/>
                      <a:r>
                        <a:rPr lang="es-CO" sz="1200" b="0" dirty="0">
                          <a:latin typeface="Poppins" panose="02000000000000000000" pitchFamily="2" charset="0"/>
                          <a:cs typeface="Poppins" panose="02000000000000000000" pitchFamily="2" charset="0"/>
                        </a:rPr>
                        <a:t>De carrera</a:t>
                      </a:r>
                    </a:p>
                  </a:txBody>
                  <a:tcPr anchor="c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dirty="0">
                          <a:latin typeface="Poppins" panose="02000000000000000000" pitchFamily="2" charset="0"/>
                          <a:cs typeface="Poppins" panose="02000000000000000000" pitchFamily="2" charset="0"/>
                        </a:rPr>
                        <a:t>32</a:t>
                      </a:r>
                    </a:p>
                  </a:txBody>
                  <a:tcPr anchor="ctr">
                    <a:solidFill>
                      <a:schemeClr val="accent5">
                        <a:lumMod val="40000"/>
                        <a:lumOff val="60000"/>
                      </a:schemeClr>
                    </a:solidFill>
                  </a:tcPr>
                </a:tc>
                <a:extLst>
                  <a:ext uri="{0D108BD9-81ED-4DB2-BD59-A6C34878D82A}">
                    <a16:rowId xmlns:a16="http://schemas.microsoft.com/office/drawing/2014/main" val="913346520"/>
                  </a:ext>
                </a:extLst>
              </a:tr>
              <a:tr h="423691">
                <a:tc>
                  <a:txBody>
                    <a:bodyPr/>
                    <a:lstStyle/>
                    <a:p>
                      <a:pPr algn="r"/>
                      <a:r>
                        <a:rPr lang="es-CO" sz="1200" b="0" dirty="0">
                          <a:latin typeface="Poppins" panose="02000000000000000000" pitchFamily="2" charset="0"/>
                          <a:cs typeface="Poppins" panose="02000000000000000000" pitchFamily="2" charset="0"/>
                        </a:rPr>
                        <a:t>Provisionales</a:t>
                      </a:r>
                    </a:p>
                  </a:txBody>
                  <a:tcPr anchor="ctr">
                    <a:solidFill>
                      <a:srgbClr val="93E3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dirty="0">
                          <a:latin typeface="Poppins" panose="02000000000000000000" pitchFamily="2" charset="0"/>
                          <a:cs typeface="Poppins" panose="02000000000000000000" pitchFamily="2" charset="0"/>
                        </a:rPr>
                        <a:t>58</a:t>
                      </a:r>
                    </a:p>
                  </a:txBody>
                  <a:tcPr anchor="ctr">
                    <a:solidFill>
                      <a:srgbClr val="93E3FF"/>
                    </a:solidFill>
                  </a:tcPr>
                </a:tc>
                <a:extLst>
                  <a:ext uri="{0D108BD9-81ED-4DB2-BD59-A6C34878D82A}">
                    <a16:rowId xmlns:a16="http://schemas.microsoft.com/office/drawing/2014/main" val="2519340983"/>
                  </a:ext>
                </a:extLst>
              </a:tr>
              <a:tr h="423691">
                <a:tc>
                  <a:txBody>
                    <a:bodyPr/>
                    <a:lstStyle/>
                    <a:p>
                      <a:pPr algn="r"/>
                      <a:r>
                        <a:rPr lang="es-CO" sz="1200" b="0" dirty="0">
                          <a:latin typeface="Poppins" panose="02000000000000000000" pitchFamily="2" charset="0"/>
                          <a:cs typeface="Poppins" panose="02000000000000000000" pitchFamily="2" charset="0"/>
                        </a:rPr>
                        <a:t>Supernumerarios</a:t>
                      </a:r>
                    </a:p>
                  </a:txBody>
                  <a:tcPr anchor="ctr">
                    <a:solidFill>
                      <a:srgbClr val="B8F3A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dirty="0">
                          <a:latin typeface="Poppins" panose="02000000000000000000" pitchFamily="2" charset="0"/>
                          <a:cs typeface="Poppins" panose="02000000000000000000" pitchFamily="2" charset="0"/>
                        </a:rPr>
                        <a:t>3</a:t>
                      </a:r>
                    </a:p>
                  </a:txBody>
                  <a:tcPr anchor="ctr">
                    <a:solidFill>
                      <a:srgbClr val="B8F3A3"/>
                    </a:solidFill>
                  </a:tcPr>
                </a:tc>
                <a:extLst>
                  <a:ext uri="{0D108BD9-81ED-4DB2-BD59-A6C34878D82A}">
                    <a16:rowId xmlns:a16="http://schemas.microsoft.com/office/drawing/2014/main" val="3779245480"/>
                  </a:ext>
                </a:extLst>
              </a:tr>
              <a:tr h="423691">
                <a:tc>
                  <a:txBody>
                    <a:bodyPr/>
                    <a:lstStyle/>
                    <a:p>
                      <a:pPr algn="r"/>
                      <a:r>
                        <a:rPr lang="es-CO" sz="1200" b="1" dirty="0">
                          <a:latin typeface="Poppins" panose="02000000000000000000" pitchFamily="2" charset="0"/>
                          <a:cs typeface="Poppins" panose="02000000000000000000" pitchFamily="2" charset="0"/>
                        </a:rPr>
                        <a:t>Total</a:t>
                      </a: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1" dirty="0">
                          <a:latin typeface="Poppins" panose="02000000000000000000" pitchFamily="2" charset="0"/>
                          <a:cs typeface="Poppins" panose="02000000000000000000" pitchFamily="2" charset="0"/>
                        </a:rPr>
                        <a:t>97</a:t>
                      </a:r>
                    </a:p>
                  </a:txBody>
                  <a:tcPr anchor="ctr">
                    <a:solidFill>
                      <a:schemeClr val="bg1">
                        <a:lumMod val="75000"/>
                      </a:schemeClr>
                    </a:solidFill>
                  </a:tcPr>
                </a:tc>
                <a:extLst>
                  <a:ext uri="{0D108BD9-81ED-4DB2-BD59-A6C34878D82A}">
                    <a16:rowId xmlns:a16="http://schemas.microsoft.com/office/drawing/2014/main" val="2366818713"/>
                  </a:ext>
                </a:extLst>
              </a:tr>
            </a:tbl>
          </a:graphicData>
        </a:graphic>
      </p:graphicFrame>
      <p:graphicFrame>
        <p:nvGraphicFramePr>
          <p:cNvPr id="3" name="Tabla 2">
            <a:extLst>
              <a:ext uri="{FF2B5EF4-FFF2-40B4-BE49-F238E27FC236}">
                <a16:creationId xmlns:a16="http://schemas.microsoft.com/office/drawing/2014/main" id="{EE00257C-EB7A-7379-30BE-46DBA6CFD9AA}"/>
              </a:ext>
            </a:extLst>
          </p:cNvPr>
          <p:cNvGraphicFramePr>
            <a:graphicFrameLocks noGrp="1"/>
          </p:cNvGraphicFramePr>
          <p:nvPr>
            <p:extLst>
              <p:ext uri="{D42A27DB-BD31-4B8C-83A1-F6EECF244321}">
                <p14:modId xmlns:p14="http://schemas.microsoft.com/office/powerpoint/2010/main" val="2738964316"/>
              </p:ext>
            </p:extLst>
          </p:nvPr>
        </p:nvGraphicFramePr>
        <p:xfrm>
          <a:off x="5453610" y="1998434"/>
          <a:ext cx="3265945" cy="3527003"/>
        </p:xfrm>
        <a:graphic>
          <a:graphicData uri="http://schemas.openxmlformats.org/drawingml/2006/table">
            <a:tbl>
              <a:tblPr firstRow="1" bandRow="1">
                <a:tableStyleId>{073A0DAA-6AF3-43AB-8588-CEC1D06C72B9}</a:tableStyleId>
              </a:tblPr>
              <a:tblGrid>
                <a:gridCol w="2081155">
                  <a:extLst>
                    <a:ext uri="{9D8B030D-6E8A-4147-A177-3AD203B41FA5}">
                      <a16:colId xmlns:a16="http://schemas.microsoft.com/office/drawing/2014/main" val="2166484006"/>
                    </a:ext>
                  </a:extLst>
                </a:gridCol>
                <a:gridCol w="1184790">
                  <a:extLst>
                    <a:ext uri="{9D8B030D-6E8A-4147-A177-3AD203B41FA5}">
                      <a16:colId xmlns:a16="http://schemas.microsoft.com/office/drawing/2014/main" val="4038030766"/>
                    </a:ext>
                  </a:extLst>
                </a:gridCol>
              </a:tblGrid>
              <a:tr h="403435">
                <a:tc>
                  <a:txBody>
                    <a:bodyPr/>
                    <a:lstStyle/>
                    <a:p>
                      <a:pPr algn="ctr"/>
                      <a:r>
                        <a:rPr lang="es-CO" sz="1200" b="0" dirty="0">
                          <a:latin typeface="Poppins" panose="02000000000000000000" pitchFamily="2" charset="0"/>
                          <a:cs typeface="Poppins" panose="02000000000000000000" pitchFamily="2" charset="0"/>
                        </a:rPr>
                        <a:t>Nivel</a:t>
                      </a:r>
                    </a:p>
                  </a:txBody>
                  <a:tcPr anchor="ctr"/>
                </a:tc>
                <a:tc>
                  <a:txBody>
                    <a:bodyPr/>
                    <a:lstStyle/>
                    <a:p>
                      <a:pPr algn="ctr"/>
                      <a:r>
                        <a:rPr lang="es-CO" sz="1200" b="0" dirty="0">
                          <a:latin typeface="Poppins" panose="02000000000000000000" pitchFamily="2" charset="0"/>
                          <a:cs typeface="Poppins" panose="02000000000000000000" pitchFamily="2" charset="0"/>
                        </a:rPr>
                        <a:t>Cant.</a:t>
                      </a:r>
                    </a:p>
                  </a:txBody>
                  <a:tcPr anchor="ctr"/>
                </a:tc>
                <a:extLst>
                  <a:ext uri="{0D108BD9-81ED-4DB2-BD59-A6C34878D82A}">
                    <a16:rowId xmlns:a16="http://schemas.microsoft.com/office/drawing/2014/main" val="2997465601"/>
                  </a:ext>
                </a:extLst>
              </a:tr>
              <a:tr h="446224">
                <a:tc>
                  <a:txBody>
                    <a:bodyPr/>
                    <a:lstStyle/>
                    <a:p>
                      <a:pPr algn="r"/>
                      <a:r>
                        <a:rPr lang="es-CO" sz="1200" b="0" dirty="0">
                          <a:latin typeface="Poppins" panose="02000000000000000000" pitchFamily="2" charset="0"/>
                          <a:cs typeface="Poppins" panose="02000000000000000000" pitchFamily="2" charset="0"/>
                        </a:rPr>
                        <a:t>Directivo</a:t>
                      </a:r>
                    </a:p>
                  </a:txBody>
                  <a:tcPr anchor="ctr">
                    <a:solidFill>
                      <a:srgbClr val="FFEBAB"/>
                    </a:solidFill>
                  </a:tcPr>
                </a:tc>
                <a:tc>
                  <a:txBody>
                    <a:bodyPr/>
                    <a:lstStyle/>
                    <a:p>
                      <a:pPr algn="ctr"/>
                      <a:r>
                        <a:rPr lang="es-CO" sz="1800" dirty="0">
                          <a:latin typeface="Poppins" panose="02000000000000000000" pitchFamily="2" charset="0"/>
                          <a:cs typeface="Poppins" panose="02000000000000000000" pitchFamily="2" charset="0"/>
                        </a:rPr>
                        <a:t>2</a:t>
                      </a:r>
                    </a:p>
                  </a:txBody>
                  <a:tcPr anchor="ctr">
                    <a:solidFill>
                      <a:srgbClr val="FFEBAB"/>
                    </a:solidFill>
                  </a:tcPr>
                </a:tc>
                <a:extLst>
                  <a:ext uri="{0D108BD9-81ED-4DB2-BD59-A6C34878D82A}">
                    <a16:rowId xmlns:a16="http://schemas.microsoft.com/office/drawing/2014/main" val="2073079394"/>
                  </a:ext>
                </a:extLst>
              </a:tr>
              <a:tr h="446224">
                <a:tc>
                  <a:txBody>
                    <a:bodyPr/>
                    <a:lstStyle/>
                    <a:p>
                      <a:pPr algn="r"/>
                      <a:r>
                        <a:rPr lang="es-CO" sz="1200" b="0" dirty="0">
                          <a:latin typeface="Poppins" panose="02000000000000000000" pitchFamily="2" charset="0"/>
                          <a:cs typeface="Poppins" panose="02000000000000000000" pitchFamily="2" charset="0"/>
                        </a:rPr>
                        <a:t>Asesor</a:t>
                      </a:r>
                    </a:p>
                  </a:txBody>
                  <a:tcPr anchor="c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dirty="0">
                          <a:latin typeface="Poppins" panose="02000000000000000000" pitchFamily="2" charset="0"/>
                          <a:cs typeface="Poppins" panose="02000000000000000000" pitchFamily="2" charset="0"/>
                        </a:rPr>
                        <a:t>1</a:t>
                      </a:r>
                    </a:p>
                  </a:txBody>
                  <a:tcPr anchor="ctr">
                    <a:solidFill>
                      <a:schemeClr val="accent5">
                        <a:lumMod val="40000"/>
                        <a:lumOff val="60000"/>
                      </a:schemeClr>
                    </a:solidFill>
                  </a:tcPr>
                </a:tc>
                <a:extLst>
                  <a:ext uri="{0D108BD9-81ED-4DB2-BD59-A6C34878D82A}">
                    <a16:rowId xmlns:a16="http://schemas.microsoft.com/office/drawing/2014/main" val="913346520"/>
                  </a:ext>
                </a:extLst>
              </a:tr>
              <a:tr h="446224">
                <a:tc>
                  <a:txBody>
                    <a:bodyPr/>
                    <a:lstStyle/>
                    <a:p>
                      <a:pPr algn="r"/>
                      <a:r>
                        <a:rPr lang="es-CO" sz="1200" b="0" dirty="0">
                          <a:latin typeface="Poppins" panose="02000000000000000000" pitchFamily="2" charset="0"/>
                          <a:cs typeface="Poppins" panose="02000000000000000000" pitchFamily="2" charset="0"/>
                        </a:rPr>
                        <a:t>Profesional</a:t>
                      </a:r>
                    </a:p>
                  </a:txBody>
                  <a:tcPr anchor="ctr">
                    <a:solidFill>
                      <a:srgbClr val="93E3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dirty="0">
                          <a:latin typeface="Poppins" panose="02000000000000000000" pitchFamily="2" charset="0"/>
                          <a:cs typeface="Poppins" panose="02000000000000000000" pitchFamily="2" charset="0"/>
                        </a:rPr>
                        <a:t>16</a:t>
                      </a:r>
                    </a:p>
                  </a:txBody>
                  <a:tcPr anchor="ctr">
                    <a:solidFill>
                      <a:srgbClr val="93E3FF"/>
                    </a:solidFill>
                  </a:tcPr>
                </a:tc>
                <a:extLst>
                  <a:ext uri="{0D108BD9-81ED-4DB2-BD59-A6C34878D82A}">
                    <a16:rowId xmlns:a16="http://schemas.microsoft.com/office/drawing/2014/main" val="2519340983"/>
                  </a:ext>
                </a:extLst>
              </a:tr>
              <a:tr h="446224">
                <a:tc>
                  <a:txBody>
                    <a:bodyPr/>
                    <a:lstStyle/>
                    <a:p>
                      <a:pPr algn="r"/>
                      <a:r>
                        <a:rPr lang="es-CO" sz="1200" b="0" dirty="0">
                          <a:latin typeface="Poppins" panose="02000000000000000000" pitchFamily="2" charset="0"/>
                          <a:cs typeface="Poppins" panose="02000000000000000000" pitchFamily="2" charset="0"/>
                        </a:rPr>
                        <a:t>Técnico</a:t>
                      </a:r>
                    </a:p>
                  </a:txBody>
                  <a:tcPr anchor="ctr">
                    <a:solidFill>
                      <a:srgbClr val="C1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dirty="0">
                          <a:latin typeface="Poppins" panose="02000000000000000000" pitchFamily="2" charset="0"/>
                          <a:cs typeface="Poppins" panose="02000000000000000000" pitchFamily="2" charset="0"/>
                        </a:rPr>
                        <a:t>54</a:t>
                      </a:r>
                    </a:p>
                  </a:txBody>
                  <a:tcPr anchor="ctr">
                    <a:solidFill>
                      <a:srgbClr val="C1EFFF"/>
                    </a:solidFill>
                  </a:tcPr>
                </a:tc>
                <a:extLst>
                  <a:ext uri="{0D108BD9-81ED-4DB2-BD59-A6C34878D82A}">
                    <a16:rowId xmlns:a16="http://schemas.microsoft.com/office/drawing/2014/main" val="1870293087"/>
                  </a:ext>
                </a:extLst>
              </a:tr>
              <a:tr h="446224">
                <a:tc>
                  <a:txBody>
                    <a:bodyPr/>
                    <a:lstStyle/>
                    <a:p>
                      <a:pPr algn="r"/>
                      <a:r>
                        <a:rPr lang="es-CO" sz="1200" b="0" dirty="0">
                          <a:latin typeface="Poppins" panose="02000000000000000000" pitchFamily="2" charset="0"/>
                          <a:cs typeface="Poppins" panose="02000000000000000000" pitchFamily="2" charset="0"/>
                        </a:rPr>
                        <a:t>Asistencial</a:t>
                      </a:r>
                    </a:p>
                  </a:txBody>
                  <a:tcPr anchor="ctr">
                    <a:solidFill>
                      <a:srgbClr val="A9F09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dirty="0">
                          <a:latin typeface="Poppins" panose="02000000000000000000" pitchFamily="2" charset="0"/>
                          <a:cs typeface="Poppins" panose="02000000000000000000" pitchFamily="2" charset="0"/>
                        </a:rPr>
                        <a:t>21</a:t>
                      </a:r>
                    </a:p>
                  </a:txBody>
                  <a:tcPr anchor="ctr">
                    <a:solidFill>
                      <a:srgbClr val="A9F090"/>
                    </a:solidFill>
                  </a:tcPr>
                </a:tc>
                <a:extLst>
                  <a:ext uri="{0D108BD9-81ED-4DB2-BD59-A6C34878D82A}">
                    <a16:rowId xmlns:a16="http://schemas.microsoft.com/office/drawing/2014/main" val="1502351970"/>
                  </a:ext>
                </a:extLst>
              </a:tr>
              <a:tr h="446224">
                <a:tc>
                  <a:txBody>
                    <a:bodyPr/>
                    <a:lstStyle/>
                    <a:p>
                      <a:pPr algn="r"/>
                      <a:r>
                        <a:rPr lang="es-CO" sz="1200" b="0" dirty="0">
                          <a:latin typeface="Poppins" panose="02000000000000000000" pitchFamily="2" charset="0"/>
                          <a:cs typeface="Poppins" panose="02000000000000000000" pitchFamily="2" charset="0"/>
                        </a:rPr>
                        <a:t>Otros - supernumerarios</a:t>
                      </a:r>
                    </a:p>
                  </a:txBody>
                  <a:tcPr anchor="ctr">
                    <a:solidFill>
                      <a:srgbClr val="A9F09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dirty="0">
                          <a:latin typeface="Poppins" panose="02000000000000000000" pitchFamily="2" charset="0"/>
                          <a:cs typeface="Poppins" panose="02000000000000000000" pitchFamily="2" charset="0"/>
                        </a:rPr>
                        <a:t>3</a:t>
                      </a:r>
                    </a:p>
                  </a:txBody>
                  <a:tcPr anchor="ctr">
                    <a:solidFill>
                      <a:srgbClr val="A9F090"/>
                    </a:solidFill>
                  </a:tcPr>
                </a:tc>
                <a:extLst>
                  <a:ext uri="{0D108BD9-81ED-4DB2-BD59-A6C34878D82A}">
                    <a16:rowId xmlns:a16="http://schemas.microsoft.com/office/drawing/2014/main" val="537955351"/>
                  </a:ext>
                </a:extLst>
              </a:tr>
              <a:tr h="446224">
                <a:tc>
                  <a:txBody>
                    <a:bodyPr/>
                    <a:lstStyle/>
                    <a:p>
                      <a:pPr algn="r"/>
                      <a:r>
                        <a:rPr lang="es-CO" sz="1200" b="1" dirty="0">
                          <a:latin typeface="Poppins" panose="02000000000000000000" pitchFamily="2" charset="0"/>
                          <a:cs typeface="Poppins" panose="02000000000000000000" pitchFamily="2" charset="0"/>
                        </a:rPr>
                        <a:t>Total</a:t>
                      </a: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1" dirty="0">
                          <a:latin typeface="Poppins" panose="02000000000000000000" pitchFamily="2" charset="0"/>
                          <a:cs typeface="Poppins" panose="02000000000000000000" pitchFamily="2" charset="0"/>
                        </a:rPr>
                        <a:t>97</a:t>
                      </a:r>
                    </a:p>
                  </a:txBody>
                  <a:tcPr anchor="ctr">
                    <a:solidFill>
                      <a:schemeClr val="bg1">
                        <a:lumMod val="75000"/>
                      </a:schemeClr>
                    </a:solidFill>
                  </a:tcPr>
                </a:tc>
                <a:extLst>
                  <a:ext uri="{0D108BD9-81ED-4DB2-BD59-A6C34878D82A}">
                    <a16:rowId xmlns:a16="http://schemas.microsoft.com/office/drawing/2014/main" val="2366818713"/>
                  </a:ext>
                </a:extLst>
              </a:tr>
            </a:tbl>
          </a:graphicData>
        </a:graphic>
      </p:graphicFrame>
    </p:spTree>
    <p:extLst>
      <p:ext uri="{BB962C8B-B14F-4D97-AF65-F5344CB8AC3E}">
        <p14:creationId xmlns:p14="http://schemas.microsoft.com/office/powerpoint/2010/main" val="1269742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Imagen en blanco y negro&#10;&#10;Descripción generada automáticamente con confianza media">
            <a:extLst>
              <a:ext uri="{FF2B5EF4-FFF2-40B4-BE49-F238E27FC236}">
                <a16:creationId xmlns:a16="http://schemas.microsoft.com/office/drawing/2014/main" id="{103B1CFD-3A4D-497E-BE7D-8F387519843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3588" cy="6858000"/>
          </a:xfrm>
          <a:ln>
            <a:solidFill>
              <a:schemeClr val="accent4">
                <a:lumMod val="40000"/>
                <a:lumOff val="60000"/>
              </a:schemeClr>
            </a:solidFill>
          </a:ln>
        </p:spPr>
      </p:pic>
      <p:sp>
        <p:nvSpPr>
          <p:cNvPr id="11" name="Subtítulo 2">
            <a:extLst>
              <a:ext uri="{FF2B5EF4-FFF2-40B4-BE49-F238E27FC236}">
                <a16:creationId xmlns:a16="http://schemas.microsoft.com/office/drawing/2014/main" id="{7BD4717F-88AC-4780-1195-939B97A99965}"/>
              </a:ext>
            </a:extLst>
          </p:cNvPr>
          <p:cNvSpPr txBox="1">
            <a:spLocks/>
          </p:cNvSpPr>
          <p:nvPr/>
        </p:nvSpPr>
        <p:spPr>
          <a:xfrm>
            <a:off x="1918938" y="639863"/>
            <a:ext cx="2033630" cy="5430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3600" b="1" dirty="0">
                <a:solidFill>
                  <a:schemeClr val="tx1">
                    <a:lumMod val="65000"/>
                    <a:lumOff val="35000"/>
                  </a:schemeClr>
                </a:solidFill>
                <a:latin typeface="Poppins" panose="00000500000000000000" pitchFamily="50" charset="0"/>
                <a:cs typeface="Poppins" panose="00000500000000000000" pitchFamily="50" charset="0"/>
              </a:rPr>
              <a:t>Misión</a:t>
            </a:r>
          </a:p>
        </p:txBody>
      </p:sp>
      <p:sp>
        <p:nvSpPr>
          <p:cNvPr id="14" name="Subtítulo 2">
            <a:extLst>
              <a:ext uri="{FF2B5EF4-FFF2-40B4-BE49-F238E27FC236}">
                <a16:creationId xmlns:a16="http://schemas.microsoft.com/office/drawing/2014/main" id="{D9DD824D-21C5-CAD1-F76B-4C9EDE3EA944}"/>
              </a:ext>
            </a:extLst>
          </p:cNvPr>
          <p:cNvSpPr txBox="1">
            <a:spLocks/>
          </p:cNvSpPr>
          <p:nvPr/>
        </p:nvSpPr>
        <p:spPr>
          <a:xfrm>
            <a:off x="1233138" y="2084646"/>
            <a:ext cx="4733322" cy="31274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Wingdings" panose="05000000000000000000" pitchFamily="2" charset="2"/>
              <a:buChar char="Ø"/>
            </a:pPr>
            <a:r>
              <a:rPr lang="es-MX" dirty="0">
                <a:latin typeface="Poppins" panose="00000500000000000000" pitchFamily="2" charset="0"/>
                <a:cs typeface="Poppins" panose="00000500000000000000" pitchFamily="2" charset="0"/>
              </a:rPr>
              <a:t>P</a:t>
            </a:r>
            <a:r>
              <a:rPr lang="es-MX" i="0" u="none" strike="noStrike" baseline="0" dirty="0">
                <a:latin typeface="Poppins" panose="00000500000000000000" pitchFamily="2" charset="0"/>
                <a:cs typeface="Poppins" panose="00000500000000000000" pitchFamily="2" charset="0"/>
              </a:rPr>
              <a:t>lanea, formula y ejecuta políticas del sector Transporte</a:t>
            </a:r>
          </a:p>
          <a:p>
            <a:pPr marL="285750" indent="-285750" algn="l">
              <a:buFont typeface="Wingdings" panose="05000000000000000000" pitchFamily="2" charset="2"/>
              <a:buChar char="Ø"/>
            </a:pPr>
            <a:r>
              <a:rPr lang="es-MX" dirty="0">
                <a:latin typeface="Poppins" panose="00000500000000000000" pitchFamily="2" charset="0"/>
                <a:cs typeface="Poppins" panose="00000500000000000000" pitchFamily="2" charset="0"/>
              </a:rPr>
              <a:t>G</a:t>
            </a:r>
            <a:r>
              <a:rPr lang="es-MX" i="0" u="none" strike="noStrike" baseline="0" dirty="0">
                <a:latin typeface="Poppins" panose="00000500000000000000" pitchFamily="2" charset="0"/>
                <a:cs typeface="Poppins" panose="00000500000000000000" pitchFamily="2" charset="0"/>
              </a:rPr>
              <a:t>enerando la accesibilidad, movilidad y la seguridad vial. </a:t>
            </a:r>
          </a:p>
          <a:p>
            <a:pPr marL="285750" indent="-285750" algn="l">
              <a:buFont typeface="Wingdings" panose="05000000000000000000" pitchFamily="2" charset="2"/>
              <a:buChar char="Ø"/>
            </a:pPr>
            <a:r>
              <a:rPr lang="es-MX" i="0" u="none" strike="noStrike" baseline="0" dirty="0">
                <a:latin typeface="Poppins" panose="00000500000000000000" pitchFamily="2" charset="0"/>
                <a:cs typeface="Poppins" panose="00000500000000000000" pitchFamily="2" charset="0"/>
              </a:rPr>
              <a:t>Bienestar y seguridad de los </a:t>
            </a:r>
            <a:r>
              <a:rPr lang="es-MX" dirty="0">
                <a:latin typeface="Poppins" panose="00000500000000000000" pitchFamily="2" charset="0"/>
                <a:cs typeface="Poppins" panose="00000500000000000000" pitchFamily="2" charset="0"/>
              </a:rPr>
              <a:t>actores viales.</a:t>
            </a:r>
            <a:endParaRPr lang="es-CO" dirty="0">
              <a:effectLst/>
              <a:latin typeface="Poppins" panose="00000500000000000000" pitchFamily="2" charset="0"/>
              <a:ea typeface="Arial MT"/>
              <a:cs typeface="Poppins" panose="00000500000000000000" pitchFamily="2" charset="0"/>
            </a:endParaRPr>
          </a:p>
        </p:txBody>
      </p:sp>
      <p:sp>
        <p:nvSpPr>
          <p:cNvPr id="15" name="Subtítulo 2">
            <a:extLst>
              <a:ext uri="{FF2B5EF4-FFF2-40B4-BE49-F238E27FC236}">
                <a16:creationId xmlns:a16="http://schemas.microsoft.com/office/drawing/2014/main" id="{B5D17816-9EC8-443C-E4CA-5F7D6C19C2A6}"/>
              </a:ext>
            </a:extLst>
          </p:cNvPr>
          <p:cNvSpPr txBox="1">
            <a:spLocks/>
          </p:cNvSpPr>
          <p:nvPr/>
        </p:nvSpPr>
        <p:spPr>
          <a:xfrm>
            <a:off x="1918938" y="1116516"/>
            <a:ext cx="7192978" cy="3687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1700" b="1" dirty="0">
                <a:latin typeface="Poppins" panose="00000500000000000000" pitchFamily="50" charset="0"/>
                <a:cs typeface="Poppins" panose="00000500000000000000" pitchFamily="50" charset="0"/>
              </a:rPr>
              <a:t>Inspección de Tránsito y Transporte de Barrancabermeja</a:t>
            </a:r>
          </a:p>
        </p:txBody>
      </p:sp>
      <p:pic>
        <p:nvPicPr>
          <p:cNvPr id="5" name="Imagen 4" descr="Grupo de personas en uniforme posando para una foto&#10;&#10;Descripción generada automáticamente">
            <a:extLst>
              <a:ext uri="{FF2B5EF4-FFF2-40B4-BE49-F238E27FC236}">
                <a16:creationId xmlns:a16="http://schemas.microsoft.com/office/drawing/2014/main" id="{DD24F949-5746-D610-3242-931463B34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986" y="1485225"/>
            <a:ext cx="5294014" cy="3970509"/>
          </a:xfrm>
          <a:prstGeom prst="rect">
            <a:avLst/>
          </a:prstGeom>
        </p:spPr>
      </p:pic>
    </p:spTree>
    <p:extLst>
      <p:ext uri="{BB962C8B-B14F-4D97-AF65-F5344CB8AC3E}">
        <p14:creationId xmlns:p14="http://schemas.microsoft.com/office/powerpoint/2010/main" val="1687680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A2A2227-D1E1-42B5-A824-C2A249720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8298E91F-BC25-44C9-9B93-82AB92AF706E}"/>
              </a:ext>
            </a:extLst>
          </p:cNvPr>
          <p:cNvSpPr>
            <a:spLocks noGrp="1"/>
          </p:cNvSpPr>
          <p:nvPr>
            <p:ph type="subTitle" idx="1"/>
          </p:nvPr>
        </p:nvSpPr>
        <p:spPr>
          <a:xfrm>
            <a:off x="657137" y="4889783"/>
            <a:ext cx="9144000" cy="433720"/>
          </a:xfrm>
        </p:spPr>
        <p:txBody>
          <a:bodyPr>
            <a:normAutofit/>
          </a:bodyPr>
          <a:lstStyle/>
          <a:p>
            <a:r>
              <a:rPr lang="es-MX" dirty="0">
                <a:solidFill>
                  <a:schemeClr val="accent4">
                    <a:lumMod val="40000"/>
                    <a:lumOff val="60000"/>
                  </a:schemeClr>
                </a:solidFill>
                <a:latin typeface="Poppins" panose="00000500000000000000" pitchFamily="50" charset="0"/>
                <a:cs typeface="Poppins" panose="00000500000000000000" pitchFamily="50" charset="0"/>
              </a:rPr>
              <a:t>PRINCIPALES LOGROS</a:t>
            </a:r>
            <a:endParaRPr lang="es-CO" dirty="0">
              <a:solidFill>
                <a:schemeClr val="accent4">
                  <a:lumMod val="40000"/>
                  <a:lumOff val="60000"/>
                </a:schemeClr>
              </a:solidFill>
              <a:latin typeface="Poppins" panose="00000500000000000000" pitchFamily="50" charset="0"/>
              <a:cs typeface="Poppins" panose="00000500000000000000" pitchFamily="50" charset="0"/>
            </a:endParaRPr>
          </a:p>
        </p:txBody>
      </p:sp>
      <p:sp>
        <p:nvSpPr>
          <p:cNvPr id="2" name="Google Shape;120;g1202fc0fb11_0_25">
            <a:extLst>
              <a:ext uri="{FF2B5EF4-FFF2-40B4-BE49-F238E27FC236}">
                <a16:creationId xmlns:a16="http://schemas.microsoft.com/office/drawing/2014/main" id="{36DB59A3-B877-40F9-B3BC-0CB251C8FBED}"/>
              </a:ext>
            </a:extLst>
          </p:cNvPr>
          <p:cNvSpPr txBox="1"/>
          <p:nvPr/>
        </p:nvSpPr>
        <p:spPr>
          <a:xfrm>
            <a:off x="5863316" y="520139"/>
            <a:ext cx="5758413" cy="400069"/>
          </a:xfrm>
          <a:prstGeom prst="rect">
            <a:avLst/>
          </a:prstGeom>
          <a:noFill/>
          <a:ln>
            <a:noFill/>
          </a:ln>
        </p:spPr>
        <p:txBody>
          <a:bodyPr spcFirstLastPara="1" wrap="square" lIns="91425" tIns="45700" rIns="91425" bIns="45700" anchor="t" anchorCtr="0">
            <a:spAutoFit/>
          </a:bodyPr>
          <a:lstStyle/>
          <a:p>
            <a:pPr algn="r"/>
            <a:r>
              <a:rPr lang="es-MX" sz="1000" i="0" dirty="0">
                <a:solidFill>
                  <a:schemeClr val="bg1"/>
                </a:solidFill>
                <a:effectLst/>
                <a:latin typeface="Poppins" panose="00000500000000000000" pitchFamily="2" charset="0"/>
                <a:cs typeface="Poppins" panose="00000500000000000000" pitchFamily="2" charset="0"/>
              </a:rPr>
              <a:t>Proyectó:</a:t>
            </a:r>
          </a:p>
          <a:p>
            <a:pPr algn="r"/>
            <a:r>
              <a:rPr lang="es-MX" sz="1000" i="0" dirty="0">
                <a:solidFill>
                  <a:schemeClr val="bg1"/>
                </a:solidFill>
                <a:effectLst/>
                <a:latin typeface="Poppins" panose="00000500000000000000" pitchFamily="2" charset="0"/>
                <a:cs typeface="Poppins" panose="00000500000000000000" pitchFamily="2" charset="0"/>
              </a:rPr>
              <a:t> </a:t>
            </a:r>
            <a:r>
              <a:rPr lang="es-MX" sz="1000" dirty="0">
                <a:solidFill>
                  <a:schemeClr val="bg1"/>
                </a:solidFill>
                <a:latin typeface="Poppins" panose="00000500000000000000" pitchFamily="2" charset="0"/>
                <a:cs typeface="Poppins" panose="00000500000000000000" pitchFamily="2" charset="0"/>
              </a:rPr>
              <a:t>Nombre y Cargo.</a:t>
            </a:r>
          </a:p>
        </p:txBody>
      </p:sp>
      <p:sp>
        <p:nvSpPr>
          <p:cNvPr id="4" name="Subtítulo 2">
            <a:extLst>
              <a:ext uri="{FF2B5EF4-FFF2-40B4-BE49-F238E27FC236}">
                <a16:creationId xmlns:a16="http://schemas.microsoft.com/office/drawing/2014/main" id="{A4EB9933-F5F5-D667-BB53-B69E1C175304}"/>
              </a:ext>
            </a:extLst>
          </p:cNvPr>
          <p:cNvSpPr txBox="1">
            <a:spLocks/>
          </p:cNvSpPr>
          <p:nvPr/>
        </p:nvSpPr>
        <p:spPr>
          <a:xfrm>
            <a:off x="944729" y="5415903"/>
            <a:ext cx="8531109" cy="8100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b="1" dirty="0">
                <a:solidFill>
                  <a:schemeClr val="bg1"/>
                </a:solidFill>
                <a:latin typeface="Poppins" panose="00000500000000000000" pitchFamily="50" charset="0"/>
                <a:cs typeface="Poppins" panose="00000500000000000000" pitchFamily="50" charset="0"/>
              </a:rPr>
              <a:t>Inspección de Tránsito y Transporte de Barrancabermeja</a:t>
            </a:r>
            <a:endParaRPr lang="es-CO" b="1" dirty="0">
              <a:solidFill>
                <a:schemeClr val="bg1"/>
              </a:solidFill>
              <a:latin typeface="Poppins" panose="00000500000000000000" pitchFamily="50" charset="0"/>
              <a:cs typeface="Poppins" panose="00000500000000000000" pitchFamily="50" charset="0"/>
            </a:endParaRPr>
          </a:p>
        </p:txBody>
      </p:sp>
      <p:cxnSp>
        <p:nvCxnSpPr>
          <p:cNvPr id="7" name="Conector recto 6">
            <a:extLst>
              <a:ext uri="{FF2B5EF4-FFF2-40B4-BE49-F238E27FC236}">
                <a16:creationId xmlns:a16="http://schemas.microsoft.com/office/drawing/2014/main" id="{560D2398-4336-6DA3-E72B-E8872BE3A995}"/>
              </a:ext>
            </a:extLst>
          </p:cNvPr>
          <p:cNvCxnSpPr/>
          <p:nvPr/>
        </p:nvCxnSpPr>
        <p:spPr>
          <a:xfrm>
            <a:off x="575187" y="5323505"/>
            <a:ext cx="9270194"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53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Imagen en blanco y negro&#10;&#10;Descripción generada automáticamente con confianza media">
            <a:extLst>
              <a:ext uri="{FF2B5EF4-FFF2-40B4-BE49-F238E27FC236}">
                <a16:creationId xmlns:a16="http://schemas.microsoft.com/office/drawing/2014/main" id="{103B1CFD-3A4D-497E-BE7D-8F387519843B}"/>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1436" y="-37181"/>
            <a:ext cx="12193588" cy="6858000"/>
          </a:xfrm>
          <a:ln>
            <a:solidFill>
              <a:schemeClr val="accent4">
                <a:lumMod val="40000"/>
                <a:lumOff val="60000"/>
              </a:schemeClr>
            </a:solidFill>
          </a:ln>
        </p:spPr>
      </p:pic>
      <p:pic>
        <p:nvPicPr>
          <p:cNvPr id="1026" name="Picture 2">
            <a:extLst>
              <a:ext uri="{FF2B5EF4-FFF2-40B4-BE49-F238E27FC236}">
                <a16:creationId xmlns:a16="http://schemas.microsoft.com/office/drawing/2014/main" id="{4298712C-C42E-9A1D-7D43-FD4D46EC41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30173" r="25866"/>
          <a:stretch/>
        </p:blipFill>
        <p:spPr bwMode="auto">
          <a:xfrm>
            <a:off x="7658100" y="0"/>
            <a:ext cx="4524052"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Subtítulo 2">
            <a:extLst>
              <a:ext uri="{FF2B5EF4-FFF2-40B4-BE49-F238E27FC236}">
                <a16:creationId xmlns:a16="http://schemas.microsoft.com/office/drawing/2014/main" id="{7BD4717F-88AC-4780-1195-939B97A99965}"/>
              </a:ext>
            </a:extLst>
          </p:cNvPr>
          <p:cNvSpPr txBox="1">
            <a:spLocks/>
          </p:cNvSpPr>
          <p:nvPr/>
        </p:nvSpPr>
        <p:spPr>
          <a:xfrm>
            <a:off x="1918938" y="768195"/>
            <a:ext cx="1995336" cy="4857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b="1" dirty="0">
                <a:solidFill>
                  <a:schemeClr val="tx1">
                    <a:lumMod val="65000"/>
                    <a:lumOff val="35000"/>
                  </a:schemeClr>
                </a:solidFill>
                <a:latin typeface="Poppins" panose="00000500000000000000" pitchFamily="50" charset="0"/>
                <a:cs typeface="Poppins" panose="00000500000000000000" pitchFamily="50" charset="0"/>
              </a:rPr>
              <a:t>5 Logros</a:t>
            </a:r>
          </a:p>
        </p:txBody>
      </p:sp>
      <p:sp>
        <p:nvSpPr>
          <p:cNvPr id="15" name="Subtítulo 2">
            <a:extLst>
              <a:ext uri="{FF2B5EF4-FFF2-40B4-BE49-F238E27FC236}">
                <a16:creationId xmlns:a16="http://schemas.microsoft.com/office/drawing/2014/main" id="{B5D17816-9EC8-443C-E4CA-5F7D6C19C2A6}"/>
              </a:ext>
            </a:extLst>
          </p:cNvPr>
          <p:cNvSpPr txBox="1">
            <a:spLocks/>
          </p:cNvSpPr>
          <p:nvPr/>
        </p:nvSpPr>
        <p:spPr>
          <a:xfrm>
            <a:off x="1918938" y="1116516"/>
            <a:ext cx="5833777"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1700" b="1" dirty="0">
                <a:latin typeface="Poppins" panose="00000500000000000000" pitchFamily="50" charset="0"/>
                <a:cs typeface="Poppins" panose="00000500000000000000" pitchFamily="50" charset="0"/>
              </a:rPr>
              <a:t>Inspección de Tránsito y Transporte</a:t>
            </a:r>
          </a:p>
        </p:txBody>
      </p:sp>
      <p:sp>
        <p:nvSpPr>
          <p:cNvPr id="7" name="Subtítulo 2">
            <a:extLst>
              <a:ext uri="{FF2B5EF4-FFF2-40B4-BE49-F238E27FC236}">
                <a16:creationId xmlns:a16="http://schemas.microsoft.com/office/drawing/2014/main" id="{C3556CE6-DA6C-BF11-2F55-0EB57C04A726}"/>
              </a:ext>
            </a:extLst>
          </p:cNvPr>
          <p:cNvSpPr txBox="1">
            <a:spLocks/>
          </p:cNvSpPr>
          <p:nvPr/>
        </p:nvSpPr>
        <p:spPr>
          <a:xfrm>
            <a:off x="2330418" y="5703913"/>
            <a:ext cx="3228249" cy="4260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5000"/>
              </a:lnSpc>
            </a:pPr>
            <a:r>
              <a:rPr lang="es-CO" sz="1600" dirty="0">
                <a:effectLst/>
                <a:latin typeface="Poppins" panose="02000000000000000000" pitchFamily="2" charset="0"/>
                <a:ea typeface="Arial MT"/>
                <a:cs typeface="Poppins" panose="02000000000000000000" pitchFamily="2" charset="0"/>
              </a:rPr>
              <a:t>Ejecución Plan de Desarrollo</a:t>
            </a:r>
          </a:p>
        </p:txBody>
      </p:sp>
      <p:sp>
        <p:nvSpPr>
          <p:cNvPr id="8" name="Rectángulo 7">
            <a:extLst>
              <a:ext uri="{FF2B5EF4-FFF2-40B4-BE49-F238E27FC236}">
                <a16:creationId xmlns:a16="http://schemas.microsoft.com/office/drawing/2014/main" id="{7238E804-D362-19C5-E363-CC9DA7F2E3FE}"/>
              </a:ext>
            </a:extLst>
          </p:cNvPr>
          <p:cNvSpPr/>
          <p:nvPr/>
        </p:nvSpPr>
        <p:spPr>
          <a:xfrm>
            <a:off x="5558668" y="5731715"/>
            <a:ext cx="1294911" cy="545690"/>
          </a:xfrm>
          <a:prstGeom prst="rect">
            <a:avLst/>
          </a:prstGeom>
          <a:solidFill>
            <a:srgbClr val="66E4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3200" b="1" dirty="0">
                <a:solidFill>
                  <a:schemeClr val="tx1"/>
                </a:solidFill>
              </a:rPr>
              <a:t>84,4%</a:t>
            </a:r>
          </a:p>
        </p:txBody>
      </p:sp>
      <p:sp>
        <p:nvSpPr>
          <p:cNvPr id="9" name="Subtítulo 2">
            <a:extLst>
              <a:ext uri="{FF2B5EF4-FFF2-40B4-BE49-F238E27FC236}">
                <a16:creationId xmlns:a16="http://schemas.microsoft.com/office/drawing/2014/main" id="{252997F7-136D-58F9-DB38-3C93B12799D2}"/>
              </a:ext>
            </a:extLst>
          </p:cNvPr>
          <p:cNvSpPr txBox="1">
            <a:spLocks/>
          </p:cNvSpPr>
          <p:nvPr/>
        </p:nvSpPr>
        <p:spPr>
          <a:xfrm>
            <a:off x="2335343" y="5988639"/>
            <a:ext cx="3228249" cy="3982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5000"/>
              </a:lnSpc>
            </a:pPr>
            <a:r>
              <a:rPr lang="es-CO" sz="1200" i="1" dirty="0">
                <a:solidFill>
                  <a:schemeClr val="tx1">
                    <a:lumMod val="50000"/>
                    <a:lumOff val="50000"/>
                  </a:schemeClr>
                </a:solidFill>
                <a:latin typeface="Poppins" panose="02000000000000000000" pitchFamily="2" charset="0"/>
                <a:ea typeface="Arial MT"/>
                <a:cs typeface="Poppins" panose="02000000000000000000" pitchFamily="2" charset="0"/>
              </a:rPr>
              <a:t>Corte al 30/09/2023</a:t>
            </a:r>
            <a:endParaRPr lang="es-CO" sz="1200" i="1" dirty="0">
              <a:solidFill>
                <a:schemeClr val="tx1">
                  <a:lumMod val="50000"/>
                  <a:lumOff val="50000"/>
                </a:schemeClr>
              </a:solidFill>
              <a:effectLst/>
              <a:latin typeface="Poppins" panose="02000000000000000000" pitchFamily="2" charset="0"/>
              <a:ea typeface="Arial MT"/>
              <a:cs typeface="Poppins" panose="02000000000000000000" pitchFamily="2" charset="0"/>
            </a:endParaRPr>
          </a:p>
        </p:txBody>
      </p:sp>
      <p:graphicFrame>
        <p:nvGraphicFramePr>
          <p:cNvPr id="10" name="Diagrama 9">
            <a:extLst>
              <a:ext uri="{FF2B5EF4-FFF2-40B4-BE49-F238E27FC236}">
                <a16:creationId xmlns:a16="http://schemas.microsoft.com/office/drawing/2014/main" id="{5F82197C-5FD7-8307-4CBD-6623CDFFBB8D}"/>
              </a:ext>
            </a:extLst>
          </p:cNvPr>
          <p:cNvGraphicFramePr/>
          <p:nvPr>
            <p:extLst>
              <p:ext uri="{D42A27DB-BD31-4B8C-83A1-F6EECF244321}">
                <p14:modId xmlns:p14="http://schemas.microsoft.com/office/powerpoint/2010/main" val="2461368690"/>
              </p:ext>
            </p:extLst>
          </p:nvPr>
        </p:nvGraphicFramePr>
        <p:xfrm>
          <a:off x="867675" y="1458412"/>
          <a:ext cx="6980889" cy="41638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Picture 2">
            <a:extLst>
              <a:ext uri="{FF2B5EF4-FFF2-40B4-BE49-F238E27FC236}">
                <a16:creationId xmlns:a16="http://schemas.microsoft.com/office/drawing/2014/main" id="{FE0FDB84-ACC1-B66B-6275-F0D778E1AA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30173" r="25866"/>
          <a:stretch/>
        </p:blipFill>
        <p:spPr bwMode="auto">
          <a:xfrm>
            <a:off x="7646052" y="-30562"/>
            <a:ext cx="45240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270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descr="Imagen en blanco y negro&#10;&#10;Descripción generada automáticamente con confianza media">
            <a:extLst>
              <a:ext uri="{FF2B5EF4-FFF2-40B4-BE49-F238E27FC236}">
                <a16:creationId xmlns:a16="http://schemas.microsoft.com/office/drawing/2014/main" id="{103B1CFD-3A4D-497E-BE7D-8F387519843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9144" y="30679"/>
            <a:ext cx="12193588" cy="6858000"/>
          </a:xfrm>
          <a:ln>
            <a:solidFill>
              <a:schemeClr val="accent4">
                <a:lumMod val="40000"/>
                <a:lumOff val="60000"/>
              </a:schemeClr>
            </a:solidFill>
          </a:ln>
        </p:spPr>
      </p:pic>
      <p:sp>
        <p:nvSpPr>
          <p:cNvPr id="7" name="Subtítulo 2">
            <a:extLst>
              <a:ext uri="{FF2B5EF4-FFF2-40B4-BE49-F238E27FC236}">
                <a16:creationId xmlns:a16="http://schemas.microsoft.com/office/drawing/2014/main" id="{E9FD5413-A5A2-7BF8-A0DA-2AFB3D90C0F4}"/>
              </a:ext>
            </a:extLst>
          </p:cNvPr>
          <p:cNvSpPr txBox="1">
            <a:spLocks/>
          </p:cNvSpPr>
          <p:nvPr/>
        </p:nvSpPr>
        <p:spPr>
          <a:xfrm>
            <a:off x="1918937" y="785895"/>
            <a:ext cx="7638017"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b="1" dirty="0">
                <a:solidFill>
                  <a:schemeClr val="tx1">
                    <a:lumMod val="65000"/>
                    <a:lumOff val="35000"/>
                  </a:schemeClr>
                </a:solidFill>
                <a:latin typeface="Poppins" panose="00000500000000000000" pitchFamily="50" charset="0"/>
                <a:cs typeface="Poppins" panose="00000500000000000000" pitchFamily="50" charset="0"/>
              </a:rPr>
              <a:t>Aspectos Estratégico Sectoriales Especiales</a:t>
            </a:r>
          </a:p>
        </p:txBody>
      </p:sp>
      <p:sp>
        <p:nvSpPr>
          <p:cNvPr id="8" name="Subtítulo 2">
            <a:extLst>
              <a:ext uri="{FF2B5EF4-FFF2-40B4-BE49-F238E27FC236}">
                <a16:creationId xmlns:a16="http://schemas.microsoft.com/office/drawing/2014/main" id="{3F1D96B8-0512-6662-B6E6-5FE172EA6E80}"/>
              </a:ext>
            </a:extLst>
          </p:cNvPr>
          <p:cNvSpPr txBox="1">
            <a:spLocks/>
          </p:cNvSpPr>
          <p:nvPr/>
        </p:nvSpPr>
        <p:spPr>
          <a:xfrm>
            <a:off x="1918938" y="1116516"/>
            <a:ext cx="7308639"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1700" b="1" dirty="0">
                <a:latin typeface="Poppins" panose="00000500000000000000" pitchFamily="50" charset="0"/>
                <a:cs typeface="Poppins" panose="00000500000000000000" pitchFamily="50" charset="0"/>
              </a:rPr>
              <a:t>Inspección de Tránsito y Transporte</a:t>
            </a:r>
          </a:p>
        </p:txBody>
      </p:sp>
      <p:sp>
        <p:nvSpPr>
          <p:cNvPr id="3" name="Subtítulo 2">
            <a:extLst>
              <a:ext uri="{FF2B5EF4-FFF2-40B4-BE49-F238E27FC236}">
                <a16:creationId xmlns:a16="http://schemas.microsoft.com/office/drawing/2014/main" id="{60F1A431-7E37-63CA-E2F6-7A1972BAA600}"/>
              </a:ext>
            </a:extLst>
          </p:cNvPr>
          <p:cNvSpPr txBox="1">
            <a:spLocks/>
          </p:cNvSpPr>
          <p:nvPr/>
        </p:nvSpPr>
        <p:spPr>
          <a:xfrm>
            <a:off x="1918937" y="1541111"/>
            <a:ext cx="6478302" cy="398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sz="2000" b="1" i="1" dirty="0">
                <a:latin typeface="Poppins" panose="00000500000000000000" pitchFamily="50" charset="0"/>
                <a:cs typeface="Poppins" panose="00000500000000000000" pitchFamily="50" charset="0"/>
              </a:rPr>
              <a:t>Informe Especial  Transporte Público</a:t>
            </a:r>
          </a:p>
        </p:txBody>
      </p:sp>
      <p:sp>
        <p:nvSpPr>
          <p:cNvPr id="4" name="CuadroTexto 3">
            <a:extLst>
              <a:ext uri="{FF2B5EF4-FFF2-40B4-BE49-F238E27FC236}">
                <a16:creationId xmlns:a16="http://schemas.microsoft.com/office/drawing/2014/main" id="{94D8416A-C998-2E02-A696-385D9440E7C3}"/>
              </a:ext>
            </a:extLst>
          </p:cNvPr>
          <p:cNvSpPr txBox="1"/>
          <p:nvPr/>
        </p:nvSpPr>
        <p:spPr>
          <a:xfrm>
            <a:off x="1294448" y="1939316"/>
            <a:ext cx="7769542" cy="2031325"/>
          </a:xfrm>
          <a:prstGeom prst="rect">
            <a:avLst/>
          </a:prstGeom>
          <a:noFill/>
        </p:spPr>
        <p:txBody>
          <a:bodyPr wrap="square">
            <a:spAutoFit/>
          </a:bodyPr>
          <a:lstStyle/>
          <a:p>
            <a:pPr algn="l"/>
            <a:r>
              <a:rPr lang="es-MX" sz="1800" b="0" i="0" u="none" strike="noStrike" baseline="0" dirty="0">
                <a:latin typeface="Arial" panose="020B0604020202020204" pitchFamily="34" charset="0"/>
              </a:rPr>
              <a:t>En Barrancabermeja se tienen habilitadas 10</a:t>
            </a:r>
          </a:p>
          <a:p>
            <a:pPr algn="l"/>
            <a:r>
              <a:rPr lang="es-MX" sz="1800" b="0" i="0" u="none" strike="noStrike" baseline="0" dirty="0">
                <a:latin typeface="Arial" panose="020B0604020202020204" pitchFamily="34" charset="0"/>
              </a:rPr>
              <a:t>empresas en la modalidad individual, 5 empresas en modalidad Colectivo, 1 empresa en</a:t>
            </a:r>
          </a:p>
          <a:p>
            <a:pPr algn="l"/>
            <a:r>
              <a:rPr lang="es-MX" sz="1800" b="0" i="0" u="none" strike="noStrike" baseline="0" dirty="0">
                <a:latin typeface="Arial" panose="020B0604020202020204" pitchFamily="34" charset="0"/>
              </a:rPr>
              <a:t>modalidad mixta, de estas empresas dos tienen habilitación simultáneamente para dos</a:t>
            </a:r>
          </a:p>
          <a:p>
            <a:pPr algn="l"/>
            <a:r>
              <a:rPr lang="es-CO" sz="1800" b="0" i="0" u="none" strike="noStrike" baseline="0" dirty="0">
                <a:latin typeface="Arial" panose="020B0604020202020204" pitchFamily="34" charset="0"/>
              </a:rPr>
              <a:t>modalidades.</a:t>
            </a:r>
          </a:p>
          <a:p>
            <a:pPr algn="l"/>
            <a:endParaRPr lang="es-CO" dirty="0"/>
          </a:p>
        </p:txBody>
      </p:sp>
      <p:pic>
        <p:nvPicPr>
          <p:cNvPr id="10" name="Imagen 9">
            <a:extLst>
              <a:ext uri="{FF2B5EF4-FFF2-40B4-BE49-F238E27FC236}">
                <a16:creationId xmlns:a16="http://schemas.microsoft.com/office/drawing/2014/main" id="{3830BFF2-E8AB-5CB7-5A05-A3A84177B18F}"/>
              </a:ext>
            </a:extLst>
          </p:cNvPr>
          <p:cNvPicPr>
            <a:picLocks noChangeAspect="1"/>
          </p:cNvPicPr>
          <p:nvPr/>
        </p:nvPicPr>
        <p:blipFill>
          <a:blip r:embed="rId3"/>
          <a:stretch>
            <a:fillRect/>
          </a:stretch>
        </p:blipFill>
        <p:spPr>
          <a:xfrm>
            <a:off x="1050730" y="3748937"/>
            <a:ext cx="6255071" cy="2101958"/>
          </a:xfrm>
          <a:prstGeom prst="rect">
            <a:avLst/>
          </a:prstGeom>
        </p:spPr>
      </p:pic>
    </p:spTree>
    <p:extLst>
      <p:ext uri="{BB962C8B-B14F-4D97-AF65-F5344CB8AC3E}">
        <p14:creationId xmlns:p14="http://schemas.microsoft.com/office/powerpoint/2010/main" val="365619531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5868</TotalTime>
  <Words>2125</Words>
  <Application>Microsoft Office PowerPoint</Application>
  <PresentationFormat>Panorámica</PresentationFormat>
  <Paragraphs>384</Paragraphs>
  <Slides>33</Slides>
  <Notes>6</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33</vt:i4>
      </vt:variant>
    </vt:vector>
  </HeadingPairs>
  <TitlesOfParts>
    <vt:vector size="42" baseType="lpstr">
      <vt:lpstr>Arial</vt:lpstr>
      <vt:lpstr>Arial MT</vt:lpstr>
      <vt:lpstr>Calibri</vt:lpstr>
      <vt:lpstr>Calibri Light</vt:lpstr>
      <vt:lpstr>Poppins</vt:lpstr>
      <vt:lpstr>Symbol</vt:lpstr>
      <vt:lpstr>Wingdings</vt:lpstr>
      <vt:lpstr>Tema de Office</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INSPECCIÓN DE TRÁNSITO Y TRANSPORTE DE BARRANCABERMEJA </vt:lpstr>
      <vt:lpstr>Presentación de PowerPoint</vt:lpstr>
      <vt:lpstr>PRESUPUESTO DE INGRESO DE VIGENCIA 2023</vt:lpstr>
      <vt:lpstr>EJECUCION DE INGRESO VIGENCIA 2023 </vt:lpstr>
      <vt:lpstr>PRESUPUESTO DE INGRESOS VIGENCIA 2023</vt:lpstr>
      <vt:lpstr>PRESUPUESTO DE GASTO DE VIGENCIA 2023</vt:lpstr>
      <vt:lpstr>EJECUCION DE GASTO VIGENCIAS 2023 </vt:lpstr>
      <vt:lpstr>CUENTAS POR PAGAR A OCTUBRE 2023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ESTRATEGIAS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PaoLITa RoDrigueZ</dc:creator>
  <cp:lastModifiedBy>Diana</cp:lastModifiedBy>
  <cp:revision>12</cp:revision>
  <cp:lastPrinted>2023-11-03T01:25:44Z</cp:lastPrinted>
  <dcterms:created xsi:type="dcterms:W3CDTF">2023-10-04T18:36:44Z</dcterms:created>
  <dcterms:modified xsi:type="dcterms:W3CDTF">2023-12-19T16:44:40Z</dcterms:modified>
</cp:coreProperties>
</file>