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charts/chart16.xml" ContentType="application/vnd.openxmlformats-officedocument.drawingml.char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257" r:id="rId3"/>
    <p:sldId id="258" r:id="rId4"/>
    <p:sldId id="267" r:id="rId5"/>
    <p:sldId id="268" r:id="rId6"/>
    <p:sldId id="269" r:id="rId7"/>
    <p:sldId id="270" r:id="rId8"/>
    <p:sldId id="349" r:id="rId9"/>
    <p:sldId id="352" r:id="rId10"/>
    <p:sldId id="271" r:id="rId11"/>
    <p:sldId id="275" r:id="rId12"/>
    <p:sldId id="353" r:id="rId13"/>
    <p:sldId id="354" r:id="rId14"/>
    <p:sldId id="355" r:id="rId15"/>
    <p:sldId id="356" r:id="rId16"/>
    <p:sldId id="357" r:id="rId17"/>
    <p:sldId id="277" r:id="rId18"/>
    <p:sldId id="278" r:id="rId19"/>
    <p:sldId id="358" r:id="rId20"/>
    <p:sldId id="359" r:id="rId21"/>
    <p:sldId id="360" r:id="rId22"/>
    <p:sldId id="369" r:id="rId23"/>
    <p:sldId id="370" r:id="rId24"/>
    <p:sldId id="371" r:id="rId25"/>
    <p:sldId id="361" r:id="rId26"/>
    <p:sldId id="362" r:id="rId27"/>
    <p:sldId id="284" r:id="rId28"/>
    <p:sldId id="290" r:id="rId29"/>
    <p:sldId id="363" r:id="rId30"/>
    <p:sldId id="285" r:id="rId31"/>
    <p:sldId id="287" r:id="rId32"/>
    <p:sldId id="288" r:id="rId33"/>
    <p:sldId id="289" r:id="rId34"/>
    <p:sldId id="292" r:id="rId35"/>
    <p:sldId id="293" r:id="rId36"/>
    <p:sldId id="364" r:id="rId37"/>
    <p:sldId id="365" r:id="rId38"/>
    <p:sldId id="366" r:id="rId39"/>
    <p:sldId id="295" r:id="rId40"/>
    <p:sldId id="296" r:id="rId41"/>
    <p:sldId id="297" r:id="rId42"/>
    <p:sldId id="298" r:id="rId43"/>
    <p:sldId id="299" r:id="rId44"/>
    <p:sldId id="301" r:id="rId45"/>
    <p:sldId id="302" r:id="rId46"/>
    <p:sldId id="303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3" r:id="rId55"/>
    <p:sldId id="314" r:id="rId56"/>
    <p:sldId id="315" r:id="rId57"/>
    <p:sldId id="316" r:id="rId58"/>
    <p:sldId id="368" r:id="rId59"/>
    <p:sldId id="339" r:id="rId60"/>
    <p:sldId id="341" r:id="rId61"/>
    <p:sldId id="346" r:id="rId6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5" autoAdjust="0"/>
    <p:restoredTop sz="94828" autoAdjust="0"/>
  </p:normalViewPr>
  <p:slideViewPr>
    <p:cSldViewPr snapToGrid="0">
      <p:cViewPr varScale="1">
        <p:scale>
          <a:sx n="63" d="100"/>
          <a:sy n="63" d="100"/>
        </p:scale>
        <p:origin x="-840" y="-102"/>
      </p:cViewPr>
      <p:guideLst>
        <p:guide orient="horz" pos="2077"/>
        <p:guide pos="1575"/>
      </p:guideLst>
    </p:cSldViewPr>
  </p:slideViewPr>
  <p:outlineViewPr>
    <p:cViewPr>
      <p:scale>
        <a:sx n="33" d="100"/>
        <a:sy n="33" d="100"/>
      </p:scale>
      <p:origin x="0" y="-6331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ttb\Documents\4%20I.T.T.B.%202016\INFORMES\CONCEJO\GESTION%20ENERO%20A%20MAYO%202016\PROCESADOS\CONSOLIDADO%20TABLA%20MATRICULAS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ttb\Documents\4%20I.T.T.B.%202016\INFORMES\CONCEJO\GESTION%20ENERO%20A%20MAYO%202016\PROCESADOS\INGRESOS%20POR%20SEGURIDAD%20VIAL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ttb\Documents\4%20I.T.T.B.%202016\INFORMES\CONCEJO\GESTION%20ENERO%20A%20MAYO%202016\PROCESADOS\INGRESOS%20POR%20SEGURIDAD%20VIAL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ttb\Documents\4%20I.T.T.B.%202016\INFORMES\CONCEJO\GESTION%20JUNIO%20A%20SEPTIEMBRE\SEPTIEMBRE\CARTERA%20A%2030%20DE%20SEPTIEMBRE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ttb\Documents\4%20I.T.T.B.%202016\INFORMES\CONCEJO\GESTION%20JUNIO%20A%20SEPTIEMBRE\SEPTIEMBRE\CARTERA%20A%2030%20DE%20SEPTIEMBRE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ttb\Documents\4%20I.T.T.B.%202016\INFORMES\CONCEJO\GESTION%20JUNIO%20A%20SEPTIEMBRE\SEPTIEMBRE\CARTERA%20A%2030%20DE%20SEPTIEMBRE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ttb\Documents\4%20I.T.T.B.%202016\INFORMES\CONCEJO\GESTION%20JUNIO%20A%20SEPTIEMBRE\SEPTIEMBRE\CARTERA%20A%2030%20DE%20SEPTIEMBR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ttb\Documents\4%20I.T.T.B.%202016\INFORMES\CONCEJO\GESTION%20JUNIO%20A%20SEPTIEMBRE\SEPTIEMBRE\ITTB%20Accidentes%202016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ittb\Documents\4%20I.T.T.B.%202016\INFORMES\CONCEJO\GESTION%20JUNIO%20A%20SEPTIEMBRE\SEPTIEMBRE\ITTB%20Accidentes%202016.xlsx" TargetMode="External"/><Relationship Id="rId1" Type="http://schemas.openxmlformats.org/officeDocument/2006/relationships/image" Target="../media/image39.jpeg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ittb\Documents\4%20I.T.T.B.%202016\INFORMES\CONCEJO\GESTION%20JUNIO%20A%20SEPTIEMBRE\SEPTIEMBRE\ITTB%20Accidentes%202016.xlsx" TargetMode="External"/><Relationship Id="rId1" Type="http://schemas.openxmlformats.org/officeDocument/2006/relationships/image" Target="../media/image39.jpeg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ttb\Documents\4%20I.T.T.B.%202016\INFORMES\CONCEJO\GESTION%20JUNIO%20A%20SEPTIEMBRE\SEPTIEMBRE\ITTB%20Accidentes%202016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ttb\Documents\4%20I.T.T.B.%202016\INFORMES\CONCEJO\GESTION%20JUNIO%20A%20SEPTIEMBRE\SEPTIEMBRE\ITTB%20Accidentes%202016%20comparativo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ttb\Documents\4%20I.T.T.B.%202016\INFORMES\CONCEJO\GESTION%20JUNIO%20A%20SEPTIEMBRE\SEPTIEMBRE\ITTB%20Accidentes%202016%20comparativo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ttb\Documents\4%20I.T.T.B.%202016\INFORMES\CONCEJO\GESTION%20JUNIO%20A%20SEPTIEMBRE\SEPTIEMBRE\ITTB%20Accidentes%202016%20comparativo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ttb\Documents\4%20I.T.T.B.%202016\INFORMES\CONCEJO\GESTION%20JUNIO%20A%20SEPTIEMBRE\SEPTIEMBRE\procesados\TABLA%20DESGLOSADA%20DE%20INGRES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CO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JUNIO</c:v>
                </c:pt>
              </c:strCache>
            </c:strRef>
          </c:tx>
          <c:cat>
            <c:strRef>
              <c:f>Hoja1!$A$2:$A$8</c:f>
              <c:strCache>
                <c:ptCount val="7"/>
                <c:pt idx="0">
                  <c:v>Mal estacionamiento</c:v>
                </c:pt>
                <c:pt idx="1">
                  <c:v>equipo de seguridad vial</c:v>
                </c:pt>
                <c:pt idx="2">
                  <c:v>sobre cupo</c:v>
                </c:pt>
                <c:pt idx="3">
                  <c:v>transporte informal</c:v>
                </c:pt>
                <c:pt idx="4">
                  <c:v>Embriaguez</c:v>
                </c:pt>
                <c:pt idx="5">
                  <c:v>falta de documentos</c:v>
                </c:pt>
                <c:pt idx="6">
                  <c:v>otras infracciones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443</c:v>
                </c:pt>
                <c:pt idx="1">
                  <c:v>9</c:v>
                </c:pt>
                <c:pt idx="2">
                  <c:v>50</c:v>
                </c:pt>
                <c:pt idx="3">
                  <c:v>71</c:v>
                </c:pt>
                <c:pt idx="4">
                  <c:v>4</c:v>
                </c:pt>
                <c:pt idx="5">
                  <c:v>666</c:v>
                </c:pt>
                <c:pt idx="6">
                  <c:v>531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JULIO</c:v>
                </c:pt>
              </c:strCache>
            </c:strRef>
          </c:tx>
          <c:cat>
            <c:strRef>
              <c:f>Hoja1!$A$2:$A$8</c:f>
              <c:strCache>
                <c:ptCount val="7"/>
                <c:pt idx="0">
                  <c:v>Mal estacionamiento</c:v>
                </c:pt>
                <c:pt idx="1">
                  <c:v>equipo de seguridad vial</c:v>
                </c:pt>
                <c:pt idx="2">
                  <c:v>sobre cupo</c:v>
                </c:pt>
                <c:pt idx="3">
                  <c:v>transporte informal</c:v>
                </c:pt>
                <c:pt idx="4">
                  <c:v>Embriaguez</c:v>
                </c:pt>
                <c:pt idx="5">
                  <c:v>falta de documentos</c:v>
                </c:pt>
                <c:pt idx="6">
                  <c:v>otras infracciones</c:v>
                </c:pt>
              </c:strCache>
            </c:strRef>
          </c:cat>
          <c:val>
            <c:numRef>
              <c:f>Hoja1!$C$2:$C$8</c:f>
              <c:numCache>
                <c:formatCode>General</c:formatCode>
                <c:ptCount val="7"/>
                <c:pt idx="0">
                  <c:v>503</c:v>
                </c:pt>
                <c:pt idx="1">
                  <c:v>13</c:v>
                </c:pt>
                <c:pt idx="2">
                  <c:v>53</c:v>
                </c:pt>
                <c:pt idx="3">
                  <c:v>38</c:v>
                </c:pt>
                <c:pt idx="4">
                  <c:v>6</c:v>
                </c:pt>
                <c:pt idx="5">
                  <c:v>582</c:v>
                </c:pt>
                <c:pt idx="6">
                  <c:v>495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AGOSTO</c:v>
                </c:pt>
              </c:strCache>
            </c:strRef>
          </c:tx>
          <c:cat>
            <c:strRef>
              <c:f>Hoja1!$A$2:$A$8</c:f>
              <c:strCache>
                <c:ptCount val="7"/>
                <c:pt idx="0">
                  <c:v>Mal estacionamiento</c:v>
                </c:pt>
                <c:pt idx="1">
                  <c:v>equipo de seguridad vial</c:v>
                </c:pt>
                <c:pt idx="2">
                  <c:v>sobre cupo</c:v>
                </c:pt>
                <c:pt idx="3">
                  <c:v>transporte informal</c:v>
                </c:pt>
                <c:pt idx="4">
                  <c:v>Embriaguez</c:v>
                </c:pt>
                <c:pt idx="5">
                  <c:v>falta de documentos</c:v>
                </c:pt>
                <c:pt idx="6">
                  <c:v>otras infracciones</c:v>
                </c:pt>
              </c:strCache>
            </c:strRef>
          </c:cat>
          <c:val>
            <c:numRef>
              <c:f>Hoja1!$D$2:$D$8</c:f>
              <c:numCache>
                <c:formatCode>General</c:formatCode>
                <c:ptCount val="7"/>
                <c:pt idx="0">
                  <c:v>674</c:v>
                </c:pt>
                <c:pt idx="1">
                  <c:v>11</c:v>
                </c:pt>
                <c:pt idx="2">
                  <c:v>50</c:v>
                </c:pt>
                <c:pt idx="3">
                  <c:v>40</c:v>
                </c:pt>
                <c:pt idx="4">
                  <c:v>0</c:v>
                </c:pt>
                <c:pt idx="5">
                  <c:v>588</c:v>
                </c:pt>
                <c:pt idx="6">
                  <c:v>499</c:v>
                </c:pt>
              </c:numCache>
            </c:numRef>
          </c:val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SEPTIEM</c:v>
                </c:pt>
              </c:strCache>
            </c:strRef>
          </c:tx>
          <c:cat>
            <c:strRef>
              <c:f>Hoja1!$A$2:$A$8</c:f>
              <c:strCache>
                <c:ptCount val="7"/>
                <c:pt idx="0">
                  <c:v>Mal estacionamiento</c:v>
                </c:pt>
                <c:pt idx="1">
                  <c:v>equipo de seguridad vial</c:v>
                </c:pt>
                <c:pt idx="2">
                  <c:v>sobre cupo</c:v>
                </c:pt>
                <c:pt idx="3">
                  <c:v>transporte informal</c:v>
                </c:pt>
                <c:pt idx="4">
                  <c:v>Embriaguez</c:v>
                </c:pt>
                <c:pt idx="5">
                  <c:v>falta de documentos</c:v>
                </c:pt>
                <c:pt idx="6">
                  <c:v>otras infracciones</c:v>
                </c:pt>
              </c:strCache>
            </c:strRef>
          </c:cat>
          <c:val>
            <c:numRef>
              <c:f>Hoja1!$E$2:$E$8</c:f>
              <c:numCache>
                <c:formatCode>General</c:formatCode>
                <c:ptCount val="7"/>
                <c:pt idx="0">
                  <c:v>490</c:v>
                </c:pt>
                <c:pt idx="1">
                  <c:v>6</c:v>
                </c:pt>
                <c:pt idx="2">
                  <c:v>58</c:v>
                </c:pt>
                <c:pt idx="3">
                  <c:v>43</c:v>
                </c:pt>
                <c:pt idx="4">
                  <c:v>5</c:v>
                </c:pt>
                <c:pt idx="5">
                  <c:v>538</c:v>
                </c:pt>
                <c:pt idx="6">
                  <c:v>550</c:v>
                </c:pt>
              </c:numCache>
            </c:numRef>
          </c:val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TOTAL</c:v>
                </c:pt>
              </c:strCache>
            </c:strRef>
          </c:tx>
          <c:cat>
            <c:strRef>
              <c:f>Hoja1!$A$2:$A$8</c:f>
              <c:strCache>
                <c:ptCount val="7"/>
                <c:pt idx="0">
                  <c:v>Mal estacionamiento</c:v>
                </c:pt>
                <c:pt idx="1">
                  <c:v>equipo de seguridad vial</c:v>
                </c:pt>
                <c:pt idx="2">
                  <c:v>sobre cupo</c:v>
                </c:pt>
                <c:pt idx="3">
                  <c:v>transporte informal</c:v>
                </c:pt>
                <c:pt idx="4">
                  <c:v>Embriaguez</c:v>
                </c:pt>
                <c:pt idx="5">
                  <c:v>falta de documentos</c:v>
                </c:pt>
                <c:pt idx="6">
                  <c:v>otras infracciones</c:v>
                </c:pt>
              </c:strCache>
            </c:strRef>
          </c:cat>
          <c:val>
            <c:numRef>
              <c:f>Hoja1!$F$2:$F$8</c:f>
              <c:numCache>
                <c:formatCode>General</c:formatCode>
                <c:ptCount val="7"/>
                <c:pt idx="0">
                  <c:v>2110</c:v>
                </c:pt>
                <c:pt idx="1">
                  <c:v>39</c:v>
                </c:pt>
                <c:pt idx="2">
                  <c:v>211</c:v>
                </c:pt>
                <c:pt idx="3">
                  <c:v>192</c:v>
                </c:pt>
                <c:pt idx="4">
                  <c:v>15</c:v>
                </c:pt>
                <c:pt idx="5">
                  <c:v>2374</c:v>
                </c:pt>
                <c:pt idx="6">
                  <c:v>2075</c:v>
                </c:pt>
              </c:numCache>
            </c:numRef>
          </c:val>
        </c:ser>
        <c:shape val="box"/>
        <c:axId val="96692480"/>
        <c:axId val="100917248"/>
        <c:axId val="0"/>
      </c:bar3DChart>
      <c:catAx>
        <c:axId val="96692480"/>
        <c:scaling>
          <c:orientation val="minMax"/>
        </c:scaling>
        <c:axPos val="b"/>
        <c:tickLblPos val="nextTo"/>
        <c:crossAx val="100917248"/>
        <c:crosses val="autoZero"/>
        <c:auto val="1"/>
        <c:lblAlgn val="ctr"/>
        <c:lblOffset val="100"/>
      </c:catAx>
      <c:valAx>
        <c:axId val="100917248"/>
        <c:scaling>
          <c:orientation val="minMax"/>
        </c:scaling>
        <c:axPos val="l"/>
        <c:majorGridlines/>
        <c:numFmt formatCode="General" sourceLinked="1"/>
        <c:tickLblPos val="nextTo"/>
        <c:crossAx val="96692480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CO"/>
  <c:style val="18"/>
  <c:chart>
    <c:plotArea>
      <c:layout/>
      <c:lineChart>
        <c:grouping val="standard"/>
        <c:ser>
          <c:idx val="0"/>
          <c:order val="0"/>
          <c:tx>
            <c:strRef>
              <c:f>'CONSOLIDADO PERIODO'!$B$77</c:f>
              <c:strCache>
                <c:ptCount val="1"/>
                <c:pt idx="0">
                  <c:v>DERECHOS DE PETICIÓN</c:v>
                </c:pt>
              </c:strCache>
            </c:strRef>
          </c:tx>
          <c:cat>
            <c:strRef>
              <c:f>'CONSOLIDADO PERIODO'!$A$78:$A$86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 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'CONSOLIDADO PERIODO'!$B$78:$B$86</c:f>
            </c:numRef>
          </c:val>
        </c:ser>
        <c:ser>
          <c:idx val="1"/>
          <c:order val="1"/>
          <c:tx>
            <c:strRef>
              <c:f>'CONSOLIDADO PERIODO'!$C$77</c:f>
              <c:strCache>
                <c:ptCount val="1"/>
                <c:pt idx="0">
                  <c:v>OFICIOS</c:v>
                </c:pt>
              </c:strCache>
            </c:strRef>
          </c:tx>
          <c:cat>
            <c:strRef>
              <c:f>'CONSOLIDADO PERIODO'!$A$78:$A$86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 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'CONSOLIDADO PERIODO'!$C$78:$C$86</c:f>
            </c:numRef>
          </c:val>
        </c:ser>
        <c:ser>
          <c:idx val="2"/>
          <c:order val="2"/>
          <c:tx>
            <c:strRef>
              <c:f>'CONSOLIDADO PERIODO'!$D$77</c:f>
              <c:strCache>
                <c:ptCount val="1"/>
                <c:pt idx="0">
                  <c:v>MATRÍCULAS</c:v>
                </c:pt>
              </c:strCache>
            </c:strRef>
          </c:tx>
          <c:cat>
            <c:strRef>
              <c:f>'CONSOLIDADO PERIODO'!$A$78:$A$86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 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'CONSOLIDADO PERIODO'!$D$78:$D$86</c:f>
              <c:numCache>
                <c:formatCode>General</c:formatCode>
                <c:ptCount val="9"/>
                <c:pt idx="0">
                  <c:v>273</c:v>
                </c:pt>
                <c:pt idx="1">
                  <c:v>318</c:v>
                </c:pt>
                <c:pt idx="2">
                  <c:v>323</c:v>
                </c:pt>
                <c:pt idx="3">
                  <c:v>278</c:v>
                </c:pt>
                <c:pt idx="4">
                  <c:v>484</c:v>
                </c:pt>
                <c:pt idx="5">
                  <c:v>247</c:v>
                </c:pt>
                <c:pt idx="6">
                  <c:v>307</c:v>
                </c:pt>
                <c:pt idx="7">
                  <c:v>341</c:v>
                </c:pt>
                <c:pt idx="8">
                  <c:v>241</c:v>
                </c:pt>
              </c:numCache>
            </c:numRef>
          </c:val>
        </c:ser>
        <c:ser>
          <c:idx val="3"/>
          <c:order val="3"/>
          <c:tx>
            <c:strRef>
              <c:f>'CONSOLIDADO PERIODO'!$E$77</c:f>
              <c:strCache>
                <c:ptCount val="1"/>
                <c:pt idx="0">
                  <c:v>TRASLADO</c:v>
                </c:pt>
              </c:strCache>
            </c:strRef>
          </c:tx>
          <c:cat>
            <c:strRef>
              <c:f>'CONSOLIDADO PERIODO'!$A$78:$A$86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 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'CONSOLIDADO PERIODO'!$E$78:$E$86</c:f>
              <c:numCache>
                <c:formatCode>General</c:formatCode>
                <c:ptCount val="9"/>
                <c:pt idx="0">
                  <c:v>18</c:v>
                </c:pt>
                <c:pt idx="1">
                  <c:v>27</c:v>
                </c:pt>
                <c:pt idx="2">
                  <c:v>29</c:v>
                </c:pt>
                <c:pt idx="3">
                  <c:v>33</c:v>
                </c:pt>
                <c:pt idx="4">
                  <c:v>36</c:v>
                </c:pt>
                <c:pt idx="5">
                  <c:v>28</c:v>
                </c:pt>
                <c:pt idx="6">
                  <c:v>45</c:v>
                </c:pt>
                <c:pt idx="7">
                  <c:v>63</c:v>
                </c:pt>
                <c:pt idx="8">
                  <c:v>42</c:v>
                </c:pt>
              </c:numCache>
            </c:numRef>
          </c:val>
        </c:ser>
        <c:ser>
          <c:idx val="4"/>
          <c:order val="4"/>
          <c:tx>
            <c:strRef>
              <c:f>'CONSOLIDADO PERIODO'!$F$77</c:f>
              <c:strCache>
                <c:ptCount val="1"/>
                <c:pt idx="0">
                  <c:v>TRASPASO</c:v>
                </c:pt>
              </c:strCache>
            </c:strRef>
          </c:tx>
          <c:cat>
            <c:strRef>
              <c:f>'CONSOLIDADO PERIODO'!$A$78:$A$86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 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'CONSOLIDADO PERIODO'!$F$78:$F$86</c:f>
              <c:numCache>
                <c:formatCode>General</c:formatCode>
                <c:ptCount val="9"/>
                <c:pt idx="0">
                  <c:v>354</c:v>
                </c:pt>
                <c:pt idx="1">
                  <c:v>334</c:v>
                </c:pt>
                <c:pt idx="2">
                  <c:v>570</c:v>
                </c:pt>
                <c:pt idx="3">
                  <c:v>252</c:v>
                </c:pt>
                <c:pt idx="4">
                  <c:v>473</c:v>
                </c:pt>
                <c:pt idx="5">
                  <c:v>431</c:v>
                </c:pt>
                <c:pt idx="6">
                  <c:v>445</c:v>
                </c:pt>
                <c:pt idx="7">
                  <c:v>571</c:v>
                </c:pt>
                <c:pt idx="8">
                  <c:v>501</c:v>
                </c:pt>
              </c:numCache>
            </c:numRef>
          </c:val>
        </c:ser>
        <c:ser>
          <c:idx val="5"/>
          <c:order val="5"/>
          <c:tx>
            <c:strRef>
              <c:f>'CONSOLIDADO PERIODO'!$G$77</c:f>
              <c:strCache>
                <c:ptCount val="1"/>
                <c:pt idx="0">
                  <c:v>RADICADO
 DE CUENTA</c:v>
                </c:pt>
              </c:strCache>
            </c:strRef>
          </c:tx>
          <c:cat>
            <c:strRef>
              <c:f>'CONSOLIDADO PERIODO'!$A$78:$A$86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 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'CONSOLIDADO PERIODO'!$G$78:$G$86</c:f>
              <c:numCache>
                <c:formatCode>General</c:formatCode>
                <c:ptCount val="9"/>
                <c:pt idx="0">
                  <c:v>13</c:v>
                </c:pt>
                <c:pt idx="1">
                  <c:v>15</c:v>
                </c:pt>
                <c:pt idx="2">
                  <c:v>5</c:v>
                </c:pt>
                <c:pt idx="3">
                  <c:v>5</c:v>
                </c:pt>
                <c:pt idx="4">
                  <c:v>10</c:v>
                </c:pt>
                <c:pt idx="5">
                  <c:v>8</c:v>
                </c:pt>
                <c:pt idx="6">
                  <c:v>6</c:v>
                </c:pt>
                <c:pt idx="7">
                  <c:v>15</c:v>
                </c:pt>
                <c:pt idx="8">
                  <c:v>6</c:v>
                </c:pt>
              </c:numCache>
            </c:numRef>
          </c:val>
        </c:ser>
        <c:ser>
          <c:idx val="6"/>
          <c:order val="6"/>
          <c:tx>
            <c:strRef>
              <c:f>'CONSOLIDADO PERIODO'!$H$77</c:f>
              <c:strCache>
                <c:ptCount val="1"/>
                <c:pt idx="0">
                  <c:v>OTROS
 TRAMITES</c:v>
                </c:pt>
              </c:strCache>
            </c:strRef>
          </c:tx>
          <c:cat>
            <c:strRef>
              <c:f>'CONSOLIDADO PERIODO'!$A$78:$A$86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 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'CONSOLIDADO PERIODO'!$H$78:$H$86</c:f>
              <c:numCache>
                <c:formatCode>General</c:formatCode>
                <c:ptCount val="9"/>
                <c:pt idx="0">
                  <c:v>294</c:v>
                </c:pt>
                <c:pt idx="1">
                  <c:v>321</c:v>
                </c:pt>
                <c:pt idx="2">
                  <c:v>346</c:v>
                </c:pt>
                <c:pt idx="3">
                  <c:v>368</c:v>
                </c:pt>
                <c:pt idx="4">
                  <c:v>330</c:v>
                </c:pt>
                <c:pt idx="5">
                  <c:v>343</c:v>
                </c:pt>
                <c:pt idx="6">
                  <c:v>349</c:v>
                </c:pt>
                <c:pt idx="7">
                  <c:v>408</c:v>
                </c:pt>
                <c:pt idx="8">
                  <c:v>374</c:v>
                </c:pt>
              </c:numCache>
            </c:numRef>
          </c:val>
        </c:ser>
        <c:marker val="1"/>
        <c:axId val="64124800"/>
        <c:axId val="64126336"/>
      </c:lineChart>
      <c:catAx>
        <c:axId val="64124800"/>
        <c:scaling>
          <c:orientation val="minMax"/>
        </c:scaling>
        <c:axPos val="b"/>
        <c:tickLblPos val="nextTo"/>
        <c:crossAx val="64126336"/>
        <c:crosses val="autoZero"/>
        <c:auto val="1"/>
        <c:lblAlgn val="ctr"/>
        <c:lblOffset val="100"/>
      </c:catAx>
      <c:valAx>
        <c:axId val="64126336"/>
        <c:scaling>
          <c:orientation val="minMax"/>
        </c:scaling>
        <c:axPos val="l"/>
        <c:majorGridlines/>
        <c:numFmt formatCode="General" sourceLinked="1"/>
        <c:tickLblPos val="nextTo"/>
        <c:crossAx val="6412480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legend>
      <c:legendPos val="r"/>
      <c:layout/>
    </c:legend>
    <c:plotVisOnly val="1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CO"/>
  <c:style val="37"/>
  <c:chart>
    <c:title>
      <c:tx>
        <c:rich>
          <a:bodyPr/>
          <a:lstStyle/>
          <a:p>
            <a:pPr>
              <a:defRPr/>
            </a:pPr>
            <a:r>
              <a:rPr lang="en-US" sz="2000" dirty="0" smtClean="0"/>
              <a:t>TOTAL DE INGRESOS MES</a:t>
            </a:r>
            <a:r>
              <a:rPr lang="en-US" sz="2000" baseline="0" dirty="0" smtClean="0"/>
              <a:t> - </a:t>
            </a:r>
            <a:r>
              <a:rPr lang="en-US" sz="2000" dirty="0" smtClean="0"/>
              <a:t>SERVICIOS DE SEGURIDAD VIAL  </a:t>
            </a:r>
            <a:r>
              <a:rPr lang="en-US" sz="2400" dirty="0" smtClean="0"/>
              <a:t>$51.030.355</a:t>
            </a:r>
            <a:endParaRPr lang="en-US" dirty="0"/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Hoja1!$B$4</c:f>
              <c:strCache>
                <c:ptCount val="1"/>
                <c:pt idx="0">
                  <c:v>Servicio de Agentes</c:v>
                </c:pt>
              </c:strCache>
            </c:strRef>
          </c:tx>
          <c:cat>
            <c:strRef>
              <c:f>Hoja1!$C$3:$K$3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Hoja1!$C$4:$K$4</c:f>
            </c:numRef>
          </c:val>
          <c:shape val="box"/>
        </c:ser>
        <c:ser>
          <c:idx val="1"/>
          <c:order val="1"/>
          <c:tx>
            <c:strRef>
              <c:f>Hoja1!$B$5</c:f>
              <c:strCache>
                <c:ptCount val="1"/>
                <c:pt idx="0">
                  <c:v>Permisos Especiales</c:v>
                </c:pt>
              </c:strCache>
            </c:strRef>
          </c:tx>
          <c:cat>
            <c:strRef>
              <c:f>Hoja1!$C$3:$K$3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Hoja1!$C$5:$K$5</c:f>
            </c:numRef>
          </c:val>
          <c:shape val="box"/>
        </c:ser>
        <c:ser>
          <c:idx val="2"/>
          <c:order val="2"/>
          <c:tx>
            <c:strRef>
              <c:f>Hoja1!$B$6</c:f>
              <c:strCache>
                <c:ptCount val="1"/>
                <c:pt idx="0">
                  <c:v>Resoluciones actividades</c:v>
                </c:pt>
              </c:strCache>
            </c:strRef>
          </c:tx>
          <c:cat>
            <c:strRef>
              <c:f>Hoja1!$C$3:$K$3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Hoja1!$C$6:$K$6</c:f>
            </c:numRef>
          </c:val>
          <c:shape val="box"/>
        </c:ser>
        <c:ser>
          <c:idx val="3"/>
          <c:order val="3"/>
          <c:tx>
            <c:strRef>
              <c:f>Hoja1!$B$7</c:f>
              <c:strCache>
                <c:ptCount val="1"/>
                <c:pt idx="0">
                  <c:v>RECAUDO TOTAL</c:v>
                </c:pt>
              </c:strCache>
            </c:strRef>
          </c:tx>
          <c:cat>
            <c:strRef>
              <c:f>Hoja1!$C$3:$K$3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Hoja1!$C$7:$K$7</c:f>
              <c:numCache>
                <c:formatCode>#,##0</c:formatCode>
                <c:ptCount val="9"/>
                <c:pt idx="0">
                  <c:v>4221874</c:v>
                </c:pt>
                <c:pt idx="1">
                  <c:v>9406616</c:v>
                </c:pt>
                <c:pt idx="2">
                  <c:v>5443764</c:v>
                </c:pt>
                <c:pt idx="3">
                  <c:v>5249124</c:v>
                </c:pt>
                <c:pt idx="4">
                  <c:v>5228172</c:v>
                </c:pt>
                <c:pt idx="5">
                  <c:v>4386593</c:v>
                </c:pt>
                <c:pt idx="6">
                  <c:v>3649900</c:v>
                </c:pt>
                <c:pt idx="7">
                  <c:v>4774468</c:v>
                </c:pt>
                <c:pt idx="8">
                  <c:v>8669844</c:v>
                </c:pt>
              </c:numCache>
            </c:numRef>
          </c:val>
        </c:ser>
        <c:dLbls>
          <c:showVal val="1"/>
        </c:dLbls>
        <c:shape val="cylinder"/>
        <c:axId val="64789888"/>
        <c:axId val="64812160"/>
        <c:axId val="0"/>
      </c:bar3DChart>
      <c:catAx>
        <c:axId val="64789888"/>
        <c:scaling>
          <c:orientation val="minMax"/>
        </c:scaling>
        <c:axPos val="b"/>
        <c:tickLblPos val="nextTo"/>
        <c:crossAx val="64812160"/>
        <c:crosses val="autoZero"/>
        <c:auto val="1"/>
        <c:lblAlgn val="ctr"/>
        <c:lblOffset val="100"/>
      </c:catAx>
      <c:valAx>
        <c:axId val="64812160"/>
        <c:scaling>
          <c:orientation val="minMax"/>
        </c:scaling>
        <c:axPos val="l"/>
        <c:majorGridlines/>
        <c:numFmt formatCode="#,##0" sourceLinked="1"/>
        <c:tickLblPos val="nextTo"/>
        <c:crossAx val="64789888"/>
        <c:crosses val="autoZero"/>
        <c:crossBetween val="between"/>
      </c:valAx>
    </c:plotArea>
    <c:legend>
      <c:legendPos val="r"/>
      <c:layout/>
    </c:legend>
    <c:plotVisOnly val="1"/>
  </c:chart>
  <c:spPr>
    <a:ln>
      <a:noFill/>
    </a:ln>
  </c:sp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CO"/>
  <c:chart>
    <c:title>
      <c:tx>
        <c:rich>
          <a:bodyPr/>
          <a:lstStyle/>
          <a:p>
            <a:pPr>
              <a:defRPr/>
            </a:pPr>
            <a:r>
              <a:rPr lang="en-US"/>
              <a:t>Recaudo</a:t>
            </a:r>
            <a:r>
              <a:rPr lang="en-US" baseline="0"/>
              <a:t> por tipo de servicio</a:t>
            </a:r>
            <a:r>
              <a:rPr lang="es-CO" sz="1800" b="0" i="0" u="none" strike="noStrike" baseline="0"/>
              <a:t> periodo enero - septiembre/16</a:t>
            </a:r>
          </a:p>
          <a:p>
            <a:pPr>
              <a:defRPr/>
            </a:pPr>
            <a:endParaRPr lang="en-US"/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Hoja1!$C$40</c:f>
              <c:strCache>
                <c:ptCount val="1"/>
                <c:pt idx="0">
                  <c:v>TOTAL</c:v>
                </c:pt>
              </c:strCache>
            </c:strRef>
          </c:tx>
          <c:dLbls>
            <c:dLbl>
              <c:idx val="0"/>
              <c:layout>
                <c:manualLayout>
                  <c:x val="1.6643548200618408E-2"/>
                  <c:y val="-4.8417132216014833E-2"/>
                </c:manualLayout>
              </c:layout>
              <c:showVal val="1"/>
            </c:dLbl>
            <c:dLbl>
              <c:idx val="1"/>
              <c:layout>
                <c:manualLayout>
                  <c:x val="1.4794265067216351E-2"/>
                  <c:y val="-3.3519553072625698E-2"/>
                </c:manualLayout>
              </c:layout>
              <c:showVal val="1"/>
            </c:dLbl>
            <c:dLbl>
              <c:idx val="2"/>
              <c:layout>
                <c:manualLayout>
                  <c:x val="1.6643548200618346E-2"/>
                  <c:y val="-2.6070763500931047E-2"/>
                </c:manualLayout>
              </c:layout>
              <c:showVal val="1"/>
            </c:dLbl>
            <c:dLbl>
              <c:idx val="3"/>
              <c:layout>
                <c:manualLayout>
                  <c:x val="1.6643548200618408E-2"/>
                  <c:y val="-3.3519553072625698E-2"/>
                </c:manualLayout>
              </c:layout>
              <c:showVal val="1"/>
            </c:dLbl>
            <c:showVal val="1"/>
          </c:dLbls>
          <c:cat>
            <c:strRef>
              <c:f>Hoja1!$B$41:$B$44</c:f>
              <c:strCache>
                <c:ptCount val="4"/>
                <c:pt idx="0">
                  <c:v>Servicio de Agentes</c:v>
                </c:pt>
                <c:pt idx="1">
                  <c:v>Permisos Especiales</c:v>
                </c:pt>
                <c:pt idx="2">
                  <c:v>Resoluciones actividades</c:v>
                </c:pt>
                <c:pt idx="3">
                  <c:v>RECAUDO TOTAL</c:v>
                </c:pt>
              </c:strCache>
            </c:strRef>
          </c:cat>
          <c:val>
            <c:numRef>
              <c:f>Hoja1!$C$41:$C$44</c:f>
              <c:numCache>
                <c:formatCode>#,##0</c:formatCode>
                <c:ptCount val="4"/>
                <c:pt idx="0">
                  <c:v>19464908</c:v>
                </c:pt>
                <c:pt idx="1">
                  <c:v>8274212</c:v>
                </c:pt>
                <c:pt idx="2">
                  <c:v>23291235</c:v>
                </c:pt>
                <c:pt idx="3">
                  <c:v>51030355</c:v>
                </c:pt>
              </c:numCache>
            </c:numRef>
          </c:val>
        </c:ser>
        <c:dLbls>
          <c:showVal val="1"/>
        </c:dLbls>
        <c:shape val="cylinder"/>
        <c:axId val="64834560"/>
        <c:axId val="64860928"/>
        <c:axId val="0"/>
      </c:bar3DChart>
      <c:catAx>
        <c:axId val="64834560"/>
        <c:scaling>
          <c:orientation val="minMax"/>
        </c:scaling>
        <c:axPos val="b"/>
        <c:tickLblPos val="nextTo"/>
        <c:crossAx val="64860928"/>
        <c:crosses val="autoZero"/>
        <c:auto val="1"/>
        <c:lblAlgn val="ctr"/>
        <c:lblOffset val="100"/>
      </c:catAx>
      <c:valAx>
        <c:axId val="64860928"/>
        <c:scaling>
          <c:orientation val="minMax"/>
        </c:scaling>
        <c:axPos val="l"/>
        <c:majorGridlines/>
        <c:numFmt formatCode="#,##0" sourceLinked="1"/>
        <c:tickLblPos val="nextTo"/>
        <c:crossAx val="64834560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CO"/>
  <c:chart>
    <c:autoTitleDeleted val="1"/>
    <c:view3D>
      <c:perspective val="30"/>
    </c:view3D>
    <c:plotArea>
      <c:layout/>
      <c:bar3DChart>
        <c:barDir val="col"/>
        <c:grouping val="clustered"/>
        <c:ser>
          <c:idx val="0"/>
          <c:order val="0"/>
          <c:tx>
            <c:v>Valor</c:v>
          </c:tx>
          <c:dPt>
            <c:idx val="0"/>
            <c:spPr>
              <a:solidFill>
                <a:srgbClr val="FF0000"/>
              </a:solidFill>
            </c:spPr>
          </c:dPt>
          <c:dPt>
            <c:idx val="1"/>
            <c:spPr>
              <a:solidFill>
                <a:srgbClr val="00206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cat>
            <c:strRef>
              <c:f>'C:\Users\ittb\Documents\4 I.T.T.B. 2016\INFORMES\CONCEJO\GESTION JUNIO A SEPTIEMBRE\SEPTIEMBRE\[cartera a agosto 31 de 2016.xlsx]RESUMEN'!$A$2:$A$4</c:f>
              <c:strCache>
                <c:ptCount val="3"/>
                <c:pt idx="0">
                  <c:v>COMPARENDOS</c:v>
                </c:pt>
                <c:pt idx="1">
                  <c:v>DERECHOS DE PORTE DE PLACA</c:v>
                </c:pt>
                <c:pt idx="2">
                  <c:v>ACUERDOS DE PAGO</c:v>
                </c:pt>
              </c:strCache>
            </c:strRef>
          </c:cat>
          <c:val>
            <c:numRef>
              <c:f>CONSOLIDADO!$C$2:$C$4</c:f>
              <c:numCache>
                <c:formatCode>_-"$"* #,##0_-;\-"$"* #,##0_-;_-"$"* "-"??_-;_-@_-</c:formatCode>
                <c:ptCount val="3"/>
                <c:pt idx="0">
                  <c:v>59998313685</c:v>
                </c:pt>
                <c:pt idx="1">
                  <c:v>18751582140</c:v>
                </c:pt>
                <c:pt idx="2">
                  <c:v>4656083118</c:v>
                </c:pt>
              </c:numCache>
            </c:numRef>
          </c:val>
        </c:ser>
        <c:shape val="cylinder"/>
        <c:axId val="64930944"/>
        <c:axId val="64932480"/>
        <c:axId val="0"/>
      </c:bar3DChart>
      <c:catAx>
        <c:axId val="64930944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es-CO"/>
          </a:p>
        </c:txPr>
        <c:crossAx val="64932480"/>
        <c:crosses val="autoZero"/>
        <c:auto val="1"/>
        <c:lblAlgn val="ctr"/>
        <c:lblOffset val="100"/>
      </c:catAx>
      <c:valAx>
        <c:axId val="64932480"/>
        <c:scaling>
          <c:orientation val="minMax"/>
        </c:scaling>
        <c:axPos val="l"/>
        <c:majorGridlines/>
        <c:numFmt formatCode="_-&quot;$&quot;* #,##0_-;\-&quot;$&quot;* #,##0_-;_-&quot;$&quot;* &quot;-&quot;??_-;_-@_-" sourceLinked="1"/>
        <c:tickLblPos val="nextTo"/>
        <c:crossAx val="64930944"/>
        <c:crosses val="autoZero"/>
        <c:crossBetween val="between"/>
      </c:valAx>
      <c:dTable>
        <c:showHorzBorder val="1"/>
        <c:showVertBorder val="1"/>
        <c:showOutline val="1"/>
        <c:txPr>
          <a:bodyPr/>
          <a:lstStyle/>
          <a:p>
            <a:pPr rtl="0">
              <a:defRPr b="1"/>
            </a:pPr>
            <a:endParaRPr lang="es-CO"/>
          </a:p>
        </c:txPr>
      </c:dTable>
    </c:plotArea>
    <c:plotVisOnly val="1"/>
    <c:dispBlanksAs val="zero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CO"/>
  <c:chart>
    <c:autoTitleDeleted val="1"/>
    <c:plotArea>
      <c:layout/>
      <c:lineChart>
        <c:grouping val="standard"/>
        <c:ser>
          <c:idx val="0"/>
          <c:order val="0"/>
          <c:tx>
            <c:v>Valor</c:v>
          </c:tx>
          <c:spPr>
            <a:ln w="7620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COMPARENDOS!$A$13:$A$29</c:f>
              <c:numCache>
                <c:formatCode>0</c:formatCod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numCache>
            </c:numRef>
          </c:cat>
          <c:val>
            <c:numRef>
              <c:f>COMPARENDOS!$C$13:$C$29</c:f>
              <c:numCache>
                <c:formatCode>"$"#,##0</c:formatCode>
                <c:ptCount val="17"/>
                <c:pt idx="0">
                  <c:v>36594911</c:v>
                </c:pt>
                <c:pt idx="1">
                  <c:v>76209441</c:v>
                </c:pt>
                <c:pt idx="2">
                  <c:v>105610741</c:v>
                </c:pt>
                <c:pt idx="3">
                  <c:v>236063385</c:v>
                </c:pt>
                <c:pt idx="4">
                  <c:v>304824330</c:v>
                </c:pt>
                <c:pt idx="5">
                  <c:v>339493431</c:v>
                </c:pt>
                <c:pt idx="6">
                  <c:v>579273093</c:v>
                </c:pt>
                <c:pt idx="7">
                  <c:v>1109400746</c:v>
                </c:pt>
                <c:pt idx="8">
                  <c:v>996682191</c:v>
                </c:pt>
                <c:pt idx="9">
                  <c:v>1561074520</c:v>
                </c:pt>
                <c:pt idx="10">
                  <c:v>6288121036</c:v>
                </c:pt>
                <c:pt idx="11">
                  <c:v>6812994537</c:v>
                </c:pt>
                <c:pt idx="12">
                  <c:v>8054746895</c:v>
                </c:pt>
                <c:pt idx="13">
                  <c:v>8041811121</c:v>
                </c:pt>
                <c:pt idx="14">
                  <c:v>10820464196</c:v>
                </c:pt>
                <c:pt idx="15">
                  <c:v>8191913002</c:v>
                </c:pt>
                <c:pt idx="16">
                  <c:v>6334102939</c:v>
                </c:pt>
              </c:numCache>
            </c:numRef>
          </c:val>
        </c:ser>
        <c:marker val="1"/>
        <c:axId val="65011712"/>
        <c:axId val="65013248"/>
      </c:lineChart>
      <c:catAx>
        <c:axId val="65011712"/>
        <c:scaling>
          <c:orientation val="minMax"/>
        </c:scaling>
        <c:axPos val="b"/>
        <c:numFmt formatCode="0" sourceLinked="1"/>
        <c:tickLblPos val="nextTo"/>
        <c:crossAx val="65013248"/>
        <c:crosses val="autoZero"/>
        <c:auto val="1"/>
        <c:lblAlgn val="ctr"/>
        <c:lblOffset val="100"/>
      </c:catAx>
      <c:valAx>
        <c:axId val="65013248"/>
        <c:scaling>
          <c:orientation val="minMax"/>
        </c:scaling>
        <c:axPos val="l"/>
        <c:majorGridlines/>
        <c:numFmt formatCode="&quot;$&quot;#,##0" sourceLinked="1"/>
        <c:tickLblPos val="nextTo"/>
        <c:crossAx val="65011712"/>
        <c:crosses val="autoZero"/>
        <c:crossBetween val="between"/>
      </c:valAx>
      <c:dTable>
        <c:showHorzBorder val="1"/>
        <c:showVertBorder val="1"/>
        <c:showOutline val="1"/>
        <c:txPr>
          <a:bodyPr/>
          <a:lstStyle/>
          <a:p>
            <a:pPr rtl="0">
              <a:defRPr b="1"/>
            </a:pPr>
            <a:endParaRPr lang="es-CO"/>
          </a:p>
        </c:txPr>
      </c:dTable>
    </c:plotArea>
    <c:plotVisOnly val="1"/>
    <c:dispBlanksAs val="gap"/>
  </c:chart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CO"/>
  <c:chart>
    <c:autoTitleDeleted val="1"/>
    <c:plotArea>
      <c:layout/>
      <c:lineChart>
        <c:grouping val="standard"/>
        <c:ser>
          <c:idx val="0"/>
          <c:order val="0"/>
          <c:tx>
            <c:v>Valor</c:v>
          </c:tx>
          <c:spPr>
            <a:ln w="76200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'DERECHO PORTE PLACA'!$A$6:$A$22</c:f>
              <c:strCach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strCache>
            </c:strRef>
          </c:cat>
          <c:val>
            <c:numRef>
              <c:f>'DERECHO PORTE PLACA'!$C$6:$C$22</c:f>
              <c:numCache>
                <c:formatCode>"$"#,##0</c:formatCode>
                <c:ptCount val="17"/>
                <c:pt idx="0">
                  <c:v>225054099</c:v>
                </c:pt>
                <c:pt idx="1">
                  <c:v>271398566</c:v>
                </c:pt>
                <c:pt idx="2">
                  <c:v>315806819</c:v>
                </c:pt>
                <c:pt idx="3">
                  <c:v>372273470</c:v>
                </c:pt>
                <c:pt idx="4">
                  <c:v>435728597</c:v>
                </c:pt>
                <c:pt idx="5">
                  <c:v>480456933</c:v>
                </c:pt>
                <c:pt idx="6">
                  <c:v>521969095</c:v>
                </c:pt>
                <c:pt idx="7">
                  <c:v>596451540</c:v>
                </c:pt>
                <c:pt idx="8">
                  <c:v>724262429</c:v>
                </c:pt>
                <c:pt idx="9">
                  <c:v>937439205</c:v>
                </c:pt>
                <c:pt idx="10">
                  <c:v>1134217489</c:v>
                </c:pt>
                <c:pt idx="11">
                  <c:v>1279903576</c:v>
                </c:pt>
                <c:pt idx="12">
                  <c:v>1538509503</c:v>
                </c:pt>
                <c:pt idx="13">
                  <c:v>1771181966</c:v>
                </c:pt>
                <c:pt idx="14">
                  <c:v>2062605502</c:v>
                </c:pt>
                <c:pt idx="15">
                  <c:v>2565493840</c:v>
                </c:pt>
                <c:pt idx="16">
                  <c:v>3336900350</c:v>
                </c:pt>
              </c:numCache>
            </c:numRef>
          </c:val>
        </c:ser>
        <c:marker val="1"/>
        <c:axId val="65667072"/>
        <c:axId val="65668608"/>
      </c:lineChart>
      <c:catAx>
        <c:axId val="65667072"/>
        <c:scaling>
          <c:orientation val="minMax"/>
        </c:scaling>
        <c:axPos val="b"/>
        <c:tickLblPos val="nextTo"/>
        <c:crossAx val="65668608"/>
        <c:crosses val="autoZero"/>
        <c:auto val="1"/>
        <c:lblAlgn val="ctr"/>
        <c:lblOffset val="100"/>
      </c:catAx>
      <c:valAx>
        <c:axId val="65668608"/>
        <c:scaling>
          <c:orientation val="minMax"/>
        </c:scaling>
        <c:axPos val="l"/>
        <c:majorGridlines/>
        <c:numFmt formatCode="&quot;$&quot;#,##0" sourceLinked="1"/>
        <c:tickLblPos val="nextTo"/>
        <c:crossAx val="65667072"/>
        <c:crosses val="autoZero"/>
        <c:crossBetween val="between"/>
      </c:valAx>
      <c:dTable>
        <c:showHorzBorder val="1"/>
        <c:showVertBorder val="1"/>
        <c:showOutline val="1"/>
        <c:txPr>
          <a:bodyPr/>
          <a:lstStyle/>
          <a:p>
            <a:pPr rtl="0">
              <a:defRPr b="1"/>
            </a:pPr>
            <a:endParaRPr lang="es-CO"/>
          </a:p>
        </c:txPr>
      </c:dTable>
    </c:plotArea>
    <c:plotVisOnly val="1"/>
    <c:dispBlanksAs val="gap"/>
  </c:chart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CO"/>
  <c:chart>
    <c:autoTitleDeleted val="1"/>
    <c:plotArea>
      <c:layout/>
      <c:lineChart>
        <c:grouping val="standard"/>
        <c:ser>
          <c:idx val="0"/>
          <c:order val="0"/>
          <c:tx>
            <c:v>Valor</c:v>
          </c:tx>
          <c:spPr>
            <a:ln w="76200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'ACUERDOS DE PAGO'!$A$2:$A$13</c:f>
              <c:numCache>
                <c:formatCode>0</c:formatCode>
                <c:ptCount val="12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2004</c:v>
                </c:pt>
                <c:pt idx="4">
                  <c:v>2005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'ACUERDOS DE PAGO'!$C$2:$C$13</c:f>
              <c:numCache>
                <c:formatCode>"$"#,##0</c:formatCode>
                <c:ptCount val="12"/>
                <c:pt idx="0">
                  <c:v>564228</c:v>
                </c:pt>
                <c:pt idx="1">
                  <c:v>3586910</c:v>
                </c:pt>
                <c:pt idx="2">
                  <c:v>2266203</c:v>
                </c:pt>
                <c:pt idx="3">
                  <c:v>21281481</c:v>
                </c:pt>
                <c:pt idx="4">
                  <c:v>35806818</c:v>
                </c:pt>
                <c:pt idx="5">
                  <c:v>280184015</c:v>
                </c:pt>
                <c:pt idx="6">
                  <c:v>465314849</c:v>
                </c:pt>
                <c:pt idx="7">
                  <c:v>117981407</c:v>
                </c:pt>
                <c:pt idx="8">
                  <c:v>132278133</c:v>
                </c:pt>
                <c:pt idx="9">
                  <c:v>933209920</c:v>
                </c:pt>
                <c:pt idx="10">
                  <c:v>1150996160</c:v>
                </c:pt>
                <c:pt idx="11">
                  <c:v>1512612994</c:v>
                </c:pt>
              </c:numCache>
            </c:numRef>
          </c:val>
        </c:ser>
        <c:marker val="1"/>
        <c:axId val="65691008"/>
        <c:axId val="65705088"/>
      </c:lineChart>
      <c:catAx>
        <c:axId val="65691008"/>
        <c:scaling>
          <c:orientation val="minMax"/>
        </c:scaling>
        <c:axPos val="b"/>
        <c:numFmt formatCode="0" sourceLinked="1"/>
        <c:tickLblPos val="nextTo"/>
        <c:crossAx val="65705088"/>
        <c:crosses val="autoZero"/>
        <c:auto val="1"/>
        <c:lblAlgn val="ctr"/>
        <c:lblOffset val="100"/>
      </c:catAx>
      <c:valAx>
        <c:axId val="65705088"/>
        <c:scaling>
          <c:orientation val="minMax"/>
        </c:scaling>
        <c:axPos val="l"/>
        <c:majorGridlines/>
        <c:numFmt formatCode="&quot;$&quot;#,##0" sourceLinked="1"/>
        <c:tickLblPos val="nextTo"/>
        <c:crossAx val="65691008"/>
        <c:crosses val="autoZero"/>
        <c:crossBetween val="between"/>
      </c:valAx>
      <c:dTable>
        <c:showHorzBorder val="1"/>
        <c:showVertBorder val="1"/>
        <c:showOutline val="1"/>
        <c:txPr>
          <a:bodyPr/>
          <a:lstStyle/>
          <a:p>
            <a:pPr rtl="0">
              <a:defRPr b="1"/>
            </a:pPr>
            <a:endParaRPr lang="es-CO"/>
          </a:p>
        </c:txPr>
      </c:dTable>
    </c:plotArea>
    <c:legend>
      <c:legendPos val="r"/>
      <c:layout/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CO"/>
  <c:style val="31"/>
  <c:chart>
    <c:title>
      <c:tx>
        <c:rich>
          <a:bodyPr/>
          <a:lstStyle/>
          <a:p>
            <a:pPr>
              <a:defRPr/>
            </a:pPr>
            <a:r>
              <a:rPr lang="es-CO"/>
              <a:t># Accidentes Periodo</a:t>
            </a:r>
            <a:r>
              <a:rPr lang="es-CO" baseline="0"/>
              <a:t> enero a septiembre </a:t>
            </a:r>
            <a:r>
              <a:rPr lang="es-CO"/>
              <a:t>2016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v>2016</c:v>
          </c:tx>
          <c:cat>
            <c:strRef>
              <c:f>'Total de accidentes'!$B$8:$B$16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'Total de accidentes'!$A$8:$A$16</c:f>
              <c:numCache>
                <c:formatCode>General</c:formatCode>
                <c:ptCount val="9"/>
                <c:pt idx="0">
                  <c:v>72</c:v>
                </c:pt>
                <c:pt idx="1">
                  <c:v>64</c:v>
                </c:pt>
                <c:pt idx="2">
                  <c:v>73</c:v>
                </c:pt>
                <c:pt idx="3">
                  <c:v>74</c:v>
                </c:pt>
                <c:pt idx="4">
                  <c:v>84</c:v>
                </c:pt>
                <c:pt idx="5">
                  <c:v>79</c:v>
                </c:pt>
                <c:pt idx="6">
                  <c:v>63</c:v>
                </c:pt>
                <c:pt idx="7">
                  <c:v>62</c:v>
                </c:pt>
                <c:pt idx="8">
                  <c:v>53</c:v>
                </c:pt>
              </c:numCache>
            </c:numRef>
          </c:val>
        </c:ser>
        <c:axId val="63972480"/>
        <c:axId val="63974016"/>
      </c:barChart>
      <c:catAx>
        <c:axId val="63972480"/>
        <c:scaling>
          <c:orientation val="minMax"/>
        </c:scaling>
        <c:axPos val="b"/>
        <c:majorTickMark val="none"/>
        <c:tickLblPos val="nextTo"/>
        <c:crossAx val="63974016"/>
        <c:crosses val="autoZero"/>
        <c:auto val="1"/>
        <c:lblAlgn val="ctr"/>
        <c:lblOffset val="100"/>
      </c:catAx>
      <c:valAx>
        <c:axId val="63974016"/>
        <c:scaling>
          <c:orientation val="minMax"/>
        </c:scaling>
        <c:axPos val="l"/>
        <c:majorGridlines/>
        <c:title>
          <c:layout/>
        </c:title>
        <c:numFmt formatCode="General" sourceLinked="1"/>
        <c:majorTickMark val="none"/>
        <c:tickLblPos val="nextTo"/>
        <c:crossAx val="63972480"/>
        <c:crosses val="autoZero"/>
        <c:crossBetween val="between"/>
        <c:minorUnit val="2"/>
      </c:valAx>
      <c:dTable>
        <c:showHorzBorder val="1"/>
        <c:showVertBorder val="1"/>
        <c:showOutline val="1"/>
        <c:showKeys val="1"/>
      </c:dTable>
    </c:plotArea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CO"/>
  <c:chart>
    <c:title>
      <c:tx>
        <c:rich>
          <a:bodyPr/>
          <a:lstStyle/>
          <a:p>
            <a:pPr>
              <a:defRPr/>
            </a:pPr>
            <a:r>
              <a:rPr lang="en-US"/>
              <a:t>OCCISOS 2016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'Resultados 2016'!$H$3</c:f>
              <c:strCache>
                <c:ptCount val="1"/>
                <c:pt idx="0">
                  <c:v>M</c:v>
                </c:pt>
              </c:strCache>
            </c:strRef>
          </c:tx>
          <c:cat>
            <c:strRef>
              <c:f>'Resultados 2016'!$C$4:$C$12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'Resultados 2016'!$H$4:$H$12</c:f>
              <c:numCache>
                <c:formatCode>General</c:formatCode>
                <c:ptCount val="9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4</c:v>
                </c:pt>
              </c:numCache>
            </c:numRef>
          </c:val>
        </c:ser>
        <c:ser>
          <c:idx val="1"/>
          <c:order val="1"/>
          <c:tx>
            <c:strRef>
              <c:f>'Resultados 2016'!$I$3</c:f>
              <c:strCache>
                <c:ptCount val="1"/>
                <c:pt idx="0">
                  <c:v>F</c:v>
                </c:pt>
              </c:strCache>
            </c:strRef>
          </c:tx>
          <c:cat>
            <c:strRef>
              <c:f>'Resultados 2016'!$C$4:$C$12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'Resultados 2016'!$I$4:$I$12</c:f>
              <c:numCache>
                <c:formatCode>General</c:formatCode>
                <c:ptCount val="9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</c:ser>
        <c:ser>
          <c:idx val="2"/>
          <c:order val="2"/>
          <c:tx>
            <c:strRef>
              <c:f>'Resultados 2016'!$J$3</c:f>
              <c:strCache>
                <c:ptCount val="1"/>
                <c:pt idx="0">
                  <c:v>menor</c:v>
                </c:pt>
              </c:strCache>
            </c:strRef>
          </c:tx>
          <c:cat>
            <c:strRef>
              <c:f>'Resultados 2016'!$C$4:$C$12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'Resultados 2016'!$J$4:$J$12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</c:numCache>
            </c:numRef>
          </c:val>
        </c:ser>
        <c:axId val="96681344"/>
        <c:axId val="64160896"/>
      </c:barChart>
      <c:catAx>
        <c:axId val="96681344"/>
        <c:scaling>
          <c:orientation val="minMax"/>
        </c:scaling>
        <c:axPos val="b"/>
        <c:majorTickMark val="none"/>
        <c:tickLblPos val="nextTo"/>
        <c:crossAx val="64160896"/>
        <c:crosses val="autoZero"/>
        <c:auto val="1"/>
        <c:lblAlgn val="ctr"/>
        <c:lblOffset val="100"/>
      </c:catAx>
      <c:valAx>
        <c:axId val="64160896"/>
        <c:scaling>
          <c:orientation val="minMax"/>
          <c:max val="90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# DE OCCISOS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96681344"/>
        <c:crosses val="autoZero"/>
        <c:crossBetween val="between"/>
        <c:minorUnit val="4.0000000000000022E-2"/>
      </c:valAx>
      <c:dTable>
        <c:showHorzBorder val="1"/>
        <c:showVertBorder val="1"/>
        <c:showOutline val="1"/>
        <c:showKeys val="1"/>
      </c:dTable>
    </c:plotArea>
    <c:plotVisOnly val="1"/>
    <c:dispBlanksAs val="gap"/>
  </c:chart>
  <c:spPr>
    <a:blipFill>
      <a:blip xmlns:r="http://schemas.openxmlformats.org/officeDocument/2006/relationships" r:embed="rId1"/>
      <a:tile tx="0" ty="0" sx="100000" sy="100000" flip="none" algn="tl"/>
    </a:blipFill>
  </c:spPr>
  <c:txPr>
    <a:bodyPr/>
    <a:lstStyle/>
    <a:p>
      <a:pPr>
        <a:defRPr baseline="0"/>
      </a:pPr>
      <a:endParaRPr lang="es-CO"/>
    </a:p>
  </c:tx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CO"/>
  <c:chart>
    <c:title>
      <c:tx>
        <c:rich>
          <a:bodyPr/>
          <a:lstStyle/>
          <a:p>
            <a:pPr>
              <a:defRPr/>
            </a:pPr>
            <a:r>
              <a:rPr lang="en-US"/>
              <a:t>LESIONADOS 2016</a:t>
            </a:r>
          </a:p>
        </c:rich>
      </c:tx>
      <c:layout>
        <c:manualLayout>
          <c:xMode val="edge"/>
          <c:yMode val="edge"/>
          <c:x val="0.3822190112130554"/>
          <c:y val="2.4066985293421141E-2"/>
        </c:manualLayout>
      </c:layout>
    </c:title>
    <c:plotArea>
      <c:layout/>
      <c:lineChart>
        <c:grouping val="standard"/>
        <c:ser>
          <c:idx val="0"/>
          <c:order val="0"/>
          <c:tx>
            <c:strRef>
              <c:f>'Resultados 2016'!$E$3</c:f>
              <c:strCache>
                <c:ptCount val="1"/>
                <c:pt idx="0">
                  <c:v>M</c:v>
                </c:pt>
              </c:strCache>
            </c:strRef>
          </c:tx>
          <c:cat>
            <c:strRef>
              <c:f>'Resultados 2016'!$C$4:$C$12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'Resultados 2016'!$E$4:$E$12</c:f>
              <c:numCache>
                <c:formatCode>General</c:formatCode>
                <c:ptCount val="9"/>
                <c:pt idx="0">
                  <c:v>54</c:v>
                </c:pt>
                <c:pt idx="1">
                  <c:v>38</c:v>
                </c:pt>
                <c:pt idx="2">
                  <c:v>29</c:v>
                </c:pt>
                <c:pt idx="3">
                  <c:v>39</c:v>
                </c:pt>
                <c:pt idx="4">
                  <c:v>57</c:v>
                </c:pt>
                <c:pt idx="5">
                  <c:v>62</c:v>
                </c:pt>
                <c:pt idx="6">
                  <c:v>47</c:v>
                </c:pt>
                <c:pt idx="7">
                  <c:v>25</c:v>
                </c:pt>
                <c:pt idx="8">
                  <c:v>23</c:v>
                </c:pt>
              </c:numCache>
            </c:numRef>
          </c:val>
        </c:ser>
        <c:ser>
          <c:idx val="1"/>
          <c:order val="1"/>
          <c:tx>
            <c:strRef>
              <c:f>'Resultados 2016'!$F$3</c:f>
              <c:strCache>
                <c:ptCount val="1"/>
                <c:pt idx="0">
                  <c:v>F</c:v>
                </c:pt>
              </c:strCache>
            </c:strRef>
          </c:tx>
          <c:cat>
            <c:strRef>
              <c:f>'Resultados 2016'!$C$4:$C$12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'Resultados 2016'!$F$4:$F$12</c:f>
              <c:numCache>
                <c:formatCode>General</c:formatCode>
                <c:ptCount val="9"/>
                <c:pt idx="0">
                  <c:v>28</c:v>
                </c:pt>
                <c:pt idx="1">
                  <c:v>22</c:v>
                </c:pt>
                <c:pt idx="2">
                  <c:v>19</c:v>
                </c:pt>
                <c:pt idx="3">
                  <c:v>34</c:v>
                </c:pt>
                <c:pt idx="4">
                  <c:v>21</c:v>
                </c:pt>
                <c:pt idx="5">
                  <c:v>21</c:v>
                </c:pt>
                <c:pt idx="6">
                  <c:v>18</c:v>
                </c:pt>
                <c:pt idx="7">
                  <c:v>22</c:v>
                </c:pt>
                <c:pt idx="8">
                  <c:v>18</c:v>
                </c:pt>
              </c:numCache>
            </c:numRef>
          </c:val>
        </c:ser>
        <c:ser>
          <c:idx val="2"/>
          <c:order val="2"/>
          <c:tx>
            <c:strRef>
              <c:f>'Resultados 2016'!$G$3</c:f>
              <c:strCache>
                <c:ptCount val="1"/>
                <c:pt idx="0">
                  <c:v>menor</c:v>
                </c:pt>
              </c:strCache>
            </c:strRef>
          </c:tx>
          <c:cat>
            <c:strRef>
              <c:f>'Resultados 2016'!$C$4:$C$12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'Resultados 2016'!$G$4:$G$12</c:f>
              <c:numCache>
                <c:formatCode>General</c:formatCode>
                <c:ptCount val="9"/>
                <c:pt idx="0">
                  <c:v>9</c:v>
                </c:pt>
                <c:pt idx="1">
                  <c:v>4</c:v>
                </c:pt>
                <c:pt idx="2">
                  <c:v>4</c:v>
                </c:pt>
                <c:pt idx="3">
                  <c:v>2</c:v>
                </c:pt>
                <c:pt idx="4">
                  <c:v>1</c:v>
                </c:pt>
                <c:pt idx="5">
                  <c:v>2</c:v>
                </c:pt>
                <c:pt idx="6">
                  <c:v>3</c:v>
                </c:pt>
                <c:pt idx="7">
                  <c:v>3</c:v>
                </c:pt>
                <c:pt idx="8">
                  <c:v>5</c:v>
                </c:pt>
              </c:numCache>
            </c:numRef>
          </c:val>
        </c:ser>
        <c:marker val="1"/>
        <c:axId val="64640128"/>
        <c:axId val="64641664"/>
      </c:lineChart>
      <c:catAx>
        <c:axId val="64640128"/>
        <c:scaling>
          <c:orientation val="minMax"/>
        </c:scaling>
        <c:axPos val="b"/>
        <c:majorTickMark val="none"/>
        <c:tickLblPos val="nextTo"/>
        <c:crossAx val="64641664"/>
        <c:crosses val="autoZero"/>
        <c:auto val="1"/>
        <c:lblAlgn val="ctr"/>
        <c:lblOffset val="100"/>
      </c:catAx>
      <c:valAx>
        <c:axId val="64641664"/>
        <c:scaling>
          <c:orientation val="minMax"/>
          <c:max val="100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CO"/>
                  <a:t># Victimas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64640128"/>
        <c:crosses val="autoZero"/>
        <c:crossBetween val="between"/>
        <c:minorUnit val="2"/>
      </c:valAx>
      <c:dTable>
        <c:showHorzBorder val="1"/>
        <c:showVertBorder val="1"/>
        <c:showOutline val="1"/>
        <c:showKeys val="1"/>
      </c:dTable>
    </c:plotArea>
    <c:plotVisOnly val="1"/>
    <c:dispBlanksAs val="gap"/>
  </c:chart>
  <c:spPr>
    <a:blipFill>
      <a:blip xmlns:r="http://schemas.openxmlformats.org/officeDocument/2006/relationships" r:embed="rId1"/>
      <a:tile tx="0" ty="0" sx="100000" sy="100000" flip="none" algn="tl"/>
    </a:blipFill>
  </c:sp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CO"/>
  <c:chart>
    <c:title>
      <c:tx>
        <c:rich>
          <a:bodyPr/>
          <a:lstStyle/>
          <a:p>
            <a:pPr>
              <a:defRPr/>
            </a:pPr>
            <a:r>
              <a:rPr lang="en-US"/>
              <a:t># VEHÍCULOS INVOLUCRADOS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2758151084425637"/>
          <c:y val="9.5562940352495074E-2"/>
          <c:w val="0.85338361712029365"/>
          <c:h val="0.39816637037866393"/>
        </c:manualLayout>
      </c:layout>
      <c:lineChart>
        <c:grouping val="standard"/>
        <c:ser>
          <c:idx val="0"/>
          <c:order val="0"/>
          <c:tx>
            <c:strRef>
              <c:f>'Resultados 2016'!$R$2</c:f>
              <c:strCache>
                <c:ptCount val="1"/>
                <c:pt idx="0">
                  <c:v>Automovil 01</c:v>
                </c:pt>
              </c:strCache>
            </c:strRef>
          </c:tx>
          <c:cat>
            <c:strRef>
              <c:f>'Resultados 2016'!$C$4:$C$12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'Resultados 2016'!$R$4:$R$12</c:f>
              <c:numCache>
                <c:formatCode>General</c:formatCode>
                <c:ptCount val="9"/>
                <c:pt idx="0">
                  <c:v>37</c:v>
                </c:pt>
                <c:pt idx="1">
                  <c:v>29</c:v>
                </c:pt>
                <c:pt idx="2">
                  <c:v>37</c:v>
                </c:pt>
                <c:pt idx="3">
                  <c:v>38</c:v>
                </c:pt>
                <c:pt idx="4">
                  <c:v>44</c:v>
                </c:pt>
                <c:pt idx="5">
                  <c:v>36</c:v>
                </c:pt>
                <c:pt idx="6">
                  <c:v>32</c:v>
                </c:pt>
                <c:pt idx="7">
                  <c:v>37</c:v>
                </c:pt>
                <c:pt idx="8">
                  <c:v>22</c:v>
                </c:pt>
              </c:numCache>
            </c:numRef>
          </c:val>
        </c:ser>
        <c:ser>
          <c:idx val="1"/>
          <c:order val="1"/>
          <c:tx>
            <c:strRef>
              <c:f>'Resultados 2016'!$S$2</c:f>
              <c:strCache>
                <c:ptCount val="1"/>
                <c:pt idx="0">
                  <c:v>Bus 02</c:v>
                </c:pt>
              </c:strCache>
            </c:strRef>
          </c:tx>
          <c:cat>
            <c:strRef>
              <c:f>'Resultados 2016'!$C$4:$C$12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'Resultados 2016'!$S$4:$S$12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</c:numCache>
            </c:numRef>
          </c:val>
        </c:ser>
        <c:ser>
          <c:idx val="2"/>
          <c:order val="2"/>
          <c:tx>
            <c:strRef>
              <c:f>'Resultados 2016'!$T$2</c:f>
              <c:strCache>
                <c:ptCount val="1"/>
                <c:pt idx="0">
                  <c:v>Buseta 03</c:v>
                </c:pt>
              </c:strCache>
            </c:strRef>
          </c:tx>
          <c:cat>
            <c:strRef>
              <c:f>'Resultados 2016'!$C$4:$C$12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'Resultados 2016'!$T$4:$T$12</c:f>
              <c:numCache>
                <c:formatCode>General</c:formatCode>
                <c:ptCount val="9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  <c:pt idx="7">
                  <c:v>4</c:v>
                </c:pt>
                <c:pt idx="8">
                  <c:v>2</c:v>
                </c:pt>
              </c:numCache>
            </c:numRef>
          </c:val>
        </c:ser>
        <c:ser>
          <c:idx val="3"/>
          <c:order val="3"/>
          <c:tx>
            <c:strRef>
              <c:f>'Resultados 2016'!$U$2</c:f>
              <c:strCache>
                <c:ptCount val="1"/>
                <c:pt idx="0">
                  <c:v>Camión 04</c:v>
                </c:pt>
              </c:strCache>
            </c:strRef>
          </c:tx>
          <c:cat>
            <c:strRef>
              <c:f>'Resultados 2016'!$C$4:$C$12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'Resultados 2016'!$U$4:$U$12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6</c:v>
                </c:pt>
                <c:pt idx="3">
                  <c:v>7</c:v>
                </c:pt>
                <c:pt idx="4">
                  <c:v>1</c:v>
                </c:pt>
                <c:pt idx="5">
                  <c:v>6</c:v>
                </c:pt>
                <c:pt idx="6">
                  <c:v>0</c:v>
                </c:pt>
                <c:pt idx="7">
                  <c:v>3</c:v>
                </c:pt>
                <c:pt idx="8">
                  <c:v>4</c:v>
                </c:pt>
              </c:numCache>
            </c:numRef>
          </c:val>
        </c:ser>
        <c:ser>
          <c:idx val="4"/>
          <c:order val="4"/>
          <c:tx>
            <c:strRef>
              <c:f>'Resultados 2016'!$V$2</c:f>
              <c:strCache>
                <c:ptCount val="1"/>
                <c:pt idx="0">
                  <c:v>Camioneta 05</c:v>
                </c:pt>
              </c:strCache>
            </c:strRef>
          </c:tx>
          <c:cat>
            <c:strRef>
              <c:f>'Resultados 2016'!$C$4:$C$12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'Resultados 2016'!$V$4:$V$12</c:f>
              <c:numCache>
                <c:formatCode>General</c:formatCode>
                <c:ptCount val="9"/>
                <c:pt idx="0">
                  <c:v>17</c:v>
                </c:pt>
                <c:pt idx="1">
                  <c:v>12</c:v>
                </c:pt>
                <c:pt idx="2">
                  <c:v>23</c:v>
                </c:pt>
                <c:pt idx="3">
                  <c:v>12</c:v>
                </c:pt>
                <c:pt idx="4">
                  <c:v>20</c:v>
                </c:pt>
                <c:pt idx="5">
                  <c:v>18</c:v>
                </c:pt>
                <c:pt idx="6">
                  <c:v>17</c:v>
                </c:pt>
                <c:pt idx="7">
                  <c:v>11</c:v>
                </c:pt>
                <c:pt idx="8">
                  <c:v>12</c:v>
                </c:pt>
              </c:numCache>
            </c:numRef>
          </c:val>
        </c:ser>
        <c:ser>
          <c:idx val="5"/>
          <c:order val="5"/>
          <c:tx>
            <c:strRef>
              <c:f>'Resultados 2016'!$W$2</c:f>
              <c:strCache>
                <c:ptCount val="1"/>
                <c:pt idx="0">
                  <c:v>Campero 06</c:v>
                </c:pt>
              </c:strCache>
            </c:strRef>
          </c:tx>
          <c:cat>
            <c:strRef>
              <c:f>'Resultados 2016'!$C$4:$C$12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'Resultados 2016'!$W$4:$W$12</c:f>
              <c:numCache>
                <c:formatCode>General</c:formatCode>
                <c:ptCount val="9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3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0</c:v>
                </c:pt>
                <c:pt idx="8">
                  <c:v>2</c:v>
                </c:pt>
              </c:numCache>
            </c:numRef>
          </c:val>
        </c:ser>
        <c:ser>
          <c:idx val="6"/>
          <c:order val="6"/>
          <c:tx>
            <c:strRef>
              <c:f>'Resultados 2016'!$X$2</c:f>
              <c:strCache>
                <c:ptCount val="1"/>
                <c:pt idx="0">
                  <c:v>Microbus 07</c:v>
                </c:pt>
              </c:strCache>
            </c:strRef>
          </c:tx>
          <c:cat>
            <c:strRef>
              <c:f>'Resultados 2016'!$C$4:$C$12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'Resultados 2016'!$X$4:$X$12</c:f>
              <c:numCache>
                <c:formatCode>General</c:formatCode>
                <c:ptCount val="9"/>
                <c:pt idx="0">
                  <c:v>3</c:v>
                </c:pt>
                <c:pt idx="1">
                  <c:v>4</c:v>
                </c:pt>
                <c:pt idx="2">
                  <c:v>4</c:v>
                </c:pt>
                <c:pt idx="3">
                  <c:v>5</c:v>
                </c:pt>
                <c:pt idx="4">
                  <c:v>4</c:v>
                </c:pt>
                <c:pt idx="5">
                  <c:v>2</c:v>
                </c:pt>
                <c:pt idx="6">
                  <c:v>1</c:v>
                </c:pt>
                <c:pt idx="7">
                  <c:v>4</c:v>
                </c:pt>
                <c:pt idx="8">
                  <c:v>2</c:v>
                </c:pt>
              </c:numCache>
            </c:numRef>
          </c:val>
        </c:ser>
        <c:ser>
          <c:idx val="7"/>
          <c:order val="7"/>
          <c:tx>
            <c:strRef>
              <c:f>'Resultados 2016'!$Y$2</c:f>
              <c:strCache>
                <c:ptCount val="1"/>
                <c:pt idx="0">
                  <c:v>Tractocamión 08</c:v>
                </c:pt>
              </c:strCache>
            </c:strRef>
          </c:tx>
          <c:cat>
            <c:strRef>
              <c:f>'Resultados 2016'!$C$4:$C$12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'Resultados 2016'!$Y$4:$Y$12</c:f>
              <c:numCache>
                <c:formatCode>General</c:formatCode>
                <c:ptCount val="9"/>
                <c:pt idx="0">
                  <c:v>2</c:v>
                </c:pt>
                <c:pt idx="1">
                  <c:v>4</c:v>
                </c:pt>
                <c:pt idx="2">
                  <c:v>2</c:v>
                </c:pt>
                <c:pt idx="3">
                  <c:v>0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  <c:pt idx="8">
                  <c:v>3</c:v>
                </c:pt>
              </c:numCache>
            </c:numRef>
          </c:val>
        </c:ser>
        <c:ser>
          <c:idx val="8"/>
          <c:order val="8"/>
          <c:tx>
            <c:strRef>
              <c:f>'Resultados 2016'!$Z$2</c:f>
              <c:strCache>
                <c:ptCount val="1"/>
                <c:pt idx="0">
                  <c:v>Volqueta 09</c:v>
                </c:pt>
              </c:strCache>
            </c:strRef>
          </c:tx>
          <c:cat>
            <c:strRef>
              <c:f>'Resultados 2016'!$C$4:$C$12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'Resultados 2016'!$Z$4:$Z$12</c:f>
              <c:numCache>
                <c:formatCode>General</c:formatCode>
                <c:ptCount val="9"/>
                <c:pt idx="0">
                  <c:v>3</c:v>
                </c:pt>
                <c:pt idx="1">
                  <c:v>0</c:v>
                </c:pt>
                <c:pt idx="2">
                  <c:v>2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ser>
          <c:idx val="9"/>
          <c:order val="9"/>
          <c:tx>
            <c:strRef>
              <c:f>'Resultados 2016'!$AA$2</c:f>
              <c:strCache>
                <c:ptCount val="1"/>
                <c:pt idx="0">
                  <c:v>Carromotor</c:v>
                </c:pt>
              </c:strCache>
            </c:strRef>
          </c:tx>
          <c:cat>
            <c:strRef>
              <c:f>'Resultados 2016'!$C$4:$C$12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'Resultados 2016'!$AA$4:$AA$12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ser>
          <c:idx val="10"/>
          <c:order val="10"/>
          <c:tx>
            <c:strRef>
              <c:f>'Resultados 2016'!$AB$2</c:f>
              <c:strCache>
                <c:ptCount val="1"/>
                <c:pt idx="0">
                  <c:v>Motocarro</c:v>
                </c:pt>
              </c:strCache>
            </c:strRef>
          </c:tx>
          <c:cat>
            <c:strRef>
              <c:f>'Resultados 2016'!$C$4:$C$12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'Resultados 2016'!$AB$4:$AB$12</c:f>
              <c:numCache>
                <c:formatCode>General</c:formatCode>
                <c:ptCount val="9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ser>
          <c:idx val="11"/>
          <c:order val="11"/>
          <c:tx>
            <c:strRef>
              <c:f>'Resultados 2016'!$AC$2</c:f>
              <c:strCache>
                <c:ptCount val="1"/>
                <c:pt idx="0">
                  <c:v>Motocicleta 10</c:v>
                </c:pt>
              </c:strCache>
            </c:strRef>
          </c:tx>
          <c:cat>
            <c:strRef>
              <c:f>'Resultados 2016'!$C$4:$C$12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'Resultados 2016'!$AC$4:$AC$12</c:f>
              <c:numCache>
                <c:formatCode>General</c:formatCode>
                <c:ptCount val="9"/>
                <c:pt idx="0">
                  <c:v>61</c:v>
                </c:pt>
                <c:pt idx="1">
                  <c:v>61</c:v>
                </c:pt>
                <c:pt idx="2">
                  <c:v>56</c:v>
                </c:pt>
                <c:pt idx="3">
                  <c:v>70</c:v>
                </c:pt>
                <c:pt idx="4">
                  <c:v>86</c:v>
                </c:pt>
                <c:pt idx="5">
                  <c:v>78</c:v>
                </c:pt>
                <c:pt idx="6">
                  <c:v>61</c:v>
                </c:pt>
                <c:pt idx="7">
                  <c:v>56</c:v>
                </c:pt>
                <c:pt idx="8">
                  <c:v>49</c:v>
                </c:pt>
              </c:numCache>
            </c:numRef>
          </c:val>
        </c:ser>
        <c:marker val="1"/>
        <c:axId val="64715776"/>
        <c:axId val="64729856"/>
      </c:lineChart>
      <c:catAx>
        <c:axId val="64715776"/>
        <c:scaling>
          <c:orientation val="minMax"/>
        </c:scaling>
        <c:axPos val="b"/>
        <c:majorTickMark val="none"/>
        <c:tickLblPos val="nextTo"/>
        <c:crossAx val="64729856"/>
        <c:crosses val="autoZero"/>
        <c:auto val="1"/>
        <c:lblAlgn val="ctr"/>
        <c:lblOffset val="100"/>
      </c:catAx>
      <c:valAx>
        <c:axId val="64729856"/>
        <c:scaling>
          <c:orientation val="minMax"/>
        </c:scaling>
        <c:axPos val="l"/>
        <c:majorGridlines/>
        <c:title>
          <c:layout/>
        </c:title>
        <c:numFmt formatCode="General" sourceLinked="1"/>
        <c:majorTickMark val="none"/>
        <c:tickLblPos val="nextTo"/>
        <c:crossAx val="6471577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CO"/>
  <c:style val="18"/>
  <c:chart>
    <c:title>
      <c:tx>
        <c:rich>
          <a:bodyPr/>
          <a:lstStyle/>
          <a:p>
            <a:pPr>
              <a:defRPr/>
            </a:pPr>
            <a:r>
              <a:rPr lang="es-CO"/>
              <a:t>NÚMERO DE ACCIDENTES</a:t>
            </a:r>
          </a:p>
        </c:rich>
      </c:tx>
      <c:layout>
        <c:manualLayout>
          <c:xMode val="edge"/>
          <c:yMode val="edge"/>
          <c:x val="0.16897844758652489"/>
          <c:y val="0.54509803921568645"/>
        </c:manualLayout>
      </c:layout>
      <c:overlay val="1"/>
    </c:title>
    <c:plotArea>
      <c:layout/>
      <c:lineChart>
        <c:grouping val="standard"/>
        <c:ser>
          <c:idx val="0"/>
          <c:order val="0"/>
          <c:tx>
            <c:strRef>
              <c:f>'Comparitivo Total'!$C$55</c:f>
              <c:strCache>
                <c:ptCount val="1"/>
                <c:pt idx="0">
                  <c:v>AÑO 2015</c:v>
                </c:pt>
              </c:strCache>
            </c:strRef>
          </c:tx>
          <c:dLbls>
            <c:dLblPos val="t"/>
            <c:showVal val="1"/>
          </c:dLbls>
          <c:cat>
            <c:strRef>
              <c:f>'Comparitivo Total'!$B$56:$B$64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'Comparitivo Total'!$C$56:$C$64</c:f>
              <c:numCache>
                <c:formatCode>General</c:formatCode>
                <c:ptCount val="9"/>
                <c:pt idx="0">
                  <c:v>71</c:v>
                </c:pt>
                <c:pt idx="1">
                  <c:v>83</c:v>
                </c:pt>
                <c:pt idx="2">
                  <c:v>90</c:v>
                </c:pt>
                <c:pt idx="3">
                  <c:v>93</c:v>
                </c:pt>
                <c:pt idx="4">
                  <c:v>98</c:v>
                </c:pt>
                <c:pt idx="5">
                  <c:v>88</c:v>
                </c:pt>
                <c:pt idx="6">
                  <c:v>91</c:v>
                </c:pt>
                <c:pt idx="7">
                  <c:v>86</c:v>
                </c:pt>
                <c:pt idx="8">
                  <c:v>105</c:v>
                </c:pt>
              </c:numCache>
            </c:numRef>
          </c:val>
        </c:ser>
        <c:ser>
          <c:idx val="1"/>
          <c:order val="1"/>
          <c:tx>
            <c:strRef>
              <c:f>'Comparitivo Total'!$D$55</c:f>
              <c:strCache>
                <c:ptCount val="1"/>
                <c:pt idx="0">
                  <c:v>AÑO 2016</c:v>
                </c:pt>
              </c:strCache>
            </c:strRef>
          </c:tx>
          <c:dLbls>
            <c:dLbl>
              <c:idx val="0"/>
              <c:layout>
                <c:manualLayout>
                  <c:x val="-3.7204301075268828E-2"/>
                  <c:y val="7.9909559497833862E-2"/>
                </c:manualLayout>
              </c:layout>
              <c:dLblPos val="r"/>
              <c:showVal val="1"/>
            </c:dLbl>
            <c:dLblPos val="t"/>
            <c:showVal val="1"/>
          </c:dLbls>
          <c:cat>
            <c:strRef>
              <c:f>'Comparitivo Total'!$B$56:$B$64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'Comparitivo Total'!$D$56:$D$64</c:f>
              <c:numCache>
                <c:formatCode>General</c:formatCode>
                <c:ptCount val="9"/>
                <c:pt idx="0">
                  <c:v>72</c:v>
                </c:pt>
                <c:pt idx="1">
                  <c:v>64</c:v>
                </c:pt>
                <c:pt idx="2">
                  <c:v>73</c:v>
                </c:pt>
                <c:pt idx="3">
                  <c:v>74</c:v>
                </c:pt>
                <c:pt idx="4">
                  <c:v>84</c:v>
                </c:pt>
                <c:pt idx="5">
                  <c:v>79</c:v>
                </c:pt>
                <c:pt idx="6">
                  <c:v>63</c:v>
                </c:pt>
                <c:pt idx="7">
                  <c:v>62</c:v>
                </c:pt>
                <c:pt idx="8">
                  <c:v>54</c:v>
                </c:pt>
              </c:numCache>
            </c:numRef>
          </c:val>
        </c:ser>
        <c:dLbls>
          <c:showVal val="1"/>
        </c:dLbls>
        <c:marker val="1"/>
        <c:axId val="97302016"/>
        <c:axId val="97303936"/>
      </c:lineChart>
      <c:catAx>
        <c:axId val="97302016"/>
        <c:scaling>
          <c:orientation val="minMax"/>
        </c:scaling>
        <c:axPos val="b"/>
        <c:tickLblPos val="nextTo"/>
        <c:crossAx val="97303936"/>
        <c:crosses val="autoZero"/>
        <c:auto val="1"/>
        <c:lblAlgn val="ctr"/>
        <c:lblOffset val="100"/>
      </c:catAx>
      <c:valAx>
        <c:axId val="97303936"/>
        <c:scaling>
          <c:orientation val="minMax"/>
        </c:scaling>
        <c:axPos val="l"/>
        <c:majorGridlines/>
        <c:numFmt formatCode="General" sourceLinked="1"/>
        <c:tickLblPos val="nextTo"/>
        <c:crossAx val="97302016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CO"/>
  <c:style val="10"/>
  <c:chart>
    <c:title>
      <c:tx>
        <c:rich>
          <a:bodyPr/>
          <a:lstStyle/>
          <a:p>
            <a:pPr>
              <a:defRPr/>
            </a:pPr>
            <a:r>
              <a:rPr lang="en-US"/>
              <a:t>NÚMERO DE OCCISOS</a:t>
            </a:r>
          </a:p>
        </c:rich>
      </c:tx>
      <c:layout>
        <c:manualLayout>
          <c:xMode val="edge"/>
          <c:yMode val="edge"/>
          <c:x val="0.10636950975533653"/>
          <c:y val="0.1509433962264152"/>
        </c:manualLayout>
      </c:layout>
      <c:overlay val="1"/>
    </c:title>
    <c:plotArea>
      <c:layout/>
      <c:lineChart>
        <c:grouping val="standard"/>
        <c:ser>
          <c:idx val="0"/>
          <c:order val="0"/>
          <c:tx>
            <c:strRef>
              <c:f>'Comparitivo Total'!$C$74</c:f>
              <c:strCache>
                <c:ptCount val="1"/>
                <c:pt idx="0">
                  <c:v>AÑO 2015</c:v>
                </c:pt>
              </c:strCache>
            </c:strRef>
          </c:tx>
          <c:dLbls>
            <c:dLblPos val="t"/>
            <c:showVal val="1"/>
          </c:dLbls>
          <c:cat>
            <c:strRef>
              <c:f>'Comparitivo Total'!$B$75:$B$83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'Comparitivo Total'!$C$75:$C$83</c:f>
              <c:numCache>
                <c:formatCode>General</c:formatCode>
                <c:ptCount val="9"/>
                <c:pt idx="0">
                  <c:v>2</c:v>
                </c:pt>
                <c:pt idx="1">
                  <c:v>0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  <c:pt idx="5">
                  <c:v>4</c:v>
                </c:pt>
                <c:pt idx="6">
                  <c:v>1</c:v>
                </c:pt>
                <c:pt idx="7">
                  <c:v>0</c:v>
                </c:pt>
                <c:pt idx="8">
                  <c:v>1</c:v>
                </c:pt>
              </c:numCache>
            </c:numRef>
          </c:val>
        </c:ser>
        <c:ser>
          <c:idx val="1"/>
          <c:order val="1"/>
          <c:tx>
            <c:strRef>
              <c:f>'Comparitivo Total'!$D$74</c:f>
              <c:strCache>
                <c:ptCount val="1"/>
                <c:pt idx="0">
                  <c:v>AÑO 2016</c:v>
                </c:pt>
              </c:strCache>
            </c:strRef>
          </c:tx>
          <c:dLbls>
            <c:dLblPos val="t"/>
            <c:showVal val="1"/>
          </c:dLbls>
          <c:cat>
            <c:strRef>
              <c:f>'Comparitivo Total'!$B$75:$B$83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'Comparitivo Total'!$D$75:$D$83</c:f>
              <c:numCache>
                <c:formatCode>General</c:formatCode>
                <c:ptCount val="9"/>
                <c:pt idx="0">
                  <c:v>2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2</c:v>
                </c:pt>
                <c:pt idx="8">
                  <c:v>6</c:v>
                </c:pt>
              </c:numCache>
            </c:numRef>
          </c:val>
        </c:ser>
        <c:dLbls>
          <c:showVal val="1"/>
        </c:dLbls>
        <c:marker val="1"/>
        <c:axId val="85978496"/>
        <c:axId val="86299776"/>
      </c:lineChart>
      <c:catAx>
        <c:axId val="85978496"/>
        <c:scaling>
          <c:orientation val="minMax"/>
        </c:scaling>
        <c:axPos val="b"/>
        <c:tickLblPos val="nextTo"/>
        <c:crossAx val="86299776"/>
        <c:crosses val="autoZero"/>
        <c:auto val="1"/>
        <c:lblAlgn val="ctr"/>
        <c:lblOffset val="100"/>
      </c:catAx>
      <c:valAx>
        <c:axId val="86299776"/>
        <c:scaling>
          <c:orientation val="minMax"/>
        </c:scaling>
        <c:axPos val="l"/>
        <c:majorGridlines/>
        <c:numFmt formatCode="General" sourceLinked="1"/>
        <c:tickLblPos val="nextTo"/>
        <c:crossAx val="85978496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CO"/>
  <c:style val="10"/>
  <c:chart>
    <c:title>
      <c:tx>
        <c:rich>
          <a:bodyPr/>
          <a:lstStyle/>
          <a:p>
            <a:pPr>
              <a:defRPr/>
            </a:pPr>
            <a:r>
              <a:rPr lang="es-CO"/>
              <a:t>INFORME DE HERIDOS</a:t>
            </a:r>
          </a:p>
        </c:rich>
      </c:tx>
      <c:layout>
        <c:manualLayout>
          <c:xMode val="edge"/>
          <c:yMode val="edge"/>
          <c:x val="0.12298352050256013"/>
          <c:y val="0.53892215568862278"/>
        </c:manualLayout>
      </c:layout>
      <c:overlay val="1"/>
    </c:title>
    <c:plotArea>
      <c:layout/>
      <c:lineChart>
        <c:grouping val="standard"/>
        <c:ser>
          <c:idx val="0"/>
          <c:order val="0"/>
          <c:tx>
            <c:strRef>
              <c:f>'Comparitivo Total'!$C$92</c:f>
              <c:strCache>
                <c:ptCount val="1"/>
                <c:pt idx="0">
                  <c:v>AÑO 2015</c:v>
                </c:pt>
              </c:strCache>
            </c:strRef>
          </c:tx>
          <c:dLbls>
            <c:dLbl>
              <c:idx val="3"/>
              <c:layout>
                <c:manualLayout>
                  <c:x val="-3.1846994535519146E-2"/>
                  <c:y val="8.7415091077687163E-2"/>
                </c:manualLayout>
              </c:layout>
              <c:dLblPos val="r"/>
              <c:showVal val="1"/>
            </c:dLbl>
            <c:dLblPos val="t"/>
            <c:showVal val="1"/>
          </c:dLbls>
          <c:cat>
            <c:strRef>
              <c:f>'Comparitivo Total'!$B$93:$B$101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'Comparitivo Total'!$C$93:$C$101</c:f>
              <c:numCache>
                <c:formatCode>General</c:formatCode>
                <c:ptCount val="9"/>
                <c:pt idx="0">
                  <c:v>45</c:v>
                </c:pt>
                <c:pt idx="1">
                  <c:v>57</c:v>
                </c:pt>
                <c:pt idx="2">
                  <c:v>77</c:v>
                </c:pt>
                <c:pt idx="3">
                  <c:v>72</c:v>
                </c:pt>
                <c:pt idx="4">
                  <c:v>49</c:v>
                </c:pt>
                <c:pt idx="5">
                  <c:v>79</c:v>
                </c:pt>
                <c:pt idx="6">
                  <c:v>90</c:v>
                </c:pt>
                <c:pt idx="7">
                  <c:v>38</c:v>
                </c:pt>
                <c:pt idx="8">
                  <c:v>75</c:v>
                </c:pt>
              </c:numCache>
            </c:numRef>
          </c:val>
        </c:ser>
        <c:ser>
          <c:idx val="1"/>
          <c:order val="1"/>
          <c:tx>
            <c:strRef>
              <c:f>'Comparitivo Total'!$D$92</c:f>
              <c:strCache>
                <c:ptCount val="1"/>
                <c:pt idx="0">
                  <c:v>AÑO 2016</c:v>
                </c:pt>
              </c:strCache>
            </c:strRef>
          </c:tx>
          <c:dLbls>
            <c:dLblPos val="t"/>
            <c:showVal val="1"/>
          </c:dLbls>
          <c:cat>
            <c:strRef>
              <c:f>'Comparitivo Total'!$B$93:$B$101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'Comparitivo Total'!$D$93:$D$101</c:f>
              <c:numCache>
                <c:formatCode>General</c:formatCode>
                <c:ptCount val="9"/>
                <c:pt idx="0">
                  <c:v>90</c:v>
                </c:pt>
                <c:pt idx="1">
                  <c:v>64</c:v>
                </c:pt>
                <c:pt idx="2">
                  <c:v>52</c:v>
                </c:pt>
                <c:pt idx="3">
                  <c:v>75</c:v>
                </c:pt>
                <c:pt idx="4">
                  <c:v>79</c:v>
                </c:pt>
                <c:pt idx="5">
                  <c:v>85</c:v>
                </c:pt>
                <c:pt idx="6">
                  <c:v>68</c:v>
                </c:pt>
                <c:pt idx="7">
                  <c:v>50</c:v>
                </c:pt>
                <c:pt idx="8">
                  <c:v>46</c:v>
                </c:pt>
              </c:numCache>
            </c:numRef>
          </c:val>
        </c:ser>
        <c:dLbls>
          <c:showVal val="1"/>
        </c:dLbls>
        <c:marker val="1"/>
        <c:axId val="237204992"/>
        <c:axId val="237206912"/>
      </c:lineChart>
      <c:catAx>
        <c:axId val="237204992"/>
        <c:scaling>
          <c:orientation val="minMax"/>
        </c:scaling>
        <c:axPos val="b"/>
        <c:tickLblPos val="nextTo"/>
        <c:crossAx val="237206912"/>
        <c:crosses val="autoZero"/>
        <c:auto val="1"/>
        <c:lblAlgn val="ctr"/>
        <c:lblOffset val="100"/>
      </c:catAx>
      <c:valAx>
        <c:axId val="237206912"/>
        <c:scaling>
          <c:orientation val="minMax"/>
        </c:scaling>
        <c:axPos val="l"/>
        <c:majorGridlines/>
        <c:numFmt formatCode="General" sourceLinked="1"/>
        <c:tickLblPos val="nextTo"/>
        <c:crossAx val="237204992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CO"/>
  <c:style val="40"/>
  <c:chart>
    <c:title>
      <c:tx>
        <c:rich>
          <a:bodyPr/>
          <a:lstStyle/>
          <a:p>
            <a:pPr>
              <a:defRPr/>
            </a:pPr>
            <a:r>
              <a:rPr lang="en-US"/>
              <a:t>TOTAL DE INGRESOS POR TRÁMITES Y LICENCIAS</a:t>
            </a:r>
          </a:p>
        </c:rich>
      </c:tx>
      <c:layout/>
    </c:title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Hoja1!$B$3</c:f>
              <c:strCache>
                <c:ptCount val="1"/>
                <c:pt idx="0">
                  <c:v>TRÁMITES</c:v>
                </c:pt>
              </c:strCache>
            </c:strRef>
          </c:tx>
          <c:cat>
            <c:strRef>
              <c:f>Hoja1!$A$4:$A$12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Hoja1!$B$4:$B$12</c:f>
            </c:numRef>
          </c:val>
        </c:ser>
        <c:ser>
          <c:idx val="1"/>
          <c:order val="1"/>
          <c:tx>
            <c:strRef>
              <c:f>Hoja1!$C$3</c:f>
              <c:strCache>
                <c:ptCount val="1"/>
                <c:pt idx="0">
                  <c:v>LICENCIAS</c:v>
                </c:pt>
              </c:strCache>
            </c:strRef>
          </c:tx>
          <c:cat>
            <c:strRef>
              <c:f>Hoja1!$A$4:$A$12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Hoja1!$C$4:$C$12</c:f>
            </c:numRef>
          </c:val>
        </c:ser>
        <c:ser>
          <c:idx val="2"/>
          <c:order val="2"/>
          <c:tx>
            <c:strRef>
              <c:f>Hoja1!$D$3</c:f>
              <c:strCache>
                <c:ptCount val="1"/>
                <c:pt idx="0">
                  <c:v>TOTAL</c:v>
                </c:pt>
              </c:strCache>
            </c:strRef>
          </c:tx>
          <c:cat>
            <c:strRef>
              <c:f>Hoja1!$A$4:$A$12</c:f>
              <c:strCache>
                <c:ptCount val="9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</c:strCache>
            </c:strRef>
          </c:cat>
          <c:val>
            <c:numRef>
              <c:f>Hoja1!$D$4:$D$12</c:f>
              <c:numCache>
                <c:formatCode>[$$-240A]\ #,##0</c:formatCode>
                <c:ptCount val="9"/>
                <c:pt idx="0">
                  <c:v>70742577</c:v>
                </c:pt>
                <c:pt idx="1">
                  <c:v>59175379</c:v>
                </c:pt>
                <c:pt idx="2">
                  <c:v>79638529</c:v>
                </c:pt>
                <c:pt idx="3">
                  <c:v>85569767</c:v>
                </c:pt>
                <c:pt idx="4">
                  <c:v>78584844</c:v>
                </c:pt>
                <c:pt idx="5">
                  <c:v>81734859</c:v>
                </c:pt>
                <c:pt idx="6">
                  <c:v>97317264</c:v>
                </c:pt>
                <c:pt idx="7">
                  <c:v>113977636</c:v>
                </c:pt>
                <c:pt idx="8">
                  <c:v>81369425.999999985</c:v>
                </c:pt>
              </c:numCache>
            </c:numRef>
          </c:val>
        </c:ser>
        <c:dLbls>
          <c:showVal val="1"/>
        </c:dLbls>
        <c:shape val="cylinder"/>
        <c:axId val="64056704"/>
        <c:axId val="64066688"/>
        <c:axId val="0"/>
      </c:bar3DChart>
      <c:catAx>
        <c:axId val="64056704"/>
        <c:scaling>
          <c:orientation val="minMax"/>
        </c:scaling>
        <c:axPos val="l"/>
        <c:tickLblPos val="nextTo"/>
        <c:crossAx val="64066688"/>
        <c:crosses val="autoZero"/>
        <c:auto val="1"/>
        <c:lblAlgn val="ctr"/>
        <c:lblOffset val="100"/>
      </c:catAx>
      <c:valAx>
        <c:axId val="64066688"/>
        <c:scaling>
          <c:orientation val="minMax"/>
        </c:scaling>
        <c:axPos val="b"/>
        <c:majorGridlines/>
        <c:numFmt formatCode="[$$-240A]\ #,##0" sourceLinked="1"/>
        <c:tickLblPos val="nextTo"/>
        <c:crossAx val="64056704"/>
        <c:crosses val="autoZero"/>
        <c:crossBetween val="between"/>
      </c:valAx>
    </c:plotArea>
    <c:legend>
      <c:legendPos val="r"/>
      <c:layout/>
    </c:legend>
    <c:plotVisOnly val="1"/>
  </c:chart>
  <c:spPr>
    <a:ln>
      <a:noFill/>
    </a:ln>
  </c:sp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AD691-8114-4CFE-AF83-88B4CD7BC0A9}" type="datetimeFigureOut">
              <a:rPr lang="es-CO" smtClean="0"/>
              <a:pPr/>
              <a:t>10/10/2016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B1E302-23E7-4584-A2F6-CD2DA5C7BAE0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4122734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E302-23E7-4584-A2F6-CD2DA5C7BAE0}" type="slidenum">
              <a:rPr lang="es-CO" smtClean="0"/>
              <a:pPr/>
              <a:t>40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2212562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E302-23E7-4584-A2F6-CD2DA5C7BAE0}" type="slidenum">
              <a:rPr lang="es-CO" smtClean="0"/>
              <a:pPr/>
              <a:t>49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1143997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E302-23E7-4584-A2F6-CD2DA5C7BAE0}" type="slidenum">
              <a:rPr lang="es-CO" smtClean="0"/>
              <a:pPr/>
              <a:t>50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2395950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E302-23E7-4584-A2F6-CD2DA5C7BAE0}" type="slidenum">
              <a:rPr lang="es-CO" smtClean="0"/>
              <a:pPr/>
              <a:t>51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5322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E302-23E7-4584-A2F6-CD2DA5C7BAE0}" type="slidenum">
              <a:rPr lang="es-CO" smtClean="0"/>
              <a:pPr/>
              <a:t>52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3762385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E302-23E7-4584-A2F6-CD2DA5C7BAE0}" type="slidenum">
              <a:rPr lang="es-CO" smtClean="0"/>
              <a:pPr/>
              <a:t>53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1866856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E302-23E7-4584-A2F6-CD2DA5C7BAE0}" type="slidenum">
              <a:rPr lang="es-CO" smtClean="0"/>
              <a:pPr/>
              <a:t>54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1224575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E302-23E7-4584-A2F6-CD2DA5C7BAE0}" type="slidenum">
              <a:rPr lang="es-CO" smtClean="0"/>
              <a:pPr/>
              <a:t>55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31887285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E302-23E7-4584-A2F6-CD2DA5C7BAE0}" type="slidenum">
              <a:rPr lang="es-CO" smtClean="0"/>
              <a:pPr/>
              <a:t>56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3141215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E302-23E7-4584-A2F6-CD2DA5C7BAE0}" type="slidenum">
              <a:rPr lang="es-CO" smtClean="0"/>
              <a:pPr/>
              <a:t>57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310401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E302-23E7-4584-A2F6-CD2DA5C7BAE0}" type="slidenum">
              <a:rPr lang="es-CO" smtClean="0"/>
              <a:pPr/>
              <a:t>59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3637975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E302-23E7-4584-A2F6-CD2DA5C7BAE0}" type="slidenum">
              <a:rPr lang="es-CO" smtClean="0"/>
              <a:pPr/>
              <a:t>41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9219862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E302-23E7-4584-A2F6-CD2DA5C7BAE0}" type="slidenum">
              <a:rPr lang="es-CO" smtClean="0"/>
              <a:pPr/>
              <a:t>60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17472076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E302-23E7-4584-A2F6-CD2DA5C7BAE0}" type="slidenum">
              <a:rPr lang="es-CO" smtClean="0"/>
              <a:pPr/>
              <a:t>61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1004203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E302-23E7-4584-A2F6-CD2DA5C7BAE0}" type="slidenum">
              <a:rPr lang="es-CO" smtClean="0"/>
              <a:pPr/>
              <a:t>42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2699494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E302-23E7-4584-A2F6-CD2DA5C7BAE0}" type="slidenum">
              <a:rPr lang="es-CO" smtClean="0"/>
              <a:pPr/>
              <a:t>43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749453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E302-23E7-4584-A2F6-CD2DA5C7BAE0}" type="slidenum">
              <a:rPr lang="es-CO" smtClean="0"/>
              <a:pPr/>
              <a:t>44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1554453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E302-23E7-4584-A2F6-CD2DA5C7BAE0}" type="slidenum">
              <a:rPr lang="es-CO" smtClean="0"/>
              <a:pPr/>
              <a:t>45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277278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E302-23E7-4584-A2F6-CD2DA5C7BAE0}" type="slidenum">
              <a:rPr lang="es-CO" smtClean="0"/>
              <a:pPr/>
              <a:t>46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1262208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E302-23E7-4584-A2F6-CD2DA5C7BAE0}" type="slidenum">
              <a:rPr lang="es-CO" smtClean="0"/>
              <a:pPr/>
              <a:t>47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340405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E302-23E7-4584-A2F6-CD2DA5C7BAE0}" type="slidenum">
              <a:rPr lang="es-CO" smtClean="0"/>
              <a:pPr/>
              <a:t>48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784931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F04D-452F-4356-9403-6C56E3B13F52}" type="datetimeFigureOut">
              <a:rPr lang="es-CO" smtClean="0"/>
              <a:pPr/>
              <a:t>10/10/2016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49D3-CBF3-41EB-8CE2-C1893DA64256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729843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F04D-452F-4356-9403-6C56E3B13F52}" type="datetimeFigureOut">
              <a:rPr lang="es-CO" smtClean="0"/>
              <a:pPr/>
              <a:t>10/10/2016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49D3-CBF3-41EB-8CE2-C1893DA64256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2439465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F04D-452F-4356-9403-6C56E3B13F52}" type="datetimeFigureOut">
              <a:rPr lang="es-CO" smtClean="0"/>
              <a:pPr/>
              <a:t>10/10/2016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49D3-CBF3-41EB-8CE2-C1893DA64256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3581346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F04D-452F-4356-9403-6C56E3B13F52}" type="datetimeFigureOut">
              <a:rPr lang="es-CO" smtClean="0"/>
              <a:pPr/>
              <a:t>10/10/2016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49D3-CBF3-41EB-8CE2-C1893DA64256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3457665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F04D-452F-4356-9403-6C56E3B13F52}" type="datetimeFigureOut">
              <a:rPr lang="es-CO" smtClean="0"/>
              <a:pPr/>
              <a:t>10/10/2016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49D3-CBF3-41EB-8CE2-C1893DA64256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1500212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F04D-452F-4356-9403-6C56E3B13F52}" type="datetimeFigureOut">
              <a:rPr lang="es-CO" smtClean="0"/>
              <a:pPr/>
              <a:t>10/10/2016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49D3-CBF3-41EB-8CE2-C1893DA64256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1295778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F04D-452F-4356-9403-6C56E3B13F52}" type="datetimeFigureOut">
              <a:rPr lang="es-CO" smtClean="0"/>
              <a:pPr/>
              <a:t>10/10/2016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49D3-CBF3-41EB-8CE2-C1893DA64256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166432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F04D-452F-4356-9403-6C56E3B13F52}" type="datetimeFigureOut">
              <a:rPr lang="es-CO" smtClean="0"/>
              <a:pPr/>
              <a:t>10/10/2016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49D3-CBF3-41EB-8CE2-C1893DA64256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1136771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F04D-452F-4356-9403-6C56E3B13F52}" type="datetimeFigureOut">
              <a:rPr lang="es-CO" smtClean="0"/>
              <a:pPr/>
              <a:t>10/10/2016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49D3-CBF3-41EB-8CE2-C1893DA64256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299128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F04D-452F-4356-9403-6C56E3B13F52}" type="datetimeFigureOut">
              <a:rPr lang="es-CO" smtClean="0"/>
              <a:pPr/>
              <a:t>10/10/2016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49D3-CBF3-41EB-8CE2-C1893DA64256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3792680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F04D-452F-4356-9403-6C56E3B13F52}" type="datetimeFigureOut">
              <a:rPr lang="es-CO" smtClean="0"/>
              <a:pPr/>
              <a:t>10/10/2016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49D3-CBF3-41EB-8CE2-C1893DA64256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1831191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2F04D-452F-4356-9403-6C56E3B13F52}" type="datetimeFigureOut">
              <a:rPr lang="es-CO" smtClean="0"/>
              <a:pPr/>
              <a:t>10/10/2016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649D3-CBF3-41EB-8CE2-C1893DA64256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401068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emf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emf"/><Relationship Id="rId7" Type="http://schemas.openxmlformats.org/officeDocument/2006/relationships/image" Target="../media/image2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emf"/><Relationship Id="rId4" Type="http://schemas.openxmlformats.org/officeDocument/2006/relationships/image" Target="../media/image4.emf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29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5.emf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31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5.emf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36.emf"/><Relationship Id="rId4" Type="http://schemas.openxmlformats.org/officeDocument/2006/relationships/image" Target="../media/image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emf"/><Relationship Id="rId4" Type="http://schemas.openxmlformats.org/officeDocument/2006/relationships/image" Target="../media/image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40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image" Target="../media/image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.xml"/><Relationship Id="rId4" Type="http://schemas.openxmlformats.org/officeDocument/2006/relationships/image" Target="../media/image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7.xml"/><Relationship Id="rId4" Type="http://schemas.openxmlformats.org/officeDocument/2006/relationships/image" Target="../media/image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8.xml"/><Relationship Id="rId4" Type="http://schemas.openxmlformats.org/officeDocument/2006/relationships/image" Target="../media/image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3.emf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46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emf"/><Relationship Id="rId5" Type="http://schemas.openxmlformats.org/officeDocument/2006/relationships/image" Target="../media/image44.wmf"/><Relationship Id="rId4" Type="http://schemas.openxmlformats.org/officeDocument/2006/relationships/image" Target="../media/image7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emf"/><Relationship Id="rId4" Type="http://schemas.openxmlformats.org/officeDocument/2006/relationships/image" Target="../media/image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emf"/><Relationship Id="rId4" Type="http://schemas.openxmlformats.org/officeDocument/2006/relationships/image" Target="../media/image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emf"/><Relationship Id="rId4" Type="http://schemas.openxmlformats.org/officeDocument/2006/relationships/image" Target="../media/image6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9.xml"/><Relationship Id="rId4" Type="http://schemas.openxmlformats.org/officeDocument/2006/relationships/image" Target="../media/image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0.xml"/><Relationship Id="rId5" Type="http://schemas.openxmlformats.org/officeDocument/2006/relationships/image" Target="../media/image53.emf"/><Relationship Id="rId4" Type="http://schemas.openxmlformats.org/officeDocument/2006/relationships/image" Target="../media/image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1.xml"/><Relationship Id="rId4" Type="http://schemas.openxmlformats.org/officeDocument/2006/relationships/image" Target="../media/image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2.xml"/><Relationship Id="rId4" Type="http://schemas.openxmlformats.org/officeDocument/2006/relationships/image" Target="../media/image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3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chart" Target="../charts/chart1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emf"/><Relationship Id="rId5" Type="http://schemas.openxmlformats.org/officeDocument/2006/relationships/image" Target="../media/image6.emf"/><Relationship Id="rId4" Type="http://schemas.openxmlformats.org/officeDocument/2006/relationships/image" Target="../media/image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chart" Target="../charts/chart1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emf"/><Relationship Id="rId5" Type="http://schemas.openxmlformats.org/officeDocument/2006/relationships/image" Target="../media/image4.emf"/><Relationship Id="rId4" Type="http://schemas.openxmlformats.org/officeDocument/2006/relationships/image" Target="../media/image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chart" Target="../charts/chart1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emf"/><Relationship Id="rId5" Type="http://schemas.openxmlformats.org/officeDocument/2006/relationships/image" Target="../media/image4.emf"/><Relationship Id="rId4" Type="http://schemas.openxmlformats.org/officeDocument/2006/relationships/image" Target="../media/image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6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emf"/><Relationship Id="rId5" Type="http://schemas.openxmlformats.org/officeDocument/2006/relationships/image" Target="../media/image4.emf"/><Relationship Id="rId4" Type="http://schemas.openxmlformats.org/officeDocument/2006/relationships/image" Target="../media/image7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7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emf"/><Relationship Id="rId5" Type="http://schemas.openxmlformats.org/officeDocument/2006/relationships/image" Target="../media/image4.emf"/><Relationship Id="rId4" Type="http://schemas.openxmlformats.org/officeDocument/2006/relationships/image" Target="../media/image7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emf"/><Relationship Id="rId5" Type="http://schemas.openxmlformats.org/officeDocument/2006/relationships/image" Target="../media/image4.emf"/><Relationship Id="rId4" Type="http://schemas.openxmlformats.org/officeDocument/2006/relationships/image" Target="../media/image7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6.emf"/><Relationship Id="rId7" Type="http://schemas.openxmlformats.org/officeDocument/2006/relationships/image" Target="../media/image6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emf"/><Relationship Id="rId5" Type="http://schemas.openxmlformats.org/officeDocument/2006/relationships/image" Target="../media/image4.emf"/><Relationship Id="rId4" Type="http://schemas.openxmlformats.org/officeDocument/2006/relationships/image" Target="../media/image7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8.png"/><Relationship Id="rId7" Type="http://schemas.openxmlformats.org/officeDocument/2006/relationships/image" Target="../media/image4.emf"/><Relationship Id="rId12" Type="http://schemas.microsoft.com/office/2007/relationships/hdphoto" Target="../media/hdphoto7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71.png"/><Relationship Id="rId5" Type="http://schemas.openxmlformats.org/officeDocument/2006/relationships/image" Target="../media/image6.emf"/><Relationship Id="rId10" Type="http://schemas.openxmlformats.org/officeDocument/2006/relationships/image" Target="../media/image70.emf"/><Relationship Id="rId4" Type="http://schemas.microsoft.com/office/2007/relationships/hdphoto" Target="../media/hdphoto6.wdp"/><Relationship Id="rId9" Type="http://schemas.openxmlformats.org/officeDocument/2006/relationships/image" Target="../media/image69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image" Target="../media/image6.emf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emf"/><Relationship Id="rId5" Type="http://schemas.openxmlformats.org/officeDocument/2006/relationships/image" Target="../media/image4.emf"/><Relationship Id="rId4" Type="http://schemas.openxmlformats.org/officeDocument/2006/relationships/image" Target="../media/image7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7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76.png"/><Relationship Id="rId4" Type="http://schemas.openxmlformats.org/officeDocument/2006/relationships/image" Target="../media/image7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7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4.emf"/><Relationship Id="rId4" Type="http://schemas.openxmlformats.org/officeDocument/2006/relationships/image" Target="../media/image7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8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80.png"/><Relationship Id="rId4" Type="http://schemas.openxmlformats.org/officeDocument/2006/relationships/image" Target="../media/image7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6.emf"/><Relationship Id="rId7" Type="http://schemas.microsoft.com/office/2007/relationships/hdphoto" Target="../media/hdphoto8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4.emf"/><Relationship Id="rId4" Type="http://schemas.openxmlformats.org/officeDocument/2006/relationships/image" Target="../media/image7.emf"/><Relationship Id="rId9" Type="http://schemas.openxmlformats.org/officeDocument/2006/relationships/image" Target="../media/image84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7.emf"/><Relationship Id="rId7" Type="http://schemas.openxmlformats.org/officeDocument/2006/relationships/image" Target="../media/image86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3.emf"/><Relationship Id="rId4" Type="http://schemas.openxmlformats.org/officeDocument/2006/relationships/image" Target="../media/image4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8.png"/><Relationship Id="rId7" Type="http://schemas.openxmlformats.org/officeDocument/2006/relationships/image" Target="../media/image8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4.emf"/><Relationship Id="rId4" Type="http://schemas.openxmlformats.org/officeDocument/2006/relationships/image" Target="../media/image7.emf"/><Relationship Id="rId9" Type="http://schemas.openxmlformats.org/officeDocument/2006/relationships/image" Target="../media/image9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7.emf"/><Relationship Id="rId7" Type="http://schemas.openxmlformats.org/officeDocument/2006/relationships/image" Target="../media/image14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emf"/><Relationship Id="rId4" Type="http://schemas.openxmlformats.org/officeDocument/2006/relationships/image" Target="../media/image4.em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4.emf"/><Relationship Id="rId4" Type="http://schemas.openxmlformats.org/officeDocument/2006/relationships/image" Target="../media/image7.emf"/><Relationship Id="rId9" Type="http://schemas.openxmlformats.org/officeDocument/2006/relationships/image" Target="../media/image9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7.emf"/><Relationship Id="rId7" Type="http://schemas.openxmlformats.org/officeDocument/2006/relationships/image" Target="../media/image18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emf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emf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agentes.jpg"/>
          <p:cNvPicPr>
            <a:picLocks noChangeAspect="1"/>
          </p:cNvPicPr>
          <p:nvPr/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0" y="14748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dirty="0" smtClean="0"/>
              <a:t> </a:t>
            </a:r>
            <a:endParaRPr lang="es-CO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036" y="5879139"/>
            <a:ext cx="2359665" cy="76604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0426" y="5832428"/>
            <a:ext cx="2573948" cy="79801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63687" y="5376017"/>
            <a:ext cx="1334477" cy="1275511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811183" y="427703"/>
            <a:ext cx="84950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INFORME DE GESTIÓN </a:t>
            </a:r>
          </a:p>
          <a:p>
            <a:pPr algn="ctr"/>
            <a:r>
              <a:rPr lang="es-CO" sz="4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JUNIO A SEPTIEMBRE DE 2016</a:t>
            </a:r>
            <a:endParaRPr lang="es-CO" sz="44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9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/>
          <p:cNvSpPr/>
          <p:nvPr/>
        </p:nvSpPr>
        <p:spPr>
          <a:xfrm>
            <a:off x="5935046" y="2446843"/>
            <a:ext cx="4359322" cy="842031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480" y="543091"/>
            <a:ext cx="855370" cy="817574"/>
          </a:xfrm>
          <a:prstGeom prst="rect">
            <a:avLst/>
          </a:prstGeom>
        </p:spPr>
      </p:pic>
      <p:sp>
        <p:nvSpPr>
          <p:cNvPr id="25" name="10 CuadroTexto"/>
          <p:cNvSpPr txBox="1">
            <a:spLocks noChangeArrowheads="1"/>
          </p:cNvSpPr>
          <p:nvPr/>
        </p:nvSpPr>
        <p:spPr bwMode="auto">
          <a:xfrm>
            <a:off x="5935046" y="2517118"/>
            <a:ext cx="443589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CO" sz="2100" b="1" dirty="0"/>
              <a:t> </a:t>
            </a:r>
            <a:r>
              <a:rPr lang="es-CO" sz="2100" b="1" dirty="0" smtClean="0"/>
              <a:t>1.105 </a:t>
            </a:r>
            <a:r>
              <a:rPr lang="es-CO" sz="2100" b="1" dirty="0"/>
              <a:t>USUARIOS </a:t>
            </a:r>
            <a:r>
              <a:rPr lang="es-CO" sz="2100" b="1" dirty="0" smtClean="0"/>
              <a:t>CAPACITADOS</a:t>
            </a:r>
          </a:p>
          <a:p>
            <a:pPr eaLnBrk="1" hangingPunct="1"/>
            <a:r>
              <a:rPr lang="es-CO" sz="2100" b="1" dirty="0" smtClean="0"/>
              <a:t>ENERO A SEPTIEMBRE DE 2016</a:t>
            </a:r>
            <a:endParaRPr lang="es-CO" sz="21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0183" y="815297"/>
            <a:ext cx="7389636" cy="447715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766938" y="3967329"/>
            <a:ext cx="10310387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 smtClean="0"/>
              <a:t>Empresas capacitadas en el periodo de junio a septiembre:</a:t>
            </a:r>
          </a:p>
          <a:p>
            <a:endParaRPr lang="es-CO" sz="2400" dirty="0" smtClean="0"/>
          </a:p>
          <a:p>
            <a:r>
              <a:rPr lang="es-CO" sz="2400" dirty="0" err="1" smtClean="0"/>
              <a:t>Bavaria</a:t>
            </a:r>
            <a:r>
              <a:rPr lang="es-CO" sz="2400" dirty="0" smtClean="0"/>
              <a:t> S.A., </a:t>
            </a:r>
            <a:r>
              <a:rPr lang="es-ES" sz="2400" dirty="0" smtClean="0"/>
              <a:t>colegio Luis López de Meza , Policía Nacional, CAIF del Barrio La Paz, </a:t>
            </a:r>
          </a:p>
          <a:p>
            <a:r>
              <a:rPr lang="es-ES" sz="2400" dirty="0" smtClean="0"/>
              <a:t>Fundación Tejedores de Sueños, en el sitio La Coquera, C&amp;MA (37) en la</a:t>
            </a:r>
          </a:p>
          <a:p>
            <a:r>
              <a:rPr lang="es-ES" sz="2400" dirty="0" err="1" smtClean="0"/>
              <a:t>Cira</a:t>
            </a:r>
            <a:r>
              <a:rPr lang="es-ES" sz="2400" dirty="0" smtClean="0"/>
              <a:t>- Infantas, en el corregimiento El Centro.</a:t>
            </a:r>
            <a:endParaRPr lang="es-CO" sz="2400" dirty="0" smtClean="0"/>
          </a:p>
          <a:p>
            <a:endParaRPr lang="es-CO" dirty="0"/>
          </a:p>
        </p:txBody>
      </p:sp>
      <p:pic>
        <p:nvPicPr>
          <p:cNvPr id="115714" name="Imagen 2" descr="Descripción: D:\INFORMES ITTB\CAIF\IMG_20160906_1443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44828" y="1445291"/>
            <a:ext cx="3272861" cy="245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8927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1184134" y="1705323"/>
            <a:ext cx="3889314" cy="644945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400" b="1" dirty="0" smtClean="0">
                <a:solidFill>
                  <a:schemeClr val="tx1"/>
                </a:solidFill>
              </a:rPr>
              <a:t>TRANSPORTE INFORMAL 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480" y="675823"/>
            <a:ext cx="855370" cy="817574"/>
          </a:xfrm>
          <a:prstGeom prst="rect">
            <a:avLst/>
          </a:prstGeom>
        </p:spPr>
      </p:pic>
      <p:sp>
        <p:nvSpPr>
          <p:cNvPr id="10" name="10 CuadroTexto"/>
          <p:cNvSpPr txBox="1">
            <a:spLocks noChangeArrowheads="1"/>
          </p:cNvSpPr>
          <p:nvPr/>
        </p:nvSpPr>
        <p:spPr bwMode="auto">
          <a:xfrm>
            <a:off x="1271994" y="1737506"/>
            <a:ext cx="39955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s-CO" sz="1800" b="1" dirty="0"/>
          </a:p>
          <a:p>
            <a:pPr eaLnBrk="1" hangingPunct="1"/>
            <a:endParaRPr lang="es-CO" sz="1800" dirty="0"/>
          </a:p>
        </p:txBody>
      </p:sp>
      <p:sp>
        <p:nvSpPr>
          <p:cNvPr id="13" name="Rectángulo 12"/>
          <p:cNvSpPr/>
          <p:nvPr/>
        </p:nvSpPr>
        <p:spPr>
          <a:xfrm>
            <a:off x="1168755" y="3540420"/>
            <a:ext cx="4050426" cy="644945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400" b="1" dirty="0" smtClean="0">
                <a:solidFill>
                  <a:schemeClr val="tx1"/>
                </a:solidFill>
              </a:rPr>
              <a:t>ESPACIO PUBLICO</a:t>
            </a:r>
            <a:endParaRPr lang="es-CO" sz="2400" b="1" dirty="0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2141" y="803568"/>
            <a:ext cx="4659459" cy="452415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1224118" y="2551477"/>
            <a:ext cx="4073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INFRACCIÓN D-12     </a:t>
            </a:r>
            <a:r>
              <a:rPr lang="es-CO" b="1" dirty="0" smtClean="0"/>
              <a:t>192  COMPARENDOS</a:t>
            </a:r>
          </a:p>
          <a:p>
            <a:r>
              <a:rPr lang="es-CO" dirty="0" smtClean="0"/>
              <a:t>(189 MOTOCICLETAS   3 VEHÍCULOS)</a:t>
            </a:r>
            <a:endParaRPr lang="es-CO" dirty="0"/>
          </a:p>
        </p:txBody>
      </p:sp>
      <p:pic>
        <p:nvPicPr>
          <p:cNvPr id="17" name="16 Imagen" descr="https://scontent.feoh1-1.fna.fbcdn.net/v/t1.0-9/14448799_304071783299563_2603682931389963477_n.jpg?oh=3d0c3564ecb64b1184acefdcca86acab&amp;oe=5864948D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05258"/>
            <a:ext cx="3623187" cy="192374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17 Rectángulo"/>
          <p:cNvSpPr/>
          <p:nvPr/>
        </p:nvSpPr>
        <p:spPr>
          <a:xfrm>
            <a:off x="1145458" y="444793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dirty="0" smtClean="0"/>
              <a:t>Recuperación del espacio público, zonas verdes, </a:t>
            </a:r>
          </a:p>
          <a:p>
            <a:r>
              <a:rPr lang="es-CO" dirty="0" smtClean="0"/>
              <a:t>zonas peatonales </a:t>
            </a:r>
          </a:p>
          <a:p>
            <a:r>
              <a:rPr lang="es-CO" dirty="0" smtClean="0"/>
              <a:t>172 notificaciones en jornadas pedagógicas</a:t>
            </a:r>
          </a:p>
          <a:p>
            <a:r>
              <a:rPr lang="es-CO" dirty="0" smtClean="0"/>
              <a:t>Apoyo Secretaria de gobierno </a:t>
            </a:r>
          </a:p>
          <a:p>
            <a:r>
              <a:rPr lang="es-CO" dirty="0" smtClean="0"/>
              <a:t>Calle 49 entre carreras 3 y 11,</a:t>
            </a:r>
          </a:p>
          <a:p>
            <a:r>
              <a:rPr lang="es-CO" dirty="0" smtClean="0"/>
              <a:t>Plaza de mercado </a:t>
            </a:r>
            <a:r>
              <a:rPr lang="es-CO" dirty="0" err="1" smtClean="0"/>
              <a:t>Torcoroma</a:t>
            </a:r>
            <a:r>
              <a:rPr lang="es-CO" dirty="0" smtClean="0"/>
              <a:t> </a:t>
            </a:r>
          </a:p>
          <a:p>
            <a:r>
              <a:rPr lang="es-CO" b="1" dirty="0" smtClean="0"/>
              <a:t>32 comparendos 4 inmovilizados</a:t>
            </a:r>
          </a:p>
          <a:p>
            <a:endParaRPr lang="es-CO" dirty="0" smtClean="0"/>
          </a:p>
        </p:txBody>
      </p:sp>
      <p:pic>
        <p:nvPicPr>
          <p:cNvPr id="19" name="18 Imagen" descr="https://scontent.feoh1-1.fna.fbcdn.net/v/t1.0-9/14225624_297981120575296_7582175039115249259_n.jpg?oh=cad1bf63a42c563ce1af2fa4551a3850&amp;oe=58676011"/>
          <p:cNvPicPr/>
          <p:nvPr/>
        </p:nvPicPr>
        <p:blipFill>
          <a:blip r:embed="rId7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856257"/>
            <a:ext cx="3623187" cy="1836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11099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1184134" y="1705323"/>
            <a:ext cx="3889314" cy="644945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400" b="1" dirty="0" smtClean="0">
                <a:solidFill>
                  <a:schemeClr val="tx1"/>
                </a:solidFill>
              </a:rPr>
              <a:t>MAL ESTACIONAMIENTO 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480" y="675823"/>
            <a:ext cx="855370" cy="817574"/>
          </a:xfrm>
          <a:prstGeom prst="rect">
            <a:avLst/>
          </a:prstGeom>
        </p:spPr>
      </p:pic>
      <p:sp>
        <p:nvSpPr>
          <p:cNvPr id="10" name="10 CuadroTexto"/>
          <p:cNvSpPr txBox="1">
            <a:spLocks noChangeArrowheads="1"/>
          </p:cNvSpPr>
          <p:nvPr/>
        </p:nvSpPr>
        <p:spPr bwMode="auto">
          <a:xfrm>
            <a:off x="1271994" y="1737506"/>
            <a:ext cx="39955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s-CO" sz="1800" b="1" dirty="0"/>
          </a:p>
          <a:p>
            <a:pPr eaLnBrk="1" hangingPunct="1"/>
            <a:endParaRPr lang="es-CO" sz="1800" dirty="0"/>
          </a:p>
        </p:txBody>
      </p:sp>
      <p:sp>
        <p:nvSpPr>
          <p:cNvPr id="13" name="Rectángulo 12"/>
          <p:cNvSpPr/>
          <p:nvPr/>
        </p:nvSpPr>
        <p:spPr>
          <a:xfrm>
            <a:off x="1168755" y="3540420"/>
            <a:ext cx="4050426" cy="644945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400" b="1" dirty="0" smtClean="0">
                <a:solidFill>
                  <a:schemeClr val="tx1"/>
                </a:solidFill>
              </a:rPr>
              <a:t>OPERATIVOS NOCTURNOS</a:t>
            </a:r>
            <a:endParaRPr lang="es-CO" sz="2400" b="1" dirty="0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2141" y="803568"/>
            <a:ext cx="4659459" cy="452415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1224118" y="2551477"/>
            <a:ext cx="4282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 smtClean="0"/>
              <a:t>2.110  COMPARENDOS (JUNIO-SEPT/16)</a:t>
            </a:r>
          </a:p>
          <a:p>
            <a:r>
              <a:rPr lang="es-CO" dirty="0" smtClean="0"/>
              <a:t>Apoyo de la División técnica en señalización</a:t>
            </a:r>
            <a:endParaRPr lang="es-CO" dirty="0"/>
          </a:p>
        </p:txBody>
      </p:sp>
      <p:sp>
        <p:nvSpPr>
          <p:cNvPr id="18" name="17 Rectángulo"/>
          <p:cNvSpPr/>
          <p:nvPr/>
        </p:nvSpPr>
        <p:spPr>
          <a:xfrm>
            <a:off x="1145458" y="444793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dirty="0" smtClean="0"/>
              <a:t>Operativos de control de embriaguez</a:t>
            </a:r>
            <a:endParaRPr lang="es-CO" b="1" dirty="0" smtClean="0"/>
          </a:p>
          <a:p>
            <a:r>
              <a:rPr lang="es-CO" b="1" dirty="0" smtClean="0"/>
              <a:t>15 comparendos por embriaguez</a:t>
            </a:r>
          </a:p>
          <a:p>
            <a:endParaRPr lang="es-CO" dirty="0" smtClean="0"/>
          </a:p>
        </p:txBody>
      </p:sp>
      <p:pic>
        <p:nvPicPr>
          <p:cNvPr id="20" name="19 Imagen" descr="https://scontent.feoh1-1.fna.fbcdn.net/v/t1.0-9/14479655_305683176471757_2435642246905664571_n.jpg?oh=b12c02996de94cbd57c99f5d3a1b9680&amp;oe=58AB87D9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508963" y="1599279"/>
            <a:ext cx="3200400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554" name="Picture 2" descr="IMG_20160904_005815"/>
          <p:cNvPicPr>
            <a:picLocks noChangeAspect="1" noChangeArrowheads="1"/>
          </p:cNvPicPr>
          <p:nvPr/>
        </p:nvPicPr>
        <p:blipFill>
          <a:blip r:embed="rId7" cstate="print">
            <a:lum bright="20000" contrast="20000"/>
          </a:blip>
          <a:srcRect b="22735"/>
          <a:stretch>
            <a:fillRect/>
          </a:stretch>
        </p:blipFill>
        <p:spPr bwMode="auto">
          <a:xfrm>
            <a:off x="6534150" y="3930015"/>
            <a:ext cx="3244031" cy="1880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1099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564718" y="1705323"/>
            <a:ext cx="5531282" cy="644945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400" b="1" dirty="0" smtClean="0">
                <a:solidFill>
                  <a:schemeClr val="tx1"/>
                </a:solidFill>
              </a:rPr>
              <a:t>OPERATIVOS  GENERALES DE CONTROL 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480" y="675823"/>
            <a:ext cx="855370" cy="817574"/>
          </a:xfrm>
          <a:prstGeom prst="rect">
            <a:avLst/>
          </a:prstGeom>
        </p:spPr>
      </p:pic>
      <p:sp>
        <p:nvSpPr>
          <p:cNvPr id="10" name="10 CuadroTexto"/>
          <p:cNvSpPr txBox="1">
            <a:spLocks noChangeArrowheads="1"/>
          </p:cNvSpPr>
          <p:nvPr/>
        </p:nvSpPr>
        <p:spPr bwMode="auto">
          <a:xfrm>
            <a:off x="1271994" y="1737506"/>
            <a:ext cx="39955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s-CO" sz="1800" b="1" dirty="0"/>
          </a:p>
          <a:p>
            <a:pPr eaLnBrk="1" hangingPunct="1"/>
            <a:endParaRPr lang="es-CO" sz="18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2141" y="803568"/>
            <a:ext cx="4659459" cy="452415"/>
          </a:xfrm>
          <a:prstGeom prst="rect">
            <a:avLst/>
          </a:prstGeom>
        </p:spPr>
      </p:pic>
      <p:pic>
        <p:nvPicPr>
          <p:cNvPr id="14" name="13 Imagen" descr="C:\Users\GUARDIA\Downloads\WhatsApp Image 2016-10-02 at 12.51.10 (1)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386" y="2433483"/>
            <a:ext cx="5542614" cy="2684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CuadroTexto"/>
          <p:cNvSpPr txBox="1"/>
          <p:nvPr/>
        </p:nvSpPr>
        <p:spPr>
          <a:xfrm>
            <a:off x="545692" y="5166857"/>
            <a:ext cx="55503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2.075  COMPARENDOS (JUNIO-SEPT/16)</a:t>
            </a:r>
            <a:endParaRPr lang="es-CO" dirty="0" smtClean="0"/>
          </a:p>
          <a:p>
            <a:r>
              <a:rPr lang="es-CO" dirty="0" smtClean="0"/>
              <a:t>No portar documentación vigente</a:t>
            </a:r>
          </a:p>
          <a:p>
            <a:r>
              <a:rPr lang="es-CO" b="1" dirty="0" smtClean="0"/>
              <a:t>398 </a:t>
            </a:r>
            <a:r>
              <a:rPr lang="es-CO" dirty="0" smtClean="0"/>
              <a:t>por conducir sin haber obtenido licencia de conducción.</a:t>
            </a:r>
          </a:p>
          <a:p>
            <a:endParaRPr lang="es-CO" dirty="0" smtClean="0"/>
          </a:p>
        </p:txBody>
      </p:sp>
      <p:sp>
        <p:nvSpPr>
          <p:cNvPr id="152577" name="Rectangle 1"/>
          <p:cNvSpPr>
            <a:spLocks noChangeArrowheads="1"/>
          </p:cNvSpPr>
          <p:nvPr/>
        </p:nvSpPr>
        <p:spPr bwMode="auto">
          <a:xfrm>
            <a:off x="6518788" y="2721114"/>
            <a:ext cx="53684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En los operativos especiales, se han elaborado </a:t>
            </a:r>
            <a:r>
              <a:rPr kumimoji="0" lang="es-C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27 informes al transporte público</a:t>
            </a:r>
            <a:r>
              <a:rPr kumimoji="0" lang="es-CO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por falta de la documentación necesaria para la prestación del servicio.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ángulo 15"/>
          <p:cNvSpPr/>
          <p:nvPr/>
        </p:nvSpPr>
        <p:spPr>
          <a:xfrm>
            <a:off x="6424744" y="3429000"/>
            <a:ext cx="5531282" cy="644945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400" b="1" dirty="0" smtClean="0">
                <a:solidFill>
                  <a:schemeClr val="tx1"/>
                </a:solidFill>
              </a:rPr>
              <a:t>TRANSPORTE PÚBLICO</a:t>
            </a:r>
            <a:endParaRPr lang="es-CO" sz="2400" b="1" dirty="0">
              <a:solidFill>
                <a:schemeClr val="tx1"/>
              </a:solidFill>
            </a:endParaRPr>
          </a:p>
        </p:txBody>
      </p:sp>
      <p:pic>
        <p:nvPicPr>
          <p:cNvPr id="21" name="20 Imagen" descr="https://mail-attachment.googleusercontent.com/attachment/u/0/?view=att&amp;th=1578c209a57e207d&amp;attid=0.1&amp;disp=emb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6461" y="309725"/>
            <a:ext cx="4324042" cy="2356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1099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5"/>
          <p:cNvSpPr/>
          <p:nvPr/>
        </p:nvSpPr>
        <p:spPr>
          <a:xfrm>
            <a:off x="564718" y="1705323"/>
            <a:ext cx="5531282" cy="644945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 smtClean="0">
                <a:solidFill>
                  <a:schemeClr val="tx1"/>
                </a:solidFill>
              </a:rPr>
              <a:t>SERVICIO EN COLEGIOS</a:t>
            </a:r>
            <a:endParaRPr lang="es-CO" sz="2800" b="1" dirty="0">
              <a:solidFill>
                <a:schemeClr val="tx1"/>
              </a:solidFill>
            </a:endParaRPr>
          </a:p>
        </p:txBody>
      </p:sp>
      <p:pic>
        <p:nvPicPr>
          <p:cNvPr id="5" name="Imagen 2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2480" y="675823"/>
            <a:ext cx="855370" cy="817574"/>
          </a:xfrm>
          <a:prstGeom prst="rect">
            <a:avLst/>
          </a:prstGeom>
        </p:spPr>
      </p:pic>
      <p:sp>
        <p:nvSpPr>
          <p:cNvPr id="6" name="10 CuadroTexto"/>
          <p:cNvSpPr txBox="1">
            <a:spLocks noChangeArrowheads="1"/>
          </p:cNvSpPr>
          <p:nvPr/>
        </p:nvSpPr>
        <p:spPr bwMode="auto">
          <a:xfrm>
            <a:off x="1271994" y="1737506"/>
            <a:ext cx="39955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s-CO" sz="1800" b="1" dirty="0"/>
          </a:p>
          <a:p>
            <a:pPr eaLnBrk="1" hangingPunct="1"/>
            <a:endParaRPr lang="es-CO" sz="1800" dirty="0"/>
          </a:p>
        </p:txBody>
      </p:sp>
      <p:sp>
        <p:nvSpPr>
          <p:cNvPr id="9" name="8 CuadroTexto"/>
          <p:cNvSpPr txBox="1"/>
          <p:nvPr/>
        </p:nvSpPr>
        <p:spPr>
          <a:xfrm>
            <a:off x="6287729" y="1612496"/>
            <a:ext cx="55503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 smtClean="0"/>
              <a:t>Servicio en el ingreso y salida de los colegios:</a:t>
            </a:r>
          </a:p>
          <a:p>
            <a:r>
              <a:rPr lang="es-CO" sz="2000" dirty="0" smtClean="0"/>
              <a:t>San Pedro </a:t>
            </a:r>
            <a:r>
              <a:rPr lang="es-CO" sz="2000" dirty="0" err="1" smtClean="0"/>
              <a:t>Claver</a:t>
            </a:r>
            <a:r>
              <a:rPr lang="es-CO" sz="2000" dirty="0" smtClean="0"/>
              <a:t>, Nariño y la Normal Cristo Rey, </a:t>
            </a:r>
          </a:p>
          <a:p>
            <a:endParaRPr lang="es-CO" sz="2000" dirty="0" smtClean="0"/>
          </a:p>
          <a:p>
            <a:r>
              <a:rPr lang="es-CO" sz="2000" dirty="0" smtClean="0"/>
              <a:t>6 unidades para el cumplimiento de este servicio.</a:t>
            </a:r>
          </a:p>
          <a:p>
            <a:r>
              <a:rPr lang="es-CO" sz="2000" dirty="0" smtClean="0"/>
              <a:t>12 unidades diarias. </a:t>
            </a:r>
          </a:p>
        </p:txBody>
      </p:sp>
      <p:pic>
        <p:nvPicPr>
          <p:cNvPr id="10" name="9 Imagen" descr="C:\Users\GUARDIA\Downloads\WhatsApp Image 2016-10-02 at 13.26.34.jpeg"/>
          <p:cNvPicPr/>
          <p:nvPr/>
        </p:nvPicPr>
        <p:blipFill>
          <a:blip r:embed="rId3" cstate="print"/>
          <a:srcRect l="3768"/>
          <a:stretch>
            <a:fillRect/>
          </a:stretch>
        </p:blipFill>
        <p:spPr bwMode="auto">
          <a:xfrm>
            <a:off x="811161" y="2609388"/>
            <a:ext cx="4308066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C:\Users\GUARDIA\Downloads\WhatsApp Image 2016-10-02 at 13.43.28 (2)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1830" y="3743939"/>
            <a:ext cx="447675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1657234" y="657277"/>
            <a:ext cx="926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spc="-150" dirty="0" smtClean="0">
                <a:solidFill>
                  <a:srgbClr val="FFC000"/>
                </a:solidFill>
                <a:latin typeface="Arial Narrow" pitchFamily="34" charset="0"/>
              </a:rPr>
              <a:t>ATENCIÓN COMUNIDAD.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15"/>
          <p:cNvSpPr/>
          <p:nvPr/>
        </p:nvSpPr>
        <p:spPr>
          <a:xfrm>
            <a:off x="402480" y="2118276"/>
            <a:ext cx="5531282" cy="644945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 smtClean="0">
                <a:solidFill>
                  <a:schemeClr val="tx1"/>
                </a:solidFill>
              </a:rPr>
              <a:t>RUTA 65 Y DECRETO 268 DE 2016 </a:t>
            </a:r>
            <a:endParaRPr lang="es-CO" sz="2800" b="1" dirty="0">
              <a:solidFill>
                <a:schemeClr val="tx1"/>
              </a:solidFill>
            </a:endParaRPr>
          </a:p>
        </p:txBody>
      </p:sp>
      <p:pic>
        <p:nvPicPr>
          <p:cNvPr id="4" name="Imagen 2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2480" y="675823"/>
            <a:ext cx="855370" cy="817574"/>
          </a:xfrm>
          <a:prstGeom prst="rect">
            <a:avLst/>
          </a:prstGeom>
        </p:spPr>
      </p:pic>
      <p:sp>
        <p:nvSpPr>
          <p:cNvPr id="5" name="10 CuadroTexto"/>
          <p:cNvSpPr txBox="1">
            <a:spLocks noChangeArrowheads="1"/>
          </p:cNvSpPr>
          <p:nvPr/>
        </p:nvSpPr>
        <p:spPr bwMode="auto">
          <a:xfrm>
            <a:off x="1271994" y="1737506"/>
            <a:ext cx="39955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s-CO" sz="1800" b="1" dirty="0"/>
          </a:p>
          <a:p>
            <a:pPr eaLnBrk="1" hangingPunct="1"/>
            <a:endParaRPr lang="es-CO" sz="1800" dirty="0"/>
          </a:p>
        </p:txBody>
      </p:sp>
      <p:sp>
        <p:nvSpPr>
          <p:cNvPr id="8" name="7 CuadroTexto"/>
          <p:cNvSpPr txBox="1"/>
          <p:nvPr/>
        </p:nvSpPr>
        <p:spPr>
          <a:xfrm>
            <a:off x="1730969" y="745777"/>
            <a:ext cx="926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spc="-150" dirty="0" smtClean="0">
                <a:solidFill>
                  <a:srgbClr val="FFC000"/>
                </a:solidFill>
                <a:latin typeface="Arial Narrow" pitchFamily="34" charset="0"/>
              </a:rPr>
              <a:t>ATENCIÓN COMUNIDAD.</a:t>
            </a:r>
          </a:p>
        </p:txBody>
      </p:sp>
      <p:sp>
        <p:nvSpPr>
          <p:cNvPr id="153601" name="Rectangle 1"/>
          <p:cNvSpPr>
            <a:spLocks noChangeArrowheads="1"/>
          </p:cNvSpPr>
          <p:nvPr/>
        </p:nvSpPr>
        <p:spPr bwMode="auto">
          <a:xfrm>
            <a:off x="486695" y="3557265"/>
            <a:ext cx="5093109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dirty="0" smtClean="0">
                <a:latin typeface="Verdana" pitchFamily="34" charset="0"/>
                <a:ea typeface="Calibri" pitchFamily="34" charset="0"/>
                <a:cs typeface="Arial" pitchFamily="34" charset="0"/>
              </a:rPr>
              <a:t>Apo</a:t>
            </a:r>
            <a:r>
              <a:rPr kumimoji="0" lang="es-CO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alibri" pitchFamily="34" charset="0"/>
                <a:cs typeface="Arial" pitchFamily="34" charset="0"/>
              </a:rPr>
              <a:t>yo</a:t>
            </a:r>
            <a:r>
              <a:rPr kumimoji="0" lang="es-CO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alibri" pitchFamily="34" charset="0"/>
                <a:cs typeface="Arial" pitchFamily="34" charset="0"/>
              </a:rPr>
              <a:t> j</a:t>
            </a:r>
            <a:r>
              <a:rPr kumimoji="0" lang="es-CO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alibri" pitchFamily="34" charset="0"/>
                <a:cs typeface="Arial" pitchFamily="34" charset="0"/>
              </a:rPr>
              <a:t>ornada deportiva Ruta 65, y a la vez hace cumplimiento del decreto 268 de 2016 que restringe el tránsito de vehículos pesados por las vías especificas de la ciudad. </a:t>
            </a:r>
            <a:endParaRPr lang="es-CO" dirty="0" smtClean="0">
              <a:latin typeface="Verdana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dirty="0" smtClean="0">
                <a:latin typeface="Verdana" pitchFamily="34" charset="0"/>
                <a:ea typeface="Calibri" pitchFamily="34" charset="0"/>
                <a:cs typeface="Arial" pitchFamily="34" charset="0"/>
              </a:rPr>
              <a:t>L</a:t>
            </a:r>
            <a:r>
              <a:rPr kumimoji="0" lang="es-CO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alibri" pitchFamily="34" charset="0"/>
                <a:cs typeface="Arial" pitchFamily="34" charset="0"/>
              </a:rPr>
              <a:t>unes a viernes desde las 18:00hrs hasta las 22:00hrs,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alibri" pitchFamily="34" charset="0"/>
                <a:cs typeface="Arial" pitchFamily="34" charset="0"/>
              </a:rPr>
              <a:t>6 unidades  diarias.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10 Tabla"/>
          <p:cNvGraphicFramePr>
            <a:graphicFrameLocks noGrp="1"/>
          </p:cNvGraphicFramePr>
          <p:nvPr/>
        </p:nvGraphicFramePr>
        <p:xfrm>
          <a:off x="7256206" y="1983766"/>
          <a:ext cx="3675053" cy="2890467"/>
        </p:xfrm>
        <a:graphic>
          <a:graphicData uri="http://schemas.openxmlformats.org/drawingml/2006/table">
            <a:tbl>
              <a:tblPr/>
              <a:tblGrid>
                <a:gridCol w="1037608"/>
                <a:gridCol w="2637445"/>
              </a:tblGrid>
              <a:tr h="3337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unidades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sector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7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1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calle 52 carrera 2, sector comercial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7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1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glorieta fertilizantes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7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1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calle 67 carrera 29  Galmollantas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7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1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calle 67 carrera 17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7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1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calle 67 carrera 18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7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1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calle 60 carrera 12</a:t>
                      </a:r>
                      <a:endParaRPr lang="es-CO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15"/>
          <p:cNvSpPr/>
          <p:nvPr/>
        </p:nvSpPr>
        <p:spPr>
          <a:xfrm>
            <a:off x="402480" y="1749576"/>
            <a:ext cx="5531282" cy="816653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 smtClean="0">
                <a:solidFill>
                  <a:schemeClr val="tx1"/>
                </a:solidFill>
              </a:rPr>
              <a:t>PQR S POR SERVICIOS DEL GRUPO MOTORIZADO </a:t>
            </a:r>
            <a:endParaRPr lang="es-CO" sz="2800" b="1" dirty="0">
              <a:solidFill>
                <a:schemeClr val="tx1"/>
              </a:solidFill>
            </a:endParaRPr>
          </a:p>
        </p:txBody>
      </p:sp>
      <p:pic>
        <p:nvPicPr>
          <p:cNvPr id="4" name="Imagen 2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2480" y="675823"/>
            <a:ext cx="855370" cy="817574"/>
          </a:xfrm>
          <a:prstGeom prst="rect">
            <a:avLst/>
          </a:prstGeom>
        </p:spPr>
      </p:pic>
      <p:sp>
        <p:nvSpPr>
          <p:cNvPr id="5" name="10 CuadroTexto"/>
          <p:cNvSpPr txBox="1">
            <a:spLocks noChangeArrowheads="1"/>
          </p:cNvSpPr>
          <p:nvPr/>
        </p:nvSpPr>
        <p:spPr bwMode="auto">
          <a:xfrm>
            <a:off x="1271994" y="1737506"/>
            <a:ext cx="39955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s-CO" sz="1800" b="1" dirty="0"/>
          </a:p>
          <a:p>
            <a:pPr eaLnBrk="1" hangingPunct="1"/>
            <a:endParaRPr lang="es-CO" sz="1800" dirty="0"/>
          </a:p>
        </p:txBody>
      </p:sp>
      <p:sp>
        <p:nvSpPr>
          <p:cNvPr id="8" name="7 CuadroTexto"/>
          <p:cNvSpPr txBox="1"/>
          <p:nvPr/>
        </p:nvSpPr>
        <p:spPr>
          <a:xfrm>
            <a:off x="1730969" y="745777"/>
            <a:ext cx="926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spc="-150" dirty="0" smtClean="0">
                <a:solidFill>
                  <a:srgbClr val="FFC000"/>
                </a:solidFill>
                <a:latin typeface="Arial Narrow" pitchFamily="34" charset="0"/>
              </a:rPr>
              <a:t>ATENCIÓN COMUNIDAD.</a:t>
            </a:r>
          </a:p>
        </p:txBody>
      </p:sp>
      <p:sp>
        <p:nvSpPr>
          <p:cNvPr id="153601" name="Rectangle 1"/>
          <p:cNvSpPr>
            <a:spLocks noChangeArrowheads="1"/>
          </p:cNvSpPr>
          <p:nvPr/>
        </p:nvSpPr>
        <p:spPr bwMode="auto">
          <a:xfrm>
            <a:off x="6312313" y="3657802"/>
            <a:ext cx="509310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alibri" pitchFamily="34" charset="0"/>
                <a:cs typeface="Arial" pitchFamily="34" charset="0"/>
              </a:rPr>
              <a:t>144</a:t>
            </a:r>
            <a:r>
              <a:rPr kumimoji="0" lang="es-CO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alibri" pitchFamily="34" charset="0"/>
                <a:cs typeface="Arial" pitchFamily="34" charset="0"/>
              </a:rPr>
              <a:t> Requerimientos de la comunidad.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dirty="0" smtClean="0">
                <a:latin typeface="Verdana" pitchFamily="34" charset="0"/>
                <a:ea typeface="Calibri" pitchFamily="34" charset="0"/>
                <a:cs typeface="Arial" pitchFamily="34" charset="0"/>
              </a:rPr>
              <a:t>Motivos del servicio: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dirty="0" smtClean="0">
                <a:latin typeface="Verdana" pitchFamily="34" charset="0"/>
                <a:ea typeface="Calibri" pitchFamily="34" charset="0"/>
                <a:cs typeface="Arial" pitchFamily="34" charset="0"/>
              </a:rPr>
              <a:t>Parqueo frente a garajes.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alibri" pitchFamily="34" charset="0"/>
                <a:cs typeface="Arial" pitchFamily="34" charset="0"/>
              </a:rPr>
              <a:t>Vehículos</a:t>
            </a:r>
            <a:r>
              <a:rPr kumimoji="0" lang="es-CO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alibri" pitchFamily="34" charset="0"/>
                <a:cs typeface="Arial" pitchFamily="34" charset="0"/>
              </a:rPr>
              <a:t> abandonados en vía.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CO" dirty="0" smtClean="0">
                <a:latin typeface="Verdana" pitchFamily="34" charset="0"/>
                <a:ea typeface="Calibri" pitchFamily="34" charset="0"/>
                <a:cs typeface="Arial" pitchFamily="34" charset="0"/>
              </a:rPr>
              <a:t>Alta velocidad.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alibri" pitchFamily="34" charset="0"/>
                <a:cs typeface="Arial" pitchFamily="34" charset="0"/>
              </a:rPr>
              <a:t>Invasión de peatonales.</a:t>
            </a:r>
          </a:p>
        </p:txBody>
      </p:sp>
      <p:pic>
        <p:nvPicPr>
          <p:cNvPr id="12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9" name="8 Imagen" descr="C:\Users\GRUPO URI\Downloads\WhatsApp Image 2016-10-04 at 08.01.24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3640" y="777209"/>
            <a:ext cx="384810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C:\Users\GRUPO URI\Downloads\WhatsApp Image 2016-10-04 at 08.03.03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5743" y="3429000"/>
            <a:ext cx="44577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49" name="Rectangle 1"/>
          <p:cNvSpPr>
            <a:spLocks noChangeArrowheads="1"/>
          </p:cNvSpPr>
          <p:nvPr/>
        </p:nvSpPr>
        <p:spPr bwMode="auto">
          <a:xfrm>
            <a:off x="707922" y="6059082"/>
            <a:ext cx="443926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Retiro de camión abandonado en la plazoleta del barrio limonar. 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480" y="675823"/>
            <a:ext cx="855370" cy="8175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18732" y="561597"/>
            <a:ext cx="5563651" cy="1046026"/>
          </a:xfrm>
          <a:prstGeom prst="rect">
            <a:avLst/>
          </a:prstGeom>
        </p:spPr>
      </p:pic>
      <p:graphicFrame>
        <p:nvGraphicFramePr>
          <p:cNvPr id="7" name="1 Gráfico"/>
          <p:cNvGraphicFramePr/>
          <p:nvPr/>
        </p:nvGraphicFramePr>
        <p:xfrm>
          <a:off x="1209368" y="1504334"/>
          <a:ext cx="9308230" cy="4321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2973991" y="5987845"/>
            <a:ext cx="6244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b="1" dirty="0" smtClean="0"/>
              <a:t>Periodo junio a septiembre de 2016</a:t>
            </a:r>
            <a:endParaRPr lang="es-CO" sz="3200" b="1" dirty="0"/>
          </a:p>
        </p:txBody>
      </p:sp>
    </p:spTree>
    <p:extLst>
      <p:ext uri="{BB962C8B-B14F-4D97-AF65-F5344CB8AC3E}">
        <p14:creationId xmlns="" xmlns:p14="http://schemas.microsoft.com/office/powerpoint/2010/main" val="112811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695595" y="1718584"/>
            <a:ext cx="4519600" cy="275599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480" y="675823"/>
            <a:ext cx="855370" cy="8175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18732" y="836023"/>
            <a:ext cx="7857741" cy="436126"/>
          </a:xfrm>
          <a:prstGeom prst="rect">
            <a:avLst/>
          </a:prstGeom>
        </p:spPr>
      </p:pic>
      <p:sp>
        <p:nvSpPr>
          <p:cNvPr id="7" name="Llamada rectangular 6"/>
          <p:cNvSpPr/>
          <p:nvPr/>
        </p:nvSpPr>
        <p:spPr>
          <a:xfrm>
            <a:off x="6549786" y="1718584"/>
            <a:ext cx="2717075" cy="1489165"/>
          </a:xfrm>
          <a:prstGeom prst="wedgeRectCallout">
            <a:avLst>
              <a:gd name="adj1" fmla="val -20833"/>
              <a:gd name="adj2" fmla="val 7390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/>
          <p:cNvSpPr/>
          <p:nvPr/>
        </p:nvSpPr>
        <p:spPr>
          <a:xfrm>
            <a:off x="6536723" y="1951724"/>
            <a:ext cx="27370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257 </a:t>
            </a:r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ACCIDENTES</a:t>
            </a:r>
          </a:p>
          <a:p>
            <a:pPr algn="ctr">
              <a:defRPr/>
            </a:pPr>
            <a:r>
              <a:rPr lang="es-CO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85 SÓLO DAÑOS</a:t>
            </a:r>
          </a:p>
          <a:p>
            <a:pPr algn="ctr">
              <a:defRPr/>
            </a:pPr>
            <a:r>
              <a:rPr lang="es-CO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249  </a:t>
            </a:r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LESIONADOS</a:t>
            </a:r>
          </a:p>
          <a:p>
            <a:pPr algn="ctr">
              <a:defRPr/>
            </a:pPr>
            <a:r>
              <a:rPr lang="es-CO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 OCCISOS </a:t>
            </a:r>
            <a:endParaRPr lang="es-CO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13 Tabla"/>
          <p:cNvGraphicFramePr>
            <a:graphicFrameLocks noGrp="1"/>
          </p:cNvGraphicFramePr>
          <p:nvPr/>
        </p:nvGraphicFramePr>
        <p:xfrm>
          <a:off x="797253" y="1846190"/>
          <a:ext cx="4305689" cy="2628900"/>
        </p:xfrm>
        <a:graphic>
          <a:graphicData uri="http://schemas.openxmlformats.org/drawingml/2006/table">
            <a:tbl>
              <a:tblPr/>
              <a:tblGrid>
                <a:gridCol w="1189364"/>
                <a:gridCol w="611947"/>
                <a:gridCol w="611947"/>
                <a:gridCol w="611467"/>
                <a:gridCol w="680048"/>
                <a:gridCol w="600916"/>
              </a:tblGrid>
              <a:tr h="3076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Clase accidente/mes</a:t>
                      </a:r>
                      <a:endParaRPr lang="es-CO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900" b="1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JUNIO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JULIO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AGOSTO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SEPTIEMBRE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TOTAL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6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solo daños materiales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25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12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25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23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85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4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con lesionados 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54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51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37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30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172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4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N° de Occisos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0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0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2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6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8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6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total accidentes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79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63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62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53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257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1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 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O" sz="1000">
                        <a:solidFill>
                          <a:srgbClr val="000000"/>
                        </a:solidFill>
                        <a:latin typeface="Verdana"/>
                        <a:ea typeface="Times New Roman"/>
                        <a:cs typeface="Calibri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O" sz="1000">
                        <a:solidFill>
                          <a:srgbClr val="000000"/>
                        </a:solidFill>
                        <a:latin typeface="Verdana"/>
                        <a:ea typeface="Times New Roman"/>
                        <a:cs typeface="Calibri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O" sz="1000">
                        <a:solidFill>
                          <a:srgbClr val="000000"/>
                        </a:solidFill>
                        <a:latin typeface="Verdana"/>
                        <a:ea typeface="Times New Roman"/>
                        <a:cs typeface="Calibri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O" sz="1000">
                        <a:solidFill>
                          <a:srgbClr val="000000"/>
                        </a:solidFill>
                        <a:latin typeface="Verdana"/>
                        <a:ea typeface="Times New Roman"/>
                        <a:cs typeface="Calibri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CO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3076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latin typeface="Verdana"/>
                          <a:ea typeface="Times New Roman"/>
                          <a:cs typeface="Calibri"/>
                        </a:rPr>
                        <a:t>Número de lesionados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85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68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50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46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249</a:t>
                      </a:r>
                      <a:endParaRPr lang="es-CO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605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Reconstrucción de accidentes de procesos de fiscalía.</a:t>
                      </a:r>
                      <a:endParaRPr lang="es-CO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O" sz="1000">
                        <a:solidFill>
                          <a:srgbClr val="000000"/>
                        </a:solidFill>
                        <a:latin typeface="Verdana"/>
                        <a:ea typeface="Times New Roman"/>
                        <a:cs typeface="Calibri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O" sz="1000">
                        <a:solidFill>
                          <a:srgbClr val="000000"/>
                        </a:solidFill>
                        <a:latin typeface="Verdana"/>
                        <a:ea typeface="Times New Roman"/>
                        <a:cs typeface="Calibri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O" sz="1000">
                        <a:solidFill>
                          <a:srgbClr val="000000"/>
                        </a:solidFill>
                        <a:latin typeface="Verdana"/>
                        <a:ea typeface="Times New Roman"/>
                        <a:cs typeface="Calibri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O" sz="1000">
                        <a:solidFill>
                          <a:srgbClr val="000000"/>
                        </a:solidFill>
                        <a:latin typeface="Verdana"/>
                        <a:ea typeface="Times New Roman"/>
                        <a:cs typeface="Calibri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Calibri"/>
                        </a:rPr>
                        <a:t>19</a:t>
                      </a:r>
                      <a:endParaRPr lang="es-CO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" name="14 Imagen" descr="C:\Users\GUARDIA\Downloads\WhatsApp Image 2016-10-02 at 12.51.10 (3).jpeg"/>
          <p:cNvPicPr/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6096000" y="3795250"/>
            <a:ext cx="4021394" cy="2163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193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5 Gráfico"/>
          <p:cNvGraphicFramePr/>
          <p:nvPr/>
        </p:nvGraphicFramePr>
        <p:xfrm>
          <a:off x="486697" y="3429000"/>
          <a:ext cx="6046837" cy="2898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730969" y="170605"/>
            <a:ext cx="926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spc="-150" dirty="0" smtClean="0">
                <a:solidFill>
                  <a:srgbClr val="FFC000"/>
                </a:solidFill>
                <a:latin typeface="Arial Narrow" pitchFamily="34" charset="0"/>
              </a:rPr>
              <a:t>INFORME GENERAL DE ACCIDENTALIDAD</a:t>
            </a:r>
          </a:p>
        </p:txBody>
      </p:sp>
      <p:pic>
        <p:nvPicPr>
          <p:cNvPr id="6" name="Imagen 2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8236" y="189139"/>
            <a:ext cx="855370" cy="817574"/>
          </a:xfrm>
          <a:prstGeom prst="rect">
            <a:avLst/>
          </a:prstGeom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8" name="Imagen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graphicFrame>
        <p:nvGraphicFramePr>
          <p:cNvPr id="9" name="2 Gráfico"/>
          <p:cNvGraphicFramePr/>
          <p:nvPr/>
        </p:nvGraphicFramePr>
        <p:xfrm>
          <a:off x="6445044" y="978310"/>
          <a:ext cx="5028279" cy="2450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57698" name="Picture 2" descr="http://transitobarrancabermeja.gov.co/portal/images/articles/boletin_1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0908" y="977080"/>
            <a:ext cx="4136206" cy="2326616"/>
          </a:xfrm>
          <a:prstGeom prst="rect">
            <a:avLst/>
          </a:prstGeom>
          <a:noFill/>
        </p:spPr>
      </p:pic>
      <p:sp>
        <p:nvSpPr>
          <p:cNvPr id="10" name="9 Llamada de flecha hacia arriba"/>
          <p:cNvSpPr/>
          <p:nvPr/>
        </p:nvSpPr>
        <p:spPr>
          <a:xfrm>
            <a:off x="7665720" y="3688080"/>
            <a:ext cx="2804160" cy="1219200"/>
          </a:xfrm>
          <a:prstGeom prst="upArrow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 smtClean="0">
                <a:solidFill>
                  <a:schemeClr val="tx1"/>
                </a:solidFill>
              </a:rPr>
              <a:t>TOTAL DE OCCISOS </a:t>
            </a:r>
          </a:p>
          <a:p>
            <a:pPr algn="ctr"/>
            <a:r>
              <a:rPr lang="es-CO" sz="2000" b="1" dirty="0" smtClean="0">
                <a:solidFill>
                  <a:schemeClr val="tx1"/>
                </a:solidFill>
              </a:rPr>
              <a:t>ENERO-SEPT       13</a:t>
            </a:r>
            <a:endParaRPr lang="es-CO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359706" cy="6899575"/>
          </a:xfrm>
          <a:prstGeom prst="rect">
            <a:avLst/>
          </a:prstGeom>
        </p:spPr>
      </p:pic>
      <p:sp>
        <p:nvSpPr>
          <p:cNvPr id="6" name="Título 5"/>
          <p:cNvSpPr>
            <a:spLocks noGrp="1"/>
          </p:cNvSpPr>
          <p:nvPr>
            <p:ph type="ctrTitle"/>
          </p:nvPr>
        </p:nvSpPr>
        <p:spPr>
          <a:xfrm>
            <a:off x="4081437" y="3563638"/>
            <a:ext cx="4527884" cy="2387600"/>
          </a:xfrm>
        </p:spPr>
        <p:txBody>
          <a:bodyPr>
            <a:normAutofit/>
          </a:bodyPr>
          <a:lstStyle/>
          <a:p>
            <a:pPr algn="just"/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El presente documento expone los principales aspectos de gestión de los procesos misionales de la entidad, así como su interacción con los procesos de apoyo, evaluación y control; alineados a su contexto estratégico. Así mismo, del panorama financiero que soporta las actuaciones de la ITTB.</a:t>
            </a:r>
            <a:r>
              <a:rPr lang="es-CO" sz="1800" dirty="0">
                <a:latin typeface="Arial Narrow" charset="0"/>
              </a:rPr>
              <a:t/>
            </a:r>
            <a:br>
              <a:rPr lang="es-CO" sz="1800" dirty="0">
                <a:latin typeface="Arial Narrow" charset="0"/>
              </a:rPr>
            </a:br>
            <a:endParaRPr lang="es-CO" sz="1800" dirty="0"/>
          </a:p>
        </p:txBody>
      </p:sp>
      <p:sp>
        <p:nvSpPr>
          <p:cNvPr id="10" name="4 Subtítulo"/>
          <p:cNvSpPr txBox="1">
            <a:spLocks/>
          </p:cNvSpPr>
          <p:nvPr/>
        </p:nvSpPr>
        <p:spPr>
          <a:xfrm>
            <a:off x="4074968" y="5834973"/>
            <a:ext cx="4379650" cy="906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O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ALBERTO RAFAEL COTES ACOSTA</a:t>
            </a:r>
          </a:p>
          <a:p>
            <a:pPr algn="l"/>
            <a:r>
              <a:rPr lang="es-CO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</a:t>
            </a:r>
            <a:endParaRPr lang="es-CO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00257" y="5834973"/>
            <a:ext cx="855370" cy="817574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2743227" y="2182748"/>
            <a:ext cx="77576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INFORME DE GESTIÓN </a:t>
            </a:r>
          </a:p>
          <a:p>
            <a:pPr algn="ctr"/>
            <a:r>
              <a:rPr lang="es-CO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JUNIO A SEPTIEMBRE DE 2016</a:t>
            </a:r>
            <a:endParaRPr lang="es-CO" sz="32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294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/>
          <p:nvPr/>
        </p:nvGraphicFramePr>
        <p:xfrm>
          <a:off x="1017640" y="1238865"/>
          <a:ext cx="9689690" cy="4940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1730969" y="170605"/>
            <a:ext cx="926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spc="-150" dirty="0" smtClean="0">
                <a:solidFill>
                  <a:srgbClr val="FFC000"/>
                </a:solidFill>
                <a:latin typeface="Arial Narrow" pitchFamily="34" charset="0"/>
              </a:rPr>
              <a:t>INFORME GENERAL DE ACCIDENTALIDAD</a:t>
            </a:r>
          </a:p>
        </p:txBody>
      </p:sp>
      <p:pic>
        <p:nvPicPr>
          <p:cNvPr id="4" name="Imagen 2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8236" y="189139"/>
            <a:ext cx="855370" cy="817574"/>
          </a:xfrm>
          <a:prstGeom prst="rect">
            <a:avLst/>
          </a:prstGeom>
        </p:spPr>
      </p:pic>
      <p:pic>
        <p:nvPicPr>
          <p:cNvPr id="5" name="Imagen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6" name="Imagen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730969" y="170605"/>
            <a:ext cx="926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spc="-150" dirty="0" smtClean="0">
                <a:solidFill>
                  <a:srgbClr val="FFC000"/>
                </a:solidFill>
                <a:latin typeface="Arial Narrow" pitchFamily="34" charset="0"/>
              </a:rPr>
              <a:t>INFORME GENERAL DE ACCIDENTALIDAD</a:t>
            </a:r>
          </a:p>
        </p:txBody>
      </p:sp>
      <p:pic>
        <p:nvPicPr>
          <p:cNvPr id="4" name="Imagen 2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8236" y="189139"/>
            <a:ext cx="855370" cy="817574"/>
          </a:xfrm>
          <a:prstGeom prst="rect">
            <a:avLst/>
          </a:prstGeom>
        </p:spPr>
      </p:pic>
      <p:pic>
        <p:nvPicPr>
          <p:cNvPr id="5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6" name="Imagen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graphicFrame>
        <p:nvGraphicFramePr>
          <p:cNvPr id="2" name="2 Gráfico"/>
          <p:cNvGraphicFramePr/>
          <p:nvPr/>
        </p:nvGraphicFramePr>
        <p:xfrm>
          <a:off x="281582" y="834667"/>
          <a:ext cx="11232595" cy="5188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730969" y="170605"/>
            <a:ext cx="926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spc="-150" dirty="0" smtClean="0">
                <a:solidFill>
                  <a:srgbClr val="FFC000"/>
                </a:solidFill>
                <a:latin typeface="Arial Narrow" pitchFamily="34" charset="0"/>
              </a:rPr>
              <a:t>COMPARATIVO</a:t>
            </a:r>
            <a:r>
              <a:rPr lang="es-CO" sz="4000" b="1" spc="-150" dirty="0" smtClean="0">
                <a:solidFill>
                  <a:srgbClr val="FFC000"/>
                </a:solidFill>
                <a:latin typeface="Arial Narrow" pitchFamily="34" charset="0"/>
              </a:rPr>
              <a:t>  ACCIDENTALIDAD  2015-2016</a:t>
            </a:r>
            <a:endParaRPr lang="es-CO" sz="4000" b="1" spc="-150" dirty="0" smtClean="0">
              <a:solidFill>
                <a:srgbClr val="FFC000"/>
              </a:solidFill>
              <a:latin typeface="Arial Narrow" pitchFamily="34" charset="0"/>
            </a:endParaRPr>
          </a:p>
        </p:txBody>
      </p:sp>
      <p:pic>
        <p:nvPicPr>
          <p:cNvPr id="4" name="Imagen 2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8236" y="189139"/>
            <a:ext cx="855370" cy="817574"/>
          </a:xfrm>
          <a:prstGeom prst="rect">
            <a:avLst/>
          </a:prstGeom>
        </p:spPr>
      </p:pic>
      <p:pic>
        <p:nvPicPr>
          <p:cNvPr id="5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6" name="Imagen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graphicFrame>
        <p:nvGraphicFramePr>
          <p:cNvPr id="9" name="7 Gráfico"/>
          <p:cNvGraphicFramePr/>
          <p:nvPr/>
        </p:nvGraphicFramePr>
        <p:xfrm>
          <a:off x="579120" y="1493520"/>
          <a:ext cx="9753600" cy="4632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9 CuadroTexto"/>
          <p:cNvSpPr txBox="1"/>
          <p:nvPr/>
        </p:nvSpPr>
        <p:spPr>
          <a:xfrm>
            <a:off x="9829800" y="1844040"/>
            <a:ext cx="1952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 smtClean="0"/>
              <a:t>805 ACCIDENTES</a:t>
            </a:r>
            <a:endParaRPr lang="es-CO" sz="2000" b="1" dirty="0"/>
          </a:p>
        </p:txBody>
      </p:sp>
      <p:sp>
        <p:nvSpPr>
          <p:cNvPr id="11" name="10 Flecha derecha"/>
          <p:cNvSpPr/>
          <p:nvPr/>
        </p:nvSpPr>
        <p:spPr>
          <a:xfrm rot="10800000">
            <a:off x="9387840" y="1950720"/>
            <a:ext cx="396240" cy="167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11 CuadroTexto"/>
          <p:cNvSpPr txBox="1"/>
          <p:nvPr/>
        </p:nvSpPr>
        <p:spPr>
          <a:xfrm>
            <a:off x="9845040" y="4145280"/>
            <a:ext cx="1952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 smtClean="0"/>
              <a:t>625 ACCIDENTES</a:t>
            </a:r>
            <a:endParaRPr lang="es-CO" sz="2000" b="1" dirty="0"/>
          </a:p>
        </p:txBody>
      </p:sp>
      <p:sp>
        <p:nvSpPr>
          <p:cNvPr id="13" name="12 Flecha derecha"/>
          <p:cNvSpPr/>
          <p:nvPr/>
        </p:nvSpPr>
        <p:spPr>
          <a:xfrm rot="10800000">
            <a:off x="9403080" y="4251960"/>
            <a:ext cx="396240" cy="16764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730969" y="170605"/>
            <a:ext cx="926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spc="-150" dirty="0" smtClean="0">
                <a:solidFill>
                  <a:srgbClr val="FFC000"/>
                </a:solidFill>
                <a:latin typeface="Arial Narrow" pitchFamily="34" charset="0"/>
              </a:rPr>
              <a:t>COMPARATIVO</a:t>
            </a:r>
            <a:r>
              <a:rPr lang="es-CO" sz="4000" b="1" spc="-150" dirty="0" smtClean="0">
                <a:solidFill>
                  <a:srgbClr val="FFC000"/>
                </a:solidFill>
                <a:latin typeface="Arial Narrow" pitchFamily="34" charset="0"/>
              </a:rPr>
              <a:t>  ACCIDENTALIDAD  2015-2016</a:t>
            </a:r>
            <a:endParaRPr lang="es-CO" sz="4000" b="1" spc="-150" dirty="0" smtClean="0">
              <a:solidFill>
                <a:srgbClr val="FFC000"/>
              </a:solidFill>
              <a:latin typeface="Arial Narrow" pitchFamily="34" charset="0"/>
            </a:endParaRPr>
          </a:p>
        </p:txBody>
      </p:sp>
      <p:pic>
        <p:nvPicPr>
          <p:cNvPr id="4" name="Imagen 2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8236" y="189139"/>
            <a:ext cx="855370" cy="817574"/>
          </a:xfrm>
          <a:prstGeom prst="rect">
            <a:avLst/>
          </a:prstGeom>
        </p:spPr>
      </p:pic>
      <p:pic>
        <p:nvPicPr>
          <p:cNvPr id="5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6" name="Imagen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graphicFrame>
        <p:nvGraphicFramePr>
          <p:cNvPr id="8" name="8 Gráfico"/>
          <p:cNvGraphicFramePr/>
          <p:nvPr/>
        </p:nvGraphicFramePr>
        <p:xfrm>
          <a:off x="609600" y="1356361"/>
          <a:ext cx="1080516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9 CuadroTexto"/>
          <p:cNvSpPr txBox="1"/>
          <p:nvPr/>
        </p:nvSpPr>
        <p:spPr>
          <a:xfrm>
            <a:off x="10636167" y="1859280"/>
            <a:ext cx="1433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 smtClean="0"/>
              <a:t>13 OCCISOS</a:t>
            </a:r>
            <a:endParaRPr lang="es-CO" sz="2000" b="1" dirty="0"/>
          </a:p>
        </p:txBody>
      </p:sp>
      <p:sp>
        <p:nvSpPr>
          <p:cNvPr id="11" name="10 Flecha derecha"/>
          <p:cNvSpPr/>
          <p:nvPr/>
        </p:nvSpPr>
        <p:spPr>
          <a:xfrm rot="10800000">
            <a:off x="10209447" y="1965960"/>
            <a:ext cx="396240" cy="16764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11 CuadroTexto"/>
          <p:cNvSpPr txBox="1"/>
          <p:nvPr/>
        </p:nvSpPr>
        <p:spPr>
          <a:xfrm>
            <a:off x="10559967" y="4526280"/>
            <a:ext cx="1433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 smtClean="0"/>
              <a:t>14 OCCISOS</a:t>
            </a:r>
            <a:endParaRPr lang="es-CO" sz="2000" b="1" dirty="0"/>
          </a:p>
        </p:txBody>
      </p:sp>
      <p:sp>
        <p:nvSpPr>
          <p:cNvPr id="13" name="12 Flecha derecha"/>
          <p:cNvSpPr/>
          <p:nvPr/>
        </p:nvSpPr>
        <p:spPr>
          <a:xfrm rot="10800000">
            <a:off x="10102767" y="4663440"/>
            <a:ext cx="396240" cy="16764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730969" y="170605"/>
            <a:ext cx="926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spc="-150" dirty="0" smtClean="0">
                <a:solidFill>
                  <a:srgbClr val="FFC000"/>
                </a:solidFill>
                <a:latin typeface="Arial Narrow" pitchFamily="34" charset="0"/>
              </a:rPr>
              <a:t>COMPARATIVO</a:t>
            </a:r>
            <a:r>
              <a:rPr lang="es-CO" sz="4000" b="1" spc="-150" dirty="0" smtClean="0">
                <a:solidFill>
                  <a:srgbClr val="FFC000"/>
                </a:solidFill>
                <a:latin typeface="Arial Narrow" pitchFamily="34" charset="0"/>
              </a:rPr>
              <a:t>  ACCIDENTALIDAD  2015-2016</a:t>
            </a:r>
            <a:endParaRPr lang="es-CO" sz="4000" b="1" spc="-150" dirty="0" smtClean="0">
              <a:solidFill>
                <a:srgbClr val="FFC000"/>
              </a:solidFill>
              <a:latin typeface="Arial Narrow" pitchFamily="34" charset="0"/>
            </a:endParaRPr>
          </a:p>
        </p:txBody>
      </p:sp>
      <p:pic>
        <p:nvPicPr>
          <p:cNvPr id="4" name="Imagen 2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8236" y="189139"/>
            <a:ext cx="855370" cy="817574"/>
          </a:xfrm>
          <a:prstGeom prst="rect">
            <a:avLst/>
          </a:prstGeom>
        </p:spPr>
      </p:pic>
      <p:pic>
        <p:nvPicPr>
          <p:cNvPr id="5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6" name="Imagen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graphicFrame>
        <p:nvGraphicFramePr>
          <p:cNvPr id="9" name="9 Gráfico"/>
          <p:cNvGraphicFramePr/>
          <p:nvPr/>
        </p:nvGraphicFramePr>
        <p:xfrm>
          <a:off x="655320" y="1341120"/>
          <a:ext cx="10226040" cy="4587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9 CuadroTexto"/>
          <p:cNvSpPr txBox="1"/>
          <p:nvPr/>
        </p:nvSpPr>
        <p:spPr>
          <a:xfrm>
            <a:off x="10104120" y="2209800"/>
            <a:ext cx="1588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 smtClean="0"/>
              <a:t>582 HERIDOS</a:t>
            </a:r>
            <a:endParaRPr lang="es-CO" sz="2000" b="1" dirty="0"/>
          </a:p>
        </p:txBody>
      </p:sp>
      <p:sp>
        <p:nvSpPr>
          <p:cNvPr id="11" name="10 Flecha derecha"/>
          <p:cNvSpPr/>
          <p:nvPr/>
        </p:nvSpPr>
        <p:spPr>
          <a:xfrm rot="10800000">
            <a:off x="9662160" y="2316480"/>
            <a:ext cx="396240" cy="167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11 CuadroTexto"/>
          <p:cNvSpPr txBox="1"/>
          <p:nvPr/>
        </p:nvSpPr>
        <p:spPr>
          <a:xfrm>
            <a:off x="10119360" y="3962400"/>
            <a:ext cx="1588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 smtClean="0"/>
              <a:t>609 HERIDOS</a:t>
            </a:r>
            <a:endParaRPr lang="es-CO" sz="2000" b="1" dirty="0"/>
          </a:p>
        </p:txBody>
      </p:sp>
      <p:sp>
        <p:nvSpPr>
          <p:cNvPr id="13" name="12 Flecha derecha"/>
          <p:cNvSpPr/>
          <p:nvPr/>
        </p:nvSpPr>
        <p:spPr>
          <a:xfrm rot="10800000">
            <a:off x="9662160" y="4084320"/>
            <a:ext cx="396240" cy="16764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430" y="1443183"/>
            <a:ext cx="496252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7220" y="3841952"/>
            <a:ext cx="42862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1730969" y="170605"/>
            <a:ext cx="926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spc="-150" dirty="0" smtClean="0">
                <a:solidFill>
                  <a:srgbClr val="FFC000"/>
                </a:solidFill>
                <a:latin typeface="Arial Narrow" pitchFamily="34" charset="0"/>
              </a:rPr>
              <a:t>TRANSPORTE PÚBLICO INDIVIDUAL</a:t>
            </a:r>
          </a:p>
        </p:txBody>
      </p:sp>
      <p:pic>
        <p:nvPicPr>
          <p:cNvPr id="7" name="Imagen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236" y="189139"/>
            <a:ext cx="855370" cy="817574"/>
          </a:xfrm>
          <a:prstGeom prst="rect">
            <a:avLst/>
          </a:prstGeom>
        </p:spPr>
      </p:pic>
      <p:pic>
        <p:nvPicPr>
          <p:cNvPr id="8" name="Imagen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9" name="Imagen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6570315" y="1696065"/>
            <a:ext cx="52315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400" b="1" dirty="0" smtClean="0"/>
              <a:t>PARQUE AUTOMOTOR DE TRANSPORTE</a:t>
            </a:r>
          </a:p>
          <a:p>
            <a:pPr algn="ctr"/>
            <a:r>
              <a:rPr lang="es-CO" sz="2400" b="1" dirty="0" smtClean="0"/>
              <a:t> PÚBLICO  INDIVIDUAL DE PASAJEROS</a:t>
            </a:r>
            <a:endParaRPr lang="es-CO" sz="2400" dirty="0" smtClean="0"/>
          </a:p>
          <a:p>
            <a:pPr algn="ctr"/>
            <a:endParaRPr lang="es-CO" sz="2400" dirty="0"/>
          </a:p>
        </p:txBody>
      </p:sp>
      <p:sp>
        <p:nvSpPr>
          <p:cNvPr id="11" name="10 Flecha derecha"/>
          <p:cNvSpPr/>
          <p:nvPr/>
        </p:nvSpPr>
        <p:spPr>
          <a:xfrm rot="10800000">
            <a:off x="5751871" y="2079523"/>
            <a:ext cx="575187" cy="44245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n>
                <a:solidFill>
                  <a:srgbClr val="FFC000"/>
                </a:solidFill>
              </a:ln>
              <a:solidFill>
                <a:srgbClr val="FFCC00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7102336" y="2610150"/>
            <a:ext cx="3975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 smtClean="0"/>
              <a:t>AUTORIZACIÓN DE NUEVOS VEHÍCULOS</a:t>
            </a:r>
            <a:endParaRPr lang="es-CO" dirty="0"/>
          </a:p>
        </p:txBody>
      </p:sp>
      <p:sp>
        <p:nvSpPr>
          <p:cNvPr id="13" name="12 Flecha derecha"/>
          <p:cNvSpPr/>
          <p:nvPr/>
        </p:nvSpPr>
        <p:spPr>
          <a:xfrm rot="5400000">
            <a:off x="8662219" y="3148782"/>
            <a:ext cx="575187" cy="44245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n>
                <a:solidFill>
                  <a:srgbClr val="FFC000"/>
                </a:solidFill>
              </a:ln>
              <a:solidFill>
                <a:srgbClr val="FFCC00"/>
              </a:solidFill>
            </a:endParaRPr>
          </a:p>
        </p:txBody>
      </p:sp>
      <p:pic>
        <p:nvPicPr>
          <p:cNvPr id="15872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6433" y="4166419"/>
            <a:ext cx="3700090" cy="189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730968" y="170605"/>
            <a:ext cx="10274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spc="-150" dirty="0" smtClean="0">
                <a:solidFill>
                  <a:srgbClr val="FFC000"/>
                </a:solidFill>
                <a:latin typeface="Arial Narrow" pitchFamily="34" charset="0"/>
              </a:rPr>
              <a:t>TRANSPORTE PÚBLICO COLECTIVO DE PASAJEROS</a:t>
            </a:r>
          </a:p>
        </p:txBody>
      </p:sp>
      <p:pic>
        <p:nvPicPr>
          <p:cNvPr id="5" name="Imagen 2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8236" y="189139"/>
            <a:ext cx="855370" cy="817574"/>
          </a:xfrm>
          <a:prstGeom prst="rect">
            <a:avLst/>
          </a:prstGeom>
        </p:spPr>
      </p:pic>
      <p:pic>
        <p:nvPicPr>
          <p:cNvPr id="6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7" name="Imagen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1597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5407" y="1283110"/>
            <a:ext cx="461962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6799007" y="1445342"/>
            <a:ext cx="4896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 smtClean="0"/>
              <a:t>Habilitadas 5 empresas para la prestación del servicio de público colectivo de transporte de pasajeros</a:t>
            </a:r>
            <a:endParaRPr lang="es-CO" sz="2000" b="1" dirty="0"/>
          </a:p>
        </p:txBody>
      </p:sp>
      <p:sp>
        <p:nvSpPr>
          <p:cNvPr id="10" name="9 Flecha derecha"/>
          <p:cNvSpPr/>
          <p:nvPr/>
        </p:nvSpPr>
        <p:spPr>
          <a:xfrm rot="10800000">
            <a:off x="5869858" y="1740310"/>
            <a:ext cx="589936" cy="47194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97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5" y="2894294"/>
            <a:ext cx="3864077" cy="1659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Flecha derecha"/>
          <p:cNvSpPr/>
          <p:nvPr/>
        </p:nvSpPr>
        <p:spPr>
          <a:xfrm>
            <a:off x="5506064" y="3429000"/>
            <a:ext cx="589936" cy="47194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12 CuadroTexto"/>
          <p:cNvSpPr txBox="1"/>
          <p:nvPr/>
        </p:nvSpPr>
        <p:spPr>
          <a:xfrm>
            <a:off x="1420751" y="3429000"/>
            <a:ext cx="3431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Ingreso por renovación de equipo.</a:t>
            </a:r>
            <a:endParaRPr lang="es-CO" b="1" dirty="0"/>
          </a:p>
        </p:txBody>
      </p:sp>
      <p:pic>
        <p:nvPicPr>
          <p:cNvPr id="15975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07402" y="4753896"/>
            <a:ext cx="39052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CuadroTexto"/>
          <p:cNvSpPr txBox="1"/>
          <p:nvPr/>
        </p:nvSpPr>
        <p:spPr>
          <a:xfrm>
            <a:off x="1661643" y="5410200"/>
            <a:ext cx="1936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Desvinculaciones.</a:t>
            </a:r>
            <a:endParaRPr lang="es-CO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285230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689555" y="4241160"/>
            <a:ext cx="7420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spc="-150" dirty="0" smtClean="0">
                <a:solidFill>
                  <a:srgbClr val="FFC000"/>
                </a:solidFill>
                <a:latin typeface="Arial Narrow" pitchFamily="34" charset="0"/>
              </a:rPr>
              <a:t>CONTRATACIÓN.</a:t>
            </a:r>
          </a:p>
        </p:txBody>
      </p:sp>
    </p:spTree>
    <p:extLst>
      <p:ext uri="{BB962C8B-B14F-4D97-AF65-F5344CB8AC3E}">
        <p14:creationId xmlns="" xmlns:p14="http://schemas.microsoft.com/office/powerpoint/2010/main" val="359723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480" y="675823"/>
            <a:ext cx="855370" cy="8175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394070" y="1730661"/>
            <a:ext cx="8664330" cy="4773377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13 CuadroTexto"/>
          <p:cNvSpPr txBox="1"/>
          <p:nvPr/>
        </p:nvSpPr>
        <p:spPr>
          <a:xfrm>
            <a:off x="1966943" y="303355"/>
            <a:ext cx="8135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spc="-150" dirty="0" smtClean="0">
                <a:solidFill>
                  <a:srgbClr val="FFC000"/>
                </a:solidFill>
                <a:latin typeface="Arial Narrow" pitchFamily="34" charset="0"/>
              </a:rPr>
              <a:t>COMPORTAMIENTO ESTRATÉGICO</a:t>
            </a:r>
          </a:p>
          <a:p>
            <a:r>
              <a:rPr lang="es-CO" sz="4000" b="1" spc="-150" dirty="0" smtClean="0">
                <a:solidFill>
                  <a:srgbClr val="FFC000"/>
                </a:solidFill>
                <a:latin typeface="Arial Narrow" pitchFamily="34" charset="0"/>
              </a:rPr>
              <a:t> /PLAN DE DESARROLLO</a:t>
            </a:r>
          </a:p>
        </p:txBody>
      </p:sp>
      <p:grpSp>
        <p:nvGrpSpPr>
          <p:cNvPr id="12" name="11 Grupo"/>
          <p:cNvGrpSpPr/>
          <p:nvPr/>
        </p:nvGrpSpPr>
        <p:grpSpPr>
          <a:xfrm>
            <a:off x="1506302" y="1887748"/>
            <a:ext cx="8386916" cy="4484584"/>
            <a:chOff x="1506302" y="1887748"/>
            <a:chExt cx="8386916" cy="4484584"/>
          </a:xfrm>
        </p:grpSpPr>
        <p:grpSp>
          <p:nvGrpSpPr>
            <p:cNvPr id="8" name="3 Grupo"/>
            <p:cNvGrpSpPr/>
            <p:nvPr/>
          </p:nvGrpSpPr>
          <p:grpSpPr>
            <a:xfrm>
              <a:off x="1506302" y="1887748"/>
              <a:ext cx="8386916" cy="4484584"/>
              <a:chOff x="0" y="0"/>
              <a:chExt cx="8386916" cy="4484584"/>
            </a:xfrm>
          </p:grpSpPr>
          <p:pic>
            <p:nvPicPr>
              <p:cNvPr id="9" name="1 Imagen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0"/>
                <a:ext cx="8386916" cy="4484584"/>
              </a:xfrm>
              <a:prstGeom prst="rect">
                <a:avLst/>
              </a:prstGeom>
              <a:noFill/>
              <a:ln w="635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07763" dir="18900000" algn="ctr" rotWithShape="0">
                  <a:srgbClr val="808080">
                    <a:alpha val="50000"/>
                  </a:srgbClr>
                </a:outerShdw>
              </a:effectLst>
            </p:spPr>
          </p:pic>
          <p:sp>
            <p:nvSpPr>
              <p:cNvPr id="10" name="2 CuadroTexto"/>
              <p:cNvSpPr txBox="1"/>
              <p:nvPr/>
            </p:nvSpPr>
            <p:spPr>
              <a:xfrm>
                <a:off x="4695825" y="3000375"/>
                <a:ext cx="550535" cy="2175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CO" sz="8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5.117,47</a:t>
                </a:r>
              </a:p>
            </p:txBody>
          </p:sp>
        </p:grpSp>
        <p:sp>
          <p:nvSpPr>
            <p:cNvPr id="11" name="10 CuadroTexto"/>
            <p:cNvSpPr txBox="1"/>
            <p:nvPr/>
          </p:nvSpPr>
          <p:spPr>
            <a:xfrm>
              <a:off x="5334000" y="2057400"/>
              <a:ext cx="155042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CO" sz="1200" b="1" dirty="0" smtClean="0">
                  <a:latin typeface="Arial Narrow" pitchFamily="34" charset="0"/>
                </a:rPr>
                <a:t>Septiembre 30 de 2016</a:t>
              </a:r>
              <a:endParaRPr lang="es-CO" sz="1200" b="1" dirty="0"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75043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6" name="Imagen 2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3920" y="203383"/>
            <a:ext cx="855370" cy="817574"/>
          </a:xfrm>
          <a:prstGeom prst="rect">
            <a:avLst/>
          </a:prstGeom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1966943" y="89995"/>
            <a:ext cx="8135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spc="-150" dirty="0" smtClean="0">
                <a:solidFill>
                  <a:srgbClr val="FFC000"/>
                </a:solidFill>
                <a:latin typeface="Arial Narrow" pitchFamily="34" charset="0"/>
              </a:rPr>
              <a:t>COMPORTAMIENTO ESTRATÉGICO</a:t>
            </a:r>
          </a:p>
          <a:p>
            <a:r>
              <a:rPr lang="es-CO" sz="4000" b="1" spc="-150" dirty="0" smtClean="0">
                <a:solidFill>
                  <a:srgbClr val="FFC000"/>
                </a:solidFill>
                <a:latin typeface="Arial Narrow" pitchFamily="34" charset="0"/>
              </a:rPr>
              <a:t> /PLAN DE DESARROLLO</a:t>
            </a:r>
          </a:p>
        </p:txBody>
      </p:sp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1649306" y="1356357"/>
          <a:ext cx="7857067" cy="5288283"/>
        </p:xfrm>
        <a:graphic>
          <a:graphicData uri="http://schemas.openxmlformats.org/drawingml/2006/table">
            <a:tbl>
              <a:tblPr/>
              <a:tblGrid>
                <a:gridCol w="431211"/>
                <a:gridCol w="3211519"/>
                <a:gridCol w="661859"/>
                <a:gridCol w="661859"/>
                <a:gridCol w="774676"/>
                <a:gridCol w="1343774"/>
                <a:gridCol w="772169"/>
              </a:tblGrid>
              <a:tr h="587587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AVANCE PLAN DE ACCION I.T.T.B. 2016 </a:t>
                      </a:r>
                      <a:br>
                        <a:rPr lang="es-CO" sz="11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</a:br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Corte: Septiembre 30 de 2016.</a:t>
                      </a:r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/>
                      </a:r>
                      <a:br>
                        <a:rPr lang="es-CO" sz="8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</a:br>
                      <a:endParaRPr lang="es-CO" sz="800" b="0" i="0" u="none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58758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 DE META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META DE PRODUCTO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META ESPERADA 2016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META LOGRADA 2016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AVANCE 2016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ESTADO 2016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PENDIENTE 2016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58758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Implementación de un (1) Plan de Medios y manejo de Redes sociales para dar a conocer las diferentes actividades, programas y acciones que realiza la ITTB en materia de Movilidad, durante el cuatrienio.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0,25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0,14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55%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DESEMPEÑO MEDIO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58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Semaforizar cuatro (4) nuevas intersecciones viales, durante el cuatrienio.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1,00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1,00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CUMPLIDA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58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Demarcar 20.000 metros lineales, durante el cuatrienio.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5000,00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6.627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CUMPLIDA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58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Implementar una (1) aula móvil sobre seguridad vial dirigida a dos mil (2.000) usuarios de las vías, durante el cuatrienio.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500,00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735,00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CUMPLIDA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58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Capacitar a ocho mil (8.000) estudiantes sobre normas de seguridad vial, durante el cuatrienio.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1000,00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370,00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37%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DESEMPEÑO INFERIOR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-630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58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Implementar un grupo de 20 promotores de la seguridad vial, durante el cuatrienio.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0,25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0,18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70%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DESEMPEÑO MEDIO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58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Fortalecer quince (15) procesos institucionales con profesionales de apoyo.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5,00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5,00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100%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CUMPLIDA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7526" marR="7526" marT="7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2500313" y="1944968"/>
            <a:ext cx="7414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s-ES" sz="2000" b="1" dirty="0" smtClean="0"/>
              <a:t>1. CONTROL DE TRÁFICO (SEGURIDAD VIAL- TRANSPORTE PÚBLICO)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500313" y="3327718"/>
            <a:ext cx="1426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/>
              <a:t>4</a:t>
            </a:r>
            <a:r>
              <a:rPr lang="es-ES" sz="2000" b="1" dirty="0" smtClean="0"/>
              <a:t>. CARTERA</a:t>
            </a:r>
            <a:endParaRPr lang="es-ES" sz="20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500313" y="4175411"/>
            <a:ext cx="3402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6. ESTRATEGIAS INCLUYENTES</a:t>
            </a:r>
            <a:endParaRPr lang="es-ES" sz="2000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500313" y="2418549"/>
            <a:ext cx="6418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2. CONTROL INTERNO ADMINISTRATIVO / CONTRATACIÓN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2500313" y="2882186"/>
            <a:ext cx="2947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3. TRÁMITES Y SERVICIOS</a:t>
            </a:r>
            <a:endParaRPr lang="es-ES" sz="2000" b="1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480" y="675823"/>
            <a:ext cx="855370" cy="81757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18732" y="834625"/>
            <a:ext cx="3458438" cy="506480"/>
          </a:xfrm>
          <a:prstGeom prst="rect">
            <a:avLst/>
          </a:prstGeom>
        </p:spPr>
      </p:pic>
      <p:sp>
        <p:nvSpPr>
          <p:cNvPr id="17" name="CuadroTexto 11"/>
          <p:cNvSpPr txBox="1"/>
          <p:nvPr/>
        </p:nvSpPr>
        <p:spPr>
          <a:xfrm>
            <a:off x="2500313" y="3738065"/>
            <a:ext cx="2791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/>
              <a:t>5</a:t>
            </a:r>
            <a:r>
              <a:rPr lang="es-ES" sz="2000" b="1" dirty="0" smtClean="0"/>
              <a:t>. ANÁLISIS FINANCIERO</a:t>
            </a:r>
            <a:endParaRPr lang="es-ES" sz="2000" b="1" dirty="0"/>
          </a:p>
        </p:txBody>
      </p:sp>
    </p:spTree>
    <p:extLst>
      <p:ext uri="{BB962C8B-B14F-4D97-AF65-F5344CB8AC3E}">
        <p14:creationId xmlns="" xmlns:p14="http://schemas.microsoft.com/office/powerpoint/2010/main" val="79435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480" y="675823"/>
            <a:ext cx="855370" cy="8175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787502" y="1741512"/>
            <a:ext cx="7567851" cy="4522654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1924050" y="1885950"/>
          <a:ext cx="7250430" cy="2122169"/>
        </p:xfrm>
        <a:graphic>
          <a:graphicData uri="http://schemas.openxmlformats.org/drawingml/2006/table">
            <a:tbl>
              <a:tblPr/>
              <a:tblGrid>
                <a:gridCol w="1219150"/>
                <a:gridCol w="2651548"/>
                <a:gridCol w="1861374"/>
                <a:gridCol w="1518358"/>
              </a:tblGrid>
              <a:tr h="512248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  <a:cs typeface="Times New Roman"/>
                        </a:rPr>
                        <a:t>AUDITORIAS  INTERNAS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53664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  <a:cs typeface="Times New Roman"/>
                        </a:rPr>
                        <a:t>No. Auditoria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  <a:cs typeface="Times New Roman"/>
                        </a:rPr>
                        <a:t>Proceso Auditado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  <a:cs typeface="Times New Roman"/>
                        </a:rPr>
                        <a:t>Estado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  <a:cs typeface="Times New Roman"/>
                        </a:rPr>
                        <a:t>No. Hallazgos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</a:tr>
              <a:tr h="2683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  <a:cs typeface="Times New Roman"/>
                        </a:rPr>
                        <a:t>001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Contravencional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Terminado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  <a:tr h="2683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  <a:cs typeface="Times New Roman"/>
                        </a:rPr>
                        <a:t>002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Trámites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Ejecución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</a:tr>
              <a:tr h="2683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  <a:cs typeface="Times New Roman"/>
                        </a:rPr>
                        <a:t>003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Financiero y Contable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Apertura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1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  <a:tr h="2683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  <a:cs typeface="Times New Roman"/>
                        </a:rPr>
                        <a:t>004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Jurídico y de Contratación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Apertura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1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</a:tr>
            </a:tbl>
          </a:graphicData>
        </a:graphic>
      </p:graphicFrame>
      <p:pic>
        <p:nvPicPr>
          <p:cNvPr id="10" name="Imagen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87502" y="921499"/>
            <a:ext cx="6901894" cy="326222"/>
          </a:xfrm>
          <a:prstGeom prst="rect">
            <a:avLst/>
          </a:prstGeom>
        </p:spPr>
      </p:pic>
      <p:graphicFrame>
        <p:nvGraphicFramePr>
          <p:cNvPr id="12" name="11 Tabla"/>
          <p:cNvGraphicFramePr>
            <a:graphicFrameLocks noGrp="1"/>
          </p:cNvGraphicFramePr>
          <p:nvPr/>
        </p:nvGraphicFramePr>
        <p:xfrm>
          <a:off x="1908810" y="4213859"/>
          <a:ext cx="7265670" cy="1463040"/>
        </p:xfrm>
        <a:graphic>
          <a:graphicData uri="http://schemas.openxmlformats.org/drawingml/2006/table">
            <a:tbl>
              <a:tblPr/>
              <a:tblGrid>
                <a:gridCol w="1105753"/>
                <a:gridCol w="1917468"/>
                <a:gridCol w="1472681"/>
                <a:gridCol w="1284662"/>
                <a:gridCol w="1485106"/>
              </a:tblGrid>
              <a:tr h="455930"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  <a:cs typeface="Times New Roman"/>
                        </a:rPr>
                        <a:t>AUDITORIAS EVENTUALES / ESPECIALES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  <a:cs typeface="Times New Roman"/>
                        </a:rPr>
                        <a:t>No. Auditoria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  <a:cs typeface="Times New Roman"/>
                        </a:rPr>
                        <a:t>Proceso ó Actividad Auditada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  <a:cs typeface="Times New Roman"/>
                        </a:rPr>
                        <a:t>Estado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  <a:cs typeface="Times New Roman"/>
                        </a:rPr>
                        <a:t>No. Hallazgos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  <a:cs typeface="Times New Roman"/>
                        </a:rPr>
                        <a:t>No. No conformidades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  <a:cs typeface="Times New Roman"/>
                        </a:rPr>
                        <a:t>001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Cesantías retroactivas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Terminado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s-CO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13387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480" y="675823"/>
            <a:ext cx="855370" cy="8175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787502" y="1691640"/>
            <a:ext cx="8529978" cy="446532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87502" y="916292"/>
            <a:ext cx="5906071" cy="336636"/>
          </a:xfrm>
          <a:prstGeom prst="rect">
            <a:avLst/>
          </a:prstGeom>
        </p:spPr>
      </p:pic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2045335" y="1973580"/>
          <a:ext cx="8101330" cy="3893821"/>
        </p:xfrm>
        <a:graphic>
          <a:graphicData uri="http://schemas.openxmlformats.org/drawingml/2006/table">
            <a:tbl>
              <a:tblPr/>
              <a:tblGrid>
                <a:gridCol w="4811256"/>
                <a:gridCol w="3290074"/>
              </a:tblGrid>
              <a:tr h="575847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CO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PLANES DE MEJORAMIENTO INSTITUCIONAL (CONTRALORIA MUNICIPAL)</a:t>
                      </a:r>
                      <a:endParaRPr lang="es-CO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6032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  <a:cs typeface="Times New Roman"/>
                        </a:rPr>
                        <a:t>AUDITORIAS REALIZADAS POR EL ORGANO DE CONTROL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  <a:cs typeface="Times New Roman"/>
                        </a:rPr>
                        <a:t>METAS Y ACCIONES 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  <a:cs typeface="Times New Roman"/>
                        </a:rPr>
                        <a:t>CORRECTIVAS A CUMPLIR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6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  <a:cs typeface="Times New Roman"/>
                        </a:rPr>
                        <a:t>AUDITORIA REGULAR VIGENCIA 2014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147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6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  <a:cs typeface="Times New Roman"/>
                        </a:rPr>
                        <a:t>AUDITORIA ESPECIAL MECI VIGENCIA 2014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9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326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  <a:cs typeface="Times New Roman"/>
                        </a:rPr>
                        <a:t>AUDITORIA ESPECIAL AL CONTROL FINANCIERO Y PRESUPUESTAL VIGENCIA 2015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37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326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  <a:cs typeface="Times New Roman"/>
                        </a:rPr>
                        <a:t>AUDITORIA ESPECIAL AL PROCESO CONTRACTUAL VIGENCIA 2015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326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  <a:cs typeface="Times New Roman"/>
                        </a:rPr>
                        <a:t>AUDIOTORIA ESPECIAL AL SISTEMA DE GESTION AMBIENTAL 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22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63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  <a:cs typeface="Times New Roman"/>
                        </a:rPr>
                        <a:t>TOTAL </a:t>
                      </a:r>
                      <a:endParaRPr lang="es-CO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latin typeface="Arial"/>
                          <a:ea typeface="Times New Roman"/>
                          <a:cs typeface="Times New Roman"/>
                        </a:rPr>
                        <a:t>                             221                                                        </a:t>
                      </a:r>
                      <a:endParaRPr lang="es-CO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85034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3400" y="325303"/>
            <a:ext cx="855370" cy="8175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716280" y="1203960"/>
            <a:ext cx="10073640" cy="542544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8012" y="509384"/>
            <a:ext cx="4297988" cy="453386"/>
          </a:xfrm>
          <a:prstGeom prst="rect">
            <a:avLst/>
          </a:prstGeom>
        </p:spPr>
      </p:pic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960120" y="1383376"/>
          <a:ext cx="9738359" cy="5038561"/>
        </p:xfrm>
        <a:graphic>
          <a:graphicData uri="http://schemas.openxmlformats.org/drawingml/2006/table">
            <a:tbl>
              <a:tblPr/>
              <a:tblGrid>
                <a:gridCol w="2707936"/>
                <a:gridCol w="2707936"/>
                <a:gridCol w="891899"/>
                <a:gridCol w="1168603"/>
                <a:gridCol w="1182035"/>
                <a:gridCol w="1079950"/>
              </a:tblGrid>
              <a:tr h="207913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INSPECCIÓN DE TRÁNSITO Y TRANSPORTE DE BARRANCABERMEJA</a:t>
                      </a:r>
                    </a:p>
                  </a:txBody>
                  <a:tcPr marL="8317" marR="8317" marT="83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207913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INFORME DE CONTRATACIÓN  PERIODO JUNIO A SEPTIEMBRE DE 2016</a:t>
                      </a:r>
                    </a:p>
                  </a:txBody>
                  <a:tcPr marL="8317" marR="8317" marT="83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174647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8317" marR="8317" marT="83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317" marR="8317" marT="83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317" marR="8317" marT="83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317" marR="8317" marT="83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317" marR="8317" marT="83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317" marR="8317" marT="831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4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AÑO /2016</a:t>
                      </a:r>
                    </a:p>
                  </a:txBody>
                  <a:tcPr marL="8317" marR="8317" marT="8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MODALIDAD</a:t>
                      </a:r>
                    </a:p>
                  </a:txBody>
                  <a:tcPr marL="8317" marR="8317" marT="83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# CONTRATOS</a:t>
                      </a:r>
                    </a:p>
                  </a:txBody>
                  <a:tcPr marL="8317" marR="8317" marT="83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VALOR</a:t>
                      </a:r>
                    </a:p>
                  </a:txBody>
                  <a:tcPr marL="8317" marR="8317" marT="83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TOTAL/MES</a:t>
                      </a:r>
                    </a:p>
                  </a:txBody>
                  <a:tcPr marL="8317" marR="8317" marT="83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TOTAL PERIODO</a:t>
                      </a:r>
                    </a:p>
                  </a:txBody>
                  <a:tcPr marL="8317" marR="8317" marT="831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  <a:tr h="35761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JUNIO</a:t>
                      </a:r>
                    </a:p>
                  </a:txBody>
                  <a:tcPr marL="8317" marR="8317" marT="8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PRESTACIÓN DE SERVICIOS PROFESIONALES Y DE APOYO A LA GESTIÓN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          37.650.000 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       375.637.140 </a:t>
                      </a:r>
                    </a:p>
                  </a:txBody>
                  <a:tcPr marL="8317" marR="8317" marT="83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1.587.878.238 </a:t>
                      </a:r>
                    </a:p>
                  </a:txBody>
                  <a:tcPr marL="8317" marR="8317" marT="83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05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MÍNIMA CUANTÍA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          15.806.160 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30105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SELECCIÓN ABREVIADA SUBASTA INVERSA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       275.780.980 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30105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CONCURSO DE MERITOS 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          46.400.000 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3326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JULIO</a:t>
                      </a:r>
                    </a:p>
                  </a:txBody>
                  <a:tcPr marL="8317" marR="8317" marT="8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PRESTACIÓN DE SERVICIOS PROFESIONALES Y DE APOYO A LA GESTIÓN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       117.600.000 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       372.505.080 </a:t>
                      </a:r>
                    </a:p>
                  </a:txBody>
                  <a:tcPr marL="8317" marR="8317" marT="83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30105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SELECCIÓN ABREVIADA SUBASTA INVERSA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       254.905.080 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33266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AGOSTO</a:t>
                      </a:r>
                    </a:p>
                  </a:txBody>
                  <a:tcPr marL="8317" marR="8317" marT="8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PRESTACIÓN DE SERVICIOS PROFESIONALES Y DE APOYO A LA GESTIÓN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       156.147.700 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       385.699.950 </a:t>
                      </a:r>
                    </a:p>
                  </a:txBody>
                  <a:tcPr marL="8317" marR="8317" marT="83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30105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MÍNIMA CUANTÍA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          18.385.000 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30105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CONVENIOS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       211.167.250 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33266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SEPTIEMBRE</a:t>
                      </a:r>
                    </a:p>
                  </a:txBody>
                  <a:tcPr marL="8317" marR="8317" marT="831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PRESTACIÓN DE SERVICIOS PROFESIONALES Y DE APOYO A LA GESTIÓN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          56.600.000 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       454.036.068 </a:t>
                      </a:r>
                    </a:p>
                  </a:txBody>
                  <a:tcPr marL="8317" marR="8317" marT="83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30105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MÍNIMA CUANTÍA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          18.700.012 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30105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MENOR CUANTIA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$               100.836.056 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30105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CONVENIOS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$               277.900.000 </a:t>
                      </a:r>
                    </a:p>
                  </a:txBody>
                  <a:tcPr marL="8317" marR="8317" marT="83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16999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278"/>
            <a:ext cx="12298267" cy="68652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0092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0560" y="172903"/>
            <a:ext cx="855370" cy="8175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55320" y="1051560"/>
            <a:ext cx="10012680" cy="481584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8" name="1 Gráfico"/>
          <p:cNvGraphicFramePr/>
          <p:nvPr/>
        </p:nvGraphicFramePr>
        <p:xfrm>
          <a:off x="999172" y="1127760"/>
          <a:ext cx="9394508" cy="4602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1997423" y="272875"/>
            <a:ext cx="8135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spc="-150" dirty="0" smtClean="0">
                <a:solidFill>
                  <a:srgbClr val="FFC000"/>
                </a:solidFill>
                <a:latin typeface="Arial Narrow" pitchFamily="34" charset="0"/>
              </a:rPr>
              <a:t>INGRESOS POR TRÁMITES Y LICENCIAS </a:t>
            </a:r>
          </a:p>
        </p:txBody>
      </p:sp>
      <p:sp>
        <p:nvSpPr>
          <p:cNvPr id="11" name="10 Pentágono"/>
          <p:cNvSpPr/>
          <p:nvPr/>
        </p:nvSpPr>
        <p:spPr>
          <a:xfrm>
            <a:off x="3291840" y="6080760"/>
            <a:ext cx="4876800" cy="487680"/>
          </a:xfrm>
          <a:prstGeom prst="homePlat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smtClean="0">
                <a:solidFill>
                  <a:schemeClr val="tx1"/>
                </a:solidFill>
              </a:rPr>
              <a:t>TOTAL DE INGRESOS $748.110.281</a:t>
            </a:r>
            <a:endParaRPr lang="es-CO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573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480" y="325303"/>
            <a:ext cx="855370" cy="8175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87503" y="565751"/>
            <a:ext cx="4064657" cy="465298"/>
          </a:xfrm>
          <a:prstGeom prst="rect">
            <a:avLst/>
          </a:prstGeom>
        </p:spPr>
      </p:pic>
      <p:graphicFrame>
        <p:nvGraphicFramePr>
          <p:cNvPr id="14" name="12 Gráfico"/>
          <p:cNvGraphicFramePr/>
          <p:nvPr/>
        </p:nvGraphicFramePr>
        <p:xfrm>
          <a:off x="533400" y="1271587"/>
          <a:ext cx="10891837" cy="431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15 Pentágono"/>
          <p:cNvSpPr/>
          <p:nvPr/>
        </p:nvSpPr>
        <p:spPr>
          <a:xfrm>
            <a:off x="2804160" y="5958840"/>
            <a:ext cx="5471160" cy="59436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smtClean="0">
                <a:solidFill>
                  <a:schemeClr val="tx1"/>
                </a:solidFill>
              </a:rPr>
              <a:t>NÚMERO TOTAL DE TRÁMITES 10280</a:t>
            </a:r>
            <a:endParaRPr lang="es-CO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708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7720" y="142423"/>
            <a:ext cx="855370" cy="8175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1692622" y="166195"/>
            <a:ext cx="9737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spc="-150" dirty="0" smtClean="0">
                <a:solidFill>
                  <a:srgbClr val="FFC000"/>
                </a:solidFill>
                <a:latin typeface="Arial Narrow" pitchFamily="34" charset="0"/>
              </a:rPr>
              <a:t>INGRESOS POR SERVICIOS EN SEGURIDAD VIAL </a:t>
            </a:r>
          </a:p>
        </p:txBody>
      </p:sp>
      <p:graphicFrame>
        <p:nvGraphicFramePr>
          <p:cNvPr id="14" name="4 Gráfico"/>
          <p:cNvGraphicFramePr/>
          <p:nvPr/>
        </p:nvGraphicFramePr>
        <p:xfrm>
          <a:off x="640080" y="1101090"/>
          <a:ext cx="9921239" cy="5116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06110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7720" y="142423"/>
            <a:ext cx="855370" cy="8175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1692622" y="166195"/>
            <a:ext cx="9737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spc="-150" dirty="0" smtClean="0">
                <a:solidFill>
                  <a:srgbClr val="FFC000"/>
                </a:solidFill>
                <a:latin typeface="Arial Narrow" pitchFamily="34" charset="0"/>
              </a:rPr>
              <a:t>INGRESOS POR SERVICIOS EN SEGURIDAD VIAL </a:t>
            </a:r>
          </a:p>
        </p:txBody>
      </p:sp>
      <p:graphicFrame>
        <p:nvGraphicFramePr>
          <p:cNvPr id="7" name="5 Gráfico"/>
          <p:cNvGraphicFramePr/>
          <p:nvPr/>
        </p:nvGraphicFramePr>
        <p:xfrm>
          <a:off x="990600" y="1249680"/>
          <a:ext cx="9464040" cy="445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06110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289 Grupo"/>
          <p:cNvGrpSpPr/>
          <p:nvPr/>
        </p:nvGrpSpPr>
        <p:grpSpPr>
          <a:xfrm>
            <a:off x="0" y="-17463"/>
            <a:ext cx="12298363" cy="6877051"/>
            <a:chOff x="0" y="-17463"/>
            <a:chExt cx="12298363" cy="6877051"/>
          </a:xfrm>
        </p:grpSpPr>
        <p:grpSp>
          <p:nvGrpSpPr>
            <p:cNvPr id="1171" name="Group 147"/>
            <p:cNvGrpSpPr>
              <a:grpSpLocks noChangeAspect="1"/>
            </p:cNvGrpSpPr>
            <p:nvPr/>
          </p:nvGrpSpPr>
          <p:grpSpPr bwMode="auto">
            <a:xfrm>
              <a:off x="0" y="-17463"/>
              <a:ext cx="12298363" cy="6877051"/>
              <a:chOff x="0" y="-11"/>
              <a:chExt cx="7747" cy="4332"/>
            </a:xfrm>
          </p:grpSpPr>
          <p:sp>
            <p:nvSpPr>
              <p:cNvPr id="1170" name="AutoShape 146"/>
              <p:cNvSpPr>
                <a:spLocks noChangeAspect="1" noChangeArrowheads="1" noTextEdit="1"/>
              </p:cNvSpPr>
              <p:nvPr/>
            </p:nvSpPr>
            <p:spPr bwMode="auto">
              <a:xfrm>
                <a:off x="0" y="-5"/>
                <a:ext cx="7747" cy="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pic>
            <p:nvPicPr>
              <p:cNvPr id="1172" name="Picture 148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-4"/>
                <a:ext cx="7747" cy="20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73" name="Rectangle 149"/>
              <p:cNvSpPr>
                <a:spLocks noChangeArrowheads="1"/>
              </p:cNvSpPr>
              <p:nvPr/>
            </p:nvSpPr>
            <p:spPr bwMode="auto">
              <a:xfrm>
                <a:off x="465" y="2074"/>
                <a:ext cx="1704" cy="2247"/>
              </a:xfrm>
              <a:prstGeom prst="rect">
                <a:avLst/>
              </a:prstGeom>
              <a:solidFill>
                <a:srgbClr val="FFBB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174" name="Rectangle 150"/>
              <p:cNvSpPr>
                <a:spLocks noChangeArrowheads="1"/>
              </p:cNvSpPr>
              <p:nvPr/>
            </p:nvSpPr>
            <p:spPr bwMode="auto">
              <a:xfrm>
                <a:off x="465" y="2074"/>
                <a:ext cx="1704" cy="22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pic>
            <p:nvPicPr>
              <p:cNvPr id="1175" name="Picture 15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60" y="-11"/>
                <a:ext cx="1717" cy="20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76" name="Freeform 152"/>
              <p:cNvSpPr>
                <a:spLocks/>
              </p:cNvSpPr>
              <p:nvPr/>
            </p:nvSpPr>
            <p:spPr bwMode="auto">
              <a:xfrm>
                <a:off x="941" y="233"/>
                <a:ext cx="175" cy="284"/>
              </a:xfrm>
              <a:custGeom>
                <a:avLst/>
                <a:gdLst/>
                <a:ahLst/>
                <a:cxnLst>
                  <a:cxn ang="0">
                    <a:pos x="101" y="137"/>
                  </a:cxn>
                  <a:cxn ang="0">
                    <a:pos x="75" y="198"/>
                  </a:cxn>
                  <a:cxn ang="0">
                    <a:pos x="49" y="250"/>
                  </a:cxn>
                  <a:cxn ang="0">
                    <a:pos x="49" y="277"/>
                  </a:cxn>
                  <a:cxn ang="0">
                    <a:pos x="85" y="243"/>
                  </a:cxn>
                  <a:cxn ang="0">
                    <a:pos x="158" y="60"/>
                  </a:cxn>
                  <a:cxn ang="0">
                    <a:pos x="158" y="4"/>
                  </a:cxn>
                  <a:cxn ang="0">
                    <a:pos x="139" y="33"/>
                  </a:cxn>
                  <a:cxn ang="0">
                    <a:pos x="115" y="102"/>
                  </a:cxn>
                  <a:cxn ang="0">
                    <a:pos x="49" y="60"/>
                  </a:cxn>
                  <a:cxn ang="0">
                    <a:pos x="13" y="28"/>
                  </a:cxn>
                  <a:cxn ang="0">
                    <a:pos x="22" y="72"/>
                  </a:cxn>
                  <a:cxn ang="0">
                    <a:pos x="101" y="137"/>
                  </a:cxn>
                </a:cxnLst>
                <a:rect l="0" t="0" r="r" b="b"/>
                <a:pathLst>
                  <a:path w="173" h="283">
                    <a:moveTo>
                      <a:pt x="101" y="137"/>
                    </a:moveTo>
                    <a:cubicBezTo>
                      <a:pt x="101" y="137"/>
                      <a:pt x="89" y="170"/>
                      <a:pt x="75" y="198"/>
                    </a:cubicBezTo>
                    <a:cubicBezTo>
                      <a:pt x="62" y="226"/>
                      <a:pt x="55" y="240"/>
                      <a:pt x="49" y="250"/>
                    </a:cubicBezTo>
                    <a:cubicBezTo>
                      <a:pt x="44" y="259"/>
                      <a:pt x="39" y="271"/>
                      <a:pt x="49" y="277"/>
                    </a:cubicBezTo>
                    <a:cubicBezTo>
                      <a:pt x="60" y="282"/>
                      <a:pt x="62" y="283"/>
                      <a:pt x="85" y="243"/>
                    </a:cubicBezTo>
                    <a:cubicBezTo>
                      <a:pt x="121" y="181"/>
                      <a:pt x="150" y="92"/>
                      <a:pt x="158" y="60"/>
                    </a:cubicBezTo>
                    <a:cubicBezTo>
                      <a:pt x="166" y="27"/>
                      <a:pt x="173" y="7"/>
                      <a:pt x="158" y="4"/>
                    </a:cubicBezTo>
                    <a:cubicBezTo>
                      <a:pt x="143" y="0"/>
                      <a:pt x="147" y="14"/>
                      <a:pt x="139" y="33"/>
                    </a:cubicBezTo>
                    <a:cubicBezTo>
                      <a:pt x="131" y="52"/>
                      <a:pt x="115" y="102"/>
                      <a:pt x="115" y="102"/>
                    </a:cubicBezTo>
                    <a:cubicBezTo>
                      <a:pt x="115" y="102"/>
                      <a:pt x="74" y="88"/>
                      <a:pt x="49" y="60"/>
                    </a:cubicBezTo>
                    <a:cubicBezTo>
                      <a:pt x="25" y="31"/>
                      <a:pt x="21" y="23"/>
                      <a:pt x="13" y="28"/>
                    </a:cubicBezTo>
                    <a:cubicBezTo>
                      <a:pt x="5" y="32"/>
                      <a:pt x="0" y="46"/>
                      <a:pt x="22" y="72"/>
                    </a:cubicBezTo>
                    <a:cubicBezTo>
                      <a:pt x="44" y="97"/>
                      <a:pt x="86" y="132"/>
                      <a:pt x="101" y="1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177" name="Freeform 153"/>
              <p:cNvSpPr>
                <a:spLocks noEditPoints="1"/>
              </p:cNvSpPr>
              <p:nvPr/>
            </p:nvSpPr>
            <p:spPr bwMode="auto">
              <a:xfrm>
                <a:off x="1080" y="311"/>
                <a:ext cx="132" cy="209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26" y="63"/>
                  </a:cxn>
                  <a:cxn ang="0">
                    <a:pos x="36" y="63"/>
                  </a:cxn>
                  <a:cxn ang="0">
                    <a:pos x="31" y="81"/>
                  </a:cxn>
                  <a:cxn ang="0">
                    <a:pos x="13" y="135"/>
                  </a:cxn>
                  <a:cxn ang="0">
                    <a:pos x="19" y="184"/>
                  </a:cxn>
                  <a:cxn ang="0">
                    <a:pos x="112" y="98"/>
                  </a:cxn>
                  <a:cxn ang="0">
                    <a:pos x="86" y="3"/>
                  </a:cxn>
                  <a:cxn ang="0">
                    <a:pos x="89" y="76"/>
                  </a:cxn>
                  <a:cxn ang="0">
                    <a:pos x="59" y="143"/>
                  </a:cxn>
                  <a:cxn ang="0">
                    <a:pos x="40" y="132"/>
                  </a:cxn>
                  <a:cxn ang="0">
                    <a:pos x="64" y="60"/>
                  </a:cxn>
                  <a:cxn ang="0">
                    <a:pos x="89" y="34"/>
                  </a:cxn>
                  <a:cxn ang="0">
                    <a:pos x="89" y="76"/>
                  </a:cxn>
                </a:cxnLst>
                <a:rect l="0" t="0" r="r" b="b"/>
                <a:pathLst>
                  <a:path w="131" h="208">
                    <a:moveTo>
                      <a:pt x="86" y="3"/>
                    </a:moveTo>
                    <a:cubicBezTo>
                      <a:pt x="56" y="0"/>
                      <a:pt x="26" y="63"/>
                      <a:pt x="26" y="63"/>
                    </a:cubicBezTo>
                    <a:cubicBezTo>
                      <a:pt x="36" y="63"/>
                      <a:pt x="36" y="63"/>
                      <a:pt x="36" y="63"/>
                    </a:cubicBezTo>
                    <a:cubicBezTo>
                      <a:pt x="36" y="63"/>
                      <a:pt x="37" y="68"/>
                      <a:pt x="31" y="81"/>
                    </a:cubicBezTo>
                    <a:cubicBezTo>
                      <a:pt x="25" y="94"/>
                      <a:pt x="26" y="93"/>
                      <a:pt x="13" y="135"/>
                    </a:cubicBezTo>
                    <a:cubicBezTo>
                      <a:pt x="0" y="176"/>
                      <a:pt x="19" y="184"/>
                      <a:pt x="19" y="184"/>
                    </a:cubicBezTo>
                    <a:cubicBezTo>
                      <a:pt x="48" y="208"/>
                      <a:pt x="93" y="147"/>
                      <a:pt x="112" y="98"/>
                    </a:cubicBezTo>
                    <a:cubicBezTo>
                      <a:pt x="131" y="49"/>
                      <a:pt x="117" y="6"/>
                      <a:pt x="86" y="3"/>
                    </a:cubicBezTo>
                    <a:close/>
                    <a:moveTo>
                      <a:pt x="89" y="76"/>
                    </a:moveTo>
                    <a:cubicBezTo>
                      <a:pt x="82" y="98"/>
                      <a:pt x="79" y="117"/>
                      <a:pt x="59" y="143"/>
                    </a:cubicBezTo>
                    <a:cubicBezTo>
                      <a:pt x="40" y="170"/>
                      <a:pt x="36" y="160"/>
                      <a:pt x="40" y="132"/>
                    </a:cubicBezTo>
                    <a:cubicBezTo>
                      <a:pt x="43" y="104"/>
                      <a:pt x="64" y="60"/>
                      <a:pt x="64" y="60"/>
                    </a:cubicBezTo>
                    <a:cubicBezTo>
                      <a:pt x="72" y="42"/>
                      <a:pt x="84" y="33"/>
                      <a:pt x="89" y="34"/>
                    </a:cubicBezTo>
                    <a:cubicBezTo>
                      <a:pt x="93" y="35"/>
                      <a:pt x="95" y="54"/>
                      <a:pt x="89" y="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178" name="Freeform 154"/>
              <p:cNvSpPr>
                <a:spLocks noEditPoints="1"/>
              </p:cNvSpPr>
              <p:nvPr/>
            </p:nvSpPr>
            <p:spPr bwMode="auto">
              <a:xfrm>
                <a:off x="1718" y="244"/>
                <a:ext cx="132" cy="209"/>
              </a:xfrm>
              <a:custGeom>
                <a:avLst/>
                <a:gdLst/>
                <a:ahLst/>
                <a:cxnLst>
                  <a:cxn ang="0">
                    <a:pos x="87" y="3"/>
                  </a:cxn>
                  <a:cxn ang="0">
                    <a:pos x="26" y="63"/>
                  </a:cxn>
                  <a:cxn ang="0">
                    <a:pos x="36" y="63"/>
                  </a:cxn>
                  <a:cxn ang="0">
                    <a:pos x="31" y="81"/>
                  </a:cxn>
                  <a:cxn ang="0">
                    <a:pos x="13" y="135"/>
                  </a:cxn>
                  <a:cxn ang="0">
                    <a:pos x="19" y="184"/>
                  </a:cxn>
                  <a:cxn ang="0">
                    <a:pos x="112" y="99"/>
                  </a:cxn>
                  <a:cxn ang="0">
                    <a:pos x="87" y="3"/>
                  </a:cxn>
                  <a:cxn ang="0">
                    <a:pos x="89" y="76"/>
                  </a:cxn>
                  <a:cxn ang="0">
                    <a:pos x="60" y="143"/>
                  </a:cxn>
                  <a:cxn ang="0">
                    <a:pos x="40" y="132"/>
                  </a:cxn>
                  <a:cxn ang="0">
                    <a:pos x="65" y="60"/>
                  </a:cxn>
                  <a:cxn ang="0">
                    <a:pos x="89" y="34"/>
                  </a:cxn>
                  <a:cxn ang="0">
                    <a:pos x="89" y="76"/>
                  </a:cxn>
                </a:cxnLst>
                <a:rect l="0" t="0" r="r" b="b"/>
                <a:pathLst>
                  <a:path w="131" h="208">
                    <a:moveTo>
                      <a:pt x="87" y="3"/>
                    </a:moveTo>
                    <a:cubicBezTo>
                      <a:pt x="56" y="0"/>
                      <a:pt x="26" y="63"/>
                      <a:pt x="26" y="63"/>
                    </a:cubicBezTo>
                    <a:cubicBezTo>
                      <a:pt x="36" y="63"/>
                      <a:pt x="36" y="63"/>
                      <a:pt x="36" y="63"/>
                    </a:cubicBezTo>
                    <a:cubicBezTo>
                      <a:pt x="36" y="63"/>
                      <a:pt x="37" y="68"/>
                      <a:pt x="31" y="81"/>
                    </a:cubicBezTo>
                    <a:cubicBezTo>
                      <a:pt x="25" y="95"/>
                      <a:pt x="26" y="93"/>
                      <a:pt x="13" y="135"/>
                    </a:cubicBezTo>
                    <a:cubicBezTo>
                      <a:pt x="0" y="176"/>
                      <a:pt x="19" y="184"/>
                      <a:pt x="19" y="184"/>
                    </a:cubicBezTo>
                    <a:cubicBezTo>
                      <a:pt x="49" y="208"/>
                      <a:pt x="93" y="148"/>
                      <a:pt x="112" y="99"/>
                    </a:cubicBezTo>
                    <a:cubicBezTo>
                      <a:pt x="131" y="50"/>
                      <a:pt x="117" y="6"/>
                      <a:pt x="87" y="3"/>
                    </a:cubicBezTo>
                    <a:close/>
                    <a:moveTo>
                      <a:pt x="89" y="76"/>
                    </a:moveTo>
                    <a:cubicBezTo>
                      <a:pt x="82" y="98"/>
                      <a:pt x="79" y="117"/>
                      <a:pt x="60" y="143"/>
                    </a:cubicBezTo>
                    <a:cubicBezTo>
                      <a:pt x="40" y="170"/>
                      <a:pt x="36" y="160"/>
                      <a:pt x="40" y="132"/>
                    </a:cubicBezTo>
                    <a:cubicBezTo>
                      <a:pt x="43" y="105"/>
                      <a:pt x="65" y="60"/>
                      <a:pt x="65" y="60"/>
                    </a:cubicBezTo>
                    <a:cubicBezTo>
                      <a:pt x="72" y="43"/>
                      <a:pt x="85" y="33"/>
                      <a:pt x="89" y="34"/>
                    </a:cubicBezTo>
                    <a:cubicBezTo>
                      <a:pt x="93" y="35"/>
                      <a:pt x="95" y="54"/>
                      <a:pt x="89" y="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179" name="Freeform 155"/>
              <p:cNvSpPr>
                <a:spLocks/>
              </p:cNvSpPr>
              <p:nvPr/>
            </p:nvSpPr>
            <p:spPr bwMode="auto">
              <a:xfrm>
                <a:off x="1313" y="200"/>
                <a:ext cx="202" cy="287"/>
              </a:xfrm>
              <a:custGeom>
                <a:avLst/>
                <a:gdLst/>
                <a:ahLst/>
                <a:cxnLst>
                  <a:cxn ang="0">
                    <a:pos x="81" y="70"/>
                  </a:cxn>
                  <a:cxn ang="0">
                    <a:pos x="37" y="213"/>
                  </a:cxn>
                  <a:cxn ang="0">
                    <a:pos x="87" y="234"/>
                  </a:cxn>
                  <a:cxn ang="0">
                    <a:pos x="179" y="152"/>
                  </a:cxn>
                  <a:cxn ang="0">
                    <a:pos x="199" y="156"/>
                  </a:cxn>
                  <a:cxn ang="0">
                    <a:pos x="44" y="272"/>
                  </a:cxn>
                  <a:cxn ang="0">
                    <a:pos x="13" y="190"/>
                  </a:cxn>
                  <a:cxn ang="0">
                    <a:pos x="115" y="1"/>
                  </a:cxn>
                  <a:cxn ang="0">
                    <a:pos x="135" y="6"/>
                  </a:cxn>
                  <a:cxn ang="0">
                    <a:pos x="147" y="6"/>
                  </a:cxn>
                  <a:cxn ang="0">
                    <a:pos x="164" y="14"/>
                  </a:cxn>
                  <a:cxn ang="0">
                    <a:pos x="152" y="79"/>
                  </a:cxn>
                  <a:cxn ang="0">
                    <a:pos x="122" y="128"/>
                  </a:cxn>
                  <a:cxn ang="0">
                    <a:pos x="122" y="88"/>
                  </a:cxn>
                  <a:cxn ang="0">
                    <a:pos x="120" y="23"/>
                  </a:cxn>
                  <a:cxn ang="0">
                    <a:pos x="81" y="70"/>
                  </a:cxn>
                </a:cxnLst>
                <a:rect l="0" t="0" r="r" b="b"/>
                <a:pathLst>
                  <a:path w="200" h="286">
                    <a:moveTo>
                      <a:pt x="81" y="70"/>
                    </a:moveTo>
                    <a:cubicBezTo>
                      <a:pt x="81" y="70"/>
                      <a:pt x="32" y="180"/>
                      <a:pt x="37" y="213"/>
                    </a:cubicBezTo>
                    <a:cubicBezTo>
                      <a:pt x="42" y="246"/>
                      <a:pt x="53" y="251"/>
                      <a:pt x="87" y="234"/>
                    </a:cubicBezTo>
                    <a:cubicBezTo>
                      <a:pt x="120" y="217"/>
                      <a:pt x="168" y="170"/>
                      <a:pt x="179" y="152"/>
                    </a:cubicBezTo>
                    <a:cubicBezTo>
                      <a:pt x="190" y="134"/>
                      <a:pt x="200" y="140"/>
                      <a:pt x="199" y="156"/>
                    </a:cubicBezTo>
                    <a:cubicBezTo>
                      <a:pt x="197" y="187"/>
                      <a:pt x="126" y="268"/>
                      <a:pt x="44" y="272"/>
                    </a:cubicBezTo>
                    <a:cubicBezTo>
                      <a:pt x="44" y="272"/>
                      <a:pt x="0" y="286"/>
                      <a:pt x="13" y="190"/>
                    </a:cubicBezTo>
                    <a:cubicBezTo>
                      <a:pt x="25" y="94"/>
                      <a:pt x="83" y="1"/>
                      <a:pt x="115" y="1"/>
                    </a:cubicBezTo>
                    <a:cubicBezTo>
                      <a:pt x="115" y="1"/>
                      <a:pt x="126" y="0"/>
                      <a:pt x="135" y="6"/>
                    </a:cubicBezTo>
                    <a:cubicBezTo>
                      <a:pt x="144" y="11"/>
                      <a:pt x="145" y="9"/>
                      <a:pt x="147" y="6"/>
                    </a:cubicBezTo>
                    <a:cubicBezTo>
                      <a:pt x="149" y="3"/>
                      <a:pt x="164" y="0"/>
                      <a:pt x="164" y="14"/>
                    </a:cubicBezTo>
                    <a:cubicBezTo>
                      <a:pt x="165" y="28"/>
                      <a:pt x="158" y="58"/>
                      <a:pt x="152" y="79"/>
                    </a:cubicBezTo>
                    <a:cubicBezTo>
                      <a:pt x="146" y="100"/>
                      <a:pt x="137" y="133"/>
                      <a:pt x="122" y="128"/>
                    </a:cubicBezTo>
                    <a:cubicBezTo>
                      <a:pt x="107" y="123"/>
                      <a:pt x="119" y="102"/>
                      <a:pt x="122" y="88"/>
                    </a:cubicBezTo>
                    <a:cubicBezTo>
                      <a:pt x="126" y="74"/>
                      <a:pt x="136" y="28"/>
                      <a:pt x="120" y="23"/>
                    </a:cubicBezTo>
                    <a:cubicBezTo>
                      <a:pt x="105" y="18"/>
                      <a:pt x="81" y="70"/>
                      <a:pt x="81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180" name="Freeform 156"/>
              <p:cNvSpPr>
                <a:spLocks noEditPoints="1"/>
              </p:cNvSpPr>
              <p:nvPr/>
            </p:nvSpPr>
            <p:spPr bwMode="auto">
              <a:xfrm>
                <a:off x="1502" y="261"/>
                <a:ext cx="235" cy="197"/>
              </a:xfrm>
              <a:custGeom>
                <a:avLst/>
                <a:gdLst/>
                <a:ahLst/>
                <a:cxnLst>
                  <a:cxn ang="0">
                    <a:pos x="219" y="134"/>
                  </a:cxn>
                  <a:cxn ang="0">
                    <a:pos x="204" y="134"/>
                  </a:cxn>
                  <a:cxn ang="0">
                    <a:pos x="151" y="156"/>
                  </a:cxn>
                  <a:cxn ang="0">
                    <a:pos x="143" y="107"/>
                  </a:cxn>
                  <a:cxn ang="0">
                    <a:pos x="148" y="92"/>
                  </a:cxn>
                  <a:cxn ang="0">
                    <a:pos x="194" y="95"/>
                  </a:cxn>
                  <a:cxn ang="0">
                    <a:pos x="232" y="36"/>
                  </a:cxn>
                  <a:cxn ang="0">
                    <a:pos x="201" y="1"/>
                  </a:cxn>
                  <a:cxn ang="0">
                    <a:pos x="151" y="27"/>
                  </a:cxn>
                  <a:cxn ang="0">
                    <a:pos x="140" y="29"/>
                  </a:cxn>
                  <a:cxn ang="0">
                    <a:pos x="116" y="25"/>
                  </a:cxn>
                  <a:cxn ang="0">
                    <a:pos x="60" y="60"/>
                  </a:cxn>
                  <a:cxn ang="0">
                    <a:pos x="52" y="49"/>
                  </a:cxn>
                  <a:cxn ang="0">
                    <a:pos x="53" y="17"/>
                  </a:cxn>
                  <a:cxn ang="0">
                    <a:pos x="31" y="44"/>
                  </a:cxn>
                  <a:cxn ang="0">
                    <a:pos x="7" y="176"/>
                  </a:cxn>
                  <a:cxn ang="0">
                    <a:pos x="15" y="195"/>
                  </a:cxn>
                  <a:cxn ang="0">
                    <a:pos x="37" y="169"/>
                  </a:cxn>
                  <a:cxn ang="0">
                    <a:pos x="75" y="85"/>
                  </a:cxn>
                  <a:cxn ang="0">
                    <a:pos x="124" y="49"/>
                  </a:cxn>
                  <a:cxn ang="0">
                    <a:pos x="135" y="47"/>
                  </a:cxn>
                  <a:cxn ang="0">
                    <a:pos x="117" y="98"/>
                  </a:cxn>
                  <a:cxn ang="0">
                    <a:pos x="129" y="182"/>
                  </a:cxn>
                  <a:cxn ang="0">
                    <a:pos x="217" y="148"/>
                  </a:cxn>
                  <a:cxn ang="0">
                    <a:pos x="219" y="134"/>
                  </a:cxn>
                  <a:cxn ang="0">
                    <a:pos x="176" y="41"/>
                  </a:cxn>
                  <a:cxn ang="0">
                    <a:pos x="202" y="38"/>
                  </a:cxn>
                  <a:cxn ang="0">
                    <a:pos x="192" y="63"/>
                  </a:cxn>
                  <a:cxn ang="0">
                    <a:pos x="165" y="66"/>
                  </a:cxn>
                  <a:cxn ang="0">
                    <a:pos x="176" y="41"/>
                  </a:cxn>
                </a:cxnLst>
                <a:rect l="0" t="0" r="r" b="b"/>
                <a:pathLst>
                  <a:path w="233" h="196">
                    <a:moveTo>
                      <a:pt x="219" y="134"/>
                    </a:moveTo>
                    <a:cubicBezTo>
                      <a:pt x="219" y="134"/>
                      <a:pt x="214" y="127"/>
                      <a:pt x="204" y="134"/>
                    </a:cubicBezTo>
                    <a:cubicBezTo>
                      <a:pt x="195" y="140"/>
                      <a:pt x="172" y="158"/>
                      <a:pt x="151" y="156"/>
                    </a:cubicBezTo>
                    <a:cubicBezTo>
                      <a:pt x="131" y="154"/>
                      <a:pt x="137" y="128"/>
                      <a:pt x="143" y="107"/>
                    </a:cubicBezTo>
                    <a:cubicBezTo>
                      <a:pt x="148" y="92"/>
                      <a:pt x="148" y="92"/>
                      <a:pt x="148" y="92"/>
                    </a:cubicBezTo>
                    <a:cubicBezTo>
                      <a:pt x="148" y="92"/>
                      <a:pt x="170" y="110"/>
                      <a:pt x="194" y="95"/>
                    </a:cubicBezTo>
                    <a:cubicBezTo>
                      <a:pt x="218" y="80"/>
                      <a:pt x="233" y="55"/>
                      <a:pt x="232" y="36"/>
                    </a:cubicBezTo>
                    <a:cubicBezTo>
                      <a:pt x="230" y="16"/>
                      <a:pt x="224" y="0"/>
                      <a:pt x="201" y="1"/>
                    </a:cubicBezTo>
                    <a:cubicBezTo>
                      <a:pt x="201" y="1"/>
                      <a:pt x="168" y="4"/>
                      <a:pt x="151" y="27"/>
                    </a:cubicBezTo>
                    <a:cubicBezTo>
                      <a:pt x="151" y="27"/>
                      <a:pt x="143" y="39"/>
                      <a:pt x="140" y="29"/>
                    </a:cubicBezTo>
                    <a:cubicBezTo>
                      <a:pt x="136" y="19"/>
                      <a:pt x="128" y="19"/>
                      <a:pt x="116" y="25"/>
                    </a:cubicBezTo>
                    <a:cubicBezTo>
                      <a:pt x="103" y="30"/>
                      <a:pt x="60" y="60"/>
                      <a:pt x="60" y="60"/>
                    </a:cubicBezTo>
                    <a:cubicBezTo>
                      <a:pt x="60" y="60"/>
                      <a:pt x="49" y="65"/>
                      <a:pt x="52" y="49"/>
                    </a:cubicBezTo>
                    <a:cubicBezTo>
                      <a:pt x="56" y="34"/>
                      <a:pt x="61" y="17"/>
                      <a:pt x="53" y="17"/>
                    </a:cubicBezTo>
                    <a:cubicBezTo>
                      <a:pt x="44" y="17"/>
                      <a:pt x="37" y="10"/>
                      <a:pt x="31" y="44"/>
                    </a:cubicBezTo>
                    <a:cubicBezTo>
                      <a:pt x="7" y="176"/>
                      <a:pt x="7" y="176"/>
                      <a:pt x="7" y="176"/>
                    </a:cubicBezTo>
                    <a:cubicBezTo>
                      <a:pt x="7" y="176"/>
                      <a:pt x="0" y="195"/>
                      <a:pt x="15" y="195"/>
                    </a:cubicBezTo>
                    <a:cubicBezTo>
                      <a:pt x="30" y="196"/>
                      <a:pt x="34" y="186"/>
                      <a:pt x="37" y="169"/>
                    </a:cubicBezTo>
                    <a:cubicBezTo>
                      <a:pt x="40" y="151"/>
                      <a:pt x="48" y="111"/>
                      <a:pt x="75" y="85"/>
                    </a:cubicBezTo>
                    <a:cubicBezTo>
                      <a:pt x="103" y="60"/>
                      <a:pt x="118" y="52"/>
                      <a:pt x="124" y="49"/>
                    </a:cubicBezTo>
                    <a:cubicBezTo>
                      <a:pt x="130" y="47"/>
                      <a:pt x="135" y="47"/>
                      <a:pt x="135" y="47"/>
                    </a:cubicBezTo>
                    <a:cubicBezTo>
                      <a:pt x="135" y="47"/>
                      <a:pt x="120" y="84"/>
                      <a:pt x="117" y="98"/>
                    </a:cubicBezTo>
                    <a:cubicBezTo>
                      <a:pt x="114" y="113"/>
                      <a:pt x="101" y="176"/>
                      <a:pt x="129" y="182"/>
                    </a:cubicBezTo>
                    <a:cubicBezTo>
                      <a:pt x="157" y="188"/>
                      <a:pt x="189" y="180"/>
                      <a:pt x="217" y="148"/>
                    </a:cubicBezTo>
                    <a:cubicBezTo>
                      <a:pt x="217" y="148"/>
                      <a:pt x="224" y="139"/>
                      <a:pt x="219" y="134"/>
                    </a:cubicBezTo>
                    <a:close/>
                    <a:moveTo>
                      <a:pt x="176" y="41"/>
                    </a:moveTo>
                    <a:cubicBezTo>
                      <a:pt x="186" y="33"/>
                      <a:pt x="198" y="32"/>
                      <a:pt x="202" y="38"/>
                    </a:cubicBezTo>
                    <a:cubicBezTo>
                      <a:pt x="207" y="44"/>
                      <a:pt x="202" y="55"/>
                      <a:pt x="192" y="63"/>
                    </a:cubicBezTo>
                    <a:cubicBezTo>
                      <a:pt x="182" y="70"/>
                      <a:pt x="170" y="72"/>
                      <a:pt x="165" y="66"/>
                    </a:cubicBezTo>
                    <a:cubicBezTo>
                      <a:pt x="161" y="60"/>
                      <a:pt x="165" y="49"/>
                      <a:pt x="176" y="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181" name="Freeform 157"/>
              <p:cNvSpPr>
                <a:spLocks/>
              </p:cNvSpPr>
              <p:nvPr/>
            </p:nvSpPr>
            <p:spPr bwMode="auto">
              <a:xfrm>
                <a:off x="1007" y="482"/>
                <a:ext cx="834" cy="85"/>
              </a:xfrm>
              <a:custGeom>
                <a:avLst/>
                <a:gdLst/>
                <a:ahLst/>
                <a:cxnLst>
                  <a:cxn ang="0">
                    <a:pos x="15" y="75"/>
                  </a:cxn>
                  <a:cxn ang="0">
                    <a:pos x="370" y="35"/>
                  </a:cxn>
                  <a:cxn ang="0">
                    <a:pos x="765" y="6"/>
                  </a:cxn>
                  <a:cxn ang="0">
                    <a:pos x="826" y="10"/>
                  </a:cxn>
                  <a:cxn ang="0">
                    <a:pos x="804" y="19"/>
                  </a:cxn>
                  <a:cxn ang="0">
                    <a:pos x="348" y="58"/>
                  </a:cxn>
                  <a:cxn ang="0">
                    <a:pos x="18" y="84"/>
                  </a:cxn>
                  <a:cxn ang="0">
                    <a:pos x="4" y="83"/>
                  </a:cxn>
                  <a:cxn ang="0">
                    <a:pos x="15" y="75"/>
                  </a:cxn>
                </a:cxnLst>
                <a:rect l="0" t="0" r="r" b="b"/>
                <a:pathLst>
                  <a:path w="827" h="85">
                    <a:moveTo>
                      <a:pt x="15" y="75"/>
                    </a:moveTo>
                    <a:cubicBezTo>
                      <a:pt x="15" y="75"/>
                      <a:pt x="101" y="57"/>
                      <a:pt x="370" y="35"/>
                    </a:cubicBezTo>
                    <a:cubicBezTo>
                      <a:pt x="638" y="13"/>
                      <a:pt x="765" y="6"/>
                      <a:pt x="765" y="6"/>
                    </a:cubicBezTo>
                    <a:cubicBezTo>
                      <a:pt x="765" y="6"/>
                      <a:pt x="824" y="0"/>
                      <a:pt x="826" y="10"/>
                    </a:cubicBezTo>
                    <a:cubicBezTo>
                      <a:pt x="827" y="20"/>
                      <a:pt x="821" y="19"/>
                      <a:pt x="804" y="19"/>
                    </a:cubicBezTo>
                    <a:cubicBezTo>
                      <a:pt x="786" y="19"/>
                      <a:pt x="440" y="54"/>
                      <a:pt x="348" y="58"/>
                    </a:cubicBezTo>
                    <a:cubicBezTo>
                      <a:pt x="255" y="62"/>
                      <a:pt x="18" y="84"/>
                      <a:pt x="18" y="84"/>
                    </a:cubicBezTo>
                    <a:cubicBezTo>
                      <a:pt x="18" y="84"/>
                      <a:pt x="6" y="85"/>
                      <a:pt x="4" y="83"/>
                    </a:cubicBezTo>
                    <a:cubicBezTo>
                      <a:pt x="2" y="81"/>
                      <a:pt x="0" y="77"/>
                      <a:pt x="15" y="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182" name="Freeform 158"/>
              <p:cNvSpPr>
                <a:spLocks/>
              </p:cNvSpPr>
              <p:nvPr/>
            </p:nvSpPr>
            <p:spPr bwMode="auto">
              <a:xfrm>
                <a:off x="680" y="193"/>
                <a:ext cx="282" cy="372"/>
              </a:xfrm>
              <a:custGeom>
                <a:avLst/>
                <a:gdLst/>
                <a:ahLst/>
                <a:cxnLst>
                  <a:cxn ang="0">
                    <a:pos x="137" y="228"/>
                  </a:cxn>
                  <a:cxn ang="0">
                    <a:pos x="137" y="186"/>
                  </a:cxn>
                  <a:cxn ang="0">
                    <a:pos x="87" y="179"/>
                  </a:cxn>
                  <a:cxn ang="0">
                    <a:pos x="59" y="175"/>
                  </a:cxn>
                  <a:cxn ang="0">
                    <a:pos x="103" y="189"/>
                  </a:cxn>
                  <a:cxn ang="0">
                    <a:pos x="129" y="215"/>
                  </a:cxn>
                  <a:cxn ang="0">
                    <a:pos x="37" y="225"/>
                  </a:cxn>
                  <a:cxn ang="0">
                    <a:pos x="26" y="146"/>
                  </a:cxn>
                  <a:cxn ang="0">
                    <a:pos x="124" y="138"/>
                  </a:cxn>
                  <a:cxn ang="0">
                    <a:pos x="129" y="85"/>
                  </a:cxn>
                  <a:cxn ang="0">
                    <a:pos x="137" y="17"/>
                  </a:cxn>
                  <a:cxn ang="0">
                    <a:pos x="170" y="0"/>
                  </a:cxn>
                  <a:cxn ang="0">
                    <a:pos x="182" y="15"/>
                  </a:cxn>
                  <a:cxn ang="0">
                    <a:pos x="182" y="78"/>
                  </a:cxn>
                  <a:cxn ang="0">
                    <a:pos x="189" y="85"/>
                  </a:cxn>
                  <a:cxn ang="0">
                    <a:pos x="217" y="133"/>
                  </a:cxn>
                  <a:cxn ang="0">
                    <a:pos x="230" y="200"/>
                  </a:cxn>
                  <a:cxn ang="0">
                    <a:pos x="258" y="206"/>
                  </a:cxn>
                  <a:cxn ang="0">
                    <a:pos x="238" y="342"/>
                  </a:cxn>
                  <a:cxn ang="0">
                    <a:pos x="206" y="342"/>
                  </a:cxn>
                  <a:cxn ang="0">
                    <a:pos x="141" y="371"/>
                  </a:cxn>
                  <a:cxn ang="0">
                    <a:pos x="120" y="371"/>
                  </a:cxn>
                  <a:cxn ang="0">
                    <a:pos x="141" y="344"/>
                  </a:cxn>
                  <a:cxn ang="0">
                    <a:pos x="133" y="325"/>
                  </a:cxn>
                  <a:cxn ang="0">
                    <a:pos x="134" y="285"/>
                  </a:cxn>
                  <a:cxn ang="0">
                    <a:pos x="143" y="254"/>
                  </a:cxn>
                  <a:cxn ang="0">
                    <a:pos x="137" y="228"/>
                  </a:cxn>
                </a:cxnLst>
                <a:rect l="0" t="0" r="r" b="b"/>
                <a:pathLst>
                  <a:path w="280" h="371">
                    <a:moveTo>
                      <a:pt x="137" y="228"/>
                    </a:moveTo>
                    <a:cubicBezTo>
                      <a:pt x="153" y="217"/>
                      <a:pt x="143" y="194"/>
                      <a:pt x="137" y="186"/>
                    </a:cubicBezTo>
                    <a:cubicBezTo>
                      <a:pt x="131" y="177"/>
                      <a:pt x="111" y="175"/>
                      <a:pt x="87" y="179"/>
                    </a:cubicBezTo>
                    <a:cubicBezTo>
                      <a:pt x="63" y="182"/>
                      <a:pt x="59" y="175"/>
                      <a:pt x="59" y="175"/>
                    </a:cubicBezTo>
                    <a:cubicBezTo>
                      <a:pt x="60" y="189"/>
                      <a:pt x="66" y="192"/>
                      <a:pt x="103" y="189"/>
                    </a:cubicBezTo>
                    <a:cubicBezTo>
                      <a:pt x="141" y="186"/>
                      <a:pt x="129" y="215"/>
                      <a:pt x="129" y="215"/>
                    </a:cubicBezTo>
                    <a:cubicBezTo>
                      <a:pt x="126" y="232"/>
                      <a:pt x="74" y="237"/>
                      <a:pt x="37" y="225"/>
                    </a:cubicBezTo>
                    <a:cubicBezTo>
                      <a:pt x="0" y="212"/>
                      <a:pt x="3" y="166"/>
                      <a:pt x="26" y="146"/>
                    </a:cubicBezTo>
                    <a:cubicBezTo>
                      <a:pt x="50" y="127"/>
                      <a:pt x="124" y="138"/>
                      <a:pt x="124" y="138"/>
                    </a:cubicBezTo>
                    <a:cubicBezTo>
                      <a:pt x="124" y="138"/>
                      <a:pt x="141" y="117"/>
                      <a:pt x="129" y="85"/>
                    </a:cubicBezTo>
                    <a:cubicBezTo>
                      <a:pt x="118" y="54"/>
                      <a:pt x="126" y="27"/>
                      <a:pt x="137" y="17"/>
                    </a:cubicBezTo>
                    <a:cubicBezTo>
                      <a:pt x="148" y="7"/>
                      <a:pt x="159" y="0"/>
                      <a:pt x="170" y="0"/>
                    </a:cubicBezTo>
                    <a:cubicBezTo>
                      <a:pt x="181" y="0"/>
                      <a:pt x="182" y="15"/>
                      <a:pt x="182" y="15"/>
                    </a:cubicBezTo>
                    <a:cubicBezTo>
                      <a:pt x="182" y="78"/>
                      <a:pt x="182" y="78"/>
                      <a:pt x="182" y="78"/>
                    </a:cubicBezTo>
                    <a:cubicBezTo>
                      <a:pt x="182" y="78"/>
                      <a:pt x="186" y="82"/>
                      <a:pt x="189" y="85"/>
                    </a:cubicBezTo>
                    <a:cubicBezTo>
                      <a:pt x="192" y="88"/>
                      <a:pt x="206" y="104"/>
                      <a:pt x="217" y="133"/>
                    </a:cubicBezTo>
                    <a:cubicBezTo>
                      <a:pt x="227" y="161"/>
                      <a:pt x="230" y="200"/>
                      <a:pt x="230" y="200"/>
                    </a:cubicBezTo>
                    <a:cubicBezTo>
                      <a:pt x="258" y="206"/>
                      <a:pt x="258" y="206"/>
                      <a:pt x="258" y="206"/>
                    </a:cubicBezTo>
                    <a:cubicBezTo>
                      <a:pt x="280" y="314"/>
                      <a:pt x="238" y="342"/>
                      <a:pt x="238" y="342"/>
                    </a:cubicBezTo>
                    <a:cubicBezTo>
                      <a:pt x="206" y="342"/>
                      <a:pt x="206" y="342"/>
                      <a:pt x="206" y="342"/>
                    </a:cubicBezTo>
                    <a:cubicBezTo>
                      <a:pt x="206" y="342"/>
                      <a:pt x="174" y="371"/>
                      <a:pt x="141" y="371"/>
                    </a:cubicBezTo>
                    <a:cubicBezTo>
                      <a:pt x="108" y="371"/>
                      <a:pt x="120" y="371"/>
                      <a:pt x="120" y="371"/>
                    </a:cubicBezTo>
                    <a:cubicBezTo>
                      <a:pt x="120" y="371"/>
                      <a:pt x="139" y="362"/>
                      <a:pt x="141" y="344"/>
                    </a:cubicBezTo>
                    <a:cubicBezTo>
                      <a:pt x="142" y="326"/>
                      <a:pt x="133" y="325"/>
                      <a:pt x="133" y="325"/>
                    </a:cubicBezTo>
                    <a:cubicBezTo>
                      <a:pt x="133" y="325"/>
                      <a:pt x="155" y="309"/>
                      <a:pt x="134" y="285"/>
                    </a:cubicBezTo>
                    <a:cubicBezTo>
                      <a:pt x="134" y="285"/>
                      <a:pt x="143" y="274"/>
                      <a:pt x="143" y="254"/>
                    </a:cubicBezTo>
                    <a:cubicBezTo>
                      <a:pt x="142" y="234"/>
                      <a:pt x="137" y="228"/>
                      <a:pt x="137" y="2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183" name="Freeform 159"/>
              <p:cNvSpPr>
                <a:spLocks/>
              </p:cNvSpPr>
              <p:nvPr/>
            </p:nvSpPr>
            <p:spPr bwMode="auto">
              <a:xfrm>
                <a:off x="685" y="412"/>
                <a:ext cx="131" cy="69"/>
              </a:xfrm>
              <a:custGeom>
                <a:avLst/>
                <a:gdLst/>
                <a:ahLst/>
                <a:cxnLst>
                  <a:cxn ang="0">
                    <a:pos x="124" y="20"/>
                  </a:cxn>
                  <a:cxn ang="0">
                    <a:pos x="61" y="28"/>
                  </a:cxn>
                  <a:cxn ang="0">
                    <a:pos x="4" y="0"/>
                  </a:cxn>
                  <a:cxn ang="0">
                    <a:pos x="4" y="31"/>
                  </a:cxn>
                  <a:cxn ang="0">
                    <a:pos x="66" y="67"/>
                  </a:cxn>
                  <a:cxn ang="0">
                    <a:pos x="124" y="20"/>
                  </a:cxn>
                </a:cxnLst>
                <a:rect l="0" t="0" r="r" b="b"/>
                <a:pathLst>
                  <a:path w="130" h="68">
                    <a:moveTo>
                      <a:pt x="124" y="20"/>
                    </a:moveTo>
                    <a:cubicBezTo>
                      <a:pt x="124" y="20"/>
                      <a:pt x="106" y="28"/>
                      <a:pt x="61" y="28"/>
                    </a:cubicBezTo>
                    <a:cubicBezTo>
                      <a:pt x="17" y="28"/>
                      <a:pt x="4" y="0"/>
                      <a:pt x="4" y="0"/>
                    </a:cubicBezTo>
                    <a:cubicBezTo>
                      <a:pt x="4" y="0"/>
                      <a:pt x="0" y="16"/>
                      <a:pt x="4" y="31"/>
                    </a:cubicBezTo>
                    <a:cubicBezTo>
                      <a:pt x="4" y="31"/>
                      <a:pt x="14" y="67"/>
                      <a:pt x="66" y="67"/>
                    </a:cubicBezTo>
                    <a:cubicBezTo>
                      <a:pt x="66" y="67"/>
                      <a:pt x="130" y="68"/>
                      <a:pt x="124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184" name="Freeform 160"/>
              <p:cNvSpPr>
                <a:spLocks/>
              </p:cNvSpPr>
              <p:nvPr/>
            </p:nvSpPr>
            <p:spPr bwMode="auto">
              <a:xfrm>
                <a:off x="704" y="480"/>
                <a:ext cx="113" cy="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1" y="45"/>
                  </a:cxn>
                  <a:cxn ang="0">
                    <a:pos x="105" y="6"/>
                  </a:cxn>
                  <a:cxn ang="0">
                    <a:pos x="0" y="0"/>
                  </a:cxn>
                </a:cxnLst>
                <a:rect l="0" t="0" r="r" b="b"/>
                <a:pathLst>
                  <a:path w="112" h="45">
                    <a:moveTo>
                      <a:pt x="0" y="0"/>
                    </a:moveTo>
                    <a:cubicBezTo>
                      <a:pt x="0" y="0"/>
                      <a:pt x="2" y="44"/>
                      <a:pt x="51" y="45"/>
                    </a:cubicBezTo>
                    <a:cubicBezTo>
                      <a:pt x="100" y="45"/>
                      <a:pt x="112" y="25"/>
                      <a:pt x="105" y="6"/>
                    </a:cubicBezTo>
                    <a:cubicBezTo>
                      <a:pt x="105" y="6"/>
                      <a:pt x="36" y="2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185" name="Freeform 161"/>
              <p:cNvSpPr>
                <a:spLocks/>
              </p:cNvSpPr>
              <p:nvPr/>
            </p:nvSpPr>
            <p:spPr bwMode="auto">
              <a:xfrm>
                <a:off x="720" y="529"/>
                <a:ext cx="87" cy="34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42" y="34"/>
                  </a:cxn>
                  <a:cxn ang="0">
                    <a:pos x="86" y="0"/>
                  </a:cxn>
                  <a:cxn ang="0">
                    <a:pos x="1" y="0"/>
                  </a:cxn>
                </a:cxnLst>
                <a:rect l="0" t="0" r="r" b="b"/>
                <a:pathLst>
                  <a:path w="86" h="34">
                    <a:moveTo>
                      <a:pt x="1" y="0"/>
                    </a:moveTo>
                    <a:cubicBezTo>
                      <a:pt x="1" y="0"/>
                      <a:pt x="0" y="34"/>
                      <a:pt x="42" y="34"/>
                    </a:cubicBezTo>
                    <a:cubicBezTo>
                      <a:pt x="84" y="34"/>
                      <a:pt x="86" y="0"/>
                      <a:pt x="86" y="0"/>
                    </a:cubicBezTo>
                    <a:cubicBezTo>
                      <a:pt x="86" y="0"/>
                      <a:pt x="62" y="18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186" name="Freeform 162"/>
              <p:cNvSpPr>
                <a:spLocks/>
              </p:cNvSpPr>
              <p:nvPr/>
            </p:nvSpPr>
            <p:spPr bwMode="auto">
              <a:xfrm>
                <a:off x="616" y="3760"/>
                <a:ext cx="60" cy="113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19" y="9"/>
                  </a:cxn>
                  <a:cxn ang="0">
                    <a:pos x="19" y="51"/>
                  </a:cxn>
                  <a:cxn ang="0">
                    <a:pos x="60" y="51"/>
                  </a:cxn>
                  <a:cxn ang="0">
                    <a:pos x="60" y="59"/>
                  </a:cxn>
                  <a:cxn ang="0">
                    <a:pos x="19" y="59"/>
                  </a:cxn>
                  <a:cxn ang="0">
                    <a:pos x="19" y="101"/>
                  </a:cxn>
                  <a:cxn ang="0">
                    <a:pos x="60" y="101"/>
                  </a:cxn>
                  <a:cxn ang="0">
                    <a:pos x="60" y="113"/>
                  </a:cxn>
                  <a:cxn ang="0">
                    <a:pos x="0" y="11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9"/>
                  </a:cxn>
                </a:cxnLst>
                <a:rect l="0" t="0" r="r" b="b"/>
                <a:pathLst>
                  <a:path w="60" h="113">
                    <a:moveTo>
                      <a:pt x="60" y="9"/>
                    </a:moveTo>
                    <a:lnTo>
                      <a:pt x="19" y="9"/>
                    </a:lnTo>
                    <a:lnTo>
                      <a:pt x="19" y="51"/>
                    </a:lnTo>
                    <a:lnTo>
                      <a:pt x="60" y="51"/>
                    </a:lnTo>
                    <a:lnTo>
                      <a:pt x="60" y="59"/>
                    </a:lnTo>
                    <a:lnTo>
                      <a:pt x="19" y="59"/>
                    </a:lnTo>
                    <a:lnTo>
                      <a:pt x="19" y="101"/>
                    </a:lnTo>
                    <a:lnTo>
                      <a:pt x="60" y="101"/>
                    </a:lnTo>
                    <a:lnTo>
                      <a:pt x="60" y="113"/>
                    </a:lnTo>
                    <a:lnTo>
                      <a:pt x="0" y="11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9"/>
                    </a:lnTo>
                    <a:close/>
                  </a:path>
                </a:pathLst>
              </a:custGeom>
              <a:solidFill>
                <a:srgbClr val="FDFDF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187" name="Freeform 163"/>
              <p:cNvSpPr>
                <a:spLocks/>
              </p:cNvSpPr>
              <p:nvPr/>
            </p:nvSpPr>
            <p:spPr bwMode="auto">
              <a:xfrm>
                <a:off x="616" y="3760"/>
                <a:ext cx="60" cy="113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19" y="9"/>
                  </a:cxn>
                  <a:cxn ang="0">
                    <a:pos x="19" y="51"/>
                  </a:cxn>
                  <a:cxn ang="0">
                    <a:pos x="60" y="51"/>
                  </a:cxn>
                  <a:cxn ang="0">
                    <a:pos x="60" y="59"/>
                  </a:cxn>
                  <a:cxn ang="0">
                    <a:pos x="19" y="59"/>
                  </a:cxn>
                  <a:cxn ang="0">
                    <a:pos x="19" y="101"/>
                  </a:cxn>
                  <a:cxn ang="0">
                    <a:pos x="60" y="101"/>
                  </a:cxn>
                  <a:cxn ang="0">
                    <a:pos x="60" y="113"/>
                  </a:cxn>
                  <a:cxn ang="0">
                    <a:pos x="0" y="113"/>
                  </a:cxn>
                  <a:cxn ang="0">
                    <a:pos x="0" y="0"/>
                  </a:cxn>
                  <a:cxn ang="0">
                    <a:pos x="60" y="0"/>
                  </a:cxn>
                </a:cxnLst>
                <a:rect l="0" t="0" r="r" b="b"/>
                <a:pathLst>
                  <a:path w="60" h="113">
                    <a:moveTo>
                      <a:pt x="60" y="9"/>
                    </a:moveTo>
                    <a:lnTo>
                      <a:pt x="19" y="9"/>
                    </a:lnTo>
                    <a:lnTo>
                      <a:pt x="19" y="51"/>
                    </a:lnTo>
                    <a:lnTo>
                      <a:pt x="60" y="51"/>
                    </a:lnTo>
                    <a:lnTo>
                      <a:pt x="60" y="59"/>
                    </a:lnTo>
                    <a:lnTo>
                      <a:pt x="19" y="59"/>
                    </a:lnTo>
                    <a:lnTo>
                      <a:pt x="19" y="101"/>
                    </a:lnTo>
                    <a:lnTo>
                      <a:pt x="60" y="101"/>
                    </a:lnTo>
                    <a:lnTo>
                      <a:pt x="60" y="113"/>
                    </a:lnTo>
                    <a:lnTo>
                      <a:pt x="0" y="113"/>
                    </a:lnTo>
                    <a:lnTo>
                      <a:pt x="0" y="0"/>
                    </a:lnTo>
                    <a:lnTo>
                      <a:pt x="60" y="0"/>
                    </a:ln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188" name="Freeform 164"/>
              <p:cNvSpPr>
                <a:spLocks/>
              </p:cNvSpPr>
              <p:nvPr/>
            </p:nvSpPr>
            <p:spPr bwMode="auto">
              <a:xfrm>
                <a:off x="691" y="3783"/>
                <a:ext cx="77" cy="90"/>
              </a:xfrm>
              <a:custGeom>
                <a:avLst/>
                <a:gdLst/>
                <a:ahLst/>
                <a:cxnLst>
                  <a:cxn ang="0">
                    <a:pos x="19" y="13"/>
                  </a:cxn>
                  <a:cxn ang="0">
                    <a:pos x="43" y="0"/>
                  </a:cxn>
                  <a:cxn ang="0">
                    <a:pos x="74" y="29"/>
                  </a:cxn>
                  <a:cxn ang="0">
                    <a:pos x="74" y="90"/>
                  </a:cxn>
                  <a:cxn ang="0">
                    <a:pos x="55" y="90"/>
                  </a:cxn>
                  <a:cxn ang="0">
                    <a:pos x="55" y="26"/>
                  </a:cxn>
                  <a:cxn ang="0">
                    <a:pos x="37" y="11"/>
                  </a:cxn>
                  <a:cxn ang="0">
                    <a:pos x="21" y="26"/>
                  </a:cxn>
                  <a:cxn ang="0">
                    <a:pos x="21" y="90"/>
                  </a:cxn>
                  <a:cxn ang="0">
                    <a:pos x="0" y="9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13"/>
                  </a:cxn>
                </a:cxnLst>
                <a:rect l="0" t="0" r="r" b="b"/>
                <a:pathLst>
                  <a:path w="76" h="90">
                    <a:moveTo>
                      <a:pt x="19" y="13"/>
                    </a:moveTo>
                    <a:cubicBezTo>
                      <a:pt x="19" y="0"/>
                      <a:pt x="43" y="0"/>
                      <a:pt x="43" y="0"/>
                    </a:cubicBezTo>
                    <a:cubicBezTo>
                      <a:pt x="76" y="0"/>
                      <a:pt x="74" y="29"/>
                      <a:pt x="74" y="29"/>
                    </a:cubicBezTo>
                    <a:cubicBezTo>
                      <a:pt x="74" y="90"/>
                      <a:pt x="74" y="90"/>
                      <a:pt x="74" y="90"/>
                    </a:cubicBezTo>
                    <a:cubicBezTo>
                      <a:pt x="55" y="90"/>
                      <a:pt x="55" y="90"/>
                      <a:pt x="55" y="90"/>
                    </a:cubicBezTo>
                    <a:cubicBezTo>
                      <a:pt x="55" y="90"/>
                      <a:pt x="55" y="34"/>
                      <a:pt x="55" y="26"/>
                    </a:cubicBezTo>
                    <a:cubicBezTo>
                      <a:pt x="55" y="17"/>
                      <a:pt x="48" y="11"/>
                      <a:pt x="37" y="11"/>
                    </a:cubicBezTo>
                    <a:cubicBezTo>
                      <a:pt x="25" y="11"/>
                      <a:pt x="21" y="26"/>
                      <a:pt x="21" y="26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FDFDF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189" name="Freeform 165"/>
              <p:cNvSpPr>
                <a:spLocks/>
              </p:cNvSpPr>
              <p:nvPr/>
            </p:nvSpPr>
            <p:spPr bwMode="auto">
              <a:xfrm>
                <a:off x="1189" y="3783"/>
                <a:ext cx="76" cy="90"/>
              </a:xfrm>
              <a:custGeom>
                <a:avLst/>
                <a:gdLst/>
                <a:ahLst/>
                <a:cxnLst>
                  <a:cxn ang="0">
                    <a:pos x="19" y="13"/>
                  </a:cxn>
                  <a:cxn ang="0">
                    <a:pos x="43" y="0"/>
                  </a:cxn>
                  <a:cxn ang="0">
                    <a:pos x="73" y="29"/>
                  </a:cxn>
                  <a:cxn ang="0">
                    <a:pos x="73" y="90"/>
                  </a:cxn>
                  <a:cxn ang="0">
                    <a:pos x="54" y="90"/>
                  </a:cxn>
                  <a:cxn ang="0">
                    <a:pos x="54" y="26"/>
                  </a:cxn>
                  <a:cxn ang="0">
                    <a:pos x="36" y="11"/>
                  </a:cxn>
                  <a:cxn ang="0">
                    <a:pos x="21" y="26"/>
                  </a:cxn>
                  <a:cxn ang="0">
                    <a:pos x="21" y="90"/>
                  </a:cxn>
                  <a:cxn ang="0">
                    <a:pos x="0" y="90"/>
                  </a:cxn>
                  <a:cxn ang="0">
                    <a:pos x="0" y="0"/>
                  </a:cxn>
                  <a:cxn ang="0">
                    <a:pos x="18" y="0"/>
                  </a:cxn>
                  <a:cxn ang="0">
                    <a:pos x="19" y="13"/>
                  </a:cxn>
                </a:cxnLst>
                <a:rect l="0" t="0" r="r" b="b"/>
                <a:pathLst>
                  <a:path w="75" h="90">
                    <a:moveTo>
                      <a:pt x="19" y="13"/>
                    </a:moveTo>
                    <a:cubicBezTo>
                      <a:pt x="19" y="0"/>
                      <a:pt x="43" y="0"/>
                      <a:pt x="43" y="0"/>
                    </a:cubicBezTo>
                    <a:cubicBezTo>
                      <a:pt x="75" y="0"/>
                      <a:pt x="73" y="29"/>
                      <a:pt x="73" y="29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4" y="90"/>
                      <a:pt x="54" y="90"/>
                      <a:pt x="54" y="90"/>
                    </a:cubicBezTo>
                    <a:cubicBezTo>
                      <a:pt x="54" y="90"/>
                      <a:pt x="54" y="34"/>
                      <a:pt x="54" y="26"/>
                    </a:cubicBezTo>
                    <a:cubicBezTo>
                      <a:pt x="54" y="17"/>
                      <a:pt x="47" y="11"/>
                      <a:pt x="36" y="11"/>
                    </a:cubicBezTo>
                    <a:cubicBezTo>
                      <a:pt x="25" y="11"/>
                      <a:pt x="21" y="26"/>
                      <a:pt x="21" y="26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FDFDF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190" name="Freeform 166"/>
              <p:cNvSpPr>
                <a:spLocks/>
              </p:cNvSpPr>
              <p:nvPr/>
            </p:nvSpPr>
            <p:spPr bwMode="auto">
              <a:xfrm>
                <a:off x="1675" y="3783"/>
                <a:ext cx="123" cy="90"/>
              </a:xfrm>
              <a:custGeom>
                <a:avLst/>
                <a:gdLst/>
                <a:ahLst/>
                <a:cxnLst>
                  <a:cxn ang="0">
                    <a:pos x="88" y="0"/>
                  </a:cxn>
                  <a:cxn ang="0">
                    <a:pos x="63" y="10"/>
                  </a:cxn>
                  <a:cxn ang="0">
                    <a:pos x="40" y="0"/>
                  </a:cxn>
                  <a:cxn ang="0">
                    <a:pos x="17" y="13"/>
                  </a:cxn>
                  <a:cxn ang="0">
                    <a:pos x="17" y="0"/>
                  </a:cxn>
                  <a:cxn ang="0">
                    <a:pos x="0" y="0"/>
                  </a:cxn>
                  <a:cxn ang="0">
                    <a:pos x="0" y="90"/>
                  </a:cxn>
                  <a:cxn ang="0">
                    <a:pos x="19" y="90"/>
                  </a:cxn>
                  <a:cxn ang="0">
                    <a:pos x="19" y="26"/>
                  </a:cxn>
                  <a:cxn ang="0">
                    <a:pos x="33" y="11"/>
                  </a:cxn>
                  <a:cxn ang="0">
                    <a:pos x="50" y="26"/>
                  </a:cxn>
                  <a:cxn ang="0">
                    <a:pos x="50" y="90"/>
                  </a:cxn>
                  <a:cxn ang="0">
                    <a:pos x="68" y="90"/>
                  </a:cxn>
                  <a:cxn ang="0">
                    <a:pos x="68" y="29"/>
                  </a:cxn>
                  <a:cxn ang="0">
                    <a:pos x="81" y="11"/>
                  </a:cxn>
                  <a:cxn ang="0">
                    <a:pos x="99" y="26"/>
                  </a:cxn>
                  <a:cxn ang="0">
                    <a:pos x="99" y="90"/>
                  </a:cxn>
                  <a:cxn ang="0">
                    <a:pos x="118" y="90"/>
                  </a:cxn>
                  <a:cxn ang="0">
                    <a:pos x="118" y="29"/>
                  </a:cxn>
                  <a:cxn ang="0">
                    <a:pos x="88" y="0"/>
                  </a:cxn>
                </a:cxnLst>
                <a:rect l="0" t="0" r="r" b="b"/>
                <a:pathLst>
                  <a:path w="121" h="90">
                    <a:moveTo>
                      <a:pt x="88" y="0"/>
                    </a:moveTo>
                    <a:cubicBezTo>
                      <a:pt x="88" y="0"/>
                      <a:pt x="69" y="0"/>
                      <a:pt x="63" y="10"/>
                    </a:cubicBezTo>
                    <a:cubicBezTo>
                      <a:pt x="59" y="5"/>
                      <a:pt x="52" y="0"/>
                      <a:pt x="40" y="0"/>
                    </a:cubicBezTo>
                    <a:cubicBezTo>
                      <a:pt x="40" y="0"/>
                      <a:pt x="17" y="0"/>
                      <a:pt x="17" y="13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19" y="90"/>
                      <a:pt x="19" y="90"/>
                      <a:pt x="19" y="90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23" y="11"/>
                      <a:pt x="33" y="11"/>
                    </a:cubicBezTo>
                    <a:cubicBezTo>
                      <a:pt x="44" y="11"/>
                      <a:pt x="50" y="17"/>
                      <a:pt x="50" y="26"/>
                    </a:cubicBezTo>
                    <a:cubicBezTo>
                      <a:pt x="50" y="34"/>
                      <a:pt x="50" y="90"/>
                      <a:pt x="50" y="90"/>
                    </a:cubicBezTo>
                    <a:cubicBezTo>
                      <a:pt x="68" y="90"/>
                      <a:pt x="68" y="90"/>
                      <a:pt x="68" y="90"/>
                    </a:cubicBezTo>
                    <a:cubicBezTo>
                      <a:pt x="68" y="29"/>
                      <a:pt x="68" y="29"/>
                      <a:pt x="68" y="29"/>
                    </a:cubicBezTo>
                    <a:cubicBezTo>
                      <a:pt x="68" y="29"/>
                      <a:pt x="66" y="11"/>
                      <a:pt x="81" y="11"/>
                    </a:cubicBezTo>
                    <a:cubicBezTo>
                      <a:pt x="92" y="11"/>
                      <a:pt x="99" y="17"/>
                      <a:pt x="99" y="26"/>
                    </a:cubicBezTo>
                    <a:cubicBezTo>
                      <a:pt x="99" y="34"/>
                      <a:pt x="99" y="90"/>
                      <a:pt x="99" y="90"/>
                    </a:cubicBezTo>
                    <a:cubicBezTo>
                      <a:pt x="118" y="90"/>
                      <a:pt x="118" y="90"/>
                      <a:pt x="118" y="90"/>
                    </a:cubicBezTo>
                    <a:cubicBezTo>
                      <a:pt x="118" y="29"/>
                      <a:pt x="118" y="29"/>
                      <a:pt x="118" y="29"/>
                    </a:cubicBezTo>
                    <a:cubicBezTo>
                      <a:pt x="118" y="29"/>
                      <a:pt x="121" y="1"/>
                      <a:pt x="88" y="0"/>
                    </a:cubicBezTo>
                    <a:close/>
                  </a:path>
                </a:pathLst>
              </a:custGeom>
              <a:solidFill>
                <a:srgbClr val="FDFDF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191" name="Freeform 167"/>
              <p:cNvSpPr>
                <a:spLocks noEditPoints="1"/>
              </p:cNvSpPr>
              <p:nvPr/>
            </p:nvSpPr>
            <p:spPr bwMode="auto">
              <a:xfrm>
                <a:off x="833" y="3760"/>
                <a:ext cx="71" cy="111"/>
              </a:xfrm>
              <a:custGeom>
                <a:avLst/>
                <a:gdLst/>
                <a:ahLst/>
                <a:cxnLst>
                  <a:cxn ang="0">
                    <a:pos x="47" y="54"/>
                  </a:cxn>
                  <a:cxn ang="0">
                    <a:pos x="70" y="27"/>
                  </a:cxn>
                  <a:cxn ang="0">
                    <a:pos x="31" y="0"/>
                  </a:cxn>
                  <a:cxn ang="0">
                    <a:pos x="0" y="0"/>
                  </a:cxn>
                  <a:cxn ang="0">
                    <a:pos x="0" y="111"/>
                  </a:cxn>
                  <a:cxn ang="0">
                    <a:pos x="40" y="111"/>
                  </a:cxn>
                  <a:cxn ang="0">
                    <a:pos x="70" y="83"/>
                  </a:cxn>
                  <a:cxn ang="0">
                    <a:pos x="47" y="54"/>
                  </a:cxn>
                  <a:cxn ang="0">
                    <a:pos x="18" y="8"/>
                  </a:cxn>
                  <a:cxn ang="0">
                    <a:pos x="50" y="28"/>
                  </a:cxn>
                  <a:cxn ang="0">
                    <a:pos x="18" y="49"/>
                  </a:cxn>
                  <a:cxn ang="0">
                    <a:pos x="18" y="8"/>
                  </a:cxn>
                  <a:cxn ang="0">
                    <a:pos x="18" y="102"/>
                  </a:cxn>
                  <a:cxn ang="0">
                    <a:pos x="18" y="59"/>
                  </a:cxn>
                  <a:cxn ang="0">
                    <a:pos x="51" y="80"/>
                  </a:cxn>
                  <a:cxn ang="0">
                    <a:pos x="18" y="102"/>
                  </a:cxn>
                </a:cxnLst>
                <a:rect l="0" t="0" r="r" b="b"/>
                <a:pathLst>
                  <a:path w="70" h="111">
                    <a:moveTo>
                      <a:pt x="47" y="54"/>
                    </a:moveTo>
                    <a:cubicBezTo>
                      <a:pt x="47" y="54"/>
                      <a:pt x="70" y="49"/>
                      <a:pt x="70" y="27"/>
                    </a:cubicBezTo>
                    <a:cubicBezTo>
                      <a:pt x="70" y="6"/>
                      <a:pt x="52" y="0"/>
                      <a:pt x="31" y="0"/>
                    </a:cubicBezTo>
                    <a:cubicBezTo>
                      <a:pt x="10" y="0"/>
                      <a:pt x="0" y="0"/>
                      <a:pt x="0" y="0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40" y="111"/>
                      <a:pt x="40" y="111"/>
                      <a:pt x="40" y="111"/>
                    </a:cubicBezTo>
                    <a:cubicBezTo>
                      <a:pt x="40" y="111"/>
                      <a:pt x="70" y="111"/>
                      <a:pt x="70" y="83"/>
                    </a:cubicBezTo>
                    <a:cubicBezTo>
                      <a:pt x="70" y="55"/>
                      <a:pt x="47" y="54"/>
                      <a:pt x="47" y="54"/>
                    </a:cubicBezTo>
                    <a:close/>
                    <a:moveTo>
                      <a:pt x="18" y="8"/>
                    </a:moveTo>
                    <a:cubicBezTo>
                      <a:pt x="18" y="8"/>
                      <a:pt x="50" y="3"/>
                      <a:pt x="50" y="28"/>
                    </a:cubicBezTo>
                    <a:cubicBezTo>
                      <a:pt x="50" y="54"/>
                      <a:pt x="18" y="49"/>
                      <a:pt x="18" y="49"/>
                    </a:cubicBezTo>
                    <a:lnTo>
                      <a:pt x="18" y="8"/>
                    </a:lnTo>
                    <a:close/>
                    <a:moveTo>
                      <a:pt x="18" y="102"/>
                    </a:moveTo>
                    <a:cubicBezTo>
                      <a:pt x="18" y="59"/>
                      <a:pt x="18" y="59"/>
                      <a:pt x="18" y="59"/>
                    </a:cubicBezTo>
                    <a:cubicBezTo>
                      <a:pt x="18" y="59"/>
                      <a:pt x="51" y="53"/>
                      <a:pt x="51" y="80"/>
                    </a:cubicBezTo>
                    <a:cubicBezTo>
                      <a:pt x="51" y="108"/>
                      <a:pt x="18" y="102"/>
                      <a:pt x="18" y="102"/>
                    </a:cubicBezTo>
                    <a:close/>
                  </a:path>
                </a:pathLst>
              </a:custGeom>
              <a:solidFill>
                <a:srgbClr val="FDFDF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192" name="Freeform 168"/>
              <p:cNvSpPr>
                <a:spLocks noEditPoints="1"/>
              </p:cNvSpPr>
              <p:nvPr/>
            </p:nvSpPr>
            <p:spPr bwMode="auto">
              <a:xfrm>
                <a:off x="914" y="3781"/>
                <a:ext cx="84" cy="94"/>
              </a:xfrm>
              <a:custGeom>
                <a:avLst/>
                <a:gdLst/>
                <a:ahLst/>
                <a:cxnLst>
                  <a:cxn ang="0">
                    <a:pos x="79" y="77"/>
                  </a:cxn>
                  <a:cxn ang="0">
                    <a:pos x="72" y="80"/>
                  </a:cxn>
                  <a:cxn ang="0">
                    <a:pos x="68" y="73"/>
                  </a:cxn>
                  <a:cxn ang="0">
                    <a:pos x="68" y="23"/>
                  </a:cxn>
                  <a:cxn ang="0">
                    <a:pos x="41" y="0"/>
                  </a:cxn>
                  <a:cxn ang="0">
                    <a:pos x="10" y="7"/>
                  </a:cxn>
                  <a:cxn ang="0">
                    <a:pos x="10" y="20"/>
                  </a:cxn>
                  <a:cxn ang="0">
                    <a:pos x="50" y="20"/>
                  </a:cxn>
                  <a:cxn ang="0">
                    <a:pos x="33" y="36"/>
                  </a:cxn>
                  <a:cxn ang="0">
                    <a:pos x="1" y="65"/>
                  </a:cxn>
                  <a:cxn ang="0">
                    <a:pos x="26" y="94"/>
                  </a:cxn>
                  <a:cxn ang="0">
                    <a:pos x="49" y="81"/>
                  </a:cxn>
                  <a:cxn ang="0">
                    <a:pos x="66" y="94"/>
                  </a:cxn>
                  <a:cxn ang="0">
                    <a:pos x="79" y="77"/>
                  </a:cxn>
                  <a:cxn ang="0">
                    <a:pos x="47" y="65"/>
                  </a:cxn>
                  <a:cxn ang="0">
                    <a:pos x="33" y="80"/>
                  </a:cxn>
                  <a:cxn ang="0">
                    <a:pos x="18" y="65"/>
                  </a:cxn>
                  <a:cxn ang="0">
                    <a:pos x="20" y="58"/>
                  </a:cxn>
                  <a:cxn ang="0">
                    <a:pos x="20" y="58"/>
                  </a:cxn>
                  <a:cxn ang="0">
                    <a:pos x="24" y="53"/>
                  </a:cxn>
                  <a:cxn ang="0">
                    <a:pos x="48" y="42"/>
                  </a:cxn>
                  <a:cxn ang="0">
                    <a:pos x="47" y="65"/>
                  </a:cxn>
                </a:cxnLst>
                <a:rect l="0" t="0" r="r" b="b"/>
                <a:pathLst>
                  <a:path w="83" h="94">
                    <a:moveTo>
                      <a:pt x="79" y="77"/>
                    </a:moveTo>
                    <a:cubicBezTo>
                      <a:pt x="79" y="77"/>
                      <a:pt x="76" y="80"/>
                      <a:pt x="72" y="80"/>
                    </a:cubicBezTo>
                    <a:cubicBezTo>
                      <a:pt x="68" y="80"/>
                      <a:pt x="68" y="73"/>
                      <a:pt x="68" y="73"/>
                    </a:cubicBezTo>
                    <a:cubicBezTo>
                      <a:pt x="68" y="73"/>
                      <a:pt x="68" y="37"/>
                      <a:pt x="68" y="23"/>
                    </a:cubicBezTo>
                    <a:cubicBezTo>
                      <a:pt x="68" y="9"/>
                      <a:pt x="60" y="0"/>
                      <a:pt x="41" y="0"/>
                    </a:cubicBezTo>
                    <a:cubicBezTo>
                      <a:pt x="21" y="0"/>
                      <a:pt x="10" y="7"/>
                      <a:pt x="10" y="7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0"/>
                      <a:pt x="47" y="0"/>
                      <a:pt x="50" y="20"/>
                    </a:cubicBezTo>
                    <a:cubicBezTo>
                      <a:pt x="50" y="20"/>
                      <a:pt x="52" y="32"/>
                      <a:pt x="33" y="36"/>
                    </a:cubicBezTo>
                    <a:cubicBezTo>
                      <a:pt x="11" y="41"/>
                      <a:pt x="1" y="57"/>
                      <a:pt x="1" y="65"/>
                    </a:cubicBezTo>
                    <a:cubicBezTo>
                      <a:pt x="1" y="73"/>
                      <a:pt x="0" y="94"/>
                      <a:pt x="26" y="94"/>
                    </a:cubicBezTo>
                    <a:cubicBezTo>
                      <a:pt x="26" y="94"/>
                      <a:pt x="48" y="92"/>
                      <a:pt x="49" y="81"/>
                    </a:cubicBezTo>
                    <a:cubicBezTo>
                      <a:pt x="49" y="81"/>
                      <a:pt x="50" y="94"/>
                      <a:pt x="66" y="94"/>
                    </a:cubicBezTo>
                    <a:cubicBezTo>
                      <a:pt x="83" y="94"/>
                      <a:pt x="79" y="77"/>
                      <a:pt x="79" y="77"/>
                    </a:cubicBezTo>
                    <a:close/>
                    <a:moveTo>
                      <a:pt x="47" y="65"/>
                    </a:moveTo>
                    <a:cubicBezTo>
                      <a:pt x="47" y="73"/>
                      <a:pt x="41" y="80"/>
                      <a:pt x="33" y="80"/>
                    </a:cubicBezTo>
                    <a:cubicBezTo>
                      <a:pt x="25" y="80"/>
                      <a:pt x="18" y="73"/>
                      <a:pt x="18" y="65"/>
                    </a:cubicBezTo>
                    <a:cubicBezTo>
                      <a:pt x="18" y="62"/>
                      <a:pt x="19" y="60"/>
                      <a:pt x="20" y="58"/>
                    </a:cubicBezTo>
                    <a:cubicBezTo>
                      <a:pt x="20" y="58"/>
                      <a:pt x="20" y="58"/>
                      <a:pt x="20" y="58"/>
                    </a:cubicBezTo>
                    <a:cubicBezTo>
                      <a:pt x="21" y="56"/>
                      <a:pt x="22" y="55"/>
                      <a:pt x="24" y="53"/>
                    </a:cubicBezTo>
                    <a:cubicBezTo>
                      <a:pt x="28" y="49"/>
                      <a:pt x="38" y="47"/>
                      <a:pt x="48" y="42"/>
                    </a:cubicBezTo>
                    <a:lnTo>
                      <a:pt x="47" y="65"/>
                    </a:lnTo>
                    <a:close/>
                  </a:path>
                </a:pathLst>
              </a:custGeom>
              <a:solidFill>
                <a:srgbClr val="FDFDF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193" name="Freeform 169"/>
              <p:cNvSpPr>
                <a:spLocks noEditPoints="1"/>
              </p:cNvSpPr>
              <p:nvPr/>
            </p:nvSpPr>
            <p:spPr bwMode="auto">
              <a:xfrm>
                <a:off x="1104" y="3781"/>
                <a:ext cx="82" cy="94"/>
              </a:xfrm>
              <a:custGeom>
                <a:avLst/>
                <a:gdLst/>
                <a:ahLst/>
                <a:cxnLst>
                  <a:cxn ang="0">
                    <a:pos x="78" y="77"/>
                  </a:cxn>
                  <a:cxn ang="0">
                    <a:pos x="71" y="80"/>
                  </a:cxn>
                  <a:cxn ang="0">
                    <a:pos x="67" y="73"/>
                  </a:cxn>
                  <a:cxn ang="0">
                    <a:pos x="67" y="23"/>
                  </a:cxn>
                  <a:cxn ang="0">
                    <a:pos x="40" y="0"/>
                  </a:cxn>
                  <a:cxn ang="0">
                    <a:pos x="9" y="7"/>
                  </a:cxn>
                  <a:cxn ang="0">
                    <a:pos x="9" y="20"/>
                  </a:cxn>
                  <a:cxn ang="0">
                    <a:pos x="50" y="20"/>
                  </a:cxn>
                  <a:cxn ang="0">
                    <a:pos x="33" y="36"/>
                  </a:cxn>
                  <a:cxn ang="0">
                    <a:pos x="1" y="65"/>
                  </a:cxn>
                  <a:cxn ang="0">
                    <a:pos x="25" y="94"/>
                  </a:cxn>
                  <a:cxn ang="0">
                    <a:pos x="48" y="81"/>
                  </a:cxn>
                  <a:cxn ang="0">
                    <a:pos x="66" y="94"/>
                  </a:cxn>
                  <a:cxn ang="0">
                    <a:pos x="78" y="77"/>
                  </a:cxn>
                  <a:cxn ang="0">
                    <a:pos x="47" y="65"/>
                  </a:cxn>
                  <a:cxn ang="0">
                    <a:pos x="32" y="80"/>
                  </a:cxn>
                  <a:cxn ang="0">
                    <a:pos x="18" y="65"/>
                  </a:cxn>
                  <a:cxn ang="0">
                    <a:pos x="20" y="58"/>
                  </a:cxn>
                  <a:cxn ang="0">
                    <a:pos x="20" y="58"/>
                  </a:cxn>
                  <a:cxn ang="0">
                    <a:pos x="23" y="53"/>
                  </a:cxn>
                  <a:cxn ang="0">
                    <a:pos x="47" y="42"/>
                  </a:cxn>
                  <a:cxn ang="0">
                    <a:pos x="47" y="65"/>
                  </a:cxn>
                </a:cxnLst>
                <a:rect l="0" t="0" r="r" b="b"/>
                <a:pathLst>
                  <a:path w="82" h="94">
                    <a:moveTo>
                      <a:pt x="78" y="77"/>
                    </a:moveTo>
                    <a:cubicBezTo>
                      <a:pt x="78" y="77"/>
                      <a:pt x="76" y="80"/>
                      <a:pt x="71" y="80"/>
                    </a:cubicBezTo>
                    <a:cubicBezTo>
                      <a:pt x="67" y="80"/>
                      <a:pt x="67" y="73"/>
                      <a:pt x="67" y="73"/>
                    </a:cubicBezTo>
                    <a:cubicBezTo>
                      <a:pt x="67" y="73"/>
                      <a:pt x="67" y="37"/>
                      <a:pt x="67" y="23"/>
                    </a:cubicBezTo>
                    <a:cubicBezTo>
                      <a:pt x="67" y="9"/>
                      <a:pt x="60" y="0"/>
                      <a:pt x="40" y="0"/>
                    </a:cubicBezTo>
                    <a:cubicBezTo>
                      <a:pt x="21" y="0"/>
                      <a:pt x="9" y="7"/>
                      <a:pt x="9" y="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46" y="0"/>
                      <a:pt x="50" y="20"/>
                    </a:cubicBezTo>
                    <a:cubicBezTo>
                      <a:pt x="50" y="20"/>
                      <a:pt x="51" y="32"/>
                      <a:pt x="33" y="36"/>
                    </a:cubicBezTo>
                    <a:cubicBezTo>
                      <a:pt x="10" y="41"/>
                      <a:pt x="1" y="57"/>
                      <a:pt x="1" y="65"/>
                    </a:cubicBezTo>
                    <a:cubicBezTo>
                      <a:pt x="1" y="73"/>
                      <a:pt x="0" y="94"/>
                      <a:pt x="25" y="94"/>
                    </a:cubicBezTo>
                    <a:cubicBezTo>
                      <a:pt x="25" y="94"/>
                      <a:pt x="47" y="92"/>
                      <a:pt x="48" y="81"/>
                    </a:cubicBezTo>
                    <a:cubicBezTo>
                      <a:pt x="48" y="81"/>
                      <a:pt x="49" y="94"/>
                      <a:pt x="66" y="94"/>
                    </a:cubicBezTo>
                    <a:cubicBezTo>
                      <a:pt x="82" y="94"/>
                      <a:pt x="78" y="77"/>
                      <a:pt x="78" y="77"/>
                    </a:cubicBezTo>
                    <a:close/>
                    <a:moveTo>
                      <a:pt x="47" y="65"/>
                    </a:moveTo>
                    <a:cubicBezTo>
                      <a:pt x="47" y="73"/>
                      <a:pt x="40" y="80"/>
                      <a:pt x="32" y="80"/>
                    </a:cubicBezTo>
                    <a:cubicBezTo>
                      <a:pt x="24" y="80"/>
                      <a:pt x="18" y="73"/>
                      <a:pt x="18" y="65"/>
                    </a:cubicBezTo>
                    <a:cubicBezTo>
                      <a:pt x="18" y="62"/>
                      <a:pt x="18" y="60"/>
                      <a:pt x="20" y="58"/>
                    </a:cubicBezTo>
                    <a:cubicBezTo>
                      <a:pt x="20" y="58"/>
                      <a:pt x="20" y="58"/>
                      <a:pt x="20" y="58"/>
                    </a:cubicBezTo>
                    <a:cubicBezTo>
                      <a:pt x="21" y="56"/>
                      <a:pt x="22" y="55"/>
                      <a:pt x="23" y="53"/>
                    </a:cubicBezTo>
                    <a:cubicBezTo>
                      <a:pt x="28" y="49"/>
                      <a:pt x="38" y="47"/>
                      <a:pt x="47" y="42"/>
                    </a:cubicBezTo>
                    <a:lnTo>
                      <a:pt x="47" y="65"/>
                    </a:lnTo>
                    <a:close/>
                  </a:path>
                </a:pathLst>
              </a:custGeom>
              <a:solidFill>
                <a:srgbClr val="FDFDF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194" name="Freeform 170"/>
              <p:cNvSpPr>
                <a:spLocks noEditPoints="1"/>
              </p:cNvSpPr>
              <p:nvPr/>
            </p:nvSpPr>
            <p:spPr bwMode="auto">
              <a:xfrm>
                <a:off x="1353" y="3781"/>
                <a:ext cx="82" cy="94"/>
              </a:xfrm>
              <a:custGeom>
                <a:avLst/>
                <a:gdLst/>
                <a:ahLst/>
                <a:cxnLst>
                  <a:cxn ang="0">
                    <a:pos x="78" y="77"/>
                  </a:cxn>
                  <a:cxn ang="0">
                    <a:pos x="72" y="80"/>
                  </a:cxn>
                  <a:cxn ang="0">
                    <a:pos x="68" y="73"/>
                  </a:cxn>
                  <a:cxn ang="0">
                    <a:pos x="68" y="23"/>
                  </a:cxn>
                  <a:cxn ang="0">
                    <a:pos x="40" y="0"/>
                  </a:cxn>
                  <a:cxn ang="0">
                    <a:pos x="9" y="7"/>
                  </a:cxn>
                  <a:cxn ang="0">
                    <a:pos x="9" y="20"/>
                  </a:cxn>
                  <a:cxn ang="0">
                    <a:pos x="50" y="20"/>
                  </a:cxn>
                  <a:cxn ang="0">
                    <a:pos x="33" y="36"/>
                  </a:cxn>
                  <a:cxn ang="0">
                    <a:pos x="1" y="65"/>
                  </a:cxn>
                  <a:cxn ang="0">
                    <a:pos x="26" y="94"/>
                  </a:cxn>
                  <a:cxn ang="0">
                    <a:pos x="49" y="81"/>
                  </a:cxn>
                  <a:cxn ang="0">
                    <a:pos x="66" y="94"/>
                  </a:cxn>
                  <a:cxn ang="0">
                    <a:pos x="78" y="77"/>
                  </a:cxn>
                  <a:cxn ang="0">
                    <a:pos x="47" y="65"/>
                  </a:cxn>
                  <a:cxn ang="0">
                    <a:pos x="32" y="80"/>
                  </a:cxn>
                  <a:cxn ang="0">
                    <a:pos x="18" y="65"/>
                  </a:cxn>
                  <a:cxn ang="0">
                    <a:pos x="20" y="58"/>
                  </a:cxn>
                  <a:cxn ang="0">
                    <a:pos x="20" y="58"/>
                  </a:cxn>
                  <a:cxn ang="0">
                    <a:pos x="24" y="53"/>
                  </a:cxn>
                  <a:cxn ang="0">
                    <a:pos x="47" y="42"/>
                  </a:cxn>
                  <a:cxn ang="0">
                    <a:pos x="47" y="65"/>
                  </a:cxn>
                </a:cxnLst>
                <a:rect l="0" t="0" r="r" b="b"/>
                <a:pathLst>
                  <a:path w="82" h="94">
                    <a:moveTo>
                      <a:pt x="78" y="77"/>
                    </a:moveTo>
                    <a:cubicBezTo>
                      <a:pt x="78" y="77"/>
                      <a:pt x="76" y="80"/>
                      <a:pt x="72" y="80"/>
                    </a:cubicBezTo>
                    <a:cubicBezTo>
                      <a:pt x="67" y="80"/>
                      <a:pt x="68" y="73"/>
                      <a:pt x="68" y="73"/>
                    </a:cubicBezTo>
                    <a:cubicBezTo>
                      <a:pt x="68" y="73"/>
                      <a:pt x="68" y="37"/>
                      <a:pt x="68" y="23"/>
                    </a:cubicBezTo>
                    <a:cubicBezTo>
                      <a:pt x="68" y="9"/>
                      <a:pt x="60" y="0"/>
                      <a:pt x="40" y="0"/>
                    </a:cubicBezTo>
                    <a:cubicBezTo>
                      <a:pt x="21" y="0"/>
                      <a:pt x="9" y="7"/>
                      <a:pt x="9" y="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47" y="0"/>
                      <a:pt x="50" y="20"/>
                    </a:cubicBezTo>
                    <a:cubicBezTo>
                      <a:pt x="50" y="20"/>
                      <a:pt x="51" y="32"/>
                      <a:pt x="33" y="36"/>
                    </a:cubicBezTo>
                    <a:cubicBezTo>
                      <a:pt x="10" y="41"/>
                      <a:pt x="1" y="57"/>
                      <a:pt x="1" y="65"/>
                    </a:cubicBezTo>
                    <a:cubicBezTo>
                      <a:pt x="1" y="73"/>
                      <a:pt x="0" y="94"/>
                      <a:pt x="26" y="94"/>
                    </a:cubicBezTo>
                    <a:cubicBezTo>
                      <a:pt x="26" y="94"/>
                      <a:pt x="48" y="92"/>
                      <a:pt x="49" y="81"/>
                    </a:cubicBezTo>
                    <a:cubicBezTo>
                      <a:pt x="49" y="81"/>
                      <a:pt x="49" y="94"/>
                      <a:pt x="66" y="94"/>
                    </a:cubicBezTo>
                    <a:cubicBezTo>
                      <a:pt x="82" y="94"/>
                      <a:pt x="78" y="77"/>
                      <a:pt x="78" y="77"/>
                    </a:cubicBezTo>
                    <a:close/>
                    <a:moveTo>
                      <a:pt x="47" y="65"/>
                    </a:moveTo>
                    <a:cubicBezTo>
                      <a:pt x="47" y="73"/>
                      <a:pt x="40" y="80"/>
                      <a:pt x="32" y="80"/>
                    </a:cubicBezTo>
                    <a:cubicBezTo>
                      <a:pt x="24" y="80"/>
                      <a:pt x="18" y="73"/>
                      <a:pt x="18" y="65"/>
                    </a:cubicBezTo>
                    <a:cubicBezTo>
                      <a:pt x="18" y="62"/>
                      <a:pt x="19" y="60"/>
                      <a:pt x="20" y="58"/>
                    </a:cubicBezTo>
                    <a:cubicBezTo>
                      <a:pt x="20" y="58"/>
                      <a:pt x="20" y="58"/>
                      <a:pt x="20" y="58"/>
                    </a:cubicBezTo>
                    <a:cubicBezTo>
                      <a:pt x="21" y="56"/>
                      <a:pt x="22" y="55"/>
                      <a:pt x="24" y="53"/>
                    </a:cubicBezTo>
                    <a:cubicBezTo>
                      <a:pt x="28" y="49"/>
                      <a:pt x="38" y="47"/>
                      <a:pt x="47" y="42"/>
                    </a:cubicBezTo>
                    <a:lnTo>
                      <a:pt x="47" y="65"/>
                    </a:lnTo>
                    <a:close/>
                  </a:path>
                </a:pathLst>
              </a:custGeom>
              <a:solidFill>
                <a:srgbClr val="FDFDF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195" name="Freeform 171"/>
              <p:cNvSpPr>
                <a:spLocks noEditPoints="1"/>
              </p:cNvSpPr>
              <p:nvPr/>
            </p:nvSpPr>
            <p:spPr bwMode="auto">
              <a:xfrm>
                <a:off x="1938" y="3781"/>
                <a:ext cx="82" cy="94"/>
              </a:xfrm>
              <a:custGeom>
                <a:avLst/>
                <a:gdLst/>
                <a:ahLst/>
                <a:cxnLst>
                  <a:cxn ang="0">
                    <a:pos x="79" y="77"/>
                  </a:cxn>
                  <a:cxn ang="0">
                    <a:pos x="72" y="80"/>
                  </a:cxn>
                  <a:cxn ang="0">
                    <a:pos x="68" y="73"/>
                  </a:cxn>
                  <a:cxn ang="0">
                    <a:pos x="68" y="23"/>
                  </a:cxn>
                  <a:cxn ang="0">
                    <a:pos x="41" y="0"/>
                  </a:cxn>
                  <a:cxn ang="0">
                    <a:pos x="10" y="7"/>
                  </a:cxn>
                  <a:cxn ang="0">
                    <a:pos x="10" y="20"/>
                  </a:cxn>
                  <a:cxn ang="0">
                    <a:pos x="50" y="20"/>
                  </a:cxn>
                  <a:cxn ang="0">
                    <a:pos x="33" y="36"/>
                  </a:cxn>
                  <a:cxn ang="0">
                    <a:pos x="1" y="65"/>
                  </a:cxn>
                  <a:cxn ang="0">
                    <a:pos x="26" y="94"/>
                  </a:cxn>
                  <a:cxn ang="0">
                    <a:pos x="49" y="81"/>
                  </a:cxn>
                  <a:cxn ang="0">
                    <a:pos x="66" y="94"/>
                  </a:cxn>
                  <a:cxn ang="0">
                    <a:pos x="79" y="77"/>
                  </a:cxn>
                  <a:cxn ang="0">
                    <a:pos x="47" y="65"/>
                  </a:cxn>
                  <a:cxn ang="0">
                    <a:pos x="33" y="80"/>
                  </a:cxn>
                  <a:cxn ang="0">
                    <a:pos x="18" y="65"/>
                  </a:cxn>
                  <a:cxn ang="0">
                    <a:pos x="20" y="58"/>
                  </a:cxn>
                  <a:cxn ang="0">
                    <a:pos x="20" y="58"/>
                  </a:cxn>
                  <a:cxn ang="0">
                    <a:pos x="24" y="53"/>
                  </a:cxn>
                  <a:cxn ang="0">
                    <a:pos x="48" y="42"/>
                  </a:cxn>
                  <a:cxn ang="0">
                    <a:pos x="47" y="65"/>
                  </a:cxn>
                </a:cxnLst>
                <a:rect l="0" t="0" r="r" b="b"/>
                <a:pathLst>
                  <a:path w="82" h="94">
                    <a:moveTo>
                      <a:pt x="79" y="77"/>
                    </a:moveTo>
                    <a:cubicBezTo>
                      <a:pt x="79" y="77"/>
                      <a:pt x="76" y="80"/>
                      <a:pt x="72" y="80"/>
                    </a:cubicBezTo>
                    <a:cubicBezTo>
                      <a:pt x="67" y="80"/>
                      <a:pt x="68" y="73"/>
                      <a:pt x="68" y="73"/>
                    </a:cubicBezTo>
                    <a:cubicBezTo>
                      <a:pt x="68" y="73"/>
                      <a:pt x="68" y="37"/>
                      <a:pt x="68" y="23"/>
                    </a:cubicBezTo>
                    <a:cubicBezTo>
                      <a:pt x="68" y="9"/>
                      <a:pt x="60" y="0"/>
                      <a:pt x="41" y="0"/>
                    </a:cubicBezTo>
                    <a:cubicBezTo>
                      <a:pt x="21" y="0"/>
                      <a:pt x="10" y="7"/>
                      <a:pt x="10" y="7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0"/>
                      <a:pt x="47" y="0"/>
                      <a:pt x="50" y="20"/>
                    </a:cubicBezTo>
                    <a:cubicBezTo>
                      <a:pt x="50" y="20"/>
                      <a:pt x="52" y="32"/>
                      <a:pt x="33" y="36"/>
                    </a:cubicBezTo>
                    <a:cubicBezTo>
                      <a:pt x="10" y="41"/>
                      <a:pt x="1" y="57"/>
                      <a:pt x="1" y="65"/>
                    </a:cubicBezTo>
                    <a:cubicBezTo>
                      <a:pt x="1" y="73"/>
                      <a:pt x="0" y="94"/>
                      <a:pt x="26" y="94"/>
                    </a:cubicBezTo>
                    <a:cubicBezTo>
                      <a:pt x="26" y="94"/>
                      <a:pt x="48" y="92"/>
                      <a:pt x="49" y="81"/>
                    </a:cubicBezTo>
                    <a:cubicBezTo>
                      <a:pt x="49" y="81"/>
                      <a:pt x="50" y="94"/>
                      <a:pt x="66" y="94"/>
                    </a:cubicBezTo>
                    <a:cubicBezTo>
                      <a:pt x="82" y="94"/>
                      <a:pt x="79" y="77"/>
                      <a:pt x="79" y="77"/>
                    </a:cubicBezTo>
                    <a:close/>
                    <a:moveTo>
                      <a:pt x="47" y="65"/>
                    </a:moveTo>
                    <a:cubicBezTo>
                      <a:pt x="47" y="73"/>
                      <a:pt x="41" y="80"/>
                      <a:pt x="33" y="80"/>
                    </a:cubicBezTo>
                    <a:cubicBezTo>
                      <a:pt x="25" y="80"/>
                      <a:pt x="18" y="73"/>
                      <a:pt x="18" y="65"/>
                    </a:cubicBezTo>
                    <a:cubicBezTo>
                      <a:pt x="18" y="62"/>
                      <a:pt x="19" y="60"/>
                      <a:pt x="20" y="58"/>
                    </a:cubicBezTo>
                    <a:cubicBezTo>
                      <a:pt x="20" y="58"/>
                      <a:pt x="20" y="58"/>
                      <a:pt x="20" y="58"/>
                    </a:cubicBezTo>
                    <a:cubicBezTo>
                      <a:pt x="21" y="56"/>
                      <a:pt x="22" y="55"/>
                      <a:pt x="24" y="53"/>
                    </a:cubicBezTo>
                    <a:cubicBezTo>
                      <a:pt x="28" y="49"/>
                      <a:pt x="38" y="47"/>
                      <a:pt x="48" y="42"/>
                    </a:cubicBezTo>
                    <a:lnTo>
                      <a:pt x="47" y="65"/>
                    </a:lnTo>
                    <a:close/>
                  </a:path>
                </a:pathLst>
              </a:custGeom>
              <a:solidFill>
                <a:srgbClr val="FDFDF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196" name="Freeform 172"/>
              <p:cNvSpPr>
                <a:spLocks/>
              </p:cNvSpPr>
              <p:nvPr/>
            </p:nvSpPr>
            <p:spPr bwMode="auto">
              <a:xfrm>
                <a:off x="1006" y="3783"/>
                <a:ext cx="38" cy="90"/>
              </a:xfrm>
              <a:custGeom>
                <a:avLst/>
                <a:gdLst/>
                <a:ahLst/>
                <a:cxnLst>
                  <a:cxn ang="0">
                    <a:pos x="17" y="10"/>
                  </a:cxn>
                  <a:cxn ang="0">
                    <a:pos x="38" y="0"/>
                  </a:cxn>
                  <a:cxn ang="0">
                    <a:pos x="38" y="14"/>
                  </a:cxn>
                  <a:cxn ang="0">
                    <a:pos x="29" y="14"/>
                  </a:cxn>
                  <a:cxn ang="0">
                    <a:pos x="17" y="30"/>
                  </a:cxn>
                  <a:cxn ang="0">
                    <a:pos x="17" y="90"/>
                  </a:cxn>
                  <a:cxn ang="0">
                    <a:pos x="0" y="90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10"/>
                  </a:cxn>
                </a:cxnLst>
                <a:rect l="0" t="0" r="r" b="b"/>
                <a:pathLst>
                  <a:path w="38" h="90">
                    <a:moveTo>
                      <a:pt x="17" y="10"/>
                    </a:moveTo>
                    <a:cubicBezTo>
                      <a:pt x="17" y="1"/>
                      <a:pt x="38" y="0"/>
                      <a:pt x="38" y="0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16" y="14"/>
                      <a:pt x="17" y="30"/>
                      <a:pt x="17" y="30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17" y="10"/>
                    </a:lnTo>
                    <a:close/>
                  </a:path>
                </a:pathLst>
              </a:custGeom>
              <a:solidFill>
                <a:srgbClr val="FDFDF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197" name="Freeform 173"/>
              <p:cNvSpPr>
                <a:spLocks/>
              </p:cNvSpPr>
              <p:nvPr/>
            </p:nvSpPr>
            <p:spPr bwMode="auto">
              <a:xfrm>
                <a:off x="1058" y="3783"/>
                <a:ext cx="37" cy="90"/>
              </a:xfrm>
              <a:custGeom>
                <a:avLst/>
                <a:gdLst/>
                <a:ahLst/>
                <a:cxnLst>
                  <a:cxn ang="0">
                    <a:pos x="17" y="10"/>
                  </a:cxn>
                  <a:cxn ang="0">
                    <a:pos x="37" y="0"/>
                  </a:cxn>
                  <a:cxn ang="0">
                    <a:pos x="37" y="14"/>
                  </a:cxn>
                  <a:cxn ang="0">
                    <a:pos x="29" y="14"/>
                  </a:cxn>
                  <a:cxn ang="0">
                    <a:pos x="17" y="30"/>
                  </a:cxn>
                  <a:cxn ang="0">
                    <a:pos x="17" y="90"/>
                  </a:cxn>
                  <a:cxn ang="0">
                    <a:pos x="0" y="90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10"/>
                  </a:cxn>
                </a:cxnLst>
                <a:rect l="0" t="0" r="r" b="b"/>
                <a:pathLst>
                  <a:path w="37" h="90">
                    <a:moveTo>
                      <a:pt x="17" y="10"/>
                    </a:moveTo>
                    <a:cubicBezTo>
                      <a:pt x="17" y="1"/>
                      <a:pt x="37" y="0"/>
                      <a:pt x="37" y="0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16" y="14"/>
                      <a:pt x="17" y="30"/>
                      <a:pt x="17" y="30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17" y="10"/>
                    </a:lnTo>
                    <a:close/>
                  </a:path>
                </a:pathLst>
              </a:custGeom>
              <a:solidFill>
                <a:srgbClr val="FDFDF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198" name="Freeform 174"/>
              <p:cNvSpPr>
                <a:spLocks/>
              </p:cNvSpPr>
              <p:nvPr/>
            </p:nvSpPr>
            <p:spPr bwMode="auto">
              <a:xfrm>
                <a:off x="1623" y="3783"/>
                <a:ext cx="37" cy="90"/>
              </a:xfrm>
              <a:custGeom>
                <a:avLst/>
                <a:gdLst/>
                <a:ahLst/>
                <a:cxnLst>
                  <a:cxn ang="0">
                    <a:pos x="17" y="10"/>
                  </a:cxn>
                  <a:cxn ang="0">
                    <a:pos x="37" y="0"/>
                  </a:cxn>
                  <a:cxn ang="0">
                    <a:pos x="37" y="14"/>
                  </a:cxn>
                  <a:cxn ang="0">
                    <a:pos x="28" y="14"/>
                  </a:cxn>
                  <a:cxn ang="0">
                    <a:pos x="17" y="30"/>
                  </a:cxn>
                  <a:cxn ang="0">
                    <a:pos x="17" y="90"/>
                  </a:cxn>
                  <a:cxn ang="0">
                    <a:pos x="0" y="90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10"/>
                  </a:cxn>
                </a:cxnLst>
                <a:rect l="0" t="0" r="r" b="b"/>
                <a:pathLst>
                  <a:path w="37" h="90">
                    <a:moveTo>
                      <a:pt x="17" y="10"/>
                    </a:moveTo>
                    <a:cubicBezTo>
                      <a:pt x="17" y="1"/>
                      <a:pt x="37" y="0"/>
                      <a:pt x="37" y="0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16" y="14"/>
                      <a:pt x="17" y="30"/>
                      <a:pt x="17" y="30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17" y="10"/>
                    </a:lnTo>
                    <a:close/>
                  </a:path>
                </a:pathLst>
              </a:custGeom>
              <a:solidFill>
                <a:srgbClr val="FDFDF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199" name="Freeform 175"/>
              <p:cNvSpPr>
                <a:spLocks/>
              </p:cNvSpPr>
              <p:nvPr/>
            </p:nvSpPr>
            <p:spPr bwMode="auto">
              <a:xfrm>
                <a:off x="1280" y="3781"/>
                <a:ext cx="65" cy="92"/>
              </a:xfrm>
              <a:custGeom>
                <a:avLst/>
                <a:gdLst/>
                <a:ahLst/>
                <a:cxnLst>
                  <a:cxn ang="0">
                    <a:pos x="41" y="83"/>
                  </a:cxn>
                  <a:cxn ang="0">
                    <a:pos x="18" y="47"/>
                  </a:cxn>
                  <a:cxn ang="0">
                    <a:pos x="44" y="10"/>
                  </a:cxn>
                  <a:cxn ang="0">
                    <a:pos x="64" y="20"/>
                  </a:cxn>
                  <a:cxn ang="0">
                    <a:pos x="64" y="5"/>
                  </a:cxn>
                  <a:cxn ang="0">
                    <a:pos x="44" y="0"/>
                  </a:cxn>
                  <a:cxn ang="0">
                    <a:pos x="0" y="47"/>
                  </a:cxn>
                  <a:cxn ang="0">
                    <a:pos x="41" y="92"/>
                  </a:cxn>
                  <a:cxn ang="0">
                    <a:pos x="64" y="81"/>
                  </a:cxn>
                  <a:cxn ang="0">
                    <a:pos x="64" y="73"/>
                  </a:cxn>
                  <a:cxn ang="0">
                    <a:pos x="41" y="83"/>
                  </a:cxn>
                </a:cxnLst>
                <a:rect l="0" t="0" r="r" b="b"/>
                <a:pathLst>
                  <a:path w="64" h="92">
                    <a:moveTo>
                      <a:pt x="41" y="83"/>
                    </a:moveTo>
                    <a:cubicBezTo>
                      <a:pt x="30" y="83"/>
                      <a:pt x="18" y="69"/>
                      <a:pt x="18" y="47"/>
                    </a:cubicBezTo>
                    <a:cubicBezTo>
                      <a:pt x="18" y="24"/>
                      <a:pt x="32" y="10"/>
                      <a:pt x="44" y="10"/>
                    </a:cubicBezTo>
                    <a:cubicBezTo>
                      <a:pt x="55" y="10"/>
                      <a:pt x="64" y="20"/>
                      <a:pt x="64" y="20"/>
                    </a:cubicBezTo>
                    <a:cubicBezTo>
                      <a:pt x="64" y="5"/>
                      <a:pt x="64" y="5"/>
                      <a:pt x="64" y="5"/>
                    </a:cubicBezTo>
                    <a:cubicBezTo>
                      <a:pt x="64" y="5"/>
                      <a:pt x="54" y="0"/>
                      <a:pt x="44" y="0"/>
                    </a:cubicBezTo>
                    <a:cubicBezTo>
                      <a:pt x="30" y="0"/>
                      <a:pt x="0" y="8"/>
                      <a:pt x="0" y="47"/>
                    </a:cubicBezTo>
                    <a:cubicBezTo>
                      <a:pt x="0" y="86"/>
                      <a:pt x="27" y="92"/>
                      <a:pt x="41" y="92"/>
                    </a:cubicBezTo>
                    <a:cubicBezTo>
                      <a:pt x="55" y="92"/>
                      <a:pt x="64" y="85"/>
                      <a:pt x="64" y="81"/>
                    </a:cubicBezTo>
                    <a:cubicBezTo>
                      <a:pt x="64" y="78"/>
                      <a:pt x="64" y="73"/>
                      <a:pt x="64" y="73"/>
                    </a:cubicBezTo>
                    <a:cubicBezTo>
                      <a:pt x="64" y="73"/>
                      <a:pt x="62" y="83"/>
                      <a:pt x="41" y="83"/>
                    </a:cubicBezTo>
                    <a:close/>
                  </a:path>
                </a:pathLst>
              </a:custGeom>
              <a:solidFill>
                <a:srgbClr val="FDFDF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00" name="Freeform 176"/>
              <p:cNvSpPr>
                <a:spLocks noEditPoints="1"/>
              </p:cNvSpPr>
              <p:nvPr/>
            </p:nvSpPr>
            <p:spPr bwMode="auto">
              <a:xfrm>
                <a:off x="1442" y="3751"/>
                <a:ext cx="77" cy="124"/>
              </a:xfrm>
              <a:custGeom>
                <a:avLst/>
                <a:gdLst/>
                <a:ahLst/>
                <a:cxnLst>
                  <a:cxn ang="0">
                    <a:pos x="74" y="73"/>
                  </a:cxn>
                  <a:cxn ang="0">
                    <a:pos x="47" y="32"/>
                  </a:cxn>
                  <a:cxn ang="0">
                    <a:pos x="17" y="45"/>
                  </a:cxn>
                  <a:cxn ang="0">
                    <a:pos x="17" y="0"/>
                  </a:cxn>
                  <a:cxn ang="0">
                    <a:pos x="0" y="0"/>
                  </a:cxn>
                  <a:cxn ang="0">
                    <a:pos x="0" y="122"/>
                  </a:cxn>
                  <a:cxn ang="0">
                    <a:pos x="8" y="122"/>
                  </a:cxn>
                  <a:cxn ang="0">
                    <a:pos x="14" y="111"/>
                  </a:cxn>
                  <a:cxn ang="0">
                    <a:pos x="39" y="124"/>
                  </a:cxn>
                  <a:cxn ang="0">
                    <a:pos x="74" y="73"/>
                  </a:cxn>
                  <a:cxn ang="0">
                    <a:pos x="36" y="112"/>
                  </a:cxn>
                  <a:cxn ang="0">
                    <a:pos x="19" y="77"/>
                  </a:cxn>
                  <a:cxn ang="0">
                    <a:pos x="37" y="43"/>
                  </a:cxn>
                  <a:cxn ang="0">
                    <a:pos x="54" y="76"/>
                  </a:cxn>
                  <a:cxn ang="0">
                    <a:pos x="36" y="112"/>
                  </a:cxn>
                </a:cxnLst>
                <a:rect l="0" t="0" r="r" b="b"/>
                <a:pathLst>
                  <a:path w="76" h="124">
                    <a:moveTo>
                      <a:pt x="74" y="73"/>
                    </a:moveTo>
                    <a:cubicBezTo>
                      <a:pt x="74" y="62"/>
                      <a:pt x="72" y="32"/>
                      <a:pt x="47" y="32"/>
                    </a:cubicBezTo>
                    <a:cubicBezTo>
                      <a:pt x="22" y="32"/>
                      <a:pt x="17" y="45"/>
                      <a:pt x="17" y="45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8" y="122"/>
                      <a:pt x="8" y="122"/>
                      <a:pt x="8" y="122"/>
                    </a:cubicBezTo>
                    <a:cubicBezTo>
                      <a:pt x="14" y="111"/>
                      <a:pt x="14" y="111"/>
                      <a:pt x="14" y="111"/>
                    </a:cubicBezTo>
                    <a:cubicBezTo>
                      <a:pt x="14" y="123"/>
                      <a:pt x="39" y="124"/>
                      <a:pt x="39" y="124"/>
                    </a:cubicBezTo>
                    <a:cubicBezTo>
                      <a:pt x="76" y="124"/>
                      <a:pt x="74" y="73"/>
                      <a:pt x="74" y="73"/>
                    </a:cubicBezTo>
                    <a:close/>
                    <a:moveTo>
                      <a:pt x="36" y="112"/>
                    </a:moveTo>
                    <a:cubicBezTo>
                      <a:pt x="17" y="112"/>
                      <a:pt x="19" y="94"/>
                      <a:pt x="19" y="77"/>
                    </a:cubicBezTo>
                    <a:cubicBezTo>
                      <a:pt x="19" y="77"/>
                      <a:pt x="20" y="43"/>
                      <a:pt x="37" y="43"/>
                    </a:cubicBezTo>
                    <a:cubicBezTo>
                      <a:pt x="55" y="43"/>
                      <a:pt x="54" y="71"/>
                      <a:pt x="54" y="76"/>
                    </a:cubicBezTo>
                    <a:cubicBezTo>
                      <a:pt x="54" y="81"/>
                      <a:pt x="55" y="112"/>
                      <a:pt x="36" y="112"/>
                    </a:cubicBezTo>
                    <a:close/>
                  </a:path>
                </a:pathLst>
              </a:custGeom>
              <a:solidFill>
                <a:srgbClr val="FDFDF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01" name="Freeform 177"/>
              <p:cNvSpPr>
                <a:spLocks noEditPoints="1"/>
              </p:cNvSpPr>
              <p:nvPr/>
            </p:nvSpPr>
            <p:spPr bwMode="auto">
              <a:xfrm>
                <a:off x="1529" y="3781"/>
                <a:ext cx="79" cy="94"/>
              </a:xfrm>
              <a:custGeom>
                <a:avLst/>
                <a:gdLst/>
                <a:ahLst/>
                <a:cxnLst>
                  <a:cxn ang="0">
                    <a:pos x="44" y="83"/>
                  </a:cxn>
                  <a:cxn ang="0">
                    <a:pos x="18" y="46"/>
                  </a:cxn>
                  <a:cxn ang="0">
                    <a:pos x="78" y="46"/>
                  </a:cxn>
                  <a:cxn ang="0">
                    <a:pos x="42" y="2"/>
                  </a:cxn>
                  <a:cxn ang="0">
                    <a:pos x="0" y="47"/>
                  </a:cxn>
                  <a:cxn ang="0">
                    <a:pos x="44" y="94"/>
                  </a:cxn>
                  <a:cxn ang="0">
                    <a:pos x="75" y="85"/>
                  </a:cxn>
                  <a:cxn ang="0">
                    <a:pos x="70" y="74"/>
                  </a:cxn>
                  <a:cxn ang="0">
                    <a:pos x="44" y="83"/>
                  </a:cxn>
                  <a:cxn ang="0">
                    <a:pos x="41" y="10"/>
                  </a:cxn>
                  <a:cxn ang="0">
                    <a:pos x="59" y="35"/>
                  </a:cxn>
                  <a:cxn ang="0">
                    <a:pos x="21" y="35"/>
                  </a:cxn>
                  <a:cxn ang="0">
                    <a:pos x="41" y="10"/>
                  </a:cxn>
                </a:cxnLst>
                <a:rect l="0" t="0" r="r" b="b"/>
                <a:pathLst>
                  <a:path w="78" h="94">
                    <a:moveTo>
                      <a:pt x="44" y="83"/>
                    </a:moveTo>
                    <a:cubicBezTo>
                      <a:pt x="13" y="83"/>
                      <a:pt x="18" y="46"/>
                      <a:pt x="18" y="46"/>
                    </a:cubicBezTo>
                    <a:cubicBezTo>
                      <a:pt x="78" y="46"/>
                      <a:pt x="78" y="46"/>
                      <a:pt x="78" y="46"/>
                    </a:cubicBezTo>
                    <a:cubicBezTo>
                      <a:pt x="78" y="46"/>
                      <a:pt x="78" y="2"/>
                      <a:pt x="42" y="2"/>
                    </a:cubicBezTo>
                    <a:cubicBezTo>
                      <a:pt x="42" y="2"/>
                      <a:pt x="0" y="0"/>
                      <a:pt x="0" y="47"/>
                    </a:cubicBezTo>
                    <a:cubicBezTo>
                      <a:pt x="0" y="94"/>
                      <a:pt x="38" y="94"/>
                      <a:pt x="44" y="94"/>
                    </a:cubicBezTo>
                    <a:cubicBezTo>
                      <a:pt x="56" y="94"/>
                      <a:pt x="75" y="85"/>
                      <a:pt x="75" y="85"/>
                    </a:cubicBezTo>
                    <a:cubicBezTo>
                      <a:pt x="70" y="74"/>
                      <a:pt x="70" y="74"/>
                      <a:pt x="70" y="74"/>
                    </a:cubicBezTo>
                    <a:cubicBezTo>
                      <a:pt x="70" y="74"/>
                      <a:pt x="58" y="83"/>
                      <a:pt x="44" y="83"/>
                    </a:cubicBezTo>
                    <a:close/>
                    <a:moveTo>
                      <a:pt x="41" y="10"/>
                    </a:moveTo>
                    <a:cubicBezTo>
                      <a:pt x="60" y="10"/>
                      <a:pt x="59" y="35"/>
                      <a:pt x="59" y="35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5"/>
                      <a:pt x="19" y="10"/>
                      <a:pt x="41" y="10"/>
                    </a:cubicBezTo>
                    <a:close/>
                  </a:path>
                </a:pathLst>
              </a:custGeom>
              <a:solidFill>
                <a:srgbClr val="FDFDF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02" name="Freeform 178"/>
              <p:cNvSpPr>
                <a:spLocks noEditPoints="1"/>
              </p:cNvSpPr>
              <p:nvPr/>
            </p:nvSpPr>
            <p:spPr bwMode="auto">
              <a:xfrm>
                <a:off x="1810" y="3781"/>
                <a:ext cx="78" cy="94"/>
              </a:xfrm>
              <a:custGeom>
                <a:avLst/>
                <a:gdLst/>
                <a:ahLst/>
                <a:cxnLst>
                  <a:cxn ang="0">
                    <a:pos x="44" y="83"/>
                  </a:cxn>
                  <a:cxn ang="0">
                    <a:pos x="18" y="46"/>
                  </a:cxn>
                  <a:cxn ang="0">
                    <a:pos x="78" y="46"/>
                  </a:cxn>
                  <a:cxn ang="0">
                    <a:pos x="42" y="2"/>
                  </a:cxn>
                  <a:cxn ang="0">
                    <a:pos x="0" y="47"/>
                  </a:cxn>
                  <a:cxn ang="0">
                    <a:pos x="45" y="94"/>
                  </a:cxn>
                  <a:cxn ang="0">
                    <a:pos x="75" y="85"/>
                  </a:cxn>
                  <a:cxn ang="0">
                    <a:pos x="70" y="74"/>
                  </a:cxn>
                  <a:cxn ang="0">
                    <a:pos x="44" y="83"/>
                  </a:cxn>
                  <a:cxn ang="0">
                    <a:pos x="41" y="10"/>
                  </a:cxn>
                  <a:cxn ang="0">
                    <a:pos x="59" y="35"/>
                  </a:cxn>
                  <a:cxn ang="0">
                    <a:pos x="21" y="35"/>
                  </a:cxn>
                  <a:cxn ang="0">
                    <a:pos x="41" y="10"/>
                  </a:cxn>
                </a:cxnLst>
                <a:rect l="0" t="0" r="r" b="b"/>
                <a:pathLst>
                  <a:path w="78" h="94">
                    <a:moveTo>
                      <a:pt x="44" y="83"/>
                    </a:moveTo>
                    <a:cubicBezTo>
                      <a:pt x="13" y="83"/>
                      <a:pt x="18" y="46"/>
                      <a:pt x="18" y="46"/>
                    </a:cubicBezTo>
                    <a:cubicBezTo>
                      <a:pt x="78" y="46"/>
                      <a:pt x="78" y="46"/>
                      <a:pt x="78" y="46"/>
                    </a:cubicBezTo>
                    <a:cubicBezTo>
                      <a:pt x="78" y="46"/>
                      <a:pt x="78" y="2"/>
                      <a:pt x="42" y="2"/>
                    </a:cubicBezTo>
                    <a:cubicBezTo>
                      <a:pt x="42" y="2"/>
                      <a:pt x="0" y="0"/>
                      <a:pt x="0" y="47"/>
                    </a:cubicBezTo>
                    <a:cubicBezTo>
                      <a:pt x="0" y="94"/>
                      <a:pt x="38" y="94"/>
                      <a:pt x="45" y="94"/>
                    </a:cubicBezTo>
                    <a:cubicBezTo>
                      <a:pt x="56" y="94"/>
                      <a:pt x="75" y="85"/>
                      <a:pt x="75" y="85"/>
                    </a:cubicBezTo>
                    <a:cubicBezTo>
                      <a:pt x="70" y="74"/>
                      <a:pt x="70" y="74"/>
                      <a:pt x="70" y="74"/>
                    </a:cubicBezTo>
                    <a:cubicBezTo>
                      <a:pt x="70" y="74"/>
                      <a:pt x="58" y="83"/>
                      <a:pt x="44" y="83"/>
                    </a:cubicBezTo>
                    <a:close/>
                    <a:moveTo>
                      <a:pt x="41" y="10"/>
                    </a:moveTo>
                    <a:cubicBezTo>
                      <a:pt x="60" y="10"/>
                      <a:pt x="59" y="35"/>
                      <a:pt x="59" y="35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5"/>
                      <a:pt x="19" y="10"/>
                      <a:pt x="41" y="10"/>
                    </a:cubicBezTo>
                    <a:close/>
                  </a:path>
                </a:pathLst>
              </a:custGeom>
              <a:solidFill>
                <a:srgbClr val="FDFDF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03" name="Oval 179"/>
              <p:cNvSpPr>
                <a:spLocks noChangeArrowheads="1"/>
              </p:cNvSpPr>
              <p:nvPr/>
            </p:nvSpPr>
            <p:spPr bwMode="auto">
              <a:xfrm>
                <a:off x="1902" y="3760"/>
                <a:ext cx="26" cy="18"/>
              </a:xfrm>
              <a:prstGeom prst="ellipse">
                <a:avLst/>
              </a:prstGeom>
              <a:solidFill>
                <a:srgbClr val="FDFDF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04" name="Freeform 180"/>
              <p:cNvSpPr>
                <a:spLocks/>
              </p:cNvSpPr>
              <p:nvPr/>
            </p:nvSpPr>
            <p:spPr bwMode="auto">
              <a:xfrm>
                <a:off x="1886" y="3783"/>
                <a:ext cx="40" cy="120"/>
              </a:xfrm>
              <a:custGeom>
                <a:avLst/>
                <a:gdLst/>
                <a:ahLst/>
                <a:cxnLst>
                  <a:cxn ang="0">
                    <a:pos x="12" y="107"/>
                  </a:cxn>
                  <a:cxn ang="0">
                    <a:pos x="19" y="92"/>
                  </a:cxn>
                  <a:cxn ang="0">
                    <a:pos x="19" y="0"/>
                  </a:cxn>
                  <a:cxn ang="0">
                    <a:pos x="37" y="0"/>
                  </a:cxn>
                  <a:cxn ang="0">
                    <a:pos x="37" y="94"/>
                  </a:cxn>
                  <a:cxn ang="0">
                    <a:pos x="19" y="119"/>
                  </a:cxn>
                  <a:cxn ang="0">
                    <a:pos x="0" y="111"/>
                  </a:cxn>
                  <a:cxn ang="0">
                    <a:pos x="4" y="102"/>
                  </a:cxn>
                  <a:cxn ang="0">
                    <a:pos x="12" y="107"/>
                  </a:cxn>
                </a:cxnLst>
                <a:rect l="0" t="0" r="r" b="b"/>
                <a:pathLst>
                  <a:path w="39" h="119">
                    <a:moveTo>
                      <a:pt x="12" y="107"/>
                    </a:moveTo>
                    <a:cubicBezTo>
                      <a:pt x="21" y="107"/>
                      <a:pt x="19" y="92"/>
                      <a:pt x="19" y="92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7" y="94"/>
                      <a:pt x="37" y="94"/>
                      <a:pt x="37" y="94"/>
                    </a:cubicBezTo>
                    <a:cubicBezTo>
                      <a:pt x="37" y="94"/>
                      <a:pt x="39" y="119"/>
                      <a:pt x="19" y="119"/>
                    </a:cubicBezTo>
                    <a:cubicBezTo>
                      <a:pt x="19" y="119"/>
                      <a:pt x="5" y="119"/>
                      <a:pt x="0" y="111"/>
                    </a:cubicBezTo>
                    <a:cubicBezTo>
                      <a:pt x="4" y="102"/>
                      <a:pt x="4" y="102"/>
                      <a:pt x="4" y="102"/>
                    </a:cubicBezTo>
                    <a:cubicBezTo>
                      <a:pt x="4" y="102"/>
                      <a:pt x="2" y="106"/>
                      <a:pt x="12" y="107"/>
                    </a:cubicBezTo>
                    <a:close/>
                  </a:path>
                </a:pathLst>
              </a:custGeom>
              <a:solidFill>
                <a:srgbClr val="FDFDF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05" name="Oval 181"/>
              <p:cNvSpPr>
                <a:spLocks noChangeArrowheads="1"/>
              </p:cNvSpPr>
              <p:nvPr/>
            </p:nvSpPr>
            <p:spPr bwMode="auto">
              <a:xfrm>
                <a:off x="616" y="3972"/>
                <a:ext cx="40" cy="37"/>
              </a:xfrm>
              <a:prstGeom prst="ellipse">
                <a:avLst/>
              </a:prstGeom>
              <a:solidFill>
                <a:srgbClr val="FDFDF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06" name="Oval 182"/>
              <p:cNvSpPr>
                <a:spLocks noChangeArrowheads="1"/>
              </p:cNvSpPr>
              <p:nvPr/>
            </p:nvSpPr>
            <p:spPr bwMode="auto">
              <a:xfrm>
                <a:off x="1976" y="4100"/>
                <a:ext cx="40" cy="37"/>
              </a:xfrm>
              <a:prstGeom prst="ellipse">
                <a:avLst/>
              </a:prstGeom>
              <a:solidFill>
                <a:srgbClr val="FDFDF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07" name="Freeform 183"/>
              <p:cNvSpPr>
                <a:spLocks/>
              </p:cNvSpPr>
              <p:nvPr/>
            </p:nvSpPr>
            <p:spPr bwMode="auto">
              <a:xfrm>
                <a:off x="616" y="4026"/>
                <a:ext cx="40" cy="149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33" y="0"/>
                  </a:cxn>
                  <a:cxn ang="0">
                    <a:pos x="40" y="149"/>
                  </a:cxn>
                  <a:cxn ang="0">
                    <a:pos x="0" y="149"/>
                  </a:cxn>
                  <a:cxn ang="0">
                    <a:pos x="7" y="0"/>
                  </a:cxn>
                </a:cxnLst>
                <a:rect l="0" t="0" r="r" b="b"/>
                <a:pathLst>
                  <a:path w="40" h="149">
                    <a:moveTo>
                      <a:pt x="7" y="0"/>
                    </a:moveTo>
                    <a:lnTo>
                      <a:pt x="33" y="0"/>
                    </a:lnTo>
                    <a:lnTo>
                      <a:pt x="40" y="149"/>
                    </a:lnTo>
                    <a:lnTo>
                      <a:pt x="0" y="14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DFDF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08" name="Freeform 184"/>
              <p:cNvSpPr>
                <a:spLocks noEditPoints="1"/>
              </p:cNvSpPr>
              <p:nvPr/>
            </p:nvSpPr>
            <p:spPr bwMode="auto">
              <a:xfrm>
                <a:off x="690" y="3972"/>
                <a:ext cx="142" cy="165"/>
              </a:xfrm>
              <a:custGeom>
                <a:avLst/>
                <a:gdLst/>
                <a:ahLst/>
                <a:cxnLst>
                  <a:cxn ang="0">
                    <a:pos x="135" y="78"/>
                  </a:cxn>
                  <a:cxn ang="0">
                    <a:pos x="70" y="0"/>
                  </a:cxn>
                  <a:cxn ang="0">
                    <a:pos x="1" y="83"/>
                  </a:cxn>
                  <a:cxn ang="0">
                    <a:pos x="75" y="164"/>
                  </a:cxn>
                  <a:cxn ang="0">
                    <a:pos x="130" y="150"/>
                  </a:cxn>
                  <a:cxn ang="0">
                    <a:pos x="125" y="131"/>
                  </a:cxn>
                  <a:cxn ang="0">
                    <a:pos x="75" y="148"/>
                  </a:cxn>
                  <a:cxn ang="0">
                    <a:pos x="31" y="78"/>
                  </a:cxn>
                  <a:cxn ang="0">
                    <a:pos x="135" y="78"/>
                  </a:cxn>
                  <a:cxn ang="0">
                    <a:pos x="68" y="15"/>
                  </a:cxn>
                  <a:cxn ang="0">
                    <a:pos x="106" y="63"/>
                  </a:cxn>
                  <a:cxn ang="0">
                    <a:pos x="31" y="63"/>
                  </a:cxn>
                  <a:cxn ang="0">
                    <a:pos x="68" y="15"/>
                  </a:cxn>
                </a:cxnLst>
                <a:rect l="0" t="0" r="r" b="b"/>
                <a:pathLst>
                  <a:path w="141" h="165">
                    <a:moveTo>
                      <a:pt x="135" y="78"/>
                    </a:moveTo>
                    <a:cubicBezTo>
                      <a:pt x="135" y="78"/>
                      <a:pt x="141" y="0"/>
                      <a:pt x="70" y="0"/>
                    </a:cubicBezTo>
                    <a:cubicBezTo>
                      <a:pt x="0" y="0"/>
                      <a:pt x="1" y="65"/>
                      <a:pt x="1" y="83"/>
                    </a:cubicBezTo>
                    <a:cubicBezTo>
                      <a:pt x="1" y="102"/>
                      <a:pt x="0" y="163"/>
                      <a:pt x="75" y="164"/>
                    </a:cubicBezTo>
                    <a:cubicBezTo>
                      <a:pt x="113" y="165"/>
                      <a:pt x="130" y="150"/>
                      <a:pt x="130" y="150"/>
                    </a:cubicBezTo>
                    <a:cubicBezTo>
                      <a:pt x="125" y="131"/>
                      <a:pt x="125" y="131"/>
                      <a:pt x="125" y="131"/>
                    </a:cubicBezTo>
                    <a:cubicBezTo>
                      <a:pt x="106" y="148"/>
                      <a:pt x="75" y="148"/>
                      <a:pt x="75" y="148"/>
                    </a:cubicBezTo>
                    <a:cubicBezTo>
                      <a:pt x="26" y="148"/>
                      <a:pt x="31" y="78"/>
                      <a:pt x="31" y="78"/>
                    </a:cubicBezTo>
                    <a:lnTo>
                      <a:pt x="135" y="78"/>
                    </a:lnTo>
                    <a:close/>
                    <a:moveTo>
                      <a:pt x="68" y="15"/>
                    </a:moveTo>
                    <a:cubicBezTo>
                      <a:pt x="98" y="15"/>
                      <a:pt x="106" y="63"/>
                      <a:pt x="106" y="63"/>
                    </a:cubicBezTo>
                    <a:cubicBezTo>
                      <a:pt x="31" y="63"/>
                      <a:pt x="31" y="63"/>
                      <a:pt x="31" y="63"/>
                    </a:cubicBezTo>
                    <a:cubicBezTo>
                      <a:pt x="31" y="63"/>
                      <a:pt x="39" y="15"/>
                      <a:pt x="68" y="15"/>
                    </a:cubicBezTo>
                    <a:close/>
                  </a:path>
                </a:pathLst>
              </a:custGeom>
              <a:solidFill>
                <a:srgbClr val="FDFDF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09" name="Freeform 185"/>
              <p:cNvSpPr>
                <a:spLocks noEditPoints="1"/>
              </p:cNvSpPr>
              <p:nvPr/>
            </p:nvSpPr>
            <p:spPr bwMode="auto">
              <a:xfrm>
                <a:off x="1809" y="3972"/>
                <a:ext cx="142" cy="165"/>
              </a:xfrm>
              <a:custGeom>
                <a:avLst/>
                <a:gdLst/>
                <a:ahLst/>
                <a:cxnLst>
                  <a:cxn ang="0">
                    <a:pos x="135" y="78"/>
                  </a:cxn>
                  <a:cxn ang="0">
                    <a:pos x="70" y="0"/>
                  </a:cxn>
                  <a:cxn ang="0">
                    <a:pos x="1" y="83"/>
                  </a:cxn>
                  <a:cxn ang="0">
                    <a:pos x="75" y="164"/>
                  </a:cxn>
                  <a:cxn ang="0">
                    <a:pos x="130" y="150"/>
                  </a:cxn>
                  <a:cxn ang="0">
                    <a:pos x="125" y="131"/>
                  </a:cxn>
                  <a:cxn ang="0">
                    <a:pos x="75" y="148"/>
                  </a:cxn>
                  <a:cxn ang="0">
                    <a:pos x="31" y="78"/>
                  </a:cxn>
                  <a:cxn ang="0">
                    <a:pos x="135" y="78"/>
                  </a:cxn>
                  <a:cxn ang="0">
                    <a:pos x="68" y="15"/>
                  </a:cxn>
                  <a:cxn ang="0">
                    <a:pos x="106" y="63"/>
                  </a:cxn>
                  <a:cxn ang="0">
                    <a:pos x="31" y="63"/>
                  </a:cxn>
                  <a:cxn ang="0">
                    <a:pos x="68" y="15"/>
                  </a:cxn>
                </a:cxnLst>
                <a:rect l="0" t="0" r="r" b="b"/>
                <a:pathLst>
                  <a:path w="141" h="165">
                    <a:moveTo>
                      <a:pt x="135" y="78"/>
                    </a:moveTo>
                    <a:cubicBezTo>
                      <a:pt x="135" y="78"/>
                      <a:pt x="141" y="0"/>
                      <a:pt x="70" y="0"/>
                    </a:cubicBezTo>
                    <a:cubicBezTo>
                      <a:pt x="0" y="0"/>
                      <a:pt x="1" y="65"/>
                      <a:pt x="1" y="83"/>
                    </a:cubicBezTo>
                    <a:cubicBezTo>
                      <a:pt x="1" y="102"/>
                      <a:pt x="0" y="163"/>
                      <a:pt x="75" y="164"/>
                    </a:cubicBezTo>
                    <a:cubicBezTo>
                      <a:pt x="113" y="165"/>
                      <a:pt x="130" y="150"/>
                      <a:pt x="130" y="150"/>
                    </a:cubicBezTo>
                    <a:cubicBezTo>
                      <a:pt x="125" y="131"/>
                      <a:pt x="125" y="131"/>
                      <a:pt x="125" y="131"/>
                    </a:cubicBezTo>
                    <a:cubicBezTo>
                      <a:pt x="106" y="148"/>
                      <a:pt x="75" y="148"/>
                      <a:pt x="75" y="148"/>
                    </a:cubicBezTo>
                    <a:cubicBezTo>
                      <a:pt x="26" y="148"/>
                      <a:pt x="31" y="78"/>
                      <a:pt x="31" y="78"/>
                    </a:cubicBezTo>
                    <a:lnTo>
                      <a:pt x="135" y="78"/>
                    </a:lnTo>
                    <a:close/>
                    <a:moveTo>
                      <a:pt x="68" y="15"/>
                    </a:moveTo>
                    <a:cubicBezTo>
                      <a:pt x="98" y="15"/>
                      <a:pt x="106" y="63"/>
                      <a:pt x="106" y="63"/>
                    </a:cubicBezTo>
                    <a:cubicBezTo>
                      <a:pt x="31" y="63"/>
                      <a:pt x="31" y="63"/>
                      <a:pt x="31" y="63"/>
                    </a:cubicBezTo>
                    <a:cubicBezTo>
                      <a:pt x="31" y="63"/>
                      <a:pt x="39" y="15"/>
                      <a:pt x="68" y="15"/>
                    </a:cubicBezTo>
                    <a:close/>
                  </a:path>
                </a:pathLst>
              </a:custGeom>
              <a:solidFill>
                <a:srgbClr val="FDFDF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10" name="Freeform 186"/>
              <p:cNvSpPr>
                <a:spLocks/>
              </p:cNvSpPr>
              <p:nvPr/>
            </p:nvSpPr>
            <p:spPr bwMode="auto">
              <a:xfrm>
                <a:off x="834" y="3957"/>
                <a:ext cx="134" cy="197"/>
              </a:xfrm>
              <a:custGeom>
                <a:avLst/>
                <a:gdLst/>
                <a:ahLst/>
                <a:cxnLst>
                  <a:cxn ang="0">
                    <a:pos x="108" y="48"/>
                  </a:cxn>
                  <a:cxn ang="0">
                    <a:pos x="115" y="26"/>
                  </a:cxn>
                  <a:cxn ang="0">
                    <a:pos x="27" y="30"/>
                  </a:cxn>
                  <a:cxn ang="0">
                    <a:pos x="56" y="108"/>
                  </a:cxn>
                  <a:cxn ang="0">
                    <a:pos x="80" y="157"/>
                  </a:cxn>
                  <a:cxn ang="0">
                    <a:pos x="17" y="144"/>
                  </a:cxn>
                  <a:cxn ang="0">
                    <a:pos x="9" y="167"/>
                  </a:cxn>
                  <a:cxn ang="0">
                    <a:pos x="98" y="168"/>
                  </a:cxn>
                  <a:cxn ang="0">
                    <a:pos x="99" y="92"/>
                  </a:cxn>
                  <a:cxn ang="0">
                    <a:pos x="46" y="46"/>
                  </a:cxn>
                  <a:cxn ang="0">
                    <a:pos x="108" y="48"/>
                  </a:cxn>
                </a:cxnLst>
                <a:rect l="0" t="0" r="r" b="b"/>
                <a:pathLst>
                  <a:path w="133" h="197">
                    <a:moveTo>
                      <a:pt x="108" y="48"/>
                    </a:moveTo>
                    <a:cubicBezTo>
                      <a:pt x="110" y="49"/>
                      <a:pt x="115" y="26"/>
                      <a:pt x="115" y="26"/>
                    </a:cubicBezTo>
                    <a:cubicBezTo>
                      <a:pt x="115" y="26"/>
                      <a:pt x="53" y="0"/>
                      <a:pt x="27" y="30"/>
                    </a:cubicBezTo>
                    <a:cubicBezTo>
                      <a:pt x="0" y="60"/>
                      <a:pt x="12" y="95"/>
                      <a:pt x="56" y="108"/>
                    </a:cubicBezTo>
                    <a:cubicBezTo>
                      <a:pt x="100" y="121"/>
                      <a:pt x="89" y="152"/>
                      <a:pt x="80" y="157"/>
                    </a:cubicBezTo>
                    <a:cubicBezTo>
                      <a:pt x="71" y="162"/>
                      <a:pt x="52" y="174"/>
                      <a:pt x="17" y="144"/>
                    </a:cubicBezTo>
                    <a:cubicBezTo>
                      <a:pt x="9" y="167"/>
                      <a:pt x="9" y="167"/>
                      <a:pt x="9" y="167"/>
                    </a:cubicBezTo>
                    <a:cubicBezTo>
                      <a:pt x="9" y="167"/>
                      <a:pt x="64" y="197"/>
                      <a:pt x="98" y="168"/>
                    </a:cubicBezTo>
                    <a:cubicBezTo>
                      <a:pt x="133" y="140"/>
                      <a:pt x="121" y="104"/>
                      <a:pt x="99" y="92"/>
                    </a:cubicBezTo>
                    <a:cubicBezTo>
                      <a:pt x="76" y="80"/>
                      <a:pt x="33" y="74"/>
                      <a:pt x="46" y="46"/>
                    </a:cubicBezTo>
                    <a:cubicBezTo>
                      <a:pt x="60" y="18"/>
                      <a:pt x="105" y="43"/>
                      <a:pt x="108" y="48"/>
                    </a:cubicBezTo>
                    <a:close/>
                  </a:path>
                </a:pathLst>
              </a:custGeom>
              <a:solidFill>
                <a:srgbClr val="FDFDF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11" name="Freeform 187"/>
              <p:cNvSpPr>
                <a:spLocks/>
              </p:cNvSpPr>
              <p:nvPr/>
            </p:nvSpPr>
            <p:spPr bwMode="auto">
              <a:xfrm>
                <a:off x="1367" y="3957"/>
                <a:ext cx="134" cy="197"/>
              </a:xfrm>
              <a:custGeom>
                <a:avLst/>
                <a:gdLst/>
                <a:ahLst/>
                <a:cxnLst>
                  <a:cxn ang="0">
                    <a:pos x="109" y="48"/>
                  </a:cxn>
                  <a:cxn ang="0">
                    <a:pos x="115" y="26"/>
                  </a:cxn>
                  <a:cxn ang="0">
                    <a:pos x="27" y="30"/>
                  </a:cxn>
                  <a:cxn ang="0">
                    <a:pos x="56" y="108"/>
                  </a:cxn>
                  <a:cxn ang="0">
                    <a:pos x="80" y="157"/>
                  </a:cxn>
                  <a:cxn ang="0">
                    <a:pos x="17" y="144"/>
                  </a:cxn>
                  <a:cxn ang="0">
                    <a:pos x="9" y="167"/>
                  </a:cxn>
                  <a:cxn ang="0">
                    <a:pos x="98" y="168"/>
                  </a:cxn>
                  <a:cxn ang="0">
                    <a:pos x="99" y="92"/>
                  </a:cxn>
                  <a:cxn ang="0">
                    <a:pos x="47" y="46"/>
                  </a:cxn>
                  <a:cxn ang="0">
                    <a:pos x="109" y="48"/>
                  </a:cxn>
                </a:cxnLst>
                <a:rect l="0" t="0" r="r" b="b"/>
                <a:pathLst>
                  <a:path w="133" h="197">
                    <a:moveTo>
                      <a:pt x="109" y="48"/>
                    </a:moveTo>
                    <a:cubicBezTo>
                      <a:pt x="110" y="49"/>
                      <a:pt x="115" y="26"/>
                      <a:pt x="115" y="26"/>
                    </a:cubicBezTo>
                    <a:cubicBezTo>
                      <a:pt x="115" y="26"/>
                      <a:pt x="53" y="0"/>
                      <a:pt x="27" y="30"/>
                    </a:cubicBezTo>
                    <a:cubicBezTo>
                      <a:pt x="0" y="60"/>
                      <a:pt x="12" y="95"/>
                      <a:pt x="56" y="108"/>
                    </a:cubicBezTo>
                    <a:cubicBezTo>
                      <a:pt x="100" y="121"/>
                      <a:pt x="89" y="152"/>
                      <a:pt x="80" y="157"/>
                    </a:cubicBezTo>
                    <a:cubicBezTo>
                      <a:pt x="71" y="162"/>
                      <a:pt x="52" y="174"/>
                      <a:pt x="17" y="144"/>
                    </a:cubicBezTo>
                    <a:cubicBezTo>
                      <a:pt x="9" y="167"/>
                      <a:pt x="9" y="167"/>
                      <a:pt x="9" y="167"/>
                    </a:cubicBezTo>
                    <a:cubicBezTo>
                      <a:pt x="9" y="167"/>
                      <a:pt x="64" y="197"/>
                      <a:pt x="98" y="168"/>
                    </a:cubicBezTo>
                    <a:cubicBezTo>
                      <a:pt x="133" y="140"/>
                      <a:pt x="121" y="104"/>
                      <a:pt x="99" y="92"/>
                    </a:cubicBezTo>
                    <a:cubicBezTo>
                      <a:pt x="77" y="80"/>
                      <a:pt x="33" y="74"/>
                      <a:pt x="47" y="46"/>
                    </a:cubicBezTo>
                    <a:cubicBezTo>
                      <a:pt x="60" y="18"/>
                      <a:pt x="106" y="43"/>
                      <a:pt x="109" y="48"/>
                    </a:cubicBezTo>
                    <a:close/>
                  </a:path>
                </a:pathLst>
              </a:custGeom>
              <a:solidFill>
                <a:srgbClr val="FFBB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12" name="Freeform 188"/>
              <p:cNvSpPr>
                <a:spLocks/>
              </p:cNvSpPr>
              <p:nvPr/>
            </p:nvSpPr>
            <p:spPr bwMode="auto">
              <a:xfrm>
                <a:off x="1367" y="3957"/>
                <a:ext cx="134" cy="197"/>
              </a:xfrm>
              <a:custGeom>
                <a:avLst/>
                <a:gdLst/>
                <a:ahLst/>
                <a:cxnLst>
                  <a:cxn ang="0">
                    <a:pos x="109" y="48"/>
                  </a:cxn>
                  <a:cxn ang="0">
                    <a:pos x="115" y="26"/>
                  </a:cxn>
                  <a:cxn ang="0">
                    <a:pos x="27" y="30"/>
                  </a:cxn>
                  <a:cxn ang="0">
                    <a:pos x="56" y="108"/>
                  </a:cxn>
                  <a:cxn ang="0">
                    <a:pos x="80" y="157"/>
                  </a:cxn>
                  <a:cxn ang="0">
                    <a:pos x="17" y="144"/>
                  </a:cxn>
                  <a:cxn ang="0">
                    <a:pos x="9" y="167"/>
                  </a:cxn>
                  <a:cxn ang="0">
                    <a:pos x="98" y="168"/>
                  </a:cxn>
                  <a:cxn ang="0">
                    <a:pos x="99" y="92"/>
                  </a:cxn>
                  <a:cxn ang="0">
                    <a:pos x="47" y="46"/>
                  </a:cxn>
                  <a:cxn ang="0">
                    <a:pos x="109" y="48"/>
                  </a:cxn>
                </a:cxnLst>
                <a:rect l="0" t="0" r="r" b="b"/>
                <a:pathLst>
                  <a:path w="133" h="197">
                    <a:moveTo>
                      <a:pt x="109" y="48"/>
                    </a:moveTo>
                    <a:cubicBezTo>
                      <a:pt x="110" y="49"/>
                      <a:pt x="115" y="26"/>
                      <a:pt x="115" y="26"/>
                    </a:cubicBezTo>
                    <a:cubicBezTo>
                      <a:pt x="115" y="26"/>
                      <a:pt x="53" y="0"/>
                      <a:pt x="27" y="30"/>
                    </a:cubicBezTo>
                    <a:cubicBezTo>
                      <a:pt x="0" y="60"/>
                      <a:pt x="12" y="95"/>
                      <a:pt x="56" y="108"/>
                    </a:cubicBezTo>
                    <a:cubicBezTo>
                      <a:pt x="100" y="121"/>
                      <a:pt x="89" y="152"/>
                      <a:pt x="80" y="157"/>
                    </a:cubicBezTo>
                    <a:cubicBezTo>
                      <a:pt x="71" y="162"/>
                      <a:pt x="52" y="174"/>
                      <a:pt x="17" y="144"/>
                    </a:cubicBezTo>
                    <a:cubicBezTo>
                      <a:pt x="9" y="167"/>
                      <a:pt x="9" y="167"/>
                      <a:pt x="9" y="167"/>
                    </a:cubicBezTo>
                    <a:cubicBezTo>
                      <a:pt x="9" y="167"/>
                      <a:pt x="64" y="197"/>
                      <a:pt x="98" y="168"/>
                    </a:cubicBezTo>
                    <a:cubicBezTo>
                      <a:pt x="133" y="140"/>
                      <a:pt x="121" y="104"/>
                      <a:pt x="99" y="92"/>
                    </a:cubicBezTo>
                    <a:cubicBezTo>
                      <a:pt x="77" y="80"/>
                      <a:pt x="33" y="74"/>
                      <a:pt x="47" y="46"/>
                    </a:cubicBezTo>
                    <a:cubicBezTo>
                      <a:pt x="60" y="18"/>
                      <a:pt x="106" y="43"/>
                      <a:pt x="109" y="48"/>
                    </a:cubicBezTo>
                    <a:close/>
                  </a:path>
                </a:pathLst>
              </a:custGeom>
              <a:no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13" name="Freeform 189"/>
              <p:cNvSpPr>
                <a:spLocks noEditPoints="1"/>
              </p:cNvSpPr>
              <p:nvPr/>
            </p:nvSpPr>
            <p:spPr bwMode="auto">
              <a:xfrm>
                <a:off x="1058" y="3973"/>
                <a:ext cx="133" cy="21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32" y="25"/>
                  </a:cxn>
                  <a:cxn ang="0">
                    <a:pos x="32" y="4"/>
                  </a:cxn>
                  <a:cxn ang="0">
                    <a:pos x="0" y="4"/>
                  </a:cxn>
                  <a:cxn ang="0">
                    <a:pos x="0" y="210"/>
                  </a:cxn>
                  <a:cxn ang="0">
                    <a:pos x="32" y="210"/>
                  </a:cxn>
                  <a:cxn ang="0">
                    <a:pos x="32" y="143"/>
                  </a:cxn>
                  <a:cxn ang="0">
                    <a:pos x="71" y="164"/>
                  </a:cxn>
                  <a:cxn ang="0">
                    <a:pos x="132" y="82"/>
                  </a:cxn>
                  <a:cxn ang="0">
                    <a:pos x="77" y="0"/>
                  </a:cxn>
                  <a:cxn ang="0">
                    <a:pos x="99" y="74"/>
                  </a:cxn>
                  <a:cxn ang="0">
                    <a:pos x="99" y="101"/>
                  </a:cxn>
                  <a:cxn ang="0">
                    <a:pos x="66" y="146"/>
                  </a:cxn>
                  <a:cxn ang="0">
                    <a:pos x="32" y="100"/>
                  </a:cxn>
                  <a:cxn ang="0">
                    <a:pos x="32" y="74"/>
                  </a:cxn>
                  <a:cxn ang="0">
                    <a:pos x="70" y="22"/>
                  </a:cxn>
                  <a:cxn ang="0">
                    <a:pos x="99" y="74"/>
                  </a:cxn>
                </a:cxnLst>
                <a:rect l="0" t="0" r="r" b="b"/>
                <a:pathLst>
                  <a:path w="132" h="210">
                    <a:moveTo>
                      <a:pt x="77" y="0"/>
                    </a:moveTo>
                    <a:cubicBezTo>
                      <a:pt x="47" y="0"/>
                      <a:pt x="32" y="25"/>
                      <a:pt x="32" y="25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32" y="210"/>
                      <a:pt x="32" y="210"/>
                      <a:pt x="32" y="210"/>
                    </a:cubicBezTo>
                    <a:cubicBezTo>
                      <a:pt x="32" y="143"/>
                      <a:pt x="32" y="143"/>
                      <a:pt x="32" y="143"/>
                    </a:cubicBezTo>
                    <a:cubicBezTo>
                      <a:pt x="32" y="143"/>
                      <a:pt x="40" y="164"/>
                      <a:pt x="71" y="164"/>
                    </a:cubicBezTo>
                    <a:cubicBezTo>
                      <a:pt x="102" y="164"/>
                      <a:pt x="132" y="139"/>
                      <a:pt x="132" y="82"/>
                    </a:cubicBezTo>
                    <a:cubicBezTo>
                      <a:pt x="132" y="25"/>
                      <a:pt x="108" y="0"/>
                      <a:pt x="77" y="0"/>
                    </a:cubicBezTo>
                    <a:close/>
                    <a:moveTo>
                      <a:pt x="99" y="74"/>
                    </a:moveTo>
                    <a:cubicBezTo>
                      <a:pt x="99" y="101"/>
                      <a:pt x="99" y="101"/>
                      <a:pt x="99" y="101"/>
                    </a:cubicBezTo>
                    <a:cubicBezTo>
                      <a:pt x="99" y="150"/>
                      <a:pt x="66" y="146"/>
                      <a:pt x="66" y="146"/>
                    </a:cubicBezTo>
                    <a:cubicBezTo>
                      <a:pt x="32" y="146"/>
                      <a:pt x="32" y="100"/>
                      <a:pt x="32" y="100"/>
                    </a:cubicBezTo>
                    <a:cubicBezTo>
                      <a:pt x="32" y="74"/>
                      <a:pt x="32" y="74"/>
                      <a:pt x="32" y="74"/>
                    </a:cubicBezTo>
                    <a:cubicBezTo>
                      <a:pt x="32" y="58"/>
                      <a:pt x="39" y="19"/>
                      <a:pt x="70" y="22"/>
                    </a:cubicBezTo>
                    <a:cubicBezTo>
                      <a:pt x="100" y="24"/>
                      <a:pt x="99" y="74"/>
                      <a:pt x="99" y="74"/>
                    </a:cubicBezTo>
                    <a:close/>
                  </a:path>
                </a:pathLst>
              </a:custGeom>
              <a:solidFill>
                <a:srgbClr val="FDFDF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14" name="Freeform 190"/>
              <p:cNvSpPr>
                <a:spLocks noEditPoints="1"/>
              </p:cNvSpPr>
              <p:nvPr/>
            </p:nvSpPr>
            <p:spPr bwMode="auto">
              <a:xfrm>
                <a:off x="1583" y="3918"/>
                <a:ext cx="140" cy="219"/>
              </a:xfrm>
              <a:custGeom>
                <a:avLst/>
                <a:gdLst/>
                <a:ahLst/>
                <a:cxnLst>
                  <a:cxn ang="0">
                    <a:pos x="132" y="126"/>
                  </a:cxn>
                  <a:cxn ang="0">
                    <a:pos x="77" y="55"/>
                  </a:cxn>
                  <a:cxn ang="0">
                    <a:pos x="33" y="77"/>
                  </a:cxn>
                  <a:cxn ang="0">
                    <a:pos x="33" y="0"/>
                  </a:cxn>
                  <a:cxn ang="0">
                    <a:pos x="0" y="0"/>
                  </a:cxn>
                  <a:cxn ang="0">
                    <a:pos x="0" y="216"/>
                  </a:cxn>
                  <a:cxn ang="0">
                    <a:pos x="17" y="216"/>
                  </a:cxn>
                  <a:cxn ang="0">
                    <a:pos x="26" y="198"/>
                  </a:cxn>
                  <a:cxn ang="0">
                    <a:pos x="68" y="219"/>
                  </a:cxn>
                  <a:cxn ang="0">
                    <a:pos x="132" y="126"/>
                  </a:cxn>
                  <a:cxn ang="0">
                    <a:pos x="100" y="129"/>
                  </a:cxn>
                  <a:cxn ang="0">
                    <a:pos x="100" y="156"/>
                  </a:cxn>
                  <a:cxn ang="0">
                    <a:pos x="66" y="201"/>
                  </a:cxn>
                  <a:cxn ang="0">
                    <a:pos x="32" y="155"/>
                  </a:cxn>
                  <a:cxn ang="0">
                    <a:pos x="32" y="129"/>
                  </a:cxn>
                  <a:cxn ang="0">
                    <a:pos x="70" y="77"/>
                  </a:cxn>
                  <a:cxn ang="0">
                    <a:pos x="100" y="129"/>
                  </a:cxn>
                </a:cxnLst>
                <a:rect l="0" t="0" r="r" b="b"/>
                <a:pathLst>
                  <a:path w="139" h="219">
                    <a:moveTo>
                      <a:pt x="132" y="126"/>
                    </a:moveTo>
                    <a:cubicBezTo>
                      <a:pt x="132" y="78"/>
                      <a:pt x="107" y="55"/>
                      <a:pt x="77" y="55"/>
                    </a:cubicBezTo>
                    <a:cubicBezTo>
                      <a:pt x="47" y="55"/>
                      <a:pt x="33" y="77"/>
                      <a:pt x="33" y="77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16"/>
                      <a:pt x="0" y="216"/>
                      <a:pt x="0" y="216"/>
                    </a:cubicBezTo>
                    <a:cubicBezTo>
                      <a:pt x="17" y="216"/>
                      <a:pt x="17" y="216"/>
                      <a:pt x="17" y="216"/>
                    </a:cubicBezTo>
                    <a:cubicBezTo>
                      <a:pt x="26" y="198"/>
                      <a:pt x="26" y="198"/>
                      <a:pt x="26" y="198"/>
                    </a:cubicBezTo>
                    <a:cubicBezTo>
                      <a:pt x="35" y="219"/>
                      <a:pt x="68" y="219"/>
                      <a:pt x="68" y="219"/>
                    </a:cubicBezTo>
                    <a:cubicBezTo>
                      <a:pt x="139" y="219"/>
                      <a:pt x="132" y="126"/>
                      <a:pt x="132" y="126"/>
                    </a:cubicBezTo>
                    <a:close/>
                    <a:moveTo>
                      <a:pt x="100" y="129"/>
                    </a:moveTo>
                    <a:cubicBezTo>
                      <a:pt x="100" y="156"/>
                      <a:pt x="100" y="156"/>
                      <a:pt x="100" y="156"/>
                    </a:cubicBezTo>
                    <a:cubicBezTo>
                      <a:pt x="100" y="205"/>
                      <a:pt x="66" y="201"/>
                      <a:pt x="66" y="201"/>
                    </a:cubicBezTo>
                    <a:cubicBezTo>
                      <a:pt x="33" y="201"/>
                      <a:pt x="32" y="155"/>
                      <a:pt x="32" y="155"/>
                    </a:cubicBezTo>
                    <a:cubicBezTo>
                      <a:pt x="32" y="129"/>
                      <a:pt x="32" y="129"/>
                      <a:pt x="32" y="129"/>
                    </a:cubicBezTo>
                    <a:cubicBezTo>
                      <a:pt x="32" y="113"/>
                      <a:pt x="40" y="74"/>
                      <a:pt x="70" y="77"/>
                    </a:cubicBezTo>
                    <a:cubicBezTo>
                      <a:pt x="100" y="79"/>
                      <a:pt x="100" y="129"/>
                      <a:pt x="100" y="129"/>
                    </a:cubicBezTo>
                    <a:close/>
                  </a:path>
                </a:pathLst>
              </a:custGeom>
              <a:solidFill>
                <a:srgbClr val="FDFDF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15" name="Rectangle 191"/>
              <p:cNvSpPr>
                <a:spLocks noChangeArrowheads="1"/>
              </p:cNvSpPr>
              <p:nvPr/>
            </p:nvSpPr>
            <p:spPr bwMode="auto">
              <a:xfrm>
                <a:off x="1511" y="3973"/>
                <a:ext cx="31" cy="160"/>
              </a:xfrm>
              <a:prstGeom prst="rect">
                <a:avLst/>
              </a:prstGeom>
              <a:solidFill>
                <a:srgbClr val="FFBB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16" name="Rectangle 192"/>
              <p:cNvSpPr>
                <a:spLocks noChangeArrowheads="1"/>
              </p:cNvSpPr>
              <p:nvPr/>
            </p:nvSpPr>
            <p:spPr bwMode="auto">
              <a:xfrm>
                <a:off x="1511" y="3973"/>
                <a:ext cx="31" cy="160"/>
              </a:xfrm>
              <a:prstGeom prst="rect">
                <a:avLst/>
              </a:prstGeom>
              <a:no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17" name="Freeform 193"/>
              <p:cNvSpPr>
                <a:spLocks noEditPoints="1"/>
              </p:cNvSpPr>
              <p:nvPr/>
            </p:nvSpPr>
            <p:spPr bwMode="auto">
              <a:xfrm>
                <a:off x="1215" y="3972"/>
                <a:ext cx="144" cy="165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83"/>
                  </a:cxn>
                  <a:cxn ang="0">
                    <a:pos x="72" y="165"/>
                  </a:cxn>
                  <a:cxn ang="0">
                    <a:pos x="143" y="83"/>
                  </a:cxn>
                  <a:cxn ang="0">
                    <a:pos x="72" y="0"/>
                  </a:cxn>
                  <a:cxn ang="0">
                    <a:pos x="72" y="150"/>
                  </a:cxn>
                  <a:cxn ang="0">
                    <a:pos x="36" y="83"/>
                  </a:cxn>
                  <a:cxn ang="0">
                    <a:pos x="72" y="15"/>
                  </a:cxn>
                  <a:cxn ang="0">
                    <a:pos x="107" y="83"/>
                  </a:cxn>
                  <a:cxn ang="0">
                    <a:pos x="72" y="150"/>
                  </a:cxn>
                </a:cxnLst>
                <a:rect l="0" t="0" r="r" b="b"/>
                <a:pathLst>
                  <a:path w="143" h="165">
                    <a:moveTo>
                      <a:pt x="72" y="0"/>
                    </a:moveTo>
                    <a:cubicBezTo>
                      <a:pt x="32" y="0"/>
                      <a:pt x="0" y="37"/>
                      <a:pt x="0" y="83"/>
                    </a:cubicBezTo>
                    <a:cubicBezTo>
                      <a:pt x="0" y="128"/>
                      <a:pt x="32" y="165"/>
                      <a:pt x="72" y="165"/>
                    </a:cubicBezTo>
                    <a:cubicBezTo>
                      <a:pt x="111" y="165"/>
                      <a:pt x="143" y="128"/>
                      <a:pt x="143" y="83"/>
                    </a:cubicBezTo>
                    <a:cubicBezTo>
                      <a:pt x="143" y="37"/>
                      <a:pt x="111" y="0"/>
                      <a:pt x="72" y="0"/>
                    </a:cubicBezTo>
                    <a:close/>
                    <a:moveTo>
                      <a:pt x="72" y="150"/>
                    </a:moveTo>
                    <a:cubicBezTo>
                      <a:pt x="52" y="150"/>
                      <a:pt x="36" y="120"/>
                      <a:pt x="36" y="83"/>
                    </a:cubicBezTo>
                    <a:cubicBezTo>
                      <a:pt x="36" y="45"/>
                      <a:pt x="52" y="15"/>
                      <a:pt x="72" y="15"/>
                    </a:cubicBezTo>
                    <a:cubicBezTo>
                      <a:pt x="91" y="15"/>
                      <a:pt x="107" y="45"/>
                      <a:pt x="107" y="83"/>
                    </a:cubicBezTo>
                    <a:cubicBezTo>
                      <a:pt x="107" y="120"/>
                      <a:pt x="91" y="150"/>
                      <a:pt x="72" y="150"/>
                    </a:cubicBezTo>
                    <a:close/>
                  </a:path>
                </a:pathLst>
              </a:custGeom>
              <a:solidFill>
                <a:srgbClr val="FDFDF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18" name="Oval 194"/>
              <p:cNvSpPr>
                <a:spLocks noChangeArrowheads="1"/>
              </p:cNvSpPr>
              <p:nvPr/>
            </p:nvSpPr>
            <p:spPr bwMode="auto">
              <a:xfrm>
                <a:off x="1507" y="3934"/>
                <a:ext cx="39" cy="30"/>
              </a:xfrm>
              <a:prstGeom prst="ellipse">
                <a:avLst/>
              </a:prstGeom>
              <a:solidFill>
                <a:srgbClr val="FFBB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19" name="Oval 195"/>
              <p:cNvSpPr>
                <a:spLocks noChangeArrowheads="1"/>
              </p:cNvSpPr>
              <p:nvPr/>
            </p:nvSpPr>
            <p:spPr bwMode="auto">
              <a:xfrm>
                <a:off x="1507" y="3934"/>
                <a:ext cx="39" cy="30"/>
              </a:xfrm>
              <a:prstGeom prst="ellipse">
                <a:avLst/>
              </a:prstGeom>
              <a:no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20" name="Rectangle 196"/>
              <p:cNvSpPr>
                <a:spLocks noChangeArrowheads="1"/>
              </p:cNvSpPr>
              <p:nvPr/>
            </p:nvSpPr>
            <p:spPr bwMode="auto">
              <a:xfrm>
                <a:off x="1747" y="3918"/>
                <a:ext cx="31" cy="218"/>
              </a:xfrm>
              <a:prstGeom prst="rect">
                <a:avLst/>
              </a:prstGeom>
              <a:solidFill>
                <a:srgbClr val="FDFDF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21" name="Freeform 197"/>
              <p:cNvSpPr>
                <a:spLocks/>
              </p:cNvSpPr>
              <p:nvPr/>
            </p:nvSpPr>
            <p:spPr bwMode="auto">
              <a:xfrm>
                <a:off x="1978" y="3932"/>
                <a:ext cx="36" cy="1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" y="0"/>
                  </a:cxn>
                  <a:cxn ang="0">
                    <a:pos x="32" y="149"/>
                  </a:cxn>
                  <a:cxn ang="0">
                    <a:pos x="6" y="149"/>
                  </a:cxn>
                  <a:cxn ang="0">
                    <a:pos x="0" y="0"/>
                  </a:cxn>
                </a:cxnLst>
                <a:rect l="0" t="0" r="r" b="b"/>
                <a:pathLst>
                  <a:path w="36" h="149">
                    <a:moveTo>
                      <a:pt x="0" y="0"/>
                    </a:moveTo>
                    <a:lnTo>
                      <a:pt x="36" y="0"/>
                    </a:lnTo>
                    <a:lnTo>
                      <a:pt x="32" y="149"/>
                    </a:lnTo>
                    <a:lnTo>
                      <a:pt x="6" y="1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DF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23" name="Freeform 199"/>
              <p:cNvSpPr>
                <a:spLocks noEditPoints="1"/>
              </p:cNvSpPr>
              <p:nvPr/>
            </p:nvSpPr>
            <p:spPr bwMode="auto">
              <a:xfrm>
                <a:off x="2792" y="2312"/>
                <a:ext cx="145" cy="294"/>
              </a:xfrm>
              <a:custGeom>
                <a:avLst/>
                <a:gdLst/>
                <a:ahLst/>
                <a:cxnLst>
                  <a:cxn ang="0">
                    <a:pos x="97" y="294"/>
                  </a:cxn>
                  <a:cxn ang="0">
                    <a:pos x="93" y="258"/>
                  </a:cxn>
                  <a:cxn ang="0">
                    <a:pos x="93" y="211"/>
                  </a:cxn>
                  <a:cxn ang="0">
                    <a:pos x="63" y="174"/>
                  </a:cxn>
                  <a:cxn ang="0">
                    <a:pos x="47" y="174"/>
                  </a:cxn>
                  <a:cxn ang="0">
                    <a:pos x="47" y="294"/>
                  </a:cxn>
                  <a:cxn ang="0">
                    <a:pos x="0" y="294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138" y="68"/>
                  </a:cxn>
                  <a:cxn ang="0">
                    <a:pos x="138" y="91"/>
                  </a:cxn>
                  <a:cxn ang="0">
                    <a:pos x="108" y="150"/>
                  </a:cxn>
                  <a:cxn ang="0">
                    <a:pos x="108" y="151"/>
                  </a:cxn>
                  <a:cxn ang="0">
                    <a:pos x="139" y="213"/>
                  </a:cxn>
                  <a:cxn ang="0">
                    <a:pos x="139" y="258"/>
                  </a:cxn>
                  <a:cxn ang="0">
                    <a:pos x="144" y="294"/>
                  </a:cxn>
                  <a:cxn ang="0">
                    <a:pos x="97" y="294"/>
                  </a:cxn>
                  <a:cxn ang="0">
                    <a:pos x="47" y="42"/>
                  </a:cxn>
                  <a:cxn ang="0">
                    <a:pos x="47" y="132"/>
                  </a:cxn>
                  <a:cxn ang="0">
                    <a:pos x="65" y="132"/>
                  </a:cxn>
                  <a:cxn ang="0">
                    <a:pos x="92" y="101"/>
                  </a:cxn>
                  <a:cxn ang="0">
                    <a:pos x="92" y="72"/>
                  </a:cxn>
                  <a:cxn ang="0">
                    <a:pos x="69" y="42"/>
                  </a:cxn>
                  <a:cxn ang="0">
                    <a:pos x="47" y="42"/>
                  </a:cxn>
                </a:cxnLst>
                <a:rect l="0" t="0" r="r" b="b"/>
                <a:pathLst>
                  <a:path w="144" h="294">
                    <a:moveTo>
                      <a:pt x="97" y="294"/>
                    </a:moveTo>
                    <a:cubicBezTo>
                      <a:pt x="94" y="286"/>
                      <a:pt x="93" y="282"/>
                      <a:pt x="93" y="258"/>
                    </a:cubicBezTo>
                    <a:cubicBezTo>
                      <a:pt x="93" y="211"/>
                      <a:pt x="93" y="211"/>
                      <a:pt x="93" y="211"/>
                    </a:cubicBezTo>
                    <a:cubicBezTo>
                      <a:pt x="93" y="184"/>
                      <a:pt x="83" y="174"/>
                      <a:pt x="63" y="174"/>
                    </a:cubicBezTo>
                    <a:cubicBezTo>
                      <a:pt x="47" y="174"/>
                      <a:pt x="47" y="174"/>
                      <a:pt x="47" y="174"/>
                    </a:cubicBezTo>
                    <a:cubicBezTo>
                      <a:pt x="47" y="294"/>
                      <a:pt x="47" y="294"/>
                      <a:pt x="47" y="294"/>
                    </a:cubicBezTo>
                    <a:cubicBezTo>
                      <a:pt x="0" y="294"/>
                      <a:pt x="0" y="294"/>
                      <a:pt x="0" y="29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118" y="0"/>
                      <a:pt x="138" y="22"/>
                      <a:pt x="138" y="68"/>
                    </a:cubicBezTo>
                    <a:cubicBezTo>
                      <a:pt x="138" y="91"/>
                      <a:pt x="138" y="91"/>
                      <a:pt x="138" y="91"/>
                    </a:cubicBezTo>
                    <a:cubicBezTo>
                      <a:pt x="138" y="121"/>
                      <a:pt x="129" y="140"/>
                      <a:pt x="108" y="150"/>
                    </a:cubicBezTo>
                    <a:cubicBezTo>
                      <a:pt x="108" y="151"/>
                      <a:pt x="108" y="151"/>
                      <a:pt x="108" y="151"/>
                    </a:cubicBezTo>
                    <a:cubicBezTo>
                      <a:pt x="131" y="160"/>
                      <a:pt x="139" y="182"/>
                      <a:pt x="139" y="213"/>
                    </a:cubicBezTo>
                    <a:cubicBezTo>
                      <a:pt x="139" y="258"/>
                      <a:pt x="139" y="258"/>
                      <a:pt x="139" y="258"/>
                    </a:cubicBezTo>
                    <a:cubicBezTo>
                      <a:pt x="139" y="272"/>
                      <a:pt x="139" y="283"/>
                      <a:pt x="144" y="294"/>
                    </a:cubicBezTo>
                    <a:lnTo>
                      <a:pt x="97" y="294"/>
                    </a:lnTo>
                    <a:close/>
                    <a:moveTo>
                      <a:pt x="47" y="42"/>
                    </a:moveTo>
                    <a:cubicBezTo>
                      <a:pt x="47" y="132"/>
                      <a:pt x="47" y="132"/>
                      <a:pt x="47" y="132"/>
                    </a:cubicBezTo>
                    <a:cubicBezTo>
                      <a:pt x="65" y="132"/>
                      <a:pt x="65" y="132"/>
                      <a:pt x="65" y="132"/>
                    </a:cubicBezTo>
                    <a:cubicBezTo>
                      <a:pt x="82" y="132"/>
                      <a:pt x="92" y="125"/>
                      <a:pt x="92" y="101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92" y="51"/>
                      <a:pt x="85" y="42"/>
                      <a:pt x="69" y="42"/>
                    </a:cubicBezTo>
                    <a:lnTo>
                      <a:pt x="47" y="42"/>
                    </a:lnTo>
                    <a:close/>
                  </a:path>
                </a:pathLst>
              </a:custGeom>
              <a:solidFill>
                <a:srgbClr val="FFBB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24" name="Freeform 200"/>
              <p:cNvSpPr>
                <a:spLocks noEditPoints="1"/>
              </p:cNvSpPr>
              <p:nvPr/>
            </p:nvSpPr>
            <p:spPr bwMode="auto">
              <a:xfrm>
                <a:off x="2580" y="2250"/>
                <a:ext cx="162" cy="356"/>
              </a:xfrm>
              <a:custGeom>
                <a:avLst/>
                <a:gdLst/>
                <a:ahLst/>
                <a:cxnLst>
                  <a:cxn ang="0">
                    <a:pos x="162" y="356"/>
                  </a:cxn>
                  <a:cxn ang="0">
                    <a:pos x="116" y="356"/>
                  </a:cxn>
                  <a:cxn ang="0">
                    <a:pos x="107" y="302"/>
                  </a:cxn>
                  <a:cxn ang="0">
                    <a:pos x="50" y="302"/>
                  </a:cxn>
                  <a:cxn ang="0">
                    <a:pos x="42" y="356"/>
                  </a:cxn>
                  <a:cxn ang="0">
                    <a:pos x="0" y="356"/>
                  </a:cxn>
                  <a:cxn ang="0">
                    <a:pos x="47" y="62"/>
                  </a:cxn>
                  <a:cxn ang="0">
                    <a:pos x="115" y="62"/>
                  </a:cxn>
                  <a:cxn ang="0">
                    <a:pos x="162" y="356"/>
                  </a:cxn>
                  <a:cxn ang="0">
                    <a:pos x="131" y="0"/>
                  </a:cxn>
                  <a:cxn ang="0">
                    <a:pos x="87" y="47"/>
                  </a:cxn>
                  <a:cxn ang="0">
                    <a:pos x="56" y="47"/>
                  </a:cxn>
                  <a:cxn ang="0">
                    <a:pos x="85" y="0"/>
                  </a:cxn>
                  <a:cxn ang="0">
                    <a:pos x="131" y="0"/>
                  </a:cxn>
                  <a:cxn ang="0">
                    <a:pos x="56" y="263"/>
                  </a:cxn>
                  <a:cxn ang="0">
                    <a:pos x="101" y="263"/>
                  </a:cxn>
                  <a:cxn ang="0">
                    <a:pos x="79" y="114"/>
                  </a:cxn>
                  <a:cxn ang="0">
                    <a:pos x="78" y="114"/>
                  </a:cxn>
                  <a:cxn ang="0">
                    <a:pos x="56" y="263"/>
                  </a:cxn>
                </a:cxnLst>
                <a:rect l="0" t="0" r="r" b="b"/>
                <a:pathLst>
                  <a:path w="162" h="356">
                    <a:moveTo>
                      <a:pt x="162" y="356"/>
                    </a:moveTo>
                    <a:lnTo>
                      <a:pt x="116" y="356"/>
                    </a:lnTo>
                    <a:lnTo>
                      <a:pt x="107" y="302"/>
                    </a:lnTo>
                    <a:lnTo>
                      <a:pt x="50" y="302"/>
                    </a:lnTo>
                    <a:lnTo>
                      <a:pt x="42" y="356"/>
                    </a:lnTo>
                    <a:lnTo>
                      <a:pt x="0" y="356"/>
                    </a:lnTo>
                    <a:lnTo>
                      <a:pt x="47" y="62"/>
                    </a:lnTo>
                    <a:lnTo>
                      <a:pt x="115" y="62"/>
                    </a:lnTo>
                    <a:lnTo>
                      <a:pt x="162" y="356"/>
                    </a:lnTo>
                    <a:close/>
                    <a:moveTo>
                      <a:pt x="131" y="0"/>
                    </a:moveTo>
                    <a:lnTo>
                      <a:pt x="87" y="47"/>
                    </a:lnTo>
                    <a:lnTo>
                      <a:pt x="56" y="47"/>
                    </a:lnTo>
                    <a:lnTo>
                      <a:pt x="85" y="0"/>
                    </a:lnTo>
                    <a:lnTo>
                      <a:pt x="131" y="0"/>
                    </a:lnTo>
                    <a:close/>
                    <a:moveTo>
                      <a:pt x="56" y="263"/>
                    </a:moveTo>
                    <a:lnTo>
                      <a:pt x="101" y="263"/>
                    </a:lnTo>
                    <a:lnTo>
                      <a:pt x="79" y="114"/>
                    </a:lnTo>
                    <a:lnTo>
                      <a:pt x="78" y="114"/>
                    </a:lnTo>
                    <a:lnTo>
                      <a:pt x="56" y="263"/>
                    </a:lnTo>
                    <a:close/>
                  </a:path>
                </a:pathLst>
              </a:custGeom>
              <a:solidFill>
                <a:srgbClr val="FFBB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27" name="Freeform 203"/>
              <p:cNvSpPr>
                <a:spLocks/>
              </p:cNvSpPr>
              <p:nvPr/>
            </p:nvSpPr>
            <p:spPr bwMode="auto">
              <a:xfrm>
                <a:off x="2967" y="2312"/>
                <a:ext cx="144" cy="2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4" y="0"/>
                  </a:cxn>
                  <a:cxn ang="0">
                    <a:pos x="144" y="42"/>
                  </a:cxn>
                  <a:cxn ang="0">
                    <a:pos x="94" y="42"/>
                  </a:cxn>
                  <a:cxn ang="0">
                    <a:pos x="94" y="294"/>
                  </a:cxn>
                  <a:cxn ang="0">
                    <a:pos x="48" y="294"/>
                  </a:cxn>
                  <a:cxn ang="0">
                    <a:pos x="48" y="42"/>
                  </a:cxn>
                  <a:cxn ang="0">
                    <a:pos x="0" y="42"/>
                  </a:cxn>
                  <a:cxn ang="0">
                    <a:pos x="0" y="0"/>
                  </a:cxn>
                </a:cxnLst>
                <a:rect l="0" t="0" r="r" b="b"/>
                <a:pathLst>
                  <a:path w="144" h="294">
                    <a:moveTo>
                      <a:pt x="0" y="0"/>
                    </a:moveTo>
                    <a:lnTo>
                      <a:pt x="144" y="0"/>
                    </a:lnTo>
                    <a:lnTo>
                      <a:pt x="144" y="42"/>
                    </a:lnTo>
                    <a:lnTo>
                      <a:pt x="94" y="42"/>
                    </a:lnTo>
                    <a:lnTo>
                      <a:pt x="94" y="294"/>
                    </a:lnTo>
                    <a:lnTo>
                      <a:pt x="48" y="294"/>
                    </a:lnTo>
                    <a:lnTo>
                      <a:pt x="48" y="42"/>
                    </a:lnTo>
                    <a:lnTo>
                      <a:pt x="0" y="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B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28" name="Freeform 204"/>
              <p:cNvSpPr>
                <a:spLocks/>
              </p:cNvSpPr>
              <p:nvPr/>
            </p:nvSpPr>
            <p:spPr bwMode="auto">
              <a:xfrm>
                <a:off x="3168" y="2312"/>
                <a:ext cx="127" cy="294"/>
              </a:xfrm>
              <a:custGeom>
                <a:avLst/>
                <a:gdLst/>
                <a:ahLst/>
                <a:cxnLst>
                  <a:cxn ang="0">
                    <a:pos x="46" y="124"/>
                  </a:cxn>
                  <a:cxn ang="0">
                    <a:pos x="110" y="124"/>
                  </a:cxn>
                  <a:cxn ang="0">
                    <a:pos x="110" y="166"/>
                  </a:cxn>
                  <a:cxn ang="0">
                    <a:pos x="46" y="166"/>
                  </a:cxn>
                  <a:cxn ang="0">
                    <a:pos x="46" y="252"/>
                  </a:cxn>
                  <a:cxn ang="0">
                    <a:pos x="127" y="252"/>
                  </a:cxn>
                  <a:cxn ang="0">
                    <a:pos x="127" y="294"/>
                  </a:cxn>
                  <a:cxn ang="0">
                    <a:pos x="0" y="294"/>
                  </a:cxn>
                  <a:cxn ang="0">
                    <a:pos x="0" y="0"/>
                  </a:cxn>
                  <a:cxn ang="0">
                    <a:pos x="127" y="0"/>
                  </a:cxn>
                  <a:cxn ang="0">
                    <a:pos x="127" y="42"/>
                  </a:cxn>
                  <a:cxn ang="0">
                    <a:pos x="46" y="42"/>
                  </a:cxn>
                  <a:cxn ang="0">
                    <a:pos x="46" y="124"/>
                  </a:cxn>
                </a:cxnLst>
                <a:rect l="0" t="0" r="r" b="b"/>
                <a:pathLst>
                  <a:path w="127" h="294">
                    <a:moveTo>
                      <a:pt x="46" y="124"/>
                    </a:moveTo>
                    <a:lnTo>
                      <a:pt x="110" y="124"/>
                    </a:lnTo>
                    <a:lnTo>
                      <a:pt x="110" y="166"/>
                    </a:lnTo>
                    <a:lnTo>
                      <a:pt x="46" y="166"/>
                    </a:lnTo>
                    <a:lnTo>
                      <a:pt x="46" y="252"/>
                    </a:lnTo>
                    <a:lnTo>
                      <a:pt x="127" y="252"/>
                    </a:lnTo>
                    <a:lnTo>
                      <a:pt x="127" y="294"/>
                    </a:lnTo>
                    <a:lnTo>
                      <a:pt x="0" y="294"/>
                    </a:lnTo>
                    <a:lnTo>
                      <a:pt x="0" y="0"/>
                    </a:lnTo>
                    <a:lnTo>
                      <a:pt x="127" y="0"/>
                    </a:lnTo>
                    <a:lnTo>
                      <a:pt x="127" y="42"/>
                    </a:lnTo>
                    <a:lnTo>
                      <a:pt x="46" y="42"/>
                    </a:lnTo>
                    <a:lnTo>
                      <a:pt x="46" y="124"/>
                    </a:lnTo>
                    <a:close/>
                  </a:path>
                </a:pathLst>
              </a:custGeom>
              <a:solidFill>
                <a:srgbClr val="FFBB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33" name="Freeform 209"/>
              <p:cNvSpPr>
                <a:spLocks noEditPoints="1"/>
              </p:cNvSpPr>
              <p:nvPr/>
            </p:nvSpPr>
            <p:spPr bwMode="auto">
              <a:xfrm>
                <a:off x="3352" y="2312"/>
                <a:ext cx="144" cy="294"/>
              </a:xfrm>
              <a:custGeom>
                <a:avLst/>
                <a:gdLst/>
                <a:ahLst/>
                <a:cxnLst>
                  <a:cxn ang="0">
                    <a:pos x="96" y="294"/>
                  </a:cxn>
                  <a:cxn ang="0">
                    <a:pos x="92" y="258"/>
                  </a:cxn>
                  <a:cxn ang="0">
                    <a:pos x="92" y="211"/>
                  </a:cxn>
                  <a:cxn ang="0">
                    <a:pos x="62" y="174"/>
                  </a:cxn>
                  <a:cxn ang="0">
                    <a:pos x="46" y="174"/>
                  </a:cxn>
                  <a:cxn ang="0">
                    <a:pos x="46" y="294"/>
                  </a:cxn>
                  <a:cxn ang="0">
                    <a:pos x="0" y="294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138" y="68"/>
                  </a:cxn>
                  <a:cxn ang="0">
                    <a:pos x="138" y="91"/>
                  </a:cxn>
                  <a:cxn ang="0">
                    <a:pos x="107" y="150"/>
                  </a:cxn>
                  <a:cxn ang="0">
                    <a:pos x="107" y="151"/>
                  </a:cxn>
                  <a:cxn ang="0">
                    <a:pos x="138" y="213"/>
                  </a:cxn>
                  <a:cxn ang="0">
                    <a:pos x="138" y="258"/>
                  </a:cxn>
                  <a:cxn ang="0">
                    <a:pos x="143" y="294"/>
                  </a:cxn>
                  <a:cxn ang="0">
                    <a:pos x="96" y="294"/>
                  </a:cxn>
                  <a:cxn ang="0">
                    <a:pos x="46" y="42"/>
                  </a:cxn>
                  <a:cxn ang="0">
                    <a:pos x="46" y="132"/>
                  </a:cxn>
                  <a:cxn ang="0">
                    <a:pos x="64" y="132"/>
                  </a:cxn>
                  <a:cxn ang="0">
                    <a:pos x="91" y="101"/>
                  </a:cxn>
                  <a:cxn ang="0">
                    <a:pos x="91" y="72"/>
                  </a:cxn>
                  <a:cxn ang="0">
                    <a:pos x="68" y="42"/>
                  </a:cxn>
                  <a:cxn ang="0">
                    <a:pos x="46" y="42"/>
                  </a:cxn>
                </a:cxnLst>
                <a:rect l="0" t="0" r="r" b="b"/>
                <a:pathLst>
                  <a:path w="143" h="294">
                    <a:moveTo>
                      <a:pt x="96" y="294"/>
                    </a:moveTo>
                    <a:cubicBezTo>
                      <a:pt x="94" y="286"/>
                      <a:pt x="92" y="282"/>
                      <a:pt x="92" y="258"/>
                    </a:cubicBezTo>
                    <a:cubicBezTo>
                      <a:pt x="92" y="211"/>
                      <a:pt x="92" y="211"/>
                      <a:pt x="92" y="211"/>
                    </a:cubicBezTo>
                    <a:cubicBezTo>
                      <a:pt x="92" y="184"/>
                      <a:pt x="83" y="174"/>
                      <a:pt x="62" y="174"/>
                    </a:cubicBezTo>
                    <a:cubicBezTo>
                      <a:pt x="46" y="174"/>
                      <a:pt x="46" y="174"/>
                      <a:pt x="46" y="174"/>
                    </a:cubicBezTo>
                    <a:cubicBezTo>
                      <a:pt x="46" y="294"/>
                      <a:pt x="46" y="294"/>
                      <a:pt x="46" y="294"/>
                    </a:cubicBezTo>
                    <a:cubicBezTo>
                      <a:pt x="0" y="294"/>
                      <a:pt x="0" y="294"/>
                      <a:pt x="0" y="29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117" y="0"/>
                      <a:pt x="138" y="22"/>
                      <a:pt x="138" y="68"/>
                    </a:cubicBezTo>
                    <a:cubicBezTo>
                      <a:pt x="138" y="91"/>
                      <a:pt x="138" y="91"/>
                      <a:pt x="138" y="91"/>
                    </a:cubicBezTo>
                    <a:cubicBezTo>
                      <a:pt x="138" y="121"/>
                      <a:pt x="128" y="140"/>
                      <a:pt x="107" y="150"/>
                    </a:cubicBezTo>
                    <a:cubicBezTo>
                      <a:pt x="107" y="151"/>
                      <a:pt x="107" y="151"/>
                      <a:pt x="107" y="151"/>
                    </a:cubicBezTo>
                    <a:cubicBezTo>
                      <a:pt x="130" y="160"/>
                      <a:pt x="138" y="182"/>
                      <a:pt x="138" y="213"/>
                    </a:cubicBezTo>
                    <a:cubicBezTo>
                      <a:pt x="138" y="258"/>
                      <a:pt x="138" y="258"/>
                      <a:pt x="138" y="258"/>
                    </a:cubicBezTo>
                    <a:cubicBezTo>
                      <a:pt x="138" y="272"/>
                      <a:pt x="138" y="283"/>
                      <a:pt x="143" y="294"/>
                    </a:cubicBezTo>
                    <a:lnTo>
                      <a:pt x="96" y="294"/>
                    </a:lnTo>
                    <a:close/>
                    <a:moveTo>
                      <a:pt x="46" y="42"/>
                    </a:moveTo>
                    <a:cubicBezTo>
                      <a:pt x="46" y="132"/>
                      <a:pt x="46" y="132"/>
                      <a:pt x="46" y="132"/>
                    </a:cubicBezTo>
                    <a:cubicBezTo>
                      <a:pt x="64" y="132"/>
                      <a:pt x="64" y="132"/>
                      <a:pt x="64" y="132"/>
                    </a:cubicBezTo>
                    <a:cubicBezTo>
                      <a:pt x="81" y="132"/>
                      <a:pt x="91" y="125"/>
                      <a:pt x="91" y="101"/>
                    </a:cubicBezTo>
                    <a:cubicBezTo>
                      <a:pt x="91" y="72"/>
                      <a:pt x="91" y="72"/>
                      <a:pt x="91" y="72"/>
                    </a:cubicBezTo>
                    <a:cubicBezTo>
                      <a:pt x="91" y="51"/>
                      <a:pt x="84" y="42"/>
                      <a:pt x="68" y="42"/>
                    </a:cubicBezTo>
                    <a:lnTo>
                      <a:pt x="46" y="42"/>
                    </a:lnTo>
                    <a:close/>
                  </a:path>
                </a:pathLst>
              </a:custGeom>
              <a:solidFill>
                <a:srgbClr val="FFBB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36" name="Freeform 212"/>
              <p:cNvSpPr>
                <a:spLocks/>
              </p:cNvSpPr>
              <p:nvPr/>
            </p:nvSpPr>
            <p:spPr bwMode="auto">
              <a:xfrm>
                <a:off x="2402" y="2309"/>
                <a:ext cx="139" cy="300"/>
              </a:xfrm>
              <a:custGeom>
                <a:avLst/>
                <a:gdLst/>
                <a:ahLst/>
                <a:cxnLst>
                  <a:cxn ang="0">
                    <a:pos x="138" y="187"/>
                  </a:cxn>
                  <a:cxn ang="0">
                    <a:pos x="138" y="226"/>
                  </a:cxn>
                  <a:cxn ang="0">
                    <a:pos x="69" y="300"/>
                  </a:cxn>
                  <a:cxn ang="0">
                    <a:pos x="0" y="226"/>
                  </a:cxn>
                  <a:cxn ang="0">
                    <a:pos x="0" y="74"/>
                  </a:cxn>
                  <a:cxn ang="0">
                    <a:pos x="69" y="0"/>
                  </a:cxn>
                  <a:cxn ang="0">
                    <a:pos x="138" y="74"/>
                  </a:cxn>
                  <a:cxn ang="0">
                    <a:pos x="138" y="102"/>
                  </a:cxn>
                  <a:cxn ang="0">
                    <a:pos x="94" y="102"/>
                  </a:cxn>
                  <a:cxn ang="0">
                    <a:pos x="94" y="71"/>
                  </a:cxn>
                  <a:cxn ang="0">
                    <a:pos x="70" y="42"/>
                  </a:cxn>
                  <a:cxn ang="0">
                    <a:pos x="46" y="71"/>
                  </a:cxn>
                  <a:cxn ang="0">
                    <a:pos x="46" y="229"/>
                  </a:cxn>
                  <a:cxn ang="0">
                    <a:pos x="70" y="258"/>
                  </a:cxn>
                  <a:cxn ang="0">
                    <a:pos x="94" y="229"/>
                  </a:cxn>
                  <a:cxn ang="0">
                    <a:pos x="94" y="187"/>
                  </a:cxn>
                  <a:cxn ang="0">
                    <a:pos x="138" y="187"/>
                  </a:cxn>
                </a:cxnLst>
                <a:rect l="0" t="0" r="r" b="b"/>
                <a:pathLst>
                  <a:path w="138" h="300">
                    <a:moveTo>
                      <a:pt x="138" y="187"/>
                    </a:moveTo>
                    <a:cubicBezTo>
                      <a:pt x="138" y="226"/>
                      <a:pt x="138" y="226"/>
                      <a:pt x="138" y="226"/>
                    </a:cubicBezTo>
                    <a:cubicBezTo>
                      <a:pt x="138" y="273"/>
                      <a:pt x="114" y="300"/>
                      <a:pt x="69" y="300"/>
                    </a:cubicBezTo>
                    <a:cubicBezTo>
                      <a:pt x="23" y="300"/>
                      <a:pt x="0" y="273"/>
                      <a:pt x="0" y="226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27"/>
                      <a:pt x="23" y="0"/>
                      <a:pt x="69" y="0"/>
                    </a:cubicBezTo>
                    <a:cubicBezTo>
                      <a:pt x="114" y="0"/>
                      <a:pt x="138" y="27"/>
                      <a:pt x="138" y="74"/>
                    </a:cubicBezTo>
                    <a:cubicBezTo>
                      <a:pt x="138" y="102"/>
                      <a:pt x="138" y="102"/>
                      <a:pt x="138" y="102"/>
                    </a:cubicBezTo>
                    <a:cubicBezTo>
                      <a:pt x="94" y="102"/>
                      <a:pt x="94" y="102"/>
                      <a:pt x="94" y="102"/>
                    </a:cubicBezTo>
                    <a:cubicBezTo>
                      <a:pt x="94" y="71"/>
                      <a:pt x="94" y="71"/>
                      <a:pt x="94" y="71"/>
                    </a:cubicBezTo>
                    <a:cubicBezTo>
                      <a:pt x="94" y="50"/>
                      <a:pt x="85" y="42"/>
                      <a:pt x="70" y="42"/>
                    </a:cubicBezTo>
                    <a:cubicBezTo>
                      <a:pt x="55" y="42"/>
                      <a:pt x="46" y="50"/>
                      <a:pt x="46" y="71"/>
                    </a:cubicBezTo>
                    <a:cubicBezTo>
                      <a:pt x="46" y="229"/>
                      <a:pt x="46" y="229"/>
                      <a:pt x="46" y="229"/>
                    </a:cubicBezTo>
                    <a:cubicBezTo>
                      <a:pt x="46" y="250"/>
                      <a:pt x="55" y="258"/>
                      <a:pt x="70" y="258"/>
                    </a:cubicBezTo>
                    <a:cubicBezTo>
                      <a:pt x="85" y="258"/>
                      <a:pt x="94" y="250"/>
                      <a:pt x="94" y="229"/>
                    </a:cubicBezTo>
                    <a:cubicBezTo>
                      <a:pt x="94" y="187"/>
                      <a:pt x="94" y="187"/>
                      <a:pt x="94" y="187"/>
                    </a:cubicBezTo>
                    <a:lnTo>
                      <a:pt x="138" y="187"/>
                    </a:lnTo>
                    <a:close/>
                  </a:path>
                </a:pathLst>
              </a:custGeom>
              <a:solidFill>
                <a:srgbClr val="FFBB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40" name="Freeform 216"/>
              <p:cNvSpPr>
                <a:spLocks/>
              </p:cNvSpPr>
              <p:nvPr/>
            </p:nvSpPr>
            <p:spPr bwMode="auto">
              <a:xfrm>
                <a:off x="2389" y="2755"/>
                <a:ext cx="85" cy="129"/>
              </a:xfrm>
              <a:custGeom>
                <a:avLst/>
                <a:gdLst/>
                <a:ahLst/>
                <a:cxnLst>
                  <a:cxn ang="0">
                    <a:pos x="43" y="92"/>
                  </a:cxn>
                  <a:cxn ang="0">
                    <a:pos x="43" y="92"/>
                  </a:cxn>
                  <a:cxn ang="0">
                    <a:pos x="57" y="0"/>
                  </a:cxn>
                  <a:cxn ang="0">
                    <a:pos x="85" y="0"/>
                  </a:cxn>
                  <a:cxn ang="0">
                    <a:pos x="85" y="129"/>
                  </a:cxn>
                  <a:cxn ang="0">
                    <a:pos x="66" y="129"/>
                  </a:cxn>
                  <a:cxn ang="0">
                    <a:pos x="66" y="36"/>
                  </a:cxn>
                  <a:cxn ang="0">
                    <a:pos x="65" y="36"/>
                  </a:cxn>
                  <a:cxn ang="0">
                    <a:pos x="52" y="129"/>
                  </a:cxn>
                  <a:cxn ang="0">
                    <a:pos x="32" y="129"/>
                  </a:cxn>
                  <a:cxn ang="0">
                    <a:pos x="18" y="38"/>
                  </a:cxn>
                  <a:cxn ang="0">
                    <a:pos x="17" y="38"/>
                  </a:cxn>
                  <a:cxn ang="0">
                    <a:pos x="17" y="129"/>
                  </a:cxn>
                  <a:cxn ang="0">
                    <a:pos x="0" y="129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43" y="92"/>
                  </a:cxn>
                </a:cxnLst>
                <a:rect l="0" t="0" r="r" b="b"/>
                <a:pathLst>
                  <a:path w="85" h="129">
                    <a:moveTo>
                      <a:pt x="43" y="92"/>
                    </a:moveTo>
                    <a:lnTo>
                      <a:pt x="43" y="92"/>
                    </a:lnTo>
                    <a:lnTo>
                      <a:pt x="57" y="0"/>
                    </a:lnTo>
                    <a:lnTo>
                      <a:pt x="85" y="0"/>
                    </a:lnTo>
                    <a:lnTo>
                      <a:pt x="85" y="129"/>
                    </a:lnTo>
                    <a:lnTo>
                      <a:pt x="66" y="129"/>
                    </a:lnTo>
                    <a:lnTo>
                      <a:pt x="66" y="36"/>
                    </a:lnTo>
                    <a:lnTo>
                      <a:pt x="65" y="36"/>
                    </a:lnTo>
                    <a:lnTo>
                      <a:pt x="52" y="129"/>
                    </a:lnTo>
                    <a:lnTo>
                      <a:pt x="32" y="129"/>
                    </a:lnTo>
                    <a:lnTo>
                      <a:pt x="18" y="38"/>
                    </a:lnTo>
                    <a:lnTo>
                      <a:pt x="17" y="38"/>
                    </a:lnTo>
                    <a:lnTo>
                      <a:pt x="17" y="129"/>
                    </a:lnTo>
                    <a:lnTo>
                      <a:pt x="0" y="129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43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41" name="Freeform 217"/>
              <p:cNvSpPr>
                <a:spLocks noEditPoints="1"/>
              </p:cNvSpPr>
              <p:nvPr/>
            </p:nvSpPr>
            <p:spPr bwMode="auto">
              <a:xfrm>
                <a:off x="2483" y="2755"/>
                <a:ext cx="72" cy="129"/>
              </a:xfrm>
              <a:custGeom>
                <a:avLst/>
                <a:gdLst/>
                <a:ahLst/>
                <a:cxnLst>
                  <a:cxn ang="0">
                    <a:pos x="72" y="129"/>
                  </a:cxn>
                  <a:cxn ang="0">
                    <a:pos x="52" y="129"/>
                  </a:cxn>
                  <a:cxn ang="0">
                    <a:pos x="48" y="106"/>
                  </a:cxn>
                  <a:cxn ang="0">
                    <a:pos x="23" y="106"/>
                  </a:cxn>
                  <a:cxn ang="0">
                    <a:pos x="20" y="129"/>
                  </a:cxn>
                  <a:cxn ang="0">
                    <a:pos x="0" y="129"/>
                  </a:cxn>
                  <a:cxn ang="0">
                    <a:pos x="22" y="0"/>
                  </a:cxn>
                  <a:cxn ang="0">
                    <a:pos x="52" y="0"/>
                  </a:cxn>
                  <a:cxn ang="0">
                    <a:pos x="72" y="129"/>
                  </a:cxn>
                  <a:cxn ang="0">
                    <a:pos x="26" y="88"/>
                  </a:cxn>
                  <a:cxn ang="0">
                    <a:pos x="46" y="88"/>
                  </a:cxn>
                  <a:cxn ang="0">
                    <a:pos x="36" y="23"/>
                  </a:cxn>
                  <a:cxn ang="0">
                    <a:pos x="36" y="23"/>
                  </a:cxn>
                  <a:cxn ang="0">
                    <a:pos x="26" y="88"/>
                  </a:cxn>
                </a:cxnLst>
                <a:rect l="0" t="0" r="r" b="b"/>
                <a:pathLst>
                  <a:path w="72" h="129">
                    <a:moveTo>
                      <a:pt x="72" y="129"/>
                    </a:moveTo>
                    <a:lnTo>
                      <a:pt x="52" y="129"/>
                    </a:lnTo>
                    <a:lnTo>
                      <a:pt x="48" y="106"/>
                    </a:lnTo>
                    <a:lnTo>
                      <a:pt x="23" y="106"/>
                    </a:lnTo>
                    <a:lnTo>
                      <a:pt x="20" y="129"/>
                    </a:lnTo>
                    <a:lnTo>
                      <a:pt x="0" y="129"/>
                    </a:lnTo>
                    <a:lnTo>
                      <a:pt x="22" y="0"/>
                    </a:lnTo>
                    <a:lnTo>
                      <a:pt x="52" y="0"/>
                    </a:lnTo>
                    <a:lnTo>
                      <a:pt x="72" y="129"/>
                    </a:lnTo>
                    <a:close/>
                    <a:moveTo>
                      <a:pt x="26" y="88"/>
                    </a:moveTo>
                    <a:lnTo>
                      <a:pt x="46" y="88"/>
                    </a:lnTo>
                    <a:lnTo>
                      <a:pt x="36" y="23"/>
                    </a:lnTo>
                    <a:lnTo>
                      <a:pt x="36" y="23"/>
                    </a:lnTo>
                    <a:lnTo>
                      <a:pt x="26" y="8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43" name="Freeform 219"/>
              <p:cNvSpPr>
                <a:spLocks noEditPoints="1"/>
              </p:cNvSpPr>
              <p:nvPr/>
            </p:nvSpPr>
            <p:spPr bwMode="auto">
              <a:xfrm>
                <a:off x="2624" y="2755"/>
                <a:ext cx="64" cy="129"/>
              </a:xfrm>
              <a:custGeom>
                <a:avLst/>
                <a:gdLst/>
                <a:ahLst/>
                <a:cxnLst>
                  <a:cxn ang="0">
                    <a:pos x="43" y="129"/>
                  </a:cxn>
                  <a:cxn ang="0">
                    <a:pos x="41" y="113"/>
                  </a:cxn>
                  <a:cxn ang="0">
                    <a:pos x="41" y="93"/>
                  </a:cxn>
                  <a:cxn ang="0">
                    <a:pos x="28" y="77"/>
                  </a:cxn>
                  <a:cxn ang="0">
                    <a:pos x="21" y="77"/>
                  </a:cxn>
                  <a:cxn ang="0">
                    <a:pos x="21" y="129"/>
                  </a:cxn>
                  <a:cxn ang="0">
                    <a:pos x="0" y="129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61" y="30"/>
                  </a:cxn>
                  <a:cxn ang="0">
                    <a:pos x="61" y="40"/>
                  </a:cxn>
                  <a:cxn ang="0">
                    <a:pos x="48" y="66"/>
                  </a:cxn>
                  <a:cxn ang="0">
                    <a:pos x="48" y="66"/>
                  </a:cxn>
                  <a:cxn ang="0">
                    <a:pos x="61" y="94"/>
                  </a:cxn>
                  <a:cxn ang="0">
                    <a:pos x="61" y="113"/>
                  </a:cxn>
                  <a:cxn ang="0">
                    <a:pos x="64" y="129"/>
                  </a:cxn>
                  <a:cxn ang="0">
                    <a:pos x="43" y="129"/>
                  </a:cxn>
                  <a:cxn ang="0">
                    <a:pos x="21" y="18"/>
                  </a:cxn>
                  <a:cxn ang="0">
                    <a:pos x="21" y="58"/>
                  </a:cxn>
                  <a:cxn ang="0">
                    <a:pos x="29" y="58"/>
                  </a:cxn>
                  <a:cxn ang="0">
                    <a:pos x="41" y="44"/>
                  </a:cxn>
                  <a:cxn ang="0">
                    <a:pos x="41" y="32"/>
                  </a:cxn>
                  <a:cxn ang="0">
                    <a:pos x="31" y="18"/>
                  </a:cxn>
                  <a:cxn ang="0">
                    <a:pos x="21" y="18"/>
                  </a:cxn>
                </a:cxnLst>
                <a:rect l="0" t="0" r="r" b="b"/>
                <a:pathLst>
                  <a:path w="64" h="129">
                    <a:moveTo>
                      <a:pt x="43" y="129"/>
                    </a:moveTo>
                    <a:cubicBezTo>
                      <a:pt x="42" y="126"/>
                      <a:pt x="41" y="124"/>
                      <a:pt x="41" y="113"/>
                    </a:cubicBezTo>
                    <a:cubicBezTo>
                      <a:pt x="41" y="93"/>
                      <a:pt x="41" y="93"/>
                      <a:pt x="41" y="93"/>
                    </a:cubicBezTo>
                    <a:cubicBezTo>
                      <a:pt x="41" y="81"/>
                      <a:pt x="37" y="77"/>
                      <a:pt x="28" y="77"/>
                    </a:cubicBezTo>
                    <a:cubicBezTo>
                      <a:pt x="21" y="77"/>
                      <a:pt x="21" y="77"/>
                      <a:pt x="21" y="77"/>
                    </a:cubicBezTo>
                    <a:cubicBezTo>
                      <a:pt x="21" y="129"/>
                      <a:pt x="21" y="129"/>
                      <a:pt x="21" y="129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52" y="0"/>
                      <a:pt x="61" y="10"/>
                      <a:pt x="61" y="30"/>
                    </a:cubicBezTo>
                    <a:cubicBezTo>
                      <a:pt x="61" y="40"/>
                      <a:pt x="61" y="40"/>
                      <a:pt x="61" y="40"/>
                    </a:cubicBezTo>
                    <a:cubicBezTo>
                      <a:pt x="61" y="53"/>
                      <a:pt x="57" y="62"/>
                      <a:pt x="48" y="66"/>
                    </a:cubicBezTo>
                    <a:cubicBezTo>
                      <a:pt x="48" y="66"/>
                      <a:pt x="48" y="66"/>
                      <a:pt x="48" y="66"/>
                    </a:cubicBezTo>
                    <a:cubicBezTo>
                      <a:pt x="58" y="70"/>
                      <a:pt x="61" y="80"/>
                      <a:pt x="61" y="94"/>
                    </a:cubicBezTo>
                    <a:cubicBezTo>
                      <a:pt x="61" y="113"/>
                      <a:pt x="61" y="113"/>
                      <a:pt x="61" y="113"/>
                    </a:cubicBezTo>
                    <a:cubicBezTo>
                      <a:pt x="61" y="120"/>
                      <a:pt x="62" y="124"/>
                      <a:pt x="64" y="129"/>
                    </a:cubicBezTo>
                    <a:lnTo>
                      <a:pt x="43" y="129"/>
                    </a:lnTo>
                    <a:close/>
                    <a:moveTo>
                      <a:pt x="21" y="18"/>
                    </a:moveTo>
                    <a:cubicBezTo>
                      <a:pt x="21" y="58"/>
                      <a:pt x="21" y="58"/>
                      <a:pt x="21" y="58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36" y="58"/>
                      <a:pt x="41" y="55"/>
                      <a:pt x="41" y="44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1" y="22"/>
                      <a:pt x="38" y="18"/>
                      <a:pt x="31" y="18"/>
                    </a:cubicBezTo>
                    <a:lnTo>
                      <a:pt x="21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44" name="Rectangle 220"/>
              <p:cNvSpPr>
                <a:spLocks noChangeArrowheads="1"/>
              </p:cNvSpPr>
              <p:nvPr/>
            </p:nvSpPr>
            <p:spPr bwMode="auto">
              <a:xfrm>
                <a:off x="2699" y="2755"/>
                <a:ext cx="21" cy="129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46" name="Freeform 222"/>
              <p:cNvSpPr>
                <a:spLocks/>
              </p:cNvSpPr>
              <p:nvPr/>
            </p:nvSpPr>
            <p:spPr bwMode="auto">
              <a:xfrm>
                <a:off x="2805" y="2755"/>
                <a:ext cx="62" cy="131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20" y="100"/>
                  </a:cxn>
                  <a:cxn ang="0">
                    <a:pos x="31" y="112"/>
                  </a:cxn>
                  <a:cxn ang="0">
                    <a:pos x="42" y="100"/>
                  </a:cxn>
                  <a:cxn ang="0">
                    <a:pos x="42" y="0"/>
                  </a:cxn>
                  <a:cxn ang="0">
                    <a:pos x="61" y="0"/>
                  </a:cxn>
                  <a:cxn ang="0">
                    <a:pos x="61" y="98"/>
                  </a:cxn>
                  <a:cxn ang="0">
                    <a:pos x="30" y="131"/>
                  </a:cxn>
                  <a:cxn ang="0">
                    <a:pos x="0" y="98"/>
                  </a:cxn>
                  <a:cxn ang="0">
                    <a:pos x="0" y="0"/>
                  </a:cxn>
                  <a:cxn ang="0">
                    <a:pos x="20" y="0"/>
                  </a:cxn>
                </a:cxnLst>
                <a:rect l="0" t="0" r="r" b="b"/>
                <a:pathLst>
                  <a:path w="61" h="131">
                    <a:moveTo>
                      <a:pt x="20" y="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9"/>
                      <a:pt x="25" y="112"/>
                      <a:pt x="31" y="112"/>
                    </a:cubicBezTo>
                    <a:cubicBezTo>
                      <a:pt x="37" y="112"/>
                      <a:pt x="42" y="109"/>
                      <a:pt x="42" y="10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1" y="98"/>
                      <a:pt x="61" y="98"/>
                      <a:pt x="61" y="98"/>
                    </a:cubicBezTo>
                    <a:cubicBezTo>
                      <a:pt x="61" y="119"/>
                      <a:pt x="50" y="131"/>
                      <a:pt x="30" y="131"/>
                    </a:cubicBezTo>
                    <a:cubicBezTo>
                      <a:pt x="10" y="131"/>
                      <a:pt x="0" y="119"/>
                      <a:pt x="0" y="9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47" name="Freeform 223"/>
              <p:cNvSpPr>
                <a:spLocks/>
              </p:cNvSpPr>
              <p:nvPr/>
            </p:nvSpPr>
            <p:spPr bwMode="auto">
              <a:xfrm>
                <a:off x="2881" y="2755"/>
                <a:ext cx="53" cy="1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" y="0"/>
                  </a:cxn>
                  <a:cxn ang="0">
                    <a:pos x="20" y="111"/>
                  </a:cxn>
                  <a:cxn ang="0">
                    <a:pos x="53" y="111"/>
                  </a:cxn>
                  <a:cxn ang="0">
                    <a:pos x="53" y="129"/>
                  </a:cxn>
                  <a:cxn ang="0">
                    <a:pos x="0" y="129"/>
                  </a:cxn>
                  <a:cxn ang="0">
                    <a:pos x="0" y="0"/>
                  </a:cxn>
                </a:cxnLst>
                <a:rect l="0" t="0" r="r" b="b"/>
                <a:pathLst>
                  <a:path w="53" h="129">
                    <a:moveTo>
                      <a:pt x="0" y="0"/>
                    </a:moveTo>
                    <a:lnTo>
                      <a:pt x="20" y="0"/>
                    </a:lnTo>
                    <a:lnTo>
                      <a:pt x="20" y="111"/>
                    </a:lnTo>
                    <a:lnTo>
                      <a:pt x="53" y="111"/>
                    </a:lnTo>
                    <a:lnTo>
                      <a:pt x="53" y="129"/>
                    </a:lnTo>
                    <a:lnTo>
                      <a:pt x="0" y="1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48" name="Freeform 224"/>
              <p:cNvSpPr>
                <a:spLocks noEditPoints="1"/>
              </p:cNvSpPr>
              <p:nvPr/>
            </p:nvSpPr>
            <p:spPr bwMode="auto">
              <a:xfrm>
                <a:off x="2938" y="2755"/>
                <a:ext cx="72" cy="129"/>
              </a:xfrm>
              <a:custGeom>
                <a:avLst/>
                <a:gdLst/>
                <a:ahLst/>
                <a:cxnLst>
                  <a:cxn ang="0">
                    <a:pos x="72" y="129"/>
                  </a:cxn>
                  <a:cxn ang="0">
                    <a:pos x="51" y="129"/>
                  </a:cxn>
                  <a:cxn ang="0">
                    <a:pos x="48" y="106"/>
                  </a:cxn>
                  <a:cxn ang="0">
                    <a:pos x="23" y="106"/>
                  </a:cxn>
                  <a:cxn ang="0">
                    <a:pos x="19" y="129"/>
                  </a:cxn>
                  <a:cxn ang="0">
                    <a:pos x="0" y="129"/>
                  </a:cxn>
                  <a:cxn ang="0">
                    <a:pos x="21" y="0"/>
                  </a:cxn>
                  <a:cxn ang="0">
                    <a:pos x="51" y="0"/>
                  </a:cxn>
                  <a:cxn ang="0">
                    <a:pos x="72" y="129"/>
                  </a:cxn>
                  <a:cxn ang="0">
                    <a:pos x="26" y="88"/>
                  </a:cxn>
                  <a:cxn ang="0">
                    <a:pos x="45" y="88"/>
                  </a:cxn>
                  <a:cxn ang="0">
                    <a:pos x="36" y="23"/>
                  </a:cxn>
                  <a:cxn ang="0">
                    <a:pos x="35" y="23"/>
                  </a:cxn>
                  <a:cxn ang="0">
                    <a:pos x="26" y="88"/>
                  </a:cxn>
                </a:cxnLst>
                <a:rect l="0" t="0" r="r" b="b"/>
                <a:pathLst>
                  <a:path w="72" h="129">
                    <a:moveTo>
                      <a:pt x="72" y="129"/>
                    </a:moveTo>
                    <a:lnTo>
                      <a:pt x="51" y="129"/>
                    </a:lnTo>
                    <a:lnTo>
                      <a:pt x="48" y="106"/>
                    </a:lnTo>
                    <a:lnTo>
                      <a:pt x="23" y="106"/>
                    </a:lnTo>
                    <a:lnTo>
                      <a:pt x="19" y="129"/>
                    </a:lnTo>
                    <a:lnTo>
                      <a:pt x="0" y="129"/>
                    </a:lnTo>
                    <a:lnTo>
                      <a:pt x="21" y="0"/>
                    </a:lnTo>
                    <a:lnTo>
                      <a:pt x="51" y="0"/>
                    </a:lnTo>
                    <a:lnTo>
                      <a:pt x="72" y="129"/>
                    </a:lnTo>
                    <a:close/>
                    <a:moveTo>
                      <a:pt x="26" y="88"/>
                    </a:moveTo>
                    <a:lnTo>
                      <a:pt x="45" y="88"/>
                    </a:lnTo>
                    <a:lnTo>
                      <a:pt x="36" y="23"/>
                    </a:lnTo>
                    <a:lnTo>
                      <a:pt x="35" y="23"/>
                    </a:lnTo>
                    <a:lnTo>
                      <a:pt x="26" y="8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49" name="Freeform 225"/>
              <p:cNvSpPr>
                <a:spLocks/>
              </p:cNvSpPr>
              <p:nvPr/>
            </p:nvSpPr>
            <p:spPr bwMode="auto">
              <a:xfrm>
                <a:off x="3016" y="2753"/>
                <a:ext cx="62" cy="133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61" y="33"/>
                  </a:cxn>
                  <a:cxn ang="0">
                    <a:pos x="61" y="37"/>
                  </a:cxn>
                  <a:cxn ang="0">
                    <a:pos x="41" y="37"/>
                  </a:cxn>
                  <a:cxn ang="0">
                    <a:pos x="41" y="32"/>
                  </a:cxn>
                  <a:cxn ang="0">
                    <a:pos x="31" y="19"/>
                  </a:cxn>
                  <a:cxn ang="0">
                    <a:pos x="21" y="32"/>
                  </a:cxn>
                  <a:cxn ang="0">
                    <a:pos x="38" y="60"/>
                  </a:cxn>
                  <a:cxn ang="0">
                    <a:pos x="61" y="100"/>
                  </a:cxn>
                  <a:cxn ang="0">
                    <a:pos x="30" y="133"/>
                  </a:cxn>
                  <a:cxn ang="0">
                    <a:pos x="0" y="100"/>
                  </a:cxn>
                  <a:cxn ang="0">
                    <a:pos x="0" y="92"/>
                  </a:cxn>
                  <a:cxn ang="0">
                    <a:pos x="19" y="92"/>
                  </a:cxn>
                  <a:cxn ang="0">
                    <a:pos x="19" y="101"/>
                  </a:cxn>
                  <a:cxn ang="0">
                    <a:pos x="30" y="114"/>
                  </a:cxn>
                  <a:cxn ang="0">
                    <a:pos x="40" y="101"/>
                  </a:cxn>
                  <a:cxn ang="0">
                    <a:pos x="23" y="73"/>
                  </a:cxn>
                  <a:cxn ang="0">
                    <a:pos x="1" y="33"/>
                  </a:cxn>
                  <a:cxn ang="0">
                    <a:pos x="31" y="0"/>
                  </a:cxn>
                </a:cxnLst>
                <a:rect l="0" t="0" r="r" b="b"/>
                <a:pathLst>
                  <a:path w="61" h="133">
                    <a:moveTo>
                      <a:pt x="31" y="0"/>
                    </a:moveTo>
                    <a:cubicBezTo>
                      <a:pt x="50" y="0"/>
                      <a:pt x="61" y="12"/>
                      <a:pt x="61" y="33"/>
                    </a:cubicBezTo>
                    <a:cubicBezTo>
                      <a:pt x="61" y="37"/>
                      <a:pt x="61" y="37"/>
                      <a:pt x="61" y="37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1" y="22"/>
                      <a:pt x="38" y="19"/>
                      <a:pt x="31" y="19"/>
                    </a:cubicBezTo>
                    <a:cubicBezTo>
                      <a:pt x="25" y="19"/>
                      <a:pt x="21" y="22"/>
                      <a:pt x="21" y="32"/>
                    </a:cubicBezTo>
                    <a:cubicBezTo>
                      <a:pt x="21" y="41"/>
                      <a:pt x="25" y="48"/>
                      <a:pt x="38" y="60"/>
                    </a:cubicBezTo>
                    <a:cubicBezTo>
                      <a:pt x="55" y="75"/>
                      <a:pt x="61" y="85"/>
                      <a:pt x="61" y="100"/>
                    </a:cubicBezTo>
                    <a:cubicBezTo>
                      <a:pt x="61" y="121"/>
                      <a:pt x="50" y="133"/>
                      <a:pt x="30" y="133"/>
                    </a:cubicBezTo>
                    <a:cubicBezTo>
                      <a:pt x="11" y="133"/>
                      <a:pt x="0" y="121"/>
                      <a:pt x="0" y="100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19" y="92"/>
                      <a:pt x="19" y="92"/>
                      <a:pt x="19" y="92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11"/>
                      <a:pt x="23" y="114"/>
                      <a:pt x="30" y="114"/>
                    </a:cubicBezTo>
                    <a:cubicBezTo>
                      <a:pt x="36" y="114"/>
                      <a:pt x="40" y="111"/>
                      <a:pt x="40" y="101"/>
                    </a:cubicBezTo>
                    <a:cubicBezTo>
                      <a:pt x="40" y="92"/>
                      <a:pt x="36" y="85"/>
                      <a:pt x="23" y="73"/>
                    </a:cubicBezTo>
                    <a:cubicBezTo>
                      <a:pt x="6" y="58"/>
                      <a:pt x="1" y="48"/>
                      <a:pt x="1" y="33"/>
                    </a:cubicBezTo>
                    <a:cubicBezTo>
                      <a:pt x="1" y="12"/>
                      <a:pt x="11" y="0"/>
                      <a:pt x="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50" name="Freeform 226"/>
              <p:cNvSpPr>
                <a:spLocks/>
              </p:cNvSpPr>
              <p:nvPr/>
            </p:nvSpPr>
            <p:spPr bwMode="auto">
              <a:xfrm>
                <a:off x="3088" y="2865"/>
                <a:ext cx="20" cy="38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0" y="0"/>
                  </a:cxn>
                  <a:cxn ang="0">
                    <a:pos x="20" y="0"/>
                  </a:cxn>
                  <a:cxn ang="0">
                    <a:pos x="20" y="17"/>
                  </a:cxn>
                  <a:cxn ang="0">
                    <a:pos x="11" y="38"/>
                  </a:cxn>
                  <a:cxn ang="0">
                    <a:pos x="3" y="38"/>
                  </a:cxn>
                  <a:cxn ang="0">
                    <a:pos x="8" y="19"/>
                  </a:cxn>
                  <a:cxn ang="0">
                    <a:pos x="0" y="19"/>
                  </a:cxn>
                </a:cxnLst>
                <a:rect l="0" t="0" r="r" b="b"/>
                <a:pathLst>
                  <a:path w="20" h="38">
                    <a:moveTo>
                      <a:pt x="0" y="19"/>
                    </a:moveTo>
                    <a:lnTo>
                      <a:pt x="0" y="0"/>
                    </a:lnTo>
                    <a:lnTo>
                      <a:pt x="20" y="0"/>
                    </a:lnTo>
                    <a:lnTo>
                      <a:pt x="20" y="17"/>
                    </a:lnTo>
                    <a:lnTo>
                      <a:pt x="11" y="38"/>
                    </a:lnTo>
                    <a:lnTo>
                      <a:pt x="3" y="38"/>
                    </a:lnTo>
                    <a:lnTo>
                      <a:pt x="8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51" name="Freeform 227"/>
              <p:cNvSpPr>
                <a:spLocks/>
              </p:cNvSpPr>
              <p:nvPr/>
            </p:nvSpPr>
            <p:spPr bwMode="auto">
              <a:xfrm>
                <a:off x="3106" y="2755"/>
                <a:ext cx="63" cy="1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3" y="0"/>
                  </a:cxn>
                  <a:cxn ang="0">
                    <a:pos x="63" y="18"/>
                  </a:cxn>
                  <a:cxn ang="0">
                    <a:pos x="41" y="18"/>
                  </a:cxn>
                  <a:cxn ang="0">
                    <a:pos x="41" y="129"/>
                  </a:cxn>
                  <a:cxn ang="0">
                    <a:pos x="21" y="129"/>
                  </a:cxn>
                  <a:cxn ang="0">
                    <a:pos x="21" y="18"/>
                  </a:cxn>
                  <a:cxn ang="0">
                    <a:pos x="0" y="18"/>
                  </a:cxn>
                  <a:cxn ang="0">
                    <a:pos x="0" y="0"/>
                  </a:cxn>
                </a:cxnLst>
                <a:rect l="0" t="0" r="r" b="b"/>
                <a:pathLst>
                  <a:path w="63" h="129">
                    <a:moveTo>
                      <a:pt x="0" y="0"/>
                    </a:moveTo>
                    <a:lnTo>
                      <a:pt x="63" y="0"/>
                    </a:lnTo>
                    <a:lnTo>
                      <a:pt x="63" y="18"/>
                    </a:lnTo>
                    <a:lnTo>
                      <a:pt x="41" y="18"/>
                    </a:lnTo>
                    <a:lnTo>
                      <a:pt x="41" y="129"/>
                    </a:lnTo>
                    <a:lnTo>
                      <a:pt x="21" y="129"/>
                    </a:lnTo>
                    <a:lnTo>
                      <a:pt x="21" y="18"/>
                    </a:lnTo>
                    <a:lnTo>
                      <a:pt x="0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52" name="Freeform 228"/>
              <p:cNvSpPr>
                <a:spLocks noEditPoints="1"/>
              </p:cNvSpPr>
              <p:nvPr/>
            </p:nvSpPr>
            <p:spPr bwMode="auto">
              <a:xfrm>
                <a:off x="3177" y="2755"/>
                <a:ext cx="65" cy="129"/>
              </a:xfrm>
              <a:custGeom>
                <a:avLst/>
                <a:gdLst/>
                <a:ahLst/>
                <a:cxnLst>
                  <a:cxn ang="0">
                    <a:pos x="43" y="129"/>
                  </a:cxn>
                  <a:cxn ang="0">
                    <a:pos x="41" y="113"/>
                  </a:cxn>
                  <a:cxn ang="0">
                    <a:pos x="41" y="93"/>
                  </a:cxn>
                  <a:cxn ang="0">
                    <a:pos x="28" y="77"/>
                  </a:cxn>
                  <a:cxn ang="0">
                    <a:pos x="21" y="77"/>
                  </a:cxn>
                  <a:cxn ang="0">
                    <a:pos x="21" y="129"/>
                  </a:cxn>
                  <a:cxn ang="0">
                    <a:pos x="0" y="129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61" y="30"/>
                  </a:cxn>
                  <a:cxn ang="0">
                    <a:pos x="61" y="40"/>
                  </a:cxn>
                  <a:cxn ang="0">
                    <a:pos x="48" y="66"/>
                  </a:cxn>
                  <a:cxn ang="0">
                    <a:pos x="48" y="66"/>
                  </a:cxn>
                  <a:cxn ang="0">
                    <a:pos x="61" y="94"/>
                  </a:cxn>
                  <a:cxn ang="0">
                    <a:pos x="61" y="113"/>
                  </a:cxn>
                  <a:cxn ang="0">
                    <a:pos x="64" y="129"/>
                  </a:cxn>
                  <a:cxn ang="0">
                    <a:pos x="43" y="129"/>
                  </a:cxn>
                  <a:cxn ang="0">
                    <a:pos x="21" y="18"/>
                  </a:cxn>
                  <a:cxn ang="0">
                    <a:pos x="21" y="58"/>
                  </a:cxn>
                  <a:cxn ang="0">
                    <a:pos x="29" y="58"/>
                  </a:cxn>
                  <a:cxn ang="0">
                    <a:pos x="41" y="44"/>
                  </a:cxn>
                  <a:cxn ang="0">
                    <a:pos x="41" y="32"/>
                  </a:cxn>
                  <a:cxn ang="0">
                    <a:pos x="31" y="18"/>
                  </a:cxn>
                  <a:cxn ang="0">
                    <a:pos x="21" y="18"/>
                  </a:cxn>
                </a:cxnLst>
                <a:rect l="0" t="0" r="r" b="b"/>
                <a:pathLst>
                  <a:path w="64" h="129">
                    <a:moveTo>
                      <a:pt x="43" y="129"/>
                    </a:moveTo>
                    <a:cubicBezTo>
                      <a:pt x="42" y="126"/>
                      <a:pt x="41" y="124"/>
                      <a:pt x="41" y="113"/>
                    </a:cubicBezTo>
                    <a:cubicBezTo>
                      <a:pt x="41" y="93"/>
                      <a:pt x="41" y="93"/>
                      <a:pt x="41" y="93"/>
                    </a:cubicBezTo>
                    <a:cubicBezTo>
                      <a:pt x="41" y="81"/>
                      <a:pt x="37" y="77"/>
                      <a:pt x="28" y="77"/>
                    </a:cubicBezTo>
                    <a:cubicBezTo>
                      <a:pt x="21" y="77"/>
                      <a:pt x="21" y="77"/>
                      <a:pt x="21" y="77"/>
                    </a:cubicBezTo>
                    <a:cubicBezTo>
                      <a:pt x="21" y="129"/>
                      <a:pt x="21" y="129"/>
                      <a:pt x="21" y="129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52" y="0"/>
                      <a:pt x="61" y="10"/>
                      <a:pt x="61" y="30"/>
                    </a:cubicBezTo>
                    <a:cubicBezTo>
                      <a:pt x="61" y="40"/>
                      <a:pt x="61" y="40"/>
                      <a:pt x="61" y="40"/>
                    </a:cubicBezTo>
                    <a:cubicBezTo>
                      <a:pt x="61" y="53"/>
                      <a:pt x="57" y="62"/>
                      <a:pt x="48" y="66"/>
                    </a:cubicBezTo>
                    <a:cubicBezTo>
                      <a:pt x="48" y="66"/>
                      <a:pt x="48" y="66"/>
                      <a:pt x="48" y="66"/>
                    </a:cubicBezTo>
                    <a:cubicBezTo>
                      <a:pt x="58" y="70"/>
                      <a:pt x="61" y="80"/>
                      <a:pt x="61" y="94"/>
                    </a:cubicBezTo>
                    <a:cubicBezTo>
                      <a:pt x="61" y="113"/>
                      <a:pt x="61" y="113"/>
                      <a:pt x="61" y="113"/>
                    </a:cubicBezTo>
                    <a:cubicBezTo>
                      <a:pt x="61" y="120"/>
                      <a:pt x="62" y="124"/>
                      <a:pt x="64" y="129"/>
                    </a:cubicBezTo>
                    <a:lnTo>
                      <a:pt x="43" y="129"/>
                    </a:lnTo>
                    <a:close/>
                    <a:moveTo>
                      <a:pt x="21" y="18"/>
                    </a:moveTo>
                    <a:cubicBezTo>
                      <a:pt x="21" y="58"/>
                      <a:pt x="21" y="58"/>
                      <a:pt x="21" y="58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36" y="58"/>
                      <a:pt x="41" y="55"/>
                      <a:pt x="41" y="44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1" y="22"/>
                      <a:pt x="38" y="18"/>
                      <a:pt x="31" y="18"/>
                    </a:cubicBezTo>
                    <a:lnTo>
                      <a:pt x="21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53" name="Freeform 229"/>
              <p:cNvSpPr>
                <a:spLocks noEditPoints="1"/>
              </p:cNvSpPr>
              <p:nvPr/>
            </p:nvSpPr>
            <p:spPr bwMode="auto">
              <a:xfrm>
                <a:off x="3247" y="2755"/>
                <a:ext cx="72" cy="129"/>
              </a:xfrm>
              <a:custGeom>
                <a:avLst/>
                <a:gdLst/>
                <a:ahLst/>
                <a:cxnLst>
                  <a:cxn ang="0">
                    <a:pos x="72" y="129"/>
                  </a:cxn>
                  <a:cxn ang="0">
                    <a:pos x="52" y="129"/>
                  </a:cxn>
                  <a:cxn ang="0">
                    <a:pos x="47" y="106"/>
                  </a:cxn>
                  <a:cxn ang="0">
                    <a:pos x="23" y="106"/>
                  </a:cxn>
                  <a:cxn ang="0">
                    <a:pos x="19" y="129"/>
                  </a:cxn>
                  <a:cxn ang="0">
                    <a:pos x="0" y="129"/>
                  </a:cxn>
                  <a:cxn ang="0">
                    <a:pos x="21" y="0"/>
                  </a:cxn>
                  <a:cxn ang="0">
                    <a:pos x="52" y="0"/>
                  </a:cxn>
                  <a:cxn ang="0">
                    <a:pos x="72" y="129"/>
                  </a:cxn>
                  <a:cxn ang="0">
                    <a:pos x="25" y="88"/>
                  </a:cxn>
                  <a:cxn ang="0">
                    <a:pos x="45" y="88"/>
                  </a:cxn>
                  <a:cxn ang="0">
                    <a:pos x="35" y="23"/>
                  </a:cxn>
                  <a:cxn ang="0">
                    <a:pos x="35" y="23"/>
                  </a:cxn>
                  <a:cxn ang="0">
                    <a:pos x="25" y="88"/>
                  </a:cxn>
                </a:cxnLst>
                <a:rect l="0" t="0" r="r" b="b"/>
                <a:pathLst>
                  <a:path w="72" h="129">
                    <a:moveTo>
                      <a:pt x="72" y="129"/>
                    </a:moveTo>
                    <a:lnTo>
                      <a:pt x="52" y="129"/>
                    </a:lnTo>
                    <a:lnTo>
                      <a:pt x="47" y="106"/>
                    </a:lnTo>
                    <a:lnTo>
                      <a:pt x="23" y="106"/>
                    </a:lnTo>
                    <a:lnTo>
                      <a:pt x="19" y="129"/>
                    </a:lnTo>
                    <a:lnTo>
                      <a:pt x="0" y="129"/>
                    </a:lnTo>
                    <a:lnTo>
                      <a:pt x="21" y="0"/>
                    </a:lnTo>
                    <a:lnTo>
                      <a:pt x="52" y="0"/>
                    </a:lnTo>
                    <a:lnTo>
                      <a:pt x="72" y="129"/>
                    </a:lnTo>
                    <a:close/>
                    <a:moveTo>
                      <a:pt x="25" y="88"/>
                    </a:moveTo>
                    <a:lnTo>
                      <a:pt x="45" y="88"/>
                    </a:lnTo>
                    <a:lnTo>
                      <a:pt x="35" y="23"/>
                    </a:lnTo>
                    <a:lnTo>
                      <a:pt x="35" y="23"/>
                    </a:lnTo>
                    <a:lnTo>
                      <a:pt x="25" y="8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54" name="Freeform 230"/>
              <p:cNvSpPr>
                <a:spLocks/>
              </p:cNvSpPr>
              <p:nvPr/>
            </p:nvSpPr>
            <p:spPr bwMode="auto">
              <a:xfrm>
                <a:off x="3329" y="2755"/>
                <a:ext cx="64" cy="129"/>
              </a:xfrm>
              <a:custGeom>
                <a:avLst/>
                <a:gdLst/>
                <a:ahLst/>
                <a:cxnLst>
                  <a:cxn ang="0">
                    <a:pos x="18" y="36"/>
                  </a:cxn>
                  <a:cxn ang="0">
                    <a:pos x="18" y="36"/>
                  </a:cxn>
                  <a:cxn ang="0">
                    <a:pos x="18" y="129"/>
                  </a:cxn>
                  <a:cxn ang="0">
                    <a:pos x="0" y="129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46" y="77"/>
                  </a:cxn>
                  <a:cxn ang="0">
                    <a:pos x="46" y="77"/>
                  </a:cxn>
                  <a:cxn ang="0">
                    <a:pos x="46" y="0"/>
                  </a:cxn>
                  <a:cxn ang="0">
                    <a:pos x="64" y="0"/>
                  </a:cxn>
                  <a:cxn ang="0">
                    <a:pos x="64" y="129"/>
                  </a:cxn>
                  <a:cxn ang="0">
                    <a:pos x="43" y="129"/>
                  </a:cxn>
                  <a:cxn ang="0">
                    <a:pos x="18" y="36"/>
                  </a:cxn>
                </a:cxnLst>
                <a:rect l="0" t="0" r="r" b="b"/>
                <a:pathLst>
                  <a:path w="64" h="129">
                    <a:moveTo>
                      <a:pt x="18" y="36"/>
                    </a:moveTo>
                    <a:lnTo>
                      <a:pt x="18" y="36"/>
                    </a:lnTo>
                    <a:lnTo>
                      <a:pt x="18" y="129"/>
                    </a:lnTo>
                    <a:lnTo>
                      <a:pt x="0" y="129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46" y="77"/>
                    </a:lnTo>
                    <a:lnTo>
                      <a:pt x="46" y="77"/>
                    </a:lnTo>
                    <a:lnTo>
                      <a:pt x="46" y="0"/>
                    </a:lnTo>
                    <a:lnTo>
                      <a:pt x="64" y="0"/>
                    </a:lnTo>
                    <a:lnTo>
                      <a:pt x="64" y="129"/>
                    </a:lnTo>
                    <a:lnTo>
                      <a:pt x="43" y="129"/>
                    </a:lnTo>
                    <a:lnTo>
                      <a:pt x="18" y="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55" name="Freeform 231"/>
              <p:cNvSpPr>
                <a:spLocks/>
              </p:cNvSpPr>
              <p:nvPr/>
            </p:nvSpPr>
            <p:spPr bwMode="auto">
              <a:xfrm>
                <a:off x="3405" y="2753"/>
                <a:ext cx="61" cy="133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60" y="33"/>
                  </a:cxn>
                  <a:cxn ang="0">
                    <a:pos x="60" y="37"/>
                  </a:cxn>
                  <a:cxn ang="0">
                    <a:pos x="41" y="37"/>
                  </a:cxn>
                  <a:cxn ang="0">
                    <a:pos x="41" y="32"/>
                  </a:cxn>
                  <a:cxn ang="0">
                    <a:pos x="31" y="19"/>
                  </a:cxn>
                  <a:cxn ang="0">
                    <a:pos x="20" y="32"/>
                  </a:cxn>
                  <a:cxn ang="0">
                    <a:pos x="38" y="60"/>
                  </a:cxn>
                  <a:cxn ang="0">
                    <a:pos x="60" y="100"/>
                  </a:cxn>
                  <a:cxn ang="0">
                    <a:pos x="30" y="133"/>
                  </a:cxn>
                  <a:cxn ang="0">
                    <a:pos x="0" y="100"/>
                  </a:cxn>
                  <a:cxn ang="0">
                    <a:pos x="0" y="92"/>
                  </a:cxn>
                  <a:cxn ang="0">
                    <a:pos x="19" y="92"/>
                  </a:cxn>
                  <a:cxn ang="0">
                    <a:pos x="19" y="101"/>
                  </a:cxn>
                  <a:cxn ang="0">
                    <a:pos x="29" y="114"/>
                  </a:cxn>
                  <a:cxn ang="0">
                    <a:pos x="40" y="101"/>
                  </a:cxn>
                  <a:cxn ang="0">
                    <a:pos x="22" y="73"/>
                  </a:cxn>
                  <a:cxn ang="0">
                    <a:pos x="0" y="33"/>
                  </a:cxn>
                  <a:cxn ang="0">
                    <a:pos x="30" y="0"/>
                  </a:cxn>
                </a:cxnLst>
                <a:rect l="0" t="0" r="r" b="b"/>
                <a:pathLst>
                  <a:path w="60" h="133">
                    <a:moveTo>
                      <a:pt x="30" y="0"/>
                    </a:moveTo>
                    <a:cubicBezTo>
                      <a:pt x="50" y="0"/>
                      <a:pt x="60" y="12"/>
                      <a:pt x="60" y="33"/>
                    </a:cubicBezTo>
                    <a:cubicBezTo>
                      <a:pt x="60" y="37"/>
                      <a:pt x="60" y="37"/>
                      <a:pt x="60" y="37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1" y="22"/>
                      <a:pt x="37" y="19"/>
                      <a:pt x="31" y="19"/>
                    </a:cubicBezTo>
                    <a:cubicBezTo>
                      <a:pt x="24" y="19"/>
                      <a:pt x="20" y="22"/>
                      <a:pt x="20" y="32"/>
                    </a:cubicBezTo>
                    <a:cubicBezTo>
                      <a:pt x="20" y="41"/>
                      <a:pt x="25" y="48"/>
                      <a:pt x="38" y="60"/>
                    </a:cubicBezTo>
                    <a:cubicBezTo>
                      <a:pt x="55" y="75"/>
                      <a:pt x="60" y="85"/>
                      <a:pt x="60" y="100"/>
                    </a:cubicBezTo>
                    <a:cubicBezTo>
                      <a:pt x="60" y="121"/>
                      <a:pt x="50" y="133"/>
                      <a:pt x="30" y="133"/>
                    </a:cubicBezTo>
                    <a:cubicBezTo>
                      <a:pt x="10" y="133"/>
                      <a:pt x="0" y="121"/>
                      <a:pt x="0" y="100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19" y="92"/>
                      <a:pt x="19" y="92"/>
                      <a:pt x="19" y="92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11"/>
                      <a:pt x="23" y="114"/>
                      <a:pt x="29" y="114"/>
                    </a:cubicBezTo>
                    <a:cubicBezTo>
                      <a:pt x="36" y="114"/>
                      <a:pt x="40" y="111"/>
                      <a:pt x="40" y="101"/>
                    </a:cubicBezTo>
                    <a:cubicBezTo>
                      <a:pt x="40" y="92"/>
                      <a:pt x="36" y="85"/>
                      <a:pt x="22" y="73"/>
                    </a:cubicBezTo>
                    <a:cubicBezTo>
                      <a:pt x="5" y="58"/>
                      <a:pt x="0" y="48"/>
                      <a:pt x="0" y="33"/>
                    </a:cubicBezTo>
                    <a:cubicBezTo>
                      <a:pt x="0" y="12"/>
                      <a:pt x="10" y="0"/>
                      <a:pt x="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56" name="Freeform 232"/>
              <p:cNvSpPr>
                <a:spLocks noEditPoints="1"/>
              </p:cNvSpPr>
              <p:nvPr/>
            </p:nvSpPr>
            <p:spPr bwMode="auto">
              <a:xfrm>
                <a:off x="3478" y="2755"/>
                <a:ext cx="61" cy="129"/>
              </a:xfrm>
              <a:custGeom>
                <a:avLst/>
                <a:gdLst/>
                <a:ahLst/>
                <a:cxnLst>
                  <a:cxn ang="0">
                    <a:pos x="60" y="32"/>
                  </a:cxn>
                  <a:cxn ang="0">
                    <a:pos x="60" y="49"/>
                  </a:cxn>
                  <a:cxn ang="0">
                    <a:pos x="30" y="81"/>
                  </a:cxn>
                  <a:cxn ang="0">
                    <a:pos x="20" y="81"/>
                  </a:cxn>
                  <a:cxn ang="0">
                    <a:pos x="20" y="129"/>
                  </a:cxn>
                  <a:cxn ang="0">
                    <a:pos x="0" y="129"/>
                  </a:cxn>
                  <a:cxn ang="0">
                    <a:pos x="0" y="0"/>
                  </a:cxn>
                  <a:cxn ang="0">
                    <a:pos x="30" y="0"/>
                  </a:cxn>
                  <a:cxn ang="0">
                    <a:pos x="60" y="32"/>
                  </a:cxn>
                  <a:cxn ang="0">
                    <a:pos x="20" y="18"/>
                  </a:cxn>
                  <a:cxn ang="0">
                    <a:pos x="20" y="62"/>
                  </a:cxn>
                  <a:cxn ang="0">
                    <a:pos x="30" y="62"/>
                  </a:cxn>
                  <a:cxn ang="0">
                    <a:pos x="40" y="50"/>
                  </a:cxn>
                  <a:cxn ang="0">
                    <a:pos x="40" y="31"/>
                  </a:cxn>
                  <a:cxn ang="0">
                    <a:pos x="30" y="18"/>
                  </a:cxn>
                  <a:cxn ang="0">
                    <a:pos x="20" y="18"/>
                  </a:cxn>
                </a:cxnLst>
                <a:rect l="0" t="0" r="r" b="b"/>
                <a:pathLst>
                  <a:path w="60" h="129">
                    <a:moveTo>
                      <a:pt x="60" y="32"/>
                    </a:moveTo>
                    <a:cubicBezTo>
                      <a:pt x="60" y="49"/>
                      <a:pt x="60" y="49"/>
                      <a:pt x="60" y="49"/>
                    </a:cubicBezTo>
                    <a:cubicBezTo>
                      <a:pt x="60" y="69"/>
                      <a:pt x="50" y="81"/>
                      <a:pt x="30" y="81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29"/>
                      <a:pt x="20" y="129"/>
                      <a:pt x="20" y="129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50" y="0"/>
                      <a:pt x="60" y="11"/>
                      <a:pt x="60" y="32"/>
                    </a:cubicBezTo>
                    <a:close/>
                    <a:moveTo>
                      <a:pt x="20" y="18"/>
                    </a:moveTo>
                    <a:cubicBezTo>
                      <a:pt x="20" y="62"/>
                      <a:pt x="20" y="62"/>
                      <a:pt x="20" y="62"/>
                    </a:cubicBezTo>
                    <a:cubicBezTo>
                      <a:pt x="30" y="62"/>
                      <a:pt x="30" y="62"/>
                      <a:pt x="30" y="62"/>
                    </a:cubicBezTo>
                    <a:cubicBezTo>
                      <a:pt x="36" y="62"/>
                      <a:pt x="40" y="59"/>
                      <a:pt x="40" y="50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40" y="21"/>
                      <a:pt x="36" y="18"/>
                      <a:pt x="30" y="18"/>
                    </a:cubicBezTo>
                    <a:lnTo>
                      <a:pt x="2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57" name="Freeform 233"/>
              <p:cNvSpPr>
                <a:spLocks noEditPoints="1"/>
              </p:cNvSpPr>
              <p:nvPr/>
            </p:nvSpPr>
            <p:spPr bwMode="auto">
              <a:xfrm>
                <a:off x="3541" y="2755"/>
                <a:ext cx="71" cy="129"/>
              </a:xfrm>
              <a:custGeom>
                <a:avLst/>
                <a:gdLst/>
                <a:ahLst/>
                <a:cxnLst>
                  <a:cxn ang="0">
                    <a:pos x="71" y="129"/>
                  </a:cxn>
                  <a:cxn ang="0">
                    <a:pos x="50" y="129"/>
                  </a:cxn>
                  <a:cxn ang="0">
                    <a:pos x="47" y="106"/>
                  </a:cxn>
                  <a:cxn ang="0">
                    <a:pos x="22" y="106"/>
                  </a:cxn>
                  <a:cxn ang="0">
                    <a:pos x="18" y="129"/>
                  </a:cxn>
                  <a:cxn ang="0">
                    <a:pos x="0" y="129"/>
                  </a:cxn>
                  <a:cxn ang="0">
                    <a:pos x="20" y="0"/>
                  </a:cxn>
                  <a:cxn ang="0">
                    <a:pos x="50" y="0"/>
                  </a:cxn>
                  <a:cxn ang="0">
                    <a:pos x="71" y="129"/>
                  </a:cxn>
                  <a:cxn ang="0">
                    <a:pos x="24" y="88"/>
                  </a:cxn>
                  <a:cxn ang="0">
                    <a:pos x="44" y="88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24" y="88"/>
                  </a:cxn>
                </a:cxnLst>
                <a:rect l="0" t="0" r="r" b="b"/>
                <a:pathLst>
                  <a:path w="71" h="129">
                    <a:moveTo>
                      <a:pt x="71" y="129"/>
                    </a:moveTo>
                    <a:lnTo>
                      <a:pt x="50" y="129"/>
                    </a:lnTo>
                    <a:lnTo>
                      <a:pt x="47" y="106"/>
                    </a:lnTo>
                    <a:lnTo>
                      <a:pt x="22" y="106"/>
                    </a:lnTo>
                    <a:lnTo>
                      <a:pt x="18" y="129"/>
                    </a:lnTo>
                    <a:lnTo>
                      <a:pt x="0" y="129"/>
                    </a:lnTo>
                    <a:lnTo>
                      <a:pt x="20" y="0"/>
                    </a:lnTo>
                    <a:lnTo>
                      <a:pt x="50" y="0"/>
                    </a:lnTo>
                    <a:lnTo>
                      <a:pt x="71" y="129"/>
                    </a:lnTo>
                    <a:close/>
                    <a:moveTo>
                      <a:pt x="24" y="88"/>
                    </a:moveTo>
                    <a:lnTo>
                      <a:pt x="44" y="88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24" y="8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58" name="Freeform 234"/>
              <p:cNvSpPr>
                <a:spLocks/>
              </p:cNvSpPr>
              <p:nvPr/>
            </p:nvSpPr>
            <p:spPr bwMode="auto">
              <a:xfrm>
                <a:off x="3618" y="2753"/>
                <a:ext cx="62" cy="133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60" y="33"/>
                  </a:cxn>
                  <a:cxn ang="0">
                    <a:pos x="60" y="37"/>
                  </a:cxn>
                  <a:cxn ang="0">
                    <a:pos x="41" y="37"/>
                  </a:cxn>
                  <a:cxn ang="0">
                    <a:pos x="41" y="32"/>
                  </a:cxn>
                  <a:cxn ang="0">
                    <a:pos x="31" y="19"/>
                  </a:cxn>
                  <a:cxn ang="0">
                    <a:pos x="21" y="32"/>
                  </a:cxn>
                  <a:cxn ang="0">
                    <a:pos x="38" y="60"/>
                  </a:cxn>
                  <a:cxn ang="0">
                    <a:pos x="61" y="100"/>
                  </a:cxn>
                  <a:cxn ang="0">
                    <a:pos x="30" y="133"/>
                  </a:cxn>
                  <a:cxn ang="0">
                    <a:pos x="0" y="100"/>
                  </a:cxn>
                  <a:cxn ang="0">
                    <a:pos x="0" y="92"/>
                  </a:cxn>
                  <a:cxn ang="0">
                    <a:pos x="19" y="92"/>
                  </a:cxn>
                  <a:cxn ang="0">
                    <a:pos x="19" y="101"/>
                  </a:cxn>
                  <a:cxn ang="0">
                    <a:pos x="30" y="114"/>
                  </a:cxn>
                  <a:cxn ang="0">
                    <a:pos x="40" y="101"/>
                  </a:cxn>
                  <a:cxn ang="0">
                    <a:pos x="23" y="73"/>
                  </a:cxn>
                  <a:cxn ang="0">
                    <a:pos x="1" y="33"/>
                  </a:cxn>
                  <a:cxn ang="0">
                    <a:pos x="31" y="0"/>
                  </a:cxn>
                </a:cxnLst>
                <a:rect l="0" t="0" r="r" b="b"/>
                <a:pathLst>
                  <a:path w="61" h="133">
                    <a:moveTo>
                      <a:pt x="31" y="0"/>
                    </a:moveTo>
                    <a:cubicBezTo>
                      <a:pt x="50" y="0"/>
                      <a:pt x="60" y="12"/>
                      <a:pt x="60" y="33"/>
                    </a:cubicBezTo>
                    <a:cubicBezTo>
                      <a:pt x="60" y="37"/>
                      <a:pt x="60" y="37"/>
                      <a:pt x="60" y="37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1" y="22"/>
                      <a:pt x="38" y="19"/>
                      <a:pt x="31" y="19"/>
                    </a:cubicBezTo>
                    <a:cubicBezTo>
                      <a:pt x="25" y="19"/>
                      <a:pt x="21" y="22"/>
                      <a:pt x="21" y="32"/>
                    </a:cubicBezTo>
                    <a:cubicBezTo>
                      <a:pt x="21" y="41"/>
                      <a:pt x="25" y="48"/>
                      <a:pt x="38" y="60"/>
                    </a:cubicBezTo>
                    <a:cubicBezTo>
                      <a:pt x="55" y="75"/>
                      <a:pt x="61" y="85"/>
                      <a:pt x="61" y="100"/>
                    </a:cubicBezTo>
                    <a:cubicBezTo>
                      <a:pt x="61" y="121"/>
                      <a:pt x="50" y="133"/>
                      <a:pt x="30" y="133"/>
                    </a:cubicBezTo>
                    <a:cubicBezTo>
                      <a:pt x="10" y="133"/>
                      <a:pt x="0" y="121"/>
                      <a:pt x="0" y="100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19" y="92"/>
                      <a:pt x="19" y="92"/>
                      <a:pt x="19" y="92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11"/>
                      <a:pt x="23" y="114"/>
                      <a:pt x="30" y="114"/>
                    </a:cubicBezTo>
                    <a:cubicBezTo>
                      <a:pt x="36" y="114"/>
                      <a:pt x="40" y="111"/>
                      <a:pt x="40" y="101"/>
                    </a:cubicBezTo>
                    <a:cubicBezTo>
                      <a:pt x="40" y="92"/>
                      <a:pt x="36" y="85"/>
                      <a:pt x="23" y="73"/>
                    </a:cubicBezTo>
                    <a:cubicBezTo>
                      <a:pt x="6" y="58"/>
                      <a:pt x="1" y="48"/>
                      <a:pt x="1" y="33"/>
                    </a:cubicBezTo>
                    <a:cubicBezTo>
                      <a:pt x="1" y="12"/>
                      <a:pt x="11" y="0"/>
                      <a:pt x="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59" name="Freeform 235"/>
              <p:cNvSpPr>
                <a:spLocks noEditPoints="1"/>
              </p:cNvSpPr>
              <p:nvPr/>
            </p:nvSpPr>
            <p:spPr bwMode="auto">
              <a:xfrm>
                <a:off x="3690" y="2753"/>
                <a:ext cx="61" cy="1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30" y="0"/>
                  </a:cxn>
                  <a:cxn ang="0">
                    <a:pos x="61" y="33"/>
                  </a:cxn>
                  <a:cxn ang="0">
                    <a:pos x="61" y="100"/>
                  </a:cxn>
                  <a:cxn ang="0">
                    <a:pos x="30" y="133"/>
                  </a:cxn>
                  <a:cxn ang="0">
                    <a:pos x="0" y="100"/>
                  </a:cxn>
                  <a:cxn ang="0">
                    <a:pos x="0" y="33"/>
                  </a:cxn>
                  <a:cxn ang="0">
                    <a:pos x="20" y="101"/>
                  </a:cxn>
                  <a:cxn ang="0">
                    <a:pos x="30" y="114"/>
                  </a:cxn>
                  <a:cxn ang="0">
                    <a:pos x="41" y="101"/>
                  </a:cxn>
                  <a:cxn ang="0">
                    <a:pos x="41" y="32"/>
                  </a:cxn>
                  <a:cxn ang="0">
                    <a:pos x="30" y="19"/>
                  </a:cxn>
                  <a:cxn ang="0">
                    <a:pos x="20" y="32"/>
                  </a:cxn>
                  <a:cxn ang="0">
                    <a:pos x="20" y="101"/>
                  </a:cxn>
                </a:cxnLst>
                <a:rect l="0" t="0" r="r" b="b"/>
                <a:pathLst>
                  <a:path w="61" h="133">
                    <a:moveTo>
                      <a:pt x="0" y="33"/>
                    </a:moveTo>
                    <a:cubicBezTo>
                      <a:pt x="0" y="12"/>
                      <a:pt x="10" y="0"/>
                      <a:pt x="30" y="0"/>
                    </a:cubicBezTo>
                    <a:cubicBezTo>
                      <a:pt x="50" y="0"/>
                      <a:pt x="61" y="12"/>
                      <a:pt x="61" y="33"/>
                    </a:cubicBezTo>
                    <a:cubicBezTo>
                      <a:pt x="61" y="100"/>
                      <a:pt x="61" y="100"/>
                      <a:pt x="61" y="100"/>
                    </a:cubicBezTo>
                    <a:cubicBezTo>
                      <a:pt x="61" y="121"/>
                      <a:pt x="50" y="133"/>
                      <a:pt x="30" y="133"/>
                    </a:cubicBezTo>
                    <a:cubicBezTo>
                      <a:pt x="10" y="133"/>
                      <a:pt x="0" y="121"/>
                      <a:pt x="0" y="100"/>
                    </a:cubicBezTo>
                    <a:lnTo>
                      <a:pt x="0" y="33"/>
                    </a:lnTo>
                    <a:close/>
                    <a:moveTo>
                      <a:pt x="20" y="101"/>
                    </a:moveTo>
                    <a:cubicBezTo>
                      <a:pt x="20" y="111"/>
                      <a:pt x="24" y="114"/>
                      <a:pt x="30" y="114"/>
                    </a:cubicBezTo>
                    <a:cubicBezTo>
                      <a:pt x="37" y="114"/>
                      <a:pt x="41" y="111"/>
                      <a:pt x="41" y="101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1" y="22"/>
                      <a:pt x="37" y="19"/>
                      <a:pt x="30" y="19"/>
                    </a:cubicBezTo>
                    <a:cubicBezTo>
                      <a:pt x="24" y="19"/>
                      <a:pt x="20" y="22"/>
                      <a:pt x="20" y="32"/>
                    </a:cubicBezTo>
                    <a:lnTo>
                      <a:pt x="20" y="10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60" name="Freeform 236"/>
              <p:cNvSpPr>
                <a:spLocks/>
              </p:cNvSpPr>
              <p:nvPr/>
            </p:nvSpPr>
            <p:spPr bwMode="auto">
              <a:xfrm>
                <a:off x="3762" y="2753"/>
                <a:ext cx="61" cy="133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61" y="33"/>
                  </a:cxn>
                  <a:cxn ang="0">
                    <a:pos x="61" y="37"/>
                  </a:cxn>
                  <a:cxn ang="0">
                    <a:pos x="41" y="37"/>
                  </a:cxn>
                  <a:cxn ang="0">
                    <a:pos x="41" y="32"/>
                  </a:cxn>
                  <a:cxn ang="0">
                    <a:pos x="31" y="19"/>
                  </a:cxn>
                  <a:cxn ang="0">
                    <a:pos x="21" y="32"/>
                  </a:cxn>
                  <a:cxn ang="0">
                    <a:pos x="38" y="60"/>
                  </a:cxn>
                  <a:cxn ang="0">
                    <a:pos x="61" y="100"/>
                  </a:cxn>
                  <a:cxn ang="0">
                    <a:pos x="31" y="133"/>
                  </a:cxn>
                  <a:cxn ang="0">
                    <a:pos x="0" y="100"/>
                  </a:cxn>
                  <a:cxn ang="0">
                    <a:pos x="0" y="92"/>
                  </a:cxn>
                  <a:cxn ang="0">
                    <a:pos x="19" y="92"/>
                  </a:cxn>
                  <a:cxn ang="0">
                    <a:pos x="19" y="101"/>
                  </a:cxn>
                  <a:cxn ang="0">
                    <a:pos x="30" y="114"/>
                  </a:cxn>
                  <a:cxn ang="0">
                    <a:pos x="40" y="101"/>
                  </a:cxn>
                  <a:cxn ang="0">
                    <a:pos x="23" y="73"/>
                  </a:cxn>
                  <a:cxn ang="0">
                    <a:pos x="1" y="33"/>
                  </a:cxn>
                  <a:cxn ang="0">
                    <a:pos x="31" y="0"/>
                  </a:cxn>
                </a:cxnLst>
                <a:rect l="0" t="0" r="r" b="b"/>
                <a:pathLst>
                  <a:path w="61" h="133">
                    <a:moveTo>
                      <a:pt x="31" y="0"/>
                    </a:moveTo>
                    <a:cubicBezTo>
                      <a:pt x="50" y="0"/>
                      <a:pt x="61" y="12"/>
                      <a:pt x="61" y="33"/>
                    </a:cubicBezTo>
                    <a:cubicBezTo>
                      <a:pt x="61" y="37"/>
                      <a:pt x="61" y="37"/>
                      <a:pt x="61" y="37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1" y="22"/>
                      <a:pt x="38" y="19"/>
                      <a:pt x="31" y="19"/>
                    </a:cubicBezTo>
                    <a:cubicBezTo>
                      <a:pt x="25" y="19"/>
                      <a:pt x="21" y="22"/>
                      <a:pt x="21" y="32"/>
                    </a:cubicBezTo>
                    <a:cubicBezTo>
                      <a:pt x="21" y="41"/>
                      <a:pt x="25" y="48"/>
                      <a:pt x="38" y="60"/>
                    </a:cubicBezTo>
                    <a:cubicBezTo>
                      <a:pt x="55" y="75"/>
                      <a:pt x="61" y="85"/>
                      <a:pt x="61" y="100"/>
                    </a:cubicBezTo>
                    <a:cubicBezTo>
                      <a:pt x="61" y="121"/>
                      <a:pt x="50" y="133"/>
                      <a:pt x="31" y="133"/>
                    </a:cubicBezTo>
                    <a:cubicBezTo>
                      <a:pt x="11" y="133"/>
                      <a:pt x="0" y="121"/>
                      <a:pt x="0" y="100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19" y="92"/>
                      <a:pt x="19" y="92"/>
                      <a:pt x="19" y="92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11"/>
                      <a:pt x="23" y="114"/>
                      <a:pt x="30" y="114"/>
                    </a:cubicBezTo>
                    <a:cubicBezTo>
                      <a:pt x="36" y="114"/>
                      <a:pt x="40" y="111"/>
                      <a:pt x="40" y="101"/>
                    </a:cubicBezTo>
                    <a:cubicBezTo>
                      <a:pt x="40" y="92"/>
                      <a:pt x="36" y="85"/>
                      <a:pt x="23" y="73"/>
                    </a:cubicBezTo>
                    <a:cubicBezTo>
                      <a:pt x="6" y="58"/>
                      <a:pt x="1" y="48"/>
                      <a:pt x="1" y="33"/>
                    </a:cubicBezTo>
                    <a:cubicBezTo>
                      <a:pt x="1" y="12"/>
                      <a:pt x="11" y="0"/>
                      <a:pt x="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61" name="Freeform 237"/>
              <p:cNvSpPr>
                <a:spLocks/>
              </p:cNvSpPr>
              <p:nvPr/>
            </p:nvSpPr>
            <p:spPr bwMode="auto">
              <a:xfrm>
                <a:off x="3834" y="2865"/>
                <a:ext cx="19" cy="38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17"/>
                  </a:cxn>
                  <a:cxn ang="0">
                    <a:pos x="10" y="38"/>
                  </a:cxn>
                  <a:cxn ang="0">
                    <a:pos x="2" y="38"/>
                  </a:cxn>
                  <a:cxn ang="0">
                    <a:pos x="7" y="19"/>
                  </a:cxn>
                  <a:cxn ang="0">
                    <a:pos x="0" y="19"/>
                  </a:cxn>
                </a:cxnLst>
                <a:rect l="0" t="0" r="r" b="b"/>
                <a:pathLst>
                  <a:path w="19" h="38">
                    <a:moveTo>
                      <a:pt x="0" y="19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19" y="17"/>
                    </a:lnTo>
                    <a:lnTo>
                      <a:pt x="10" y="38"/>
                    </a:lnTo>
                    <a:lnTo>
                      <a:pt x="2" y="38"/>
                    </a:lnTo>
                    <a:lnTo>
                      <a:pt x="7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62" name="Freeform 238"/>
              <p:cNvSpPr>
                <a:spLocks noEditPoints="1"/>
              </p:cNvSpPr>
              <p:nvPr/>
            </p:nvSpPr>
            <p:spPr bwMode="auto">
              <a:xfrm>
                <a:off x="3868" y="2755"/>
                <a:ext cx="61" cy="129"/>
              </a:xfrm>
              <a:custGeom>
                <a:avLst/>
                <a:gdLst/>
                <a:ahLst/>
                <a:cxnLst>
                  <a:cxn ang="0">
                    <a:pos x="60" y="32"/>
                  </a:cxn>
                  <a:cxn ang="0">
                    <a:pos x="60" y="49"/>
                  </a:cxn>
                  <a:cxn ang="0">
                    <a:pos x="30" y="81"/>
                  </a:cxn>
                  <a:cxn ang="0">
                    <a:pos x="20" y="81"/>
                  </a:cxn>
                  <a:cxn ang="0">
                    <a:pos x="20" y="129"/>
                  </a:cxn>
                  <a:cxn ang="0">
                    <a:pos x="0" y="129"/>
                  </a:cxn>
                  <a:cxn ang="0">
                    <a:pos x="0" y="0"/>
                  </a:cxn>
                  <a:cxn ang="0">
                    <a:pos x="30" y="0"/>
                  </a:cxn>
                  <a:cxn ang="0">
                    <a:pos x="60" y="32"/>
                  </a:cxn>
                  <a:cxn ang="0">
                    <a:pos x="20" y="18"/>
                  </a:cxn>
                  <a:cxn ang="0">
                    <a:pos x="20" y="62"/>
                  </a:cxn>
                  <a:cxn ang="0">
                    <a:pos x="30" y="62"/>
                  </a:cxn>
                  <a:cxn ang="0">
                    <a:pos x="40" y="50"/>
                  </a:cxn>
                  <a:cxn ang="0">
                    <a:pos x="40" y="31"/>
                  </a:cxn>
                  <a:cxn ang="0">
                    <a:pos x="30" y="18"/>
                  </a:cxn>
                  <a:cxn ang="0">
                    <a:pos x="20" y="18"/>
                  </a:cxn>
                </a:cxnLst>
                <a:rect l="0" t="0" r="r" b="b"/>
                <a:pathLst>
                  <a:path w="60" h="129">
                    <a:moveTo>
                      <a:pt x="60" y="32"/>
                    </a:moveTo>
                    <a:cubicBezTo>
                      <a:pt x="60" y="49"/>
                      <a:pt x="60" y="49"/>
                      <a:pt x="60" y="49"/>
                    </a:cubicBezTo>
                    <a:cubicBezTo>
                      <a:pt x="60" y="69"/>
                      <a:pt x="50" y="81"/>
                      <a:pt x="30" y="81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29"/>
                      <a:pt x="20" y="129"/>
                      <a:pt x="20" y="129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50" y="0"/>
                      <a:pt x="60" y="11"/>
                      <a:pt x="60" y="32"/>
                    </a:cubicBezTo>
                    <a:close/>
                    <a:moveTo>
                      <a:pt x="20" y="18"/>
                    </a:moveTo>
                    <a:cubicBezTo>
                      <a:pt x="20" y="62"/>
                      <a:pt x="20" y="62"/>
                      <a:pt x="20" y="62"/>
                    </a:cubicBezTo>
                    <a:cubicBezTo>
                      <a:pt x="30" y="62"/>
                      <a:pt x="30" y="62"/>
                      <a:pt x="30" y="62"/>
                    </a:cubicBezTo>
                    <a:cubicBezTo>
                      <a:pt x="36" y="62"/>
                      <a:pt x="40" y="59"/>
                      <a:pt x="40" y="50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40" y="21"/>
                      <a:pt x="36" y="18"/>
                      <a:pt x="30" y="18"/>
                    </a:cubicBezTo>
                    <a:lnTo>
                      <a:pt x="2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63" name="Freeform 239"/>
              <p:cNvSpPr>
                <a:spLocks noEditPoints="1"/>
              </p:cNvSpPr>
              <p:nvPr/>
            </p:nvSpPr>
            <p:spPr bwMode="auto">
              <a:xfrm>
                <a:off x="3938" y="2755"/>
                <a:ext cx="65" cy="129"/>
              </a:xfrm>
              <a:custGeom>
                <a:avLst/>
                <a:gdLst/>
                <a:ahLst/>
                <a:cxnLst>
                  <a:cxn ang="0">
                    <a:pos x="43" y="129"/>
                  </a:cxn>
                  <a:cxn ang="0">
                    <a:pos x="41" y="113"/>
                  </a:cxn>
                  <a:cxn ang="0">
                    <a:pos x="41" y="93"/>
                  </a:cxn>
                  <a:cxn ang="0">
                    <a:pos x="28" y="77"/>
                  </a:cxn>
                  <a:cxn ang="0">
                    <a:pos x="21" y="77"/>
                  </a:cxn>
                  <a:cxn ang="0">
                    <a:pos x="21" y="129"/>
                  </a:cxn>
                  <a:cxn ang="0">
                    <a:pos x="0" y="129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61" y="30"/>
                  </a:cxn>
                  <a:cxn ang="0">
                    <a:pos x="61" y="40"/>
                  </a:cxn>
                  <a:cxn ang="0">
                    <a:pos x="48" y="66"/>
                  </a:cxn>
                  <a:cxn ang="0">
                    <a:pos x="48" y="66"/>
                  </a:cxn>
                  <a:cxn ang="0">
                    <a:pos x="61" y="94"/>
                  </a:cxn>
                  <a:cxn ang="0">
                    <a:pos x="61" y="113"/>
                  </a:cxn>
                  <a:cxn ang="0">
                    <a:pos x="64" y="129"/>
                  </a:cxn>
                  <a:cxn ang="0">
                    <a:pos x="43" y="129"/>
                  </a:cxn>
                  <a:cxn ang="0">
                    <a:pos x="21" y="18"/>
                  </a:cxn>
                  <a:cxn ang="0">
                    <a:pos x="21" y="58"/>
                  </a:cxn>
                  <a:cxn ang="0">
                    <a:pos x="29" y="58"/>
                  </a:cxn>
                  <a:cxn ang="0">
                    <a:pos x="41" y="44"/>
                  </a:cxn>
                  <a:cxn ang="0">
                    <a:pos x="41" y="32"/>
                  </a:cxn>
                  <a:cxn ang="0">
                    <a:pos x="31" y="18"/>
                  </a:cxn>
                  <a:cxn ang="0">
                    <a:pos x="21" y="18"/>
                  </a:cxn>
                </a:cxnLst>
                <a:rect l="0" t="0" r="r" b="b"/>
                <a:pathLst>
                  <a:path w="64" h="129">
                    <a:moveTo>
                      <a:pt x="43" y="129"/>
                    </a:moveTo>
                    <a:cubicBezTo>
                      <a:pt x="42" y="126"/>
                      <a:pt x="41" y="124"/>
                      <a:pt x="41" y="113"/>
                    </a:cubicBezTo>
                    <a:cubicBezTo>
                      <a:pt x="41" y="93"/>
                      <a:pt x="41" y="93"/>
                      <a:pt x="41" y="93"/>
                    </a:cubicBezTo>
                    <a:cubicBezTo>
                      <a:pt x="41" y="81"/>
                      <a:pt x="37" y="77"/>
                      <a:pt x="28" y="77"/>
                    </a:cubicBezTo>
                    <a:cubicBezTo>
                      <a:pt x="21" y="77"/>
                      <a:pt x="21" y="77"/>
                      <a:pt x="21" y="77"/>
                    </a:cubicBezTo>
                    <a:cubicBezTo>
                      <a:pt x="21" y="129"/>
                      <a:pt x="21" y="129"/>
                      <a:pt x="21" y="129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52" y="0"/>
                      <a:pt x="61" y="10"/>
                      <a:pt x="61" y="30"/>
                    </a:cubicBezTo>
                    <a:cubicBezTo>
                      <a:pt x="61" y="40"/>
                      <a:pt x="61" y="40"/>
                      <a:pt x="61" y="40"/>
                    </a:cubicBezTo>
                    <a:cubicBezTo>
                      <a:pt x="61" y="53"/>
                      <a:pt x="57" y="62"/>
                      <a:pt x="48" y="66"/>
                    </a:cubicBezTo>
                    <a:cubicBezTo>
                      <a:pt x="48" y="66"/>
                      <a:pt x="48" y="66"/>
                      <a:pt x="48" y="66"/>
                    </a:cubicBezTo>
                    <a:cubicBezTo>
                      <a:pt x="58" y="70"/>
                      <a:pt x="61" y="80"/>
                      <a:pt x="61" y="94"/>
                    </a:cubicBezTo>
                    <a:cubicBezTo>
                      <a:pt x="61" y="113"/>
                      <a:pt x="61" y="113"/>
                      <a:pt x="61" y="113"/>
                    </a:cubicBezTo>
                    <a:cubicBezTo>
                      <a:pt x="61" y="120"/>
                      <a:pt x="62" y="124"/>
                      <a:pt x="64" y="129"/>
                    </a:cubicBezTo>
                    <a:lnTo>
                      <a:pt x="43" y="129"/>
                    </a:lnTo>
                    <a:close/>
                    <a:moveTo>
                      <a:pt x="21" y="18"/>
                    </a:moveTo>
                    <a:cubicBezTo>
                      <a:pt x="21" y="58"/>
                      <a:pt x="21" y="58"/>
                      <a:pt x="21" y="58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36" y="58"/>
                      <a:pt x="41" y="55"/>
                      <a:pt x="41" y="44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1" y="22"/>
                      <a:pt x="38" y="18"/>
                      <a:pt x="31" y="18"/>
                    </a:cubicBezTo>
                    <a:lnTo>
                      <a:pt x="21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64" name="Freeform 240"/>
              <p:cNvSpPr>
                <a:spLocks/>
              </p:cNvSpPr>
              <p:nvPr/>
            </p:nvSpPr>
            <p:spPr bwMode="auto">
              <a:xfrm>
                <a:off x="4014" y="2755"/>
                <a:ext cx="55" cy="129"/>
              </a:xfrm>
              <a:custGeom>
                <a:avLst/>
                <a:gdLst/>
                <a:ahLst/>
                <a:cxnLst>
                  <a:cxn ang="0">
                    <a:pos x="20" y="54"/>
                  </a:cxn>
                  <a:cxn ang="0">
                    <a:pos x="48" y="54"/>
                  </a:cxn>
                  <a:cxn ang="0">
                    <a:pos x="48" y="73"/>
                  </a:cxn>
                  <a:cxn ang="0">
                    <a:pos x="20" y="73"/>
                  </a:cxn>
                  <a:cxn ang="0">
                    <a:pos x="20" y="111"/>
                  </a:cxn>
                  <a:cxn ang="0">
                    <a:pos x="55" y="111"/>
                  </a:cxn>
                  <a:cxn ang="0">
                    <a:pos x="55" y="129"/>
                  </a:cxn>
                  <a:cxn ang="0">
                    <a:pos x="0" y="129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18"/>
                  </a:cxn>
                  <a:cxn ang="0">
                    <a:pos x="20" y="18"/>
                  </a:cxn>
                  <a:cxn ang="0">
                    <a:pos x="20" y="54"/>
                  </a:cxn>
                </a:cxnLst>
                <a:rect l="0" t="0" r="r" b="b"/>
                <a:pathLst>
                  <a:path w="55" h="129">
                    <a:moveTo>
                      <a:pt x="20" y="54"/>
                    </a:moveTo>
                    <a:lnTo>
                      <a:pt x="48" y="54"/>
                    </a:lnTo>
                    <a:lnTo>
                      <a:pt x="48" y="73"/>
                    </a:lnTo>
                    <a:lnTo>
                      <a:pt x="20" y="73"/>
                    </a:lnTo>
                    <a:lnTo>
                      <a:pt x="20" y="111"/>
                    </a:lnTo>
                    <a:lnTo>
                      <a:pt x="55" y="111"/>
                    </a:lnTo>
                    <a:lnTo>
                      <a:pt x="55" y="129"/>
                    </a:lnTo>
                    <a:lnTo>
                      <a:pt x="0" y="129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18"/>
                    </a:lnTo>
                    <a:lnTo>
                      <a:pt x="20" y="18"/>
                    </a:lnTo>
                    <a:lnTo>
                      <a:pt x="20" y="5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65" name="Freeform 241"/>
              <p:cNvSpPr>
                <a:spLocks/>
              </p:cNvSpPr>
              <p:nvPr/>
            </p:nvSpPr>
            <p:spPr bwMode="auto">
              <a:xfrm>
                <a:off x="4081" y="2755"/>
                <a:ext cx="66" cy="129"/>
              </a:xfrm>
              <a:custGeom>
                <a:avLst/>
                <a:gdLst/>
                <a:ahLst/>
                <a:cxnLst>
                  <a:cxn ang="0">
                    <a:pos x="19" y="36"/>
                  </a:cxn>
                  <a:cxn ang="0">
                    <a:pos x="19" y="36"/>
                  </a:cxn>
                  <a:cxn ang="0">
                    <a:pos x="19" y="129"/>
                  </a:cxn>
                  <a:cxn ang="0">
                    <a:pos x="0" y="129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47" y="77"/>
                  </a:cxn>
                  <a:cxn ang="0">
                    <a:pos x="48" y="77"/>
                  </a:cxn>
                  <a:cxn ang="0">
                    <a:pos x="48" y="0"/>
                  </a:cxn>
                  <a:cxn ang="0">
                    <a:pos x="66" y="0"/>
                  </a:cxn>
                  <a:cxn ang="0">
                    <a:pos x="66" y="129"/>
                  </a:cxn>
                  <a:cxn ang="0">
                    <a:pos x="45" y="129"/>
                  </a:cxn>
                  <a:cxn ang="0">
                    <a:pos x="19" y="36"/>
                  </a:cxn>
                </a:cxnLst>
                <a:rect l="0" t="0" r="r" b="b"/>
                <a:pathLst>
                  <a:path w="66" h="129">
                    <a:moveTo>
                      <a:pt x="19" y="36"/>
                    </a:moveTo>
                    <a:lnTo>
                      <a:pt x="19" y="36"/>
                    </a:lnTo>
                    <a:lnTo>
                      <a:pt x="19" y="129"/>
                    </a:lnTo>
                    <a:lnTo>
                      <a:pt x="0" y="129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47" y="77"/>
                    </a:lnTo>
                    <a:lnTo>
                      <a:pt x="48" y="77"/>
                    </a:lnTo>
                    <a:lnTo>
                      <a:pt x="48" y="0"/>
                    </a:lnTo>
                    <a:lnTo>
                      <a:pt x="66" y="0"/>
                    </a:lnTo>
                    <a:lnTo>
                      <a:pt x="66" y="129"/>
                    </a:lnTo>
                    <a:lnTo>
                      <a:pt x="45" y="129"/>
                    </a:lnTo>
                    <a:lnTo>
                      <a:pt x="19" y="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66" name="Freeform 242"/>
              <p:cNvSpPr>
                <a:spLocks noEditPoints="1"/>
              </p:cNvSpPr>
              <p:nvPr/>
            </p:nvSpPr>
            <p:spPr bwMode="auto">
              <a:xfrm>
                <a:off x="4162" y="2755"/>
                <a:ext cx="63" cy="1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2" y="0"/>
                  </a:cxn>
                  <a:cxn ang="0">
                    <a:pos x="62" y="32"/>
                  </a:cxn>
                  <a:cxn ang="0">
                    <a:pos x="62" y="97"/>
                  </a:cxn>
                  <a:cxn ang="0">
                    <a:pos x="32" y="129"/>
                  </a:cxn>
                  <a:cxn ang="0">
                    <a:pos x="0" y="129"/>
                  </a:cxn>
                  <a:cxn ang="0">
                    <a:pos x="0" y="0"/>
                  </a:cxn>
                  <a:cxn ang="0">
                    <a:pos x="20" y="18"/>
                  </a:cxn>
                  <a:cxn ang="0">
                    <a:pos x="20" y="111"/>
                  </a:cxn>
                  <a:cxn ang="0">
                    <a:pos x="31" y="111"/>
                  </a:cxn>
                  <a:cxn ang="0">
                    <a:pos x="42" y="98"/>
                  </a:cxn>
                  <a:cxn ang="0">
                    <a:pos x="42" y="31"/>
                  </a:cxn>
                  <a:cxn ang="0">
                    <a:pos x="31" y="18"/>
                  </a:cxn>
                  <a:cxn ang="0">
                    <a:pos x="20" y="18"/>
                  </a:cxn>
                </a:cxnLst>
                <a:rect l="0" t="0" r="r" b="b"/>
                <a:pathLst>
                  <a:path w="62" h="129">
                    <a:moveTo>
                      <a:pt x="0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52" y="0"/>
                      <a:pt x="62" y="11"/>
                      <a:pt x="62" y="32"/>
                    </a:cubicBezTo>
                    <a:cubicBezTo>
                      <a:pt x="62" y="97"/>
                      <a:pt x="62" y="97"/>
                      <a:pt x="62" y="97"/>
                    </a:cubicBezTo>
                    <a:cubicBezTo>
                      <a:pt x="62" y="118"/>
                      <a:pt x="52" y="129"/>
                      <a:pt x="32" y="129"/>
                    </a:cubicBezTo>
                    <a:cubicBezTo>
                      <a:pt x="0" y="129"/>
                      <a:pt x="0" y="129"/>
                      <a:pt x="0" y="129"/>
                    </a:cubicBezTo>
                    <a:lnTo>
                      <a:pt x="0" y="0"/>
                    </a:lnTo>
                    <a:close/>
                    <a:moveTo>
                      <a:pt x="20" y="18"/>
                    </a:moveTo>
                    <a:cubicBezTo>
                      <a:pt x="20" y="111"/>
                      <a:pt x="20" y="111"/>
                      <a:pt x="20" y="111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8" y="111"/>
                      <a:pt x="42" y="107"/>
                      <a:pt x="42" y="98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2" y="22"/>
                      <a:pt x="38" y="18"/>
                      <a:pt x="31" y="18"/>
                    </a:cubicBezTo>
                    <a:lnTo>
                      <a:pt x="2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68" name="Freeform 244"/>
              <p:cNvSpPr>
                <a:spLocks/>
              </p:cNvSpPr>
              <p:nvPr/>
            </p:nvSpPr>
            <p:spPr bwMode="auto">
              <a:xfrm>
                <a:off x="4310" y="2753"/>
                <a:ext cx="61" cy="133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60" y="33"/>
                  </a:cxn>
                  <a:cxn ang="0">
                    <a:pos x="60" y="37"/>
                  </a:cxn>
                  <a:cxn ang="0">
                    <a:pos x="41" y="37"/>
                  </a:cxn>
                  <a:cxn ang="0">
                    <a:pos x="41" y="32"/>
                  </a:cxn>
                  <a:cxn ang="0">
                    <a:pos x="31" y="19"/>
                  </a:cxn>
                  <a:cxn ang="0">
                    <a:pos x="21" y="32"/>
                  </a:cxn>
                  <a:cxn ang="0">
                    <a:pos x="38" y="60"/>
                  </a:cxn>
                  <a:cxn ang="0">
                    <a:pos x="60" y="100"/>
                  </a:cxn>
                  <a:cxn ang="0">
                    <a:pos x="30" y="133"/>
                  </a:cxn>
                  <a:cxn ang="0">
                    <a:pos x="0" y="100"/>
                  </a:cxn>
                  <a:cxn ang="0">
                    <a:pos x="0" y="92"/>
                  </a:cxn>
                  <a:cxn ang="0">
                    <a:pos x="19" y="92"/>
                  </a:cxn>
                  <a:cxn ang="0">
                    <a:pos x="19" y="101"/>
                  </a:cxn>
                  <a:cxn ang="0">
                    <a:pos x="29" y="114"/>
                  </a:cxn>
                  <a:cxn ang="0">
                    <a:pos x="40" y="101"/>
                  </a:cxn>
                  <a:cxn ang="0">
                    <a:pos x="23" y="73"/>
                  </a:cxn>
                  <a:cxn ang="0">
                    <a:pos x="0" y="33"/>
                  </a:cxn>
                  <a:cxn ang="0">
                    <a:pos x="30" y="0"/>
                  </a:cxn>
                </a:cxnLst>
                <a:rect l="0" t="0" r="r" b="b"/>
                <a:pathLst>
                  <a:path w="60" h="133">
                    <a:moveTo>
                      <a:pt x="30" y="0"/>
                    </a:moveTo>
                    <a:cubicBezTo>
                      <a:pt x="50" y="0"/>
                      <a:pt x="60" y="12"/>
                      <a:pt x="60" y="33"/>
                    </a:cubicBezTo>
                    <a:cubicBezTo>
                      <a:pt x="60" y="37"/>
                      <a:pt x="60" y="37"/>
                      <a:pt x="60" y="37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1" y="22"/>
                      <a:pt x="37" y="19"/>
                      <a:pt x="31" y="19"/>
                    </a:cubicBezTo>
                    <a:cubicBezTo>
                      <a:pt x="24" y="19"/>
                      <a:pt x="21" y="22"/>
                      <a:pt x="21" y="32"/>
                    </a:cubicBezTo>
                    <a:cubicBezTo>
                      <a:pt x="21" y="41"/>
                      <a:pt x="25" y="48"/>
                      <a:pt x="38" y="60"/>
                    </a:cubicBezTo>
                    <a:cubicBezTo>
                      <a:pt x="55" y="75"/>
                      <a:pt x="60" y="85"/>
                      <a:pt x="60" y="100"/>
                    </a:cubicBezTo>
                    <a:cubicBezTo>
                      <a:pt x="60" y="121"/>
                      <a:pt x="50" y="133"/>
                      <a:pt x="30" y="133"/>
                    </a:cubicBezTo>
                    <a:cubicBezTo>
                      <a:pt x="10" y="133"/>
                      <a:pt x="0" y="121"/>
                      <a:pt x="0" y="100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19" y="92"/>
                      <a:pt x="19" y="92"/>
                      <a:pt x="19" y="92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11"/>
                      <a:pt x="23" y="114"/>
                      <a:pt x="29" y="114"/>
                    </a:cubicBezTo>
                    <a:cubicBezTo>
                      <a:pt x="36" y="114"/>
                      <a:pt x="40" y="111"/>
                      <a:pt x="40" y="101"/>
                    </a:cubicBezTo>
                    <a:cubicBezTo>
                      <a:pt x="40" y="92"/>
                      <a:pt x="36" y="85"/>
                      <a:pt x="23" y="73"/>
                    </a:cubicBezTo>
                    <a:cubicBezTo>
                      <a:pt x="6" y="58"/>
                      <a:pt x="0" y="48"/>
                      <a:pt x="0" y="33"/>
                    </a:cubicBezTo>
                    <a:cubicBezTo>
                      <a:pt x="0" y="12"/>
                      <a:pt x="10" y="0"/>
                      <a:pt x="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69" name="Freeform 245"/>
              <p:cNvSpPr>
                <a:spLocks/>
              </p:cNvSpPr>
              <p:nvPr/>
            </p:nvSpPr>
            <p:spPr bwMode="auto">
              <a:xfrm>
                <a:off x="4382" y="2865"/>
                <a:ext cx="20" cy="38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0" y="0"/>
                  </a:cxn>
                  <a:cxn ang="0">
                    <a:pos x="20" y="0"/>
                  </a:cxn>
                  <a:cxn ang="0">
                    <a:pos x="20" y="17"/>
                  </a:cxn>
                  <a:cxn ang="0">
                    <a:pos x="11" y="38"/>
                  </a:cxn>
                  <a:cxn ang="0">
                    <a:pos x="2" y="38"/>
                  </a:cxn>
                  <a:cxn ang="0">
                    <a:pos x="8" y="19"/>
                  </a:cxn>
                  <a:cxn ang="0">
                    <a:pos x="0" y="19"/>
                  </a:cxn>
                </a:cxnLst>
                <a:rect l="0" t="0" r="r" b="b"/>
                <a:pathLst>
                  <a:path w="20" h="38">
                    <a:moveTo>
                      <a:pt x="0" y="19"/>
                    </a:moveTo>
                    <a:lnTo>
                      <a:pt x="0" y="0"/>
                    </a:lnTo>
                    <a:lnTo>
                      <a:pt x="20" y="0"/>
                    </a:lnTo>
                    <a:lnTo>
                      <a:pt x="20" y="17"/>
                    </a:lnTo>
                    <a:lnTo>
                      <a:pt x="11" y="38"/>
                    </a:lnTo>
                    <a:lnTo>
                      <a:pt x="2" y="38"/>
                    </a:lnTo>
                    <a:lnTo>
                      <a:pt x="8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70" name="Freeform 246"/>
              <p:cNvSpPr>
                <a:spLocks noEditPoints="1"/>
              </p:cNvSpPr>
              <p:nvPr/>
            </p:nvSpPr>
            <p:spPr bwMode="auto">
              <a:xfrm>
                <a:off x="4416" y="2755"/>
                <a:ext cx="64" cy="1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2" y="0"/>
                  </a:cxn>
                  <a:cxn ang="0">
                    <a:pos x="63" y="32"/>
                  </a:cxn>
                  <a:cxn ang="0">
                    <a:pos x="63" y="97"/>
                  </a:cxn>
                  <a:cxn ang="0">
                    <a:pos x="32" y="129"/>
                  </a:cxn>
                  <a:cxn ang="0">
                    <a:pos x="0" y="129"/>
                  </a:cxn>
                  <a:cxn ang="0">
                    <a:pos x="0" y="0"/>
                  </a:cxn>
                  <a:cxn ang="0">
                    <a:pos x="21" y="18"/>
                  </a:cxn>
                  <a:cxn ang="0">
                    <a:pos x="21" y="111"/>
                  </a:cxn>
                  <a:cxn ang="0">
                    <a:pos x="32" y="111"/>
                  </a:cxn>
                  <a:cxn ang="0">
                    <a:pos x="42" y="98"/>
                  </a:cxn>
                  <a:cxn ang="0">
                    <a:pos x="42" y="31"/>
                  </a:cxn>
                  <a:cxn ang="0">
                    <a:pos x="32" y="18"/>
                  </a:cxn>
                  <a:cxn ang="0">
                    <a:pos x="21" y="18"/>
                  </a:cxn>
                </a:cxnLst>
                <a:rect l="0" t="0" r="r" b="b"/>
                <a:pathLst>
                  <a:path w="63" h="129">
                    <a:moveTo>
                      <a:pt x="0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53" y="0"/>
                      <a:pt x="63" y="11"/>
                      <a:pt x="63" y="32"/>
                    </a:cubicBezTo>
                    <a:cubicBezTo>
                      <a:pt x="63" y="97"/>
                      <a:pt x="63" y="97"/>
                      <a:pt x="63" y="97"/>
                    </a:cubicBezTo>
                    <a:cubicBezTo>
                      <a:pt x="63" y="118"/>
                      <a:pt x="53" y="129"/>
                      <a:pt x="32" y="129"/>
                    </a:cubicBezTo>
                    <a:cubicBezTo>
                      <a:pt x="0" y="129"/>
                      <a:pt x="0" y="129"/>
                      <a:pt x="0" y="129"/>
                    </a:cubicBezTo>
                    <a:lnTo>
                      <a:pt x="0" y="0"/>
                    </a:lnTo>
                    <a:close/>
                    <a:moveTo>
                      <a:pt x="21" y="18"/>
                    </a:moveTo>
                    <a:cubicBezTo>
                      <a:pt x="21" y="111"/>
                      <a:pt x="21" y="111"/>
                      <a:pt x="2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9" y="111"/>
                      <a:pt x="42" y="107"/>
                      <a:pt x="42" y="98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2" y="22"/>
                      <a:pt x="39" y="18"/>
                      <a:pt x="32" y="18"/>
                    </a:cubicBezTo>
                    <a:lnTo>
                      <a:pt x="21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71" name="Freeform 247"/>
              <p:cNvSpPr>
                <a:spLocks/>
              </p:cNvSpPr>
              <p:nvPr/>
            </p:nvSpPr>
            <p:spPr bwMode="auto">
              <a:xfrm>
                <a:off x="4492" y="2755"/>
                <a:ext cx="60" cy="131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20" y="100"/>
                  </a:cxn>
                  <a:cxn ang="0">
                    <a:pos x="31" y="112"/>
                  </a:cxn>
                  <a:cxn ang="0">
                    <a:pos x="41" y="100"/>
                  </a:cxn>
                  <a:cxn ang="0">
                    <a:pos x="41" y="0"/>
                  </a:cxn>
                  <a:cxn ang="0">
                    <a:pos x="60" y="0"/>
                  </a:cxn>
                  <a:cxn ang="0">
                    <a:pos x="60" y="98"/>
                  </a:cxn>
                  <a:cxn ang="0">
                    <a:pos x="30" y="131"/>
                  </a:cxn>
                  <a:cxn ang="0">
                    <a:pos x="0" y="98"/>
                  </a:cxn>
                  <a:cxn ang="0">
                    <a:pos x="0" y="0"/>
                  </a:cxn>
                  <a:cxn ang="0">
                    <a:pos x="20" y="0"/>
                  </a:cxn>
                </a:cxnLst>
                <a:rect l="0" t="0" r="r" b="b"/>
                <a:pathLst>
                  <a:path w="60" h="131">
                    <a:moveTo>
                      <a:pt x="20" y="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9"/>
                      <a:pt x="24" y="112"/>
                      <a:pt x="31" y="112"/>
                    </a:cubicBezTo>
                    <a:cubicBezTo>
                      <a:pt x="37" y="112"/>
                      <a:pt x="41" y="109"/>
                      <a:pt x="41" y="10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98"/>
                      <a:pt x="60" y="98"/>
                      <a:pt x="60" y="98"/>
                    </a:cubicBezTo>
                    <a:cubicBezTo>
                      <a:pt x="60" y="119"/>
                      <a:pt x="50" y="131"/>
                      <a:pt x="30" y="131"/>
                    </a:cubicBezTo>
                    <a:cubicBezTo>
                      <a:pt x="10" y="131"/>
                      <a:pt x="0" y="119"/>
                      <a:pt x="0" y="9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72" name="Freeform 248"/>
              <p:cNvSpPr>
                <a:spLocks noEditPoints="1"/>
              </p:cNvSpPr>
              <p:nvPr/>
            </p:nvSpPr>
            <p:spPr bwMode="auto">
              <a:xfrm>
                <a:off x="4566" y="2755"/>
                <a:ext cx="61" cy="129"/>
              </a:xfrm>
              <a:custGeom>
                <a:avLst/>
                <a:gdLst/>
                <a:ahLst/>
                <a:cxnLst>
                  <a:cxn ang="0">
                    <a:pos x="60" y="32"/>
                  </a:cxn>
                  <a:cxn ang="0">
                    <a:pos x="60" y="49"/>
                  </a:cxn>
                  <a:cxn ang="0">
                    <a:pos x="30" y="81"/>
                  </a:cxn>
                  <a:cxn ang="0">
                    <a:pos x="20" y="81"/>
                  </a:cxn>
                  <a:cxn ang="0">
                    <a:pos x="20" y="129"/>
                  </a:cxn>
                  <a:cxn ang="0">
                    <a:pos x="0" y="129"/>
                  </a:cxn>
                  <a:cxn ang="0">
                    <a:pos x="0" y="0"/>
                  </a:cxn>
                  <a:cxn ang="0">
                    <a:pos x="30" y="0"/>
                  </a:cxn>
                  <a:cxn ang="0">
                    <a:pos x="60" y="32"/>
                  </a:cxn>
                  <a:cxn ang="0">
                    <a:pos x="20" y="18"/>
                  </a:cxn>
                  <a:cxn ang="0">
                    <a:pos x="20" y="62"/>
                  </a:cxn>
                  <a:cxn ang="0">
                    <a:pos x="30" y="62"/>
                  </a:cxn>
                  <a:cxn ang="0">
                    <a:pos x="40" y="50"/>
                  </a:cxn>
                  <a:cxn ang="0">
                    <a:pos x="40" y="31"/>
                  </a:cxn>
                  <a:cxn ang="0">
                    <a:pos x="30" y="18"/>
                  </a:cxn>
                  <a:cxn ang="0">
                    <a:pos x="20" y="18"/>
                  </a:cxn>
                </a:cxnLst>
                <a:rect l="0" t="0" r="r" b="b"/>
                <a:pathLst>
                  <a:path w="60" h="129">
                    <a:moveTo>
                      <a:pt x="60" y="32"/>
                    </a:moveTo>
                    <a:cubicBezTo>
                      <a:pt x="60" y="49"/>
                      <a:pt x="60" y="49"/>
                      <a:pt x="60" y="49"/>
                    </a:cubicBezTo>
                    <a:cubicBezTo>
                      <a:pt x="60" y="69"/>
                      <a:pt x="50" y="81"/>
                      <a:pt x="30" y="81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29"/>
                      <a:pt x="20" y="129"/>
                      <a:pt x="20" y="129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50" y="0"/>
                      <a:pt x="60" y="11"/>
                      <a:pt x="60" y="32"/>
                    </a:cubicBezTo>
                    <a:close/>
                    <a:moveTo>
                      <a:pt x="20" y="18"/>
                    </a:moveTo>
                    <a:cubicBezTo>
                      <a:pt x="20" y="62"/>
                      <a:pt x="20" y="62"/>
                      <a:pt x="20" y="62"/>
                    </a:cubicBezTo>
                    <a:cubicBezTo>
                      <a:pt x="30" y="62"/>
                      <a:pt x="30" y="62"/>
                      <a:pt x="30" y="62"/>
                    </a:cubicBezTo>
                    <a:cubicBezTo>
                      <a:pt x="37" y="62"/>
                      <a:pt x="40" y="59"/>
                      <a:pt x="40" y="50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40" y="21"/>
                      <a:pt x="37" y="18"/>
                      <a:pt x="30" y="18"/>
                    </a:cubicBezTo>
                    <a:lnTo>
                      <a:pt x="2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73" name="Freeform 249"/>
              <p:cNvSpPr>
                <a:spLocks/>
              </p:cNvSpPr>
              <p:nvPr/>
            </p:nvSpPr>
            <p:spPr bwMode="auto">
              <a:xfrm>
                <a:off x="4637" y="2755"/>
                <a:ext cx="55" cy="1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" y="0"/>
                  </a:cxn>
                  <a:cxn ang="0">
                    <a:pos x="20" y="111"/>
                  </a:cxn>
                  <a:cxn ang="0">
                    <a:pos x="55" y="111"/>
                  </a:cxn>
                  <a:cxn ang="0">
                    <a:pos x="55" y="129"/>
                  </a:cxn>
                  <a:cxn ang="0">
                    <a:pos x="0" y="129"/>
                  </a:cxn>
                  <a:cxn ang="0">
                    <a:pos x="0" y="0"/>
                  </a:cxn>
                </a:cxnLst>
                <a:rect l="0" t="0" r="r" b="b"/>
                <a:pathLst>
                  <a:path w="55" h="129">
                    <a:moveTo>
                      <a:pt x="0" y="0"/>
                    </a:moveTo>
                    <a:lnTo>
                      <a:pt x="20" y="0"/>
                    </a:lnTo>
                    <a:lnTo>
                      <a:pt x="20" y="111"/>
                    </a:lnTo>
                    <a:lnTo>
                      <a:pt x="55" y="111"/>
                    </a:lnTo>
                    <a:lnTo>
                      <a:pt x="55" y="129"/>
                    </a:lnTo>
                    <a:lnTo>
                      <a:pt x="0" y="1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74" name="Rectangle 250"/>
              <p:cNvSpPr>
                <a:spLocks noChangeArrowheads="1"/>
              </p:cNvSpPr>
              <p:nvPr/>
            </p:nvSpPr>
            <p:spPr bwMode="auto">
              <a:xfrm>
                <a:off x="4700" y="2755"/>
                <a:ext cx="21" cy="129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75" name="Freeform 251"/>
              <p:cNvSpPr>
                <a:spLocks/>
              </p:cNvSpPr>
              <p:nvPr/>
            </p:nvSpPr>
            <p:spPr bwMode="auto">
              <a:xfrm>
                <a:off x="4734" y="2753"/>
                <a:ext cx="60" cy="133"/>
              </a:xfrm>
              <a:custGeom>
                <a:avLst/>
                <a:gdLst/>
                <a:ahLst/>
                <a:cxnLst>
                  <a:cxn ang="0">
                    <a:pos x="60" y="83"/>
                  </a:cxn>
                  <a:cxn ang="0">
                    <a:pos x="60" y="100"/>
                  </a:cxn>
                  <a:cxn ang="0">
                    <a:pos x="30" y="133"/>
                  </a:cxn>
                  <a:cxn ang="0">
                    <a:pos x="0" y="100"/>
                  </a:cxn>
                  <a:cxn ang="0">
                    <a:pos x="0" y="33"/>
                  </a:cxn>
                  <a:cxn ang="0">
                    <a:pos x="30" y="0"/>
                  </a:cxn>
                  <a:cxn ang="0">
                    <a:pos x="60" y="33"/>
                  </a:cxn>
                  <a:cxn ang="0">
                    <a:pos x="60" y="45"/>
                  </a:cxn>
                  <a:cxn ang="0">
                    <a:pos x="41" y="45"/>
                  </a:cxn>
                  <a:cxn ang="0">
                    <a:pos x="41" y="32"/>
                  </a:cxn>
                  <a:cxn ang="0">
                    <a:pos x="31" y="19"/>
                  </a:cxn>
                  <a:cxn ang="0">
                    <a:pos x="20" y="32"/>
                  </a:cxn>
                  <a:cxn ang="0">
                    <a:pos x="20" y="101"/>
                  </a:cxn>
                  <a:cxn ang="0">
                    <a:pos x="31" y="114"/>
                  </a:cxn>
                  <a:cxn ang="0">
                    <a:pos x="41" y="101"/>
                  </a:cxn>
                  <a:cxn ang="0">
                    <a:pos x="41" y="83"/>
                  </a:cxn>
                  <a:cxn ang="0">
                    <a:pos x="60" y="83"/>
                  </a:cxn>
                </a:cxnLst>
                <a:rect l="0" t="0" r="r" b="b"/>
                <a:pathLst>
                  <a:path w="60" h="133">
                    <a:moveTo>
                      <a:pt x="60" y="83"/>
                    </a:moveTo>
                    <a:cubicBezTo>
                      <a:pt x="60" y="100"/>
                      <a:pt x="60" y="100"/>
                      <a:pt x="60" y="100"/>
                    </a:cubicBezTo>
                    <a:cubicBezTo>
                      <a:pt x="60" y="121"/>
                      <a:pt x="50" y="133"/>
                      <a:pt x="30" y="133"/>
                    </a:cubicBezTo>
                    <a:cubicBezTo>
                      <a:pt x="10" y="133"/>
                      <a:pt x="0" y="121"/>
                      <a:pt x="0" y="10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2"/>
                      <a:pt x="10" y="0"/>
                      <a:pt x="30" y="0"/>
                    </a:cubicBezTo>
                    <a:cubicBezTo>
                      <a:pt x="50" y="0"/>
                      <a:pt x="60" y="12"/>
                      <a:pt x="60" y="33"/>
                    </a:cubicBezTo>
                    <a:cubicBezTo>
                      <a:pt x="60" y="45"/>
                      <a:pt x="60" y="45"/>
                      <a:pt x="60" y="45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1" y="22"/>
                      <a:pt x="37" y="19"/>
                      <a:pt x="31" y="19"/>
                    </a:cubicBezTo>
                    <a:cubicBezTo>
                      <a:pt x="24" y="19"/>
                      <a:pt x="20" y="22"/>
                      <a:pt x="20" y="32"/>
                    </a:cubicBez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11"/>
                      <a:pt x="24" y="114"/>
                      <a:pt x="31" y="114"/>
                    </a:cubicBezTo>
                    <a:cubicBezTo>
                      <a:pt x="37" y="114"/>
                      <a:pt x="41" y="111"/>
                      <a:pt x="41" y="101"/>
                    </a:cubicBezTo>
                    <a:cubicBezTo>
                      <a:pt x="41" y="83"/>
                      <a:pt x="41" y="83"/>
                      <a:pt x="41" y="83"/>
                    </a:cubicBezTo>
                    <a:lnTo>
                      <a:pt x="60" y="8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76" name="Freeform 252"/>
              <p:cNvSpPr>
                <a:spLocks noEditPoints="1"/>
              </p:cNvSpPr>
              <p:nvPr/>
            </p:nvSpPr>
            <p:spPr bwMode="auto">
              <a:xfrm>
                <a:off x="4802" y="2755"/>
                <a:ext cx="71" cy="129"/>
              </a:xfrm>
              <a:custGeom>
                <a:avLst/>
                <a:gdLst/>
                <a:ahLst/>
                <a:cxnLst>
                  <a:cxn ang="0">
                    <a:pos x="71" y="129"/>
                  </a:cxn>
                  <a:cxn ang="0">
                    <a:pos x="51" y="129"/>
                  </a:cxn>
                  <a:cxn ang="0">
                    <a:pos x="47" y="106"/>
                  </a:cxn>
                  <a:cxn ang="0">
                    <a:pos x="23" y="106"/>
                  </a:cxn>
                  <a:cxn ang="0">
                    <a:pos x="19" y="129"/>
                  </a:cxn>
                  <a:cxn ang="0">
                    <a:pos x="0" y="129"/>
                  </a:cxn>
                  <a:cxn ang="0">
                    <a:pos x="21" y="0"/>
                  </a:cxn>
                  <a:cxn ang="0">
                    <a:pos x="51" y="0"/>
                  </a:cxn>
                  <a:cxn ang="0">
                    <a:pos x="71" y="129"/>
                  </a:cxn>
                  <a:cxn ang="0">
                    <a:pos x="25" y="88"/>
                  </a:cxn>
                  <a:cxn ang="0">
                    <a:pos x="45" y="88"/>
                  </a:cxn>
                  <a:cxn ang="0">
                    <a:pos x="35" y="23"/>
                  </a:cxn>
                  <a:cxn ang="0">
                    <a:pos x="35" y="23"/>
                  </a:cxn>
                  <a:cxn ang="0">
                    <a:pos x="25" y="88"/>
                  </a:cxn>
                </a:cxnLst>
                <a:rect l="0" t="0" r="r" b="b"/>
                <a:pathLst>
                  <a:path w="71" h="129">
                    <a:moveTo>
                      <a:pt x="71" y="129"/>
                    </a:moveTo>
                    <a:lnTo>
                      <a:pt x="51" y="129"/>
                    </a:lnTo>
                    <a:lnTo>
                      <a:pt x="47" y="106"/>
                    </a:lnTo>
                    <a:lnTo>
                      <a:pt x="23" y="106"/>
                    </a:lnTo>
                    <a:lnTo>
                      <a:pt x="19" y="129"/>
                    </a:lnTo>
                    <a:lnTo>
                      <a:pt x="0" y="129"/>
                    </a:lnTo>
                    <a:lnTo>
                      <a:pt x="21" y="0"/>
                    </a:lnTo>
                    <a:lnTo>
                      <a:pt x="51" y="0"/>
                    </a:lnTo>
                    <a:lnTo>
                      <a:pt x="71" y="129"/>
                    </a:lnTo>
                    <a:close/>
                    <a:moveTo>
                      <a:pt x="25" y="88"/>
                    </a:moveTo>
                    <a:lnTo>
                      <a:pt x="45" y="88"/>
                    </a:lnTo>
                    <a:lnTo>
                      <a:pt x="35" y="23"/>
                    </a:lnTo>
                    <a:lnTo>
                      <a:pt x="35" y="23"/>
                    </a:lnTo>
                    <a:lnTo>
                      <a:pt x="25" y="8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77" name="Freeform 253"/>
              <p:cNvSpPr>
                <a:spLocks noEditPoints="1"/>
              </p:cNvSpPr>
              <p:nvPr/>
            </p:nvSpPr>
            <p:spPr bwMode="auto">
              <a:xfrm>
                <a:off x="4883" y="2755"/>
                <a:ext cx="63" cy="1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2" y="0"/>
                  </a:cxn>
                  <a:cxn ang="0">
                    <a:pos x="62" y="32"/>
                  </a:cxn>
                  <a:cxn ang="0">
                    <a:pos x="62" y="97"/>
                  </a:cxn>
                  <a:cxn ang="0">
                    <a:pos x="32" y="129"/>
                  </a:cxn>
                  <a:cxn ang="0">
                    <a:pos x="0" y="129"/>
                  </a:cxn>
                  <a:cxn ang="0">
                    <a:pos x="0" y="0"/>
                  </a:cxn>
                  <a:cxn ang="0">
                    <a:pos x="20" y="18"/>
                  </a:cxn>
                  <a:cxn ang="0">
                    <a:pos x="20" y="111"/>
                  </a:cxn>
                  <a:cxn ang="0">
                    <a:pos x="32" y="111"/>
                  </a:cxn>
                  <a:cxn ang="0">
                    <a:pos x="42" y="98"/>
                  </a:cxn>
                  <a:cxn ang="0">
                    <a:pos x="42" y="31"/>
                  </a:cxn>
                  <a:cxn ang="0">
                    <a:pos x="32" y="18"/>
                  </a:cxn>
                  <a:cxn ang="0">
                    <a:pos x="20" y="18"/>
                  </a:cxn>
                </a:cxnLst>
                <a:rect l="0" t="0" r="r" b="b"/>
                <a:pathLst>
                  <a:path w="62" h="129">
                    <a:moveTo>
                      <a:pt x="0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52" y="0"/>
                      <a:pt x="62" y="11"/>
                      <a:pt x="62" y="32"/>
                    </a:cubicBezTo>
                    <a:cubicBezTo>
                      <a:pt x="62" y="97"/>
                      <a:pt x="62" y="97"/>
                      <a:pt x="62" y="97"/>
                    </a:cubicBezTo>
                    <a:cubicBezTo>
                      <a:pt x="62" y="118"/>
                      <a:pt x="52" y="129"/>
                      <a:pt x="32" y="129"/>
                    </a:cubicBezTo>
                    <a:cubicBezTo>
                      <a:pt x="0" y="129"/>
                      <a:pt x="0" y="129"/>
                      <a:pt x="0" y="129"/>
                    </a:cubicBezTo>
                    <a:lnTo>
                      <a:pt x="0" y="0"/>
                    </a:lnTo>
                    <a:close/>
                    <a:moveTo>
                      <a:pt x="20" y="18"/>
                    </a:moveTo>
                    <a:cubicBezTo>
                      <a:pt x="20" y="111"/>
                      <a:pt x="20" y="111"/>
                      <a:pt x="20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8" y="111"/>
                      <a:pt x="42" y="107"/>
                      <a:pt x="42" y="98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2" y="22"/>
                      <a:pt x="38" y="18"/>
                      <a:pt x="32" y="18"/>
                    </a:cubicBezTo>
                    <a:lnTo>
                      <a:pt x="2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78" name="Freeform 254"/>
              <p:cNvSpPr>
                <a:spLocks noEditPoints="1"/>
              </p:cNvSpPr>
              <p:nvPr/>
            </p:nvSpPr>
            <p:spPr bwMode="auto">
              <a:xfrm>
                <a:off x="4958" y="2753"/>
                <a:ext cx="61" cy="1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30" y="0"/>
                  </a:cxn>
                  <a:cxn ang="0">
                    <a:pos x="61" y="33"/>
                  </a:cxn>
                  <a:cxn ang="0">
                    <a:pos x="61" y="100"/>
                  </a:cxn>
                  <a:cxn ang="0">
                    <a:pos x="30" y="133"/>
                  </a:cxn>
                  <a:cxn ang="0">
                    <a:pos x="0" y="100"/>
                  </a:cxn>
                  <a:cxn ang="0">
                    <a:pos x="0" y="33"/>
                  </a:cxn>
                  <a:cxn ang="0">
                    <a:pos x="20" y="101"/>
                  </a:cxn>
                  <a:cxn ang="0">
                    <a:pos x="30" y="114"/>
                  </a:cxn>
                  <a:cxn ang="0">
                    <a:pos x="41" y="101"/>
                  </a:cxn>
                  <a:cxn ang="0">
                    <a:pos x="41" y="32"/>
                  </a:cxn>
                  <a:cxn ang="0">
                    <a:pos x="30" y="19"/>
                  </a:cxn>
                  <a:cxn ang="0">
                    <a:pos x="20" y="32"/>
                  </a:cxn>
                  <a:cxn ang="0">
                    <a:pos x="20" y="101"/>
                  </a:cxn>
                </a:cxnLst>
                <a:rect l="0" t="0" r="r" b="b"/>
                <a:pathLst>
                  <a:path w="61" h="133">
                    <a:moveTo>
                      <a:pt x="0" y="33"/>
                    </a:moveTo>
                    <a:cubicBezTo>
                      <a:pt x="0" y="12"/>
                      <a:pt x="10" y="0"/>
                      <a:pt x="30" y="0"/>
                    </a:cubicBezTo>
                    <a:cubicBezTo>
                      <a:pt x="50" y="0"/>
                      <a:pt x="61" y="12"/>
                      <a:pt x="61" y="33"/>
                    </a:cubicBezTo>
                    <a:cubicBezTo>
                      <a:pt x="61" y="100"/>
                      <a:pt x="61" y="100"/>
                      <a:pt x="61" y="100"/>
                    </a:cubicBezTo>
                    <a:cubicBezTo>
                      <a:pt x="61" y="121"/>
                      <a:pt x="50" y="133"/>
                      <a:pt x="30" y="133"/>
                    </a:cubicBezTo>
                    <a:cubicBezTo>
                      <a:pt x="10" y="133"/>
                      <a:pt x="0" y="121"/>
                      <a:pt x="0" y="100"/>
                    </a:cubicBezTo>
                    <a:lnTo>
                      <a:pt x="0" y="33"/>
                    </a:lnTo>
                    <a:close/>
                    <a:moveTo>
                      <a:pt x="20" y="101"/>
                    </a:moveTo>
                    <a:cubicBezTo>
                      <a:pt x="20" y="111"/>
                      <a:pt x="24" y="114"/>
                      <a:pt x="30" y="114"/>
                    </a:cubicBezTo>
                    <a:cubicBezTo>
                      <a:pt x="37" y="114"/>
                      <a:pt x="41" y="111"/>
                      <a:pt x="41" y="101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1" y="22"/>
                      <a:pt x="37" y="19"/>
                      <a:pt x="30" y="19"/>
                    </a:cubicBezTo>
                    <a:cubicBezTo>
                      <a:pt x="24" y="19"/>
                      <a:pt x="20" y="22"/>
                      <a:pt x="20" y="32"/>
                    </a:cubicBezTo>
                    <a:lnTo>
                      <a:pt x="20" y="10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79" name="Freeform 255"/>
              <p:cNvSpPr>
                <a:spLocks/>
              </p:cNvSpPr>
              <p:nvPr/>
            </p:nvSpPr>
            <p:spPr bwMode="auto">
              <a:xfrm>
                <a:off x="5029" y="2753"/>
                <a:ext cx="62" cy="133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61" y="33"/>
                  </a:cxn>
                  <a:cxn ang="0">
                    <a:pos x="61" y="37"/>
                  </a:cxn>
                  <a:cxn ang="0">
                    <a:pos x="41" y="37"/>
                  </a:cxn>
                  <a:cxn ang="0">
                    <a:pos x="41" y="32"/>
                  </a:cxn>
                  <a:cxn ang="0">
                    <a:pos x="31" y="19"/>
                  </a:cxn>
                  <a:cxn ang="0">
                    <a:pos x="21" y="32"/>
                  </a:cxn>
                  <a:cxn ang="0">
                    <a:pos x="38" y="60"/>
                  </a:cxn>
                  <a:cxn ang="0">
                    <a:pos x="61" y="100"/>
                  </a:cxn>
                  <a:cxn ang="0">
                    <a:pos x="31" y="133"/>
                  </a:cxn>
                  <a:cxn ang="0">
                    <a:pos x="0" y="100"/>
                  </a:cxn>
                  <a:cxn ang="0">
                    <a:pos x="0" y="92"/>
                  </a:cxn>
                  <a:cxn ang="0">
                    <a:pos x="19" y="92"/>
                  </a:cxn>
                  <a:cxn ang="0">
                    <a:pos x="19" y="101"/>
                  </a:cxn>
                  <a:cxn ang="0">
                    <a:pos x="30" y="114"/>
                  </a:cxn>
                  <a:cxn ang="0">
                    <a:pos x="40" y="101"/>
                  </a:cxn>
                  <a:cxn ang="0">
                    <a:pos x="23" y="73"/>
                  </a:cxn>
                  <a:cxn ang="0">
                    <a:pos x="1" y="33"/>
                  </a:cxn>
                  <a:cxn ang="0">
                    <a:pos x="31" y="0"/>
                  </a:cxn>
                </a:cxnLst>
                <a:rect l="0" t="0" r="r" b="b"/>
                <a:pathLst>
                  <a:path w="61" h="133">
                    <a:moveTo>
                      <a:pt x="31" y="0"/>
                    </a:moveTo>
                    <a:cubicBezTo>
                      <a:pt x="50" y="0"/>
                      <a:pt x="61" y="12"/>
                      <a:pt x="61" y="33"/>
                    </a:cubicBezTo>
                    <a:cubicBezTo>
                      <a:pt x="61" y="37"/>
                      <a:pt x="61" y="37"/>
                      <a:pt x="61" y="37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1" y="22"/>
                      <a:pt x="38" y="19"/>
                      <a:pt x="31" y="19"/>
                    </a:cubicBezTo>
                    <a:cubicBezTo>
                      <a:pt x="25" y="19"/>
                      <a:pt x="21" y="22"/>
                      <a:pt x="21" y="32"/>
                    </a:cubicBezTo>
                    <a:cubicBezTo>
                      <a:pt x="21" y="41"/>
                      <a:pt x="25" y="48"/>
                      <a:pt x="38" y="60"/>
                    </a:cubicBezTo>
                    <a:cubicBezTo>
                      <a:pt x="55" y="75"/>
                      <a:pt x="61" y="85"/>
                      <a:pt x="61" y="100"/>
                    </a:cubicBezTo>
                    <a:cubicBezTo>
                      <a:pt x="61" y="121"/>
                      <a:pt x="50" y="133"/>
                      <a:pt x="31" y="133"/>
                    </a:cubicBezTo>
                    <a:cubicBezTo>
                      <a:pt x="11" y="133"/>
                      <a:pt x="0" y="121"/>
                      <a:pt x="0" y="100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19" y="92"/>
                      <a:pt x="19" y="92"/>
                      <a:pt x="19" y="92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11"/>
                      <a:pt x="24" y="114"/>
                      <a:pt x="30" y="114"/>
                    </a:cubicBezTo>
                    <a:cubicBezTo>
                      <a:pt x="36" y="114"/>
                      <a:pt x="40" y="111"/>
                      <a:pt x="40" y="101"/>
                    </a:cubicBezTo>
                    <a:cubicBezTo>
                      <a:pt x="40" y="92"/>
                      <a:pt x="36" y="85"/>
                      <a:pt x="23" y="73"/>
                    </a:cubicBezTo>
                    <a:cubicBezTo>
                      <a:pt x="6" y="58"/>
                      <a:pt x="1" y="48"/>
                      <a:pt x="1" y="33"/>
                    </a:cubicBezTo>
                    <a:cubicBezTo>
                      <a:pt x="1" y="12"/>
                      <a:pt x="11" y="0"/>
                      <a:pt x="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80" name="Freeform 256"/>
              <p:cNvSpPr>
                <a:spLocks/>
              </p:cNvSpPr>
              <p:nvPr/>
            </p:nvSpPr>
            <p:spPr bwMode="auto">
              <a:xfrm>
                <a:off x="5102" y="2865"/>
                <a:ext cx="19" cy="38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17"/>
                  </a:cxn>
                  <a:cxn ang="0">
                    <a:pos x="10" y="38"/>
                  </a:cxn>
                  <a:cxn ang="0">
                    <a:pos x="2" y="38"/>
                  </a:cxn>
                  <a:cxn ang="0">
                    <a:pos x="7" y="19"/>
                  </a:cxn>
                  <a:cxn ang="0">
                    <a:pos x="0" y="19"/>
                  </a:cxn>
                </a:cxnLst>
                <a:rect l="0" t="0" r="r" b="b"/>
                <a:pathLst>
                  <a:path w="19" h="38">
                    <a:moveTo>
                      <a:pt x="0" y="19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19" y="17"/>
                    </a:lnTo>
                    <a:lnTo>
                      <a:pt x="10" y="38"/>
                    </a:lnTo>
                    <a:lnTo>
                      <a:pt x="2" y="38"/>
                    </a:lnTo>
                    <a:lnTo>
                      <a:pt x="7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81" name="Freeform 257"/>
              <p:cNvSpPr>
                <a:spLocks/>
              </p:cNvSpPr>
              <p:nvPr/>
            </p:nvSpPr>
            <p:spPr bwMode="auto">
              <a:xfrm>
                <a:off x="5136" y="2755"/>
                <a:ext cx="55" cy="1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1" y="0"/>
                  </a:cxn>
                  <a:cxn ang="0">
                    <a:pos x="21" y="111"/>
                  </a:cxn>
                  <a:cxn ang="0">
                    <a:pos x="55" y="111"/>
                  </a:cxn>
                  <a:cxn ang="0">
                    <a:pos x="55" y="129"/>
                  </a:cxn>
                  <a:cxn ang="0">
                    <a:pos x="0" y="129"/>
                  </a:cxn>
                  <a:cxn ang="0">
                    <a:pos x="0" y="0"/>
                  </a:cxn>
                </a:cxnLst>
                <a:rect l="0" t="0" r="r" b="b"/>
                <a:pathLst>
                  <a:path w="55" h="129">
                    <a:moveTo>
                      <a:pt x="0" y="0"/>
                    </a:moveTo>
                    <a:lnTo>
                      <a:pt x="21" y="0"/>
                    </a:lnTo>
                    <a:lnTo>
                      <a:pt x="21" y="111"/>
                    </a:lnTo>
                    <a:lnTo>
                      <a:pt x="55" y="111"/>
                    </a:lnTo>
                    <a:lnTo>
                      <a:pt x="55" y="129"/>
                    </a:lnTo>
                    <a:lnTo>
                      <a:pt x="0" y="1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82" name="Rectangle 258"/>
              <p:cNvSpPr>
                <a:spLocks noChangeArrowheads="1"/>
              </p:cNvSpPr>
              <p:nvPr/>
            </p:nvSpPr>
            <p:spPr bwMode="auto">
              <a:xfrm>
                <a:off x="5199" y="2755"/>
                <a:ext cx="21" cy="129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83" name="Freeform 259"/>
              <p:cNvSpPr>
                <a:spLocks/>
              </p:cNvSpPr>
              <p:nvPr/>
            </p:nvSpPr>
            <p:spPr bwMode="auto">
              <a:xfrm>
                <a:off x="5233" y="2753"/>
                <a:ext cx="61" cy="133"/>
              </a:xfrm>
              <a:custGeom>
                <a:avLst/>
                <a:gdLst/>
                <a:ahLst/>
                <a:cxnLst>
                  <a:cxn ang="0">
                    <a:pos x="60" y="83"/>
                  </a:cxn>
                  <a:cxn ang="0">
                    <a:pos x="60" y="100"/>
                  </a:cxn>
                  <a:cxn ang="0">
                    <a:pos x="30" y="133"/>
                  </a:cxn>
                  <a:cxn ang="0">
                    <a:pos x="0" y="100"/>
                  </a:cxn>
                  <a:cxn ang="0">
                    <a:pos x="0" y="33"/>
                  </a:cxn>
                  <a:cxn ang="0">
                    <a:pos x="30" y="0"/>
                  </a:cxn>
                  <a:cxn ang="0">
                    <a:pos x="60" y="33"/>
                  </a:cxn>
                  <a:cxn ang="0">
                    <a:pos x="60" y="45"/>
                  </a:cxn>
                  <a:cxn ang="0">
                    <a:pos x="41" y="45"/>
                  </a:cxn>
                  <a:cxn ang="0">
                    <a:pos x="41" y="32"/>
                  </a:cxn>
                  <a:cxn ang="0">
                    <a:pos x="31" y="19"/>
                  </a:cxn>
                  <a:cxn ang="0">
                    <a:pos x="20" y="32"/>
                  </a:cxn>
                  <a:cxn ang="0">
                    <a:pos x="20" y="101"/>
                  </a:cxn>
                  <a:cxn ang="0">
                    <a:pos x="31" y="114"/>
                  </a:cxn>
                  <a:cxn ang="0">
                    <a:pos x="41" y="101"/>
                  </a:cxn>
                  <a:cxn ang="0">
                    <a:pos x="41" y="83"/>
                  </a:cxn>
                  <a:cxn ang="0">
                    <a:pos x="60" y="83"/>
                  </a:cxn>
                </a:cxnLst>
                <a:rect l="0" t="0" r="r" b="b"/>
                <a:pathLst>
                  <a:path w="60" h="133">
                    <a:moveTo>
                      <a:pt x="60" y="83"/>
                    </a:moveTo>
                    <a:cubicBezTo>
                      <a:pt x="60" y="100"/>
                      <a:pt x="60" y="100"/>
                      <a:pt x="60" y="100"/>
                    </a:cubicBezTo>
                    <a:cubicBezTo>
                      <a:pt x="60" y="121"/>
                      <a:pt x="50" y="133"/>
                      <a:pt x="30" y="133"/>
                    </a:cubicBezTo>
                    <a:cubicBezTo>
                      <a:pt x="10" y="133"/>
                      <a:pt x="0" y="121"/>
                      <a:pt x="0" y="10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2"/>
                      <a:pt x="10" y="0"/>
                      <a:pt x="30" y="0"/>
                    </a:cubicBezTo>
                    <a:cubicBezTo>
                      <a:pt x="50" y="0"/>
                      <a:pt x="60" y="12"/>
                      <a:pt x="60" y="33"/>
                    </a:cubicBezTo>
                    <a:cubicBezTo>
                      <a:pt x="60" y="45"/>
                      <a:pt x="60" y="45"/>
                      <a:pt x="60" y="45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1" y="22"/>
                      <a:pt x="37" y="19"/>
                      <a:pt x="31" y="19"/>
                    </a:cubicBezTo>
                    <a:cubicBezTo>
                      <a:pt x="24" y="19"/>
                      <a:pt x="20" y="22"/>
                      <a:pt x="20" y="32"/>
                    </a:cubicBez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11"/>
                      <a:pt x="24" y="114"/>
                      <a:pt x="31" y="114"/>
                    </a:cubicBezTo>
                    <a:cubicBezTo>
                      <a:pt x="37" y="114"/>
                      <a:pt x="41" y="111"/>
                      <a:pt x="41" y="101"/>
                    </a:cubicBezTo>
                    <a:cubicBezTo>
                      <a:pt x="41" y="83"/>
                      <a:pt x="41" y="83"/>
                      <a:pt x="41" y="83"/>
                    </a:cubicBezTo>
                    <a:lnTo>
                      <a:pt x="60" y="8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84" name="Freeform 260"/>
              <p:cNvSpPr>
                <a:spLocks/>
              </p:cNvSpPr>
              <p:nvPr/>
            </p:nvSpPr>
            <p:spPr bwMode="auto">
              <a:xfrm>
                <a:off x="5307" y="2755"/>
                <a:ext cx="55" cy="129"/>
              </a:xfrm>
              <a:custGeom>
                <a:avLst/>
                <a:gdLst/>
                <a:ahLst/>
                <a:cxnLst>
                  <a:cxn ang="0">
                    <a:pos x="20" y="54"/>
                  </a:cxn>
                  <a:cxn ang="0">
                    <a:pos x="48" y="54"/>
                  </a:cxn>
                  <a:cxn ang="0">
                    <a:pos x="48" y="73"/>
                  </a:cxn>
                  <a:cxn ang="0">
                    <a:pos x="20" y="73"/>
                  </a:cxn>
                  <a:cxn ang="0">
                    <a:pos x="20" y="111"/>
                  </a:cxn>
                  <a:cxn ang="0">
                    <a:pos x="55" y="111"/>
                  </a:cxn>
                  <a:cxn ang="0">
                    <a:pos x="55" y="129"/>
                  </a:cxn>
                  <a:cxn ang="0">
                    <a:pos x="0" y="129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18"/>
                  </a:cxn>
                  <a:cxn ang="0">
                    <a:pos x="20" y="18"/>
                  </a:cxn>
                  <a:cxn ang="0">
                    <a:pos x="20" y="54"/>
                  </a:cxn>
                </a:cxnLst>
                <a:rect l="0" t="0" r="r" b="b"/>
                <a:pathLst>
                  <a:path w="55" h="129">
                    <a:moveTo>
                      <a:pt x="20" y="54"/>
                    </a:moveTo>
                    <a:lnTo>
                      <a:pt x="48" y="54"/>
                    </a:lnTo>
                    <a:lnTo>
                      <a:pt x="48" y="73"/>
                    </a:lnTo>
                    <a:lnTo>
                      <a:pt x="20" y="73"/>
                    </a:lnTo>
                    <a:lnTo>
                      <a:pt x="20" y="111"/>
                    </a:lnTo>
                    <a:lnTo>
                      <a:pt x="55" y="111"/>
                    </a:lnTo>
                    <a:lnTo>
                      <a:pt x="55" y="129"/>
                    </a:lnTo>
                    <a:lnTo>
                      <a:pt x="0" y="129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18"/>
                    </a:lnTo>
                    <a:lnTo>
                      <a:pt x="20" y="18"/>
                    </a:lnTo>
                    <a:lnTo>
                      <a:pt x="20" y="5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85" name="Freeform 261"/>
              <p:cNvSpPr>
                <a:spLocks/>
              </p:cNvSpPr>
              <p:nvPr/>
            </p:nvSpPr>
            <p:spPr bwMode="auto">
              <a:xfrm>
                <a:off x="5375" y="2755"/>
                <a:ext cx="65" cy="129"/>
              </a:xfrm>
              <a:custGeom>
                <a:avLst/>
                <a:gdLst/>
                <a:ahLst/>
                <a:cxnLst>
                  <a:cxn ang="0">
                    <a:pos x="19" y="36"/>
                  </a:cxn>
                  <a:cxn ang="0">
                    <a:pos x="19" y="36"/>
                  </a:cxn>
                  <a:cxn ang="0">
                    <a:pos x="19" y="129"/>
                  </a:cxn>
                  <a:cxn ang="0">
                    <a:pos x="0" y="129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47" y="77"/>
                  </a:cxn>
                  <a:cxn ang="0">
                    <a:pos x="47" y="77"/>
                  </a:cxn>
                  <a:cxn ang="0">
                    <a:pos x="47" y="0"/>
                  </a:cxn>
                  <a:cxn ang="0">
                    <a:pos x="65" y="0"/>
                  </a:cxn>
                  <a:cxn ang="0">
                    <a:pos x="65" y="129"/>
                  </a:cxn>
                  <a:cxn ang="0">
                    <a:pos x="44" y="129"/>
                  </a:cxn>
                  <a:cxn ang="0">
                    <a:pos x="19" y="36"/>
                  </a:cxn>
                </a:cxnLst>
                <a:rect l="0" t="0" r="r" b="b"/>
                <a:pathLst>
                  <a:path w="65" h="129">
                    <a:moveTo>
                      <a:pt x="19" y="36"/>
                    </a:moveTo>
                    <a:lnTo>
                      <a:pt x="19" y="36"/>
                    </a:lnTo>
                    <a:lnTo>
                      <a:pt x="19" y="129"/>
                    </a:lnTo>
                    <a:lnTo>
                      <a:pt x="0" y="129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47" y="77"/>
                    </a:lnTo>
                    <a:lnTo>
                      <a:pt x="47" y="77"/>
                    </a:lnTo>
                    <a:lnTo>
                      <a:pt x="47" y="0"/>
                    </a:lnTo>
                    <a:lnTo>
                      <a:pt x="65" y="0"/>
                    </a:lnTo>
                    <a:lnTo>
                      <a:pt x="65" y="129"/>
                    </a:lnTo>
                    <a:lnTo>
                      <a:pt x="44" y="129"/>
                    </a:lnTo>
                    <a:lnTo>
                      <a:pt x="19" y="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86" name="Freeform 262"/>
              <p:cNvSpPr>
                <a:spLocks/>
              </p:cNvSpPr>
              <p:nvPr/>
            </p:nvSpPr>
            <p:spPr bwMode="auto">
              <a:xfrm>
                <a:off x="5453" y="2753"/>
                <a:ext cx="62" cy="133"/>
              </a:xfrm>
              <a:custGeom>
                <a:avLst/>
                <a:gdLst/>
                <a:ahLst/>
                <a:cxnLst>
                  <a:cxn ang="0">
                    <a:pos x="61" y="83"/>
                  </a:cxn>
                  <a:cxn ang="0">
                    <a:pos x="61" y="100"/>
                  </a:cxn>
                  <a:cxn ang="0">
                    <a:pos x="30" y="133"/>
                  </a:cxn>
                  <a:cxn ang="0">
                    <a:pos x="0" y="100"/>
                  </a:cxn>
                  <a:cxn ang="0">
                    <a:pos x="0" y="33"/>
                  </a:cxn>
                  <a:cxn ang="0">
                    <a:pos x="30" y="0"/>
                  </a:cxn>
                  <a:cxn ang="0">
                    <a:pos x="61" y="33"/>
                  </a:cxn>
                  <a:cxn ang="0">
                    <a:pos x="61" y="45"/>
                  </a:cxn>
                  <a:cxn ang="0">
                    <a:pos x="41" y="45"/>
                  </a:cxn>
                  <a:cxn ang="0">
                    <a:pos x="41" y="32"/>
                  </a:cxn>
                  <a:cxn ang="0">
                    <a:pos x="31" y="19"/>
                  </a:cxn>
                  <a:cxn ang="0">
                    <a:pos x="20" y="32"/>
                  </a:cxn>
                  <a:cxn ang="0">
                    <a:pos x="20" y="101"/>
                  </a:cxn>
                  <a:cxn ang="0">
                    <a:pos x="31" y="114"/>
                  </a:cxn>
                  <a:cxn ang="0">
                    <a:pos x="41" y="101"/>
                  </a:cxn>
                  <a:cxn ang="0">
                    <a:pos x="41" y="83"/>
                  </a:cxn>
                  <a:cxn ang="0">
                    <a:pos x="61" y="83"/>
                  </a:cxn>
                </a:cxnLst>
                <a:rect l="0" t="0" r="r" b="b"/>
                <a:pathLst>
                  <a:path w="61" h="133">
                    <a:moveTo>
                      <a:pt x="61" y="83"/>
                    </a:moveTo>
                    <a:cubicBezTo>
                      <a:pt x="61" y="100"/>
                      <a:pt x="61" y="100"/>
                      <a:pt x="61" y="100"/>
                    </a:cubicBezTo>
                    <a:cubicBezTo>
                      <a:pt x="61" y="121"/>
                      <a:pt x="50" y="133"/>
                      <a:pt x="30" y="133"/>
                    </a:cubicBezTo>
                    <a:cubicBezTo>
                      <a:pt x="10" y="133"/>
                      <a:pt x="0" y="121"/>
                      <a:pt x="0" y="10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2"/>
                      <a:pt x="10" y="0"/>
                      <a:pt x="30" y="0"/>
                    </a:cubicBezTo>
                    <a:cubicBezTo>
                      <a:pt x="50" y="0"/>
                      <a:pt x="61" y="12"/>
                      <a:pt x="61" y="33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1" y="22"/>
                      <a:pt x="37" y="19"/>
                      <a:pt x="31" y="19"/>
                    </a:cubicBezTo>
                    <a:cubicBezTo>
                      <a:pt x="24" y="19"/>
                      <a:pt x="20" y="22"/>
                      <a:pt x="20" y="32"/>
                    </a:cubicBez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11"/>
                      <a:pt x="24" y="114"/>
                      <a:pt x="31" y="114"/>
                    </a:cubicBezTo>
                    <a:cubicBezTo>
                      <a:pt x="37" y="114"/>
                      <a:pt x="41" y="111"/>
                      <a:pt x="41" y="101"/>
                    </a:cubicBezTo>
                    <a:cubicBezTo>
                      <a:pt x="41" y="83"/>
                      <a:pt x="41" y="83"/>
                      <a:pt x="41" y="83"/>
                    </a:cubicBezTo>
                    <a:lnTo>
                      <a:pt x="61" y="8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87" name="Rectangle 263"/>
              <p:cNvSpPr>
                <a:spLocks noChangeArrowheads="1"/>
              </p:cNvSpPr>
              <p:nvPr/>
            </p:nvSpPr>
            <p:spPr bwMode="auto">
              <a:xfrm>
                <a:off x="5527" y="2755"/>
                <a:ext cx="20" cy="129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88" name="Freeform 264"/>
              <p:cNvSpPr>
                <a:spLocks noEditPoints="1"/>
              </p:cNvSpPr>
              <p:nvPr/>
            </p:nvSpPr>
            <p:spPr bwMode="auto">
              <a:xfrm>
                <a:off x="5557" y="2755"/>
                <a:ext cx="72" cy="129"/>
              </a:xfrm>
              <a:custGeom>
                <a:avLst/>
                <a:gdLst/>
                <a:ahLst/>
                <a:cxnLst>
                  <a:cxn ang="0">
                    <a:pos x="72" y="129"/>
                  </a:cxn>
                  <a:cxn ang="0">
                    <a:pos x="50" y="129"/>
                  </a:cxn>
                  <a:cxn ang="0">
                    <a:pos x="47" y="106"/>
                  </a:cxn>
                  <a:cxn ang="0">
                    <a:pos x="22" y="106"/>
                  </a:cxn>
                  <a:cxn ang="0">
                    <a:pos x="18" y="129"/>
                  </a:cxn>
                  <a:cxn ang="0">
                    <a:pos x="0" y="129"/>
                  </a:cxn>
                  <a:cxn ang="0">
                    <a:pos x="20" y="0"/>
                  </a:cxn>
                  <a:cxn ang="0">
                    <a:pos x="50" y="0"/>
                  </a:cxn>
                  <a:cxn ang="0">
                    <a:pos x="72" y="129"/>
                  </a:cxn>
                  <a:cxn ang="0">
                    <a:pos x="24" y="88"/>
                  </a:cxn>
                  <a:cxn ang="0">
                    <a:pos x="44" y="88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24" y="88"/>
                  </a:cxn>
                </a:cxnLst>
                <a:rect l="0" t="0" r="r" b="b"/>
                <a:pathLst>
                  <a:path w="72" h="129">
                    <a:moveTo>
                      <a:pt x="72" y="129"/>
                    </a:moveTo>
                    <a:lnTo>
                      <a:pt x="50" y="129"/>
                    </a:lnTo>
                    <a:lnTo>
                      <a:pt x="47" y="106"/>
                    </a:lnTo>
                    <a:lnTo>
                      <a:pt x="22" y="106"/>
                    </a:lnTo>
                    <a:lnTo>
                      <a:pt x="18" y="129"/>
                    </a:lnTo>
                    <a:lnTo>
                      <a:pt x="0" y="129"/>
                    </a:lnTo>
                    <a:lnTo>
                      <a:pt x="20" y="0"/>
                    </a:lnTo>
                    <a:lnTo>
                      <a:pt x="50" y="0"/>
                    </a:lnTo>
                    <a:lnTo>
                      <a:pt x="72" y="129"/>
                    </a:lnTo>
                    <a:close/>
                    <a:moveTo>
                      <a:pt x="24" y="88"/>
                    </a:moveTo>
                    <a:lnTo>
                      <a:pt x="44" y="88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24" y="8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89" name="Freeform 265"/>
              <p:cNvSpPr>
                <a:spLocks/>
              </p:cNvSpPr>
              <p:nvPr/>
            </p:nvSpPr>
            <p:spPr bwMode="auto">
              <a:xfrm>
                <a:off x="5635" y="2753"/>
                <a:ext cx="61" cy="133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60" y="33"/>
                  </a:cxn>
                  <a:cxn ang="0">
                    <a:pos x="60" y="37"/>
                  </a:cxn>
                  <a:cxn ang="0">
                    <a:pos x="41" y="37"/>
                  </a:cxn>
                  <a:cxn ang="0">
                    <a:pos x="41" y="32"/>
                  </a:cxn>
                  <a:cxn ang="0">
                    <a:pos x="31" y="19"/>
                  </a:cxn>
                  <a:cxn ang="0">
                    <a:pos x="21" y="32"/>
                  </a:cxn>
                  <a:cxn ang="0">
                    <a:pos x="38" y="60"/>
                  </a:cxn>
                  <a:cxn ang="0">
                    <a:pos x="61" y="100"/>
                  </a:cxn>
                  <a:cxn ang="0">
                    <a:pos x="30" y="133"/>
                  </a:cxn>
                  <a:cxn ang="0">
                    <a:pos x="0" y="100"/>
                  </a:cxn>
                  <a:cxn ang="0">
                    <a:pos x="0" y="92"/>
                  </a:cxn>
                  <a:cxn ang="0">
                    <a:pos x="19" y="92"/>
                  </a:cxn>
                  <a:cxn ang="0">
                    <a:pos x="19" y="101"/>
                  </a:cxn>
                  <a:cxn ang="0">
                    <a:pos x="30" y="114"/>
                  </a:cxn>
                  <a:cxn ang="0">
                    <a:pos x="40" y="101"/>
                  </a:cxn>
                  <a:cxn ang="0">
                    <a:pos x="23" y="73"/>
                  </a:cxn>
                  <a:cxn ang="0">
                    <a:pos x="1" y="33"/>
                  </a:cxn>
                  <a:cxn ang="0">
                    <a:pos x="30" y="0"/>
                  </a:cxn>
                </a:cxnLst>
                <a:rect l="0" t="0" r="r" b="b"/>
                <a:pathLst>
                  <a:path w="61" h="133">
                    <a:moveTo>
                      <a:pt x="30" y="0"/>
                    </a:moveTo>
                    <a:cubicBezTo>
                      <a:pt x="50" y="0"/>
                      <a:pt x="60" y="12"/>
                      <a:pt x="60" y="33"/>
                    </a:cubicBezTo>
                    <a:cubicBezTo>
                      <a:pt x="60" y="37"/>
                      <a:pt x="60" y="37"/>
                      <a:pt x="60" y="37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1" y="22"/>
                      <a:pt x="38" y="19"/>
                      <a:pt x="31" y="19"/>
                    </a:cubicBezTo>
                    <a:cubicBezTo>
                      <a:pt x="25" y="19"/>
                      <a:pt x="21" y="22"/>
                      <a:pt x="21" y="32"/>
                    </a:cubicBezTo>
                    <a:cubicBezTo>
                      <a:pt x="21" y="41"/>
                      <a:pt x="25" y="48"/>
                      <a:pt x="38" y="60"/>
                    </a:cubicBezTo>
                    <a:cubicBezTo>
                      <a:pt x="55" y="75"/>
                      <a:pt x="61" y="85"/>
                      <a:pt x="61" y="100"/>
                    </a:cubicBezTo>
                    <a:cubicBezTo>
                      <a:pt x="61" y="121"/>
                      <a:pt x="50" y="133"/>
                      <a:pt x="30" y="133"/>
                    </a:cubicBezTo>
                    <a:cubicBezTo>
                      <a:pt x="10" y="133"/>
                      <a:pt x="0" y="121"/>
                      <a:pt x="0" y="100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19" y="92"/>
                      <a:pt x="19" y="92"/>
                      <a:pt x="19" y="92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11"/>
                      <a:pt x="23" y="114"/>
                      <a:pt x="30" y="114"/>
                    </a:cubicBezTo>
                    <a:cubicBezTo>
                      <a:pt x="36" y="114"/>
                      <a:pt x="40" y="111"/>
                      <a:pt x="40" y="101"/>
                    </a:cubicBezTo>
                    <a:cubicBezTo>
                      <a:pt x="40" y="92"/>
                      <a:pt x="36" y="85"/>
                      <a:pt x="23" y="73"/>
                    </a:cubicBezTo>
                    <a:cubicBezTo>
                      <a:pt x="6" y="58"/>
                      <a:pt x="1" y="48"/>
                      <a:pt x="1" y="33"/>
                    </a:cubicBezTo>
                    <a:cubicBezTo>
                      <a:pt x="1" y="12"/>
                      <a:pt x="11" y="0"/>
                      <a:pt x="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90" name="Freeform 266"/>
              <p:cNvSpPr>
                <a:spLocks noEditPoints="1"/>
              </p:cNvSpPr>
              <p:nvPr/>
            </p:nvSpPr>
            <p:spPr bwMode="auto">
              <a:xfrm>
                <a:off x="5737" y="2755"/>
                <a:ext cx="62" cy="1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2" y="0"/>
                  </a:cxn>
                  <a:cxn ang="0">
                    <a:pos x="62" y="32"/>
                  </a:cxn>
                  <a:cxn ang="0">
                    <a:pos x="62" y="97"/>
                  </a:cxn>
                  <a:cxn ang="0">
                    <a:pos x="32" y="129"/>
                  </a:cxn>
                  <a:cxn ang="0">
                    <a:pos x="0" y="129"/>
                  </a:cxn>
                  <a:cxn ang="0">
                    <a:pos x="0" y="0"/>
                  </a:cxn>
                  <a:cxn ang="0">
                    <a:pos x="20" y="18"/>
                  </a:cxn>
                  <a:cxn ang="0">
                    <a:pos x="20" y="111"/>
                  </a:cxn>
                  <a:cxn ang="0">
                    <a:pos x="32" y="111"/>
                  </a:cxn>
                  <a:cxn ang="0">
                    <a:pos x="42" y="98"/>
                  </a:cxn>
                  <a:cxn ang="0">
                    <a:pos x="42" y="31"/>
                  </a:cxn>
                  <a:cxn ang="0">
                    <a:pos x="32" y="18"/>
                  </a:cxn>
                  <a:cxn ang="0">
                    <a:pos x="20" y="18"/>
                  </a:cxn>
                </a:cxnLst>
                <a:rect l="0" t="0" r="r" b="b"/>
                <a:pathLst>
                  <a:path w="62" h="129">
                    <a:moveTo>
                      <a:pt x="0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52" y="0"/>
                      <a:pt x="62" y="11"/>
                      <a:pt x="62" y="32"/>
                    </a:cubicBezTo>
                    <a:cubicBezTo>
                      <a:pt x="62" y="97"/>
                      <a:pt x="62" y="97"/>
                      <a:pt x="62" y="97"/>
                    </a:cubicBezTo>
                    <a:cubicBezTo>
                      <a:pt x="62" y="118"/>
                      <a:pt x="52" y="129"/>
                      <a:pt x="32" y="129"/>
                    </a:cubicBezTo>
                    <a:cubicBezTo>
                      <a:pt x="0" y="129"/>
                      <a:pt x="0" y="129"/>
                      <a:pt x="0" y="129"/>
                    </a:cubicBezTo>
                    <a:lnTo>
                      <a:pt x="0" y="0"/>
                    </a:lnTo>
                    <a:close/>
                    <a:moveTo>
                      <a:pt x="20" y="18"/>
                    </a:moveTo>
                    <a:cubicBezTo>
                      <a:pt x="20" y="111"/>
                      <a:pt x="20" y="111"/>
                      <a:pt x="20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8" y="111"/>
                      <a:pt x="42" y="107"/>
                      <a:pt x="42" y="98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2" y="22"/>
                      <a:pt x="38" y="18"/>
                      <a:pt x="32" y="18"/>
                    </a:cubicBezTo>
                    <a:lnTo>
                      <a:pt x="2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91" name="Freeform 267"/>
              <p:cNvSpPr>
                <a:spLocks/>
              </p:cNvSpPr>
              <p:nvPr/>
            </p:nvSpPr>
            <p:spPr bwMode="auto">
              <a:xfrm>
                <a:off x="5812" y="2755"/>
                <a:ext cx="57" cy="129"/>
              </a:xfrm>
              <a:custGeom>
                <a:avLst/>
                <a:gdLst/>
                <a:ahLst/>
                <a:cxnLst>
                  <a:cxn ang="0">
                    <a:pos x="20" y="54"/>
                  </a:cxn>
                  <a:cxn ang="0">
                    <a:pos x="49" y="54"/>
                  </a:cxn>
                  <a:cxn ang="0">
                    <a:pos x="49" y="73"/>
                  </a:cxn>
                  <a:cxn ang="0">
                    <a:pos x="20" y="73"/>
                  </a:cxn>
                  <a:cxn ang="0">
                    <a:pos x="20" y="111"/>
                  </a:cxn>
                  <a:cxn ang="0">
                    <a:pos x="57" y="111"/>
                  </a:cxn>
                  <a:cxn ang="0">
                    <a:pos x="57" y="129"/>
                  </a:cxn>
                  <a:cxn ang="0">
                    <a:pos x="0" y="129"/>
                  </a:cxn>
                  <a:cxn ang="0">
                    <a:pos x="0" y="0"/>
                  </a:cxn>
                  <a:cxn ang="0">
                    <a:pos x="57" y="0"/>
                  </a:cxn>
                  <a:cxn ang="0">
                    <a:pos x="57" y="18"/>
                  </a:cxn>
                  <a:cxn ang="0">
                    <a:pos x="20" y="18"/>
                  </a:cxn>
                  <a:cxn ang="0">
                    <a:pos x="20" y="54"/>
                  </a:cxn>
                </a:cxnLst>
                <a:rect l="0" t="0" r="r" b="b"/>
                <a:pathLst>
                  <a:path w="57" h="129">
                    <a:moveTo>
                      <a:pt x="20" y="54"/>
                    </a:moveTo>
                    <a:lnTo>
                      <a:pt x="49" y="54"/>
                    </a:lnTo>
                    <a:lnTo>
                      <a:pt x="49" y="73"/>
                    </a:lnTo>
                    <a:lnTo>
                      <a:pt x="20" y="73"/>
                    </a:lnTo>
                    <a:lnTo>
                      <a:pt x="20" y="111"/>
                    </a:lnTo>
                    <a:lnTo>
                      <a:pt x="57" y="111"/>
                    </a:lnTo>
                    <a:lnTo>
                      <a:pt x="57" y="129"/>
                    </a:lnTo>
                    <a:lnTo>
                      <a:pt x="0" y="129"/>
                    </a:lnTo>
                    <a:lnTo>
                      <a:pt x="0" y="0"/>
                    </a:lnTo>
                    <a:lnTo>
                      <a:pt x="57" y="0"/>
                    </a:lnTo>
                    <a:lnTo>
                      <a:pt x="57" y="18"/>
                    </a:lnTo>
                    <a:lnTo>
                      <a:pt x="20" y="18"/>
                    </a:lnTo>
                    <a:lnTo>
                      <a:pt x="20" y="5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92" name="Freeform 268"/>
              <p:cNvSpPr>
                <a:spLocks/>
              </p:cNvSpPr>
              <p:nvPr/>
            </p:nvSpPr>
            <p:spPr bwMode="auto">
              <a:xfrm>
                <a:off x="5908" y="2753"/>
                <a:ext cx="62" cy="133"/>
              </a:xfrm>
              <a:custGeom>
                <a:avLst/>
                <a:gdLst/>
                <a:ahLst/>
                <a:cxnLst>
                  <a:cxn ang="0">
                    <a:pos x="61" y="83"/>
                  </a:cxn>
                  <a:cxn ang="0">
                    <a:pos x="61" y="100"/>
                  </a:cxn>
                  <a:cxn ang="0">
                    <a:pos x="30" y="133"/>
                  </a:cxn>
                  <a:cxn ang="0">
                    <a:pos x="0" y="100"/>
                  </a:cxn>
                  <a:cxn ang="0">
                    <a:pos x="0" y="33"/>
                  </a:cxn>
                  <a:cxn ang="0">
                    <a:pos x="30" y="0"/>
                  </a:cxn>
                  <a:cxn ang="0">
                    <a:pos x="61" y="33"/>
                  </a:cxn>
                  <a:cxn ang="0">
                    <a:pos x="61" y="45"/>
                  </a:cxn>
                  <a:cxn ang="0">
                    <a:pos x="41" y="45"/>
                  </a:cxn>
                  <a:cxn ang="0">
                    <a:pos x="41" y="32"/>
                  </a:cxn>
                  <a:cxn ang="0">
                    <a:pos x="31" y="19"/>
                  </a:cxn>
                  <a:cxn ang="0">
                    <a:pos x="20" y="32"/>
                  </a:cxn>
                  <a:cxn ang="0">
                    <a:pos x="20" y="101"/>
                  </a:cxn>
                  <a:cxn ang="0">
                    <a:pos x="31" y="114"/>
                  </a:cxn>
                  <a:cxn ang="0">
                    <a:pos x="41" y="101"/>
                  </a:cxn>
                  <a:cxn ang="0">
                    <a:pos x="41" y="83"/>
                  </a:cxn>
                  <a:cxn ang="0">
                    <a:pos x="61" y="83"/>
                  </a:cxn>
                </a:cxnLst>
                <a:rect l="0" t="0" r="r" b="b"/>
                <a:pathLst>
                  <a:path w="61" h="133">
                    <a:moveTo>
                      <a:pt x="61" y="83"/>
                    </a:moveTo>
                    <a:cubicBezTo>
                      <a:pt x="61" y="100"/>
                      <a:pt x="61" y="100"/>
                      <a:pt x="61" y="100"/>
                    </a:cubicBezTo>
                    <a:cubicBezTo>
                      <a:pt x="61" y="121"/>
                      <a:pt x="50" y="133"/>
                      <a:pt x="30" y="133"/>
                    </a:cubicBezTo>
                    <a:cubicBezTo>
                      <a:pt x="10" y="133"/>
                      <a:pt x="0" y="121"/>
                      <a:pt x="0" y="10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2"/>
                      <a:pt x="10" y="0"/>
                      <a:pt x="30" y="0"/>
                    </a:cubicBezTo>
                    <a:cubicBezTo>
                      <a:pt x="50" y="0"/>
                      <a:pt x="61" y="12"/>
                      <a:pt x="61" y="33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1" y="22"/>
                      <a:pt x="37" y="19"/>
                      <a:pt x="31" y="19"/>
                    </a:cubicBezTo>
                    <a:cubicBezTo>
                      <a:pt x="24" y="19"/>
                      <a:pt x="20" y="22"/>
                      <a:pt x="20" y="32"/>
                    </a:cubicBez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11"/>
                      <a:pt x="24" y="114"/>
                      <a:pt x="31" y="114"/>
                    </a:cubicBezTo>
                    <a:cubicBezTo>
                      <a:pt x="37" y="114"/>
                      <a:pt x="41" y="111"/>
                      <a:pt x="41" y="101"/>
                    </a:cubicBezTo>
                    <a:cubicBezTo>
                      <a:pt x="41" y="83"/>
                      <a:pt x="41" y="83"/>
                      <a:pt x="41" y="83"/>
                    </a:cubicBezTo>
                    <a:lnTo>
                      <a:pt x="61" y="8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93" name="Freeform 269"/>
              <p:cNvSpPr>
                <a:spLocks noEditPoints="1"/>
              </p:cNvSpPr>
              <p:nvPr/>
            </p:nvSpPr>
            <p:spPr bwMode="auto">
              <a:xfrm>
                <a:off x="5980" y="2753"/>
                <a:ext cx="62" cy="1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31" y="0"/>
                  </a:cxn>
                  <a:cxn ang="0">
                    <a:pos x="62" y="33"/>
                  </a:cxn>
                  <a:cxn ang="0">
                    <a:pos x="62" y="100"/>
                  </a:cxn>
                  <a:cxn ang="0">
                    <a:pos x="31" y="133"/>
                  </a:cxn>
                  <a:cxn ang="0">
                    <a:pos x="0" y="100"/>
                  </a:cxn>
                  <a:cxn ang="0">
                    <a:pos x="0" y="33"/>
                  </a:cxn>
                  <a:cxn ang="0">
                    <a:pos x="21" y="101"/>
                  </a:cxn>
                  <a:cxn ang="0">
                    <a:pos x="31" y="114"/>
                  </a:cxn>
                  <a:cxn ang="0">
                    <a:pos x="42" y="101"/>
                  </a:cxn>
                  <a:cxn ang="0">
                    <a:pos x="42" y="32"/>
                  </a:cxn>
                  <a:cxn ang="0">
                    <a:pos x="31" y="19"/>
                  </a:cxn>
                  <a:cxn ang="0">
                    <a:pos x="21" y="32"/>
                  </a:cxn>
                  <a:cxn ang="0">
                    <a:pos x="21" y="101"/>
                  </a:cxn>
                </a:cxnLst>
                <a:rect l="0" t="0" r="r" b="b"/>
                <a:pathLst>
                  <a:path w="62" h="133">
                    <a:moveTo>
                      <a:pt x="0" y="33"/>
                    </a:moveTo>
                    <a:cubicBezTo>
                      <a:pt x="0" y="12"/>
                      <a:pt x="11" y="0"/>
                      <a:pt x="31" y="0"/>
                    </a:cubicBezTo>
                    <a:cubicBezTo>
                      <a:pt x="51" y="0"/>
                      <a:pt x="62" y="12"/>
                      <a:pt x="62" y="33"/>
                    </a:cubicBezTo>
                    <a:cubicBezTo>
                      <a:pt x="62" y="100"/>
                      <a:pt x="62" y="100"/>
                      <a:pt x="62" y="100"/>
                    </a:cubicBezTo>
                    <a:cubicBezTo>
                      <a:pt x="62" y="121"/>
                      <a:pt x="51" y="133"/>
                      <a:pt x="31" y="133"/>
                    </a:cubicBezTo>
                    <a:cubicBezTo>
                      <a:pt x="11" y="133"/>
                      <a:pt x="0" y="121"/>
                      <a:pt x="0" y="100"/>
                    </a:cubicBezTo>
                    <a:lnTo>
                      <a:pt x="0" y="33"/>
                    </a:lnTo>
                    <a:close/>
                    <a:moveTo>
                      <a:pt x="21" y="101"/>
                    </a:moveTo>
                    <a:cubicBezTo>
                      <a:pt x="21" y="111"/>
                      <a:pt x="25" y="114"/>
                      <a:pt x="31" y="114"/>
                    </a:cubicBezTo>
                    <a:cubicBezTo>
                      <a:pt x="38" y="114"/>
                      <a:pt x="42" y="111"/>
                      <a:pt x="42" y="101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2" y="22"/>
                      <a:pt x="38" y="19"/>
                      <a:pt x="31" y="19"/>
                    </a:cubicBezTo>
                    <a:cubicBezTo>
                      <a:pt x="25" y="19"/>
                      <a:pt x="21" y="22"/>
                      <a:pt x="21" y="32"/>
                    </a:cubicBezTo>
                    <a:lnTo>
                      <a:pt x="21" y="10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94" name="Freeform 270"/>
              <p:cNvSpPr>
                <a:spLocks/>
              </p:cNvSpPr>
              <p:nvPr/>
            </p:nvSpPr>
            <p:spPr bwMode="auto">
              <a:xfrm>
                <a:off x="6055" y="2755"/>
                <a:ext cx="65" cy="129"/>
              </a:xfrm>
              <a:custGeom>
                <a:avLst/>
                <a:gdLst/>
                <a:ahLst/>
                <a:cxnLst>
                  <a:cxn ang="0">
                    <a:pos x="20" y="36"/>
                  </a:cxn>
                  <a:cxn ang="0">
                    <a:pos x="19" y="36"/>
                  </a:cxn>
                  <a:cxn ang="0">
                    <a:pos x="19" y="129"/>
                  </a:cxn>
                  <a:cxn ang="0">
                    <a:pos x="0" y="129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47" y="77"/>
                  </a:cxn>
                  <a:cxn ang="0">
                    <a:pos x="47" y="77"/>
                  </a:cxn>
                  <a:cxn ang="0">
                    <a:pos x="47" y="0"/>
                  </a:cxn>
                  <a:cxn ang="0">
                    <a:pos x="65" y="0"/>
                  </a:cxn>
                  <a:cxn ang="0">
                    <a:pos x="65" y="129"/>
                  </a:cxn>
                  <a:cxn ang="0">
                    <a:pos x="45" y="129"/>
                  </a:cxn>
                  <a:cxn ang="0">
                    <a:pos x="20" y="36"/>
                  </a:cxn>
                </a:cxnLst>
                <a:rect l="0" t="0" r="r" b="b"/>
                <a:pathLst>
                  <a:path w="65" h="129">
                    <a:moveTo>
                      <a:pt x="20" y="36"/>
                    </a:moveTo>
                    <a:lnTo>
                      <a:pt x="19" y="36"/>
                    </a:lnTo>
                    <a:lnTo>
                      <a:pt x="19" y="129"/>
                    </a:lnTo>
                    <a:lnTo>
                      <a:pt x="0" y="129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47" y="77"/>
                    </a:lnTo>
                    <a:lnTo>
                      <a:pt x="47" y="77"/>
                    </a:lnTo>
                    <a:lnTo>
                      <a:pt x="47" y="0"/>
                    </a:lnTo>
                    <a:lnTo>
                      <a:pt x="65" y="0"/>
                    </a:lnTo>
                    <a:lnTo>
                      <a:pt x="65" y="129"/>
                    </a:lnTo>
                    <a:lnTo>
                      <a:pt x="45" y="129"/>
                    </a:lnTo>
                    <a:lnTo>
                      <a:pt x="20" y="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95" name="Freeform 271"/>
              <p:cNvSpPr>
                <a:spLocks noEditPoints="1"/>
              </p:cNvSpPr>
              <p:nvPr/>
            </p:nvSpPr>
            <p:spPr bwMode="auto">
              <a:xfrm>
                <a:off x="6135" y="2755"/>
                <a:ext cx="63" cy="1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2" y="0"/>
                  </a:cxn>
                  <a:cxn ang="0">
                    <a:pos x="62" y="32"/>
                  </a:cxn>
                  <a:cxn ang="0">
                    <a:pos x="62" y="97"/>
                  </a:cxn>
                  <a:cxn ang="0">
                    <a:pos x="32" y="129"/>
                  </a:cxn>
                  <a:cxn ang="0">
                    <a:pos x="0" y="129"/>
                  </a:cxn>
                  <a:cxn ang="0">
                    <a:pos x="0" y="0"/>
                  </a:cxn>
                  <a:cxn ang="0">
                    <a:pos x="20" y="18"/>
                  </a:cxn>
                  <a:cxn ang="0">
                    <a:pos x="20" y="111"/>
                  </a:cxn>
                  <a:cxn ang="0">
                    <a:pos x="32" y="111"/>
                  </a:cxn>
                  <a:cxn ang="0">
                    <a:pos x="42" y="98"/>
                  </a:cxn>
                  <a:cxn ang="0">
                    <a:pos x="42" y="31"/>
                  </a:cxn>
                  <a:cxn ang="0">
                    <a:pos x="32" y="18"/>
                  </a:cxn>
                  <a:cxn ang="0">
                    <a:pos x="20" y="18"/>
                  </a:cxn>
                </a:cxnLst>
                <a:rect l="0" t="0" r="r" b="b"/>
                <a:pathLst>
                  <a:path w="62" h="129">
                    <a:moveTo>
                      <a:pt x="0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52" y="0"/>
                      <a:pt x="62" y="11"/>
                      <a:pt x="62" y="32"/>
                    </a:cubicBezTo>
                    <a:cubicBezTo>
                      <a:pt x="62" y="97"/>
                      <a:pt x="62" y="97"/>
                      <a:pt x="62" y="97"/>
                    </a:cubicBezTo>
                    <a:cubicBezTo>
                      <a:pt x="62" y="118"/>
                      <a:pt x="52" y="129"/>
                      <a:pt x="32" y="129"/>
                    </a:cubicBezTo>
                    <a:cubicBezTo>
                      <a:pt x="0" y="129"/>
                      <a:pt x="0" y="129"/>
                      <a:pt x="0" y="129"/>
                    </a:cubicBezTo>
                    <a:lnTo>
                      <a:pt x="0" y="0"/>
                    </a:lnTo>
                    <a:close/>
                    <a:moveTo>
                      <a:pt x="20" y="18"/>
                    </a:moveTo>
                    <a:cubicBezTo>
                      <a:pt x="20" y="111"/>
                      <a:pt x="20" y="111"/>
                      <a:pt x="20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8" y="111"/>
                      <a:pt x="42" y="107"/>
                      <a:pt x="42" y="98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2" y="22"/>
                      <a:pt x="38" y="18"/>
                      <a:pt x="32" y="18"/>
                    </a:cubicBezTo>
                    <a:lnTo>
                      <a:pt x="2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96" name="Freeform 272"/>
              <p:cNvSpPr>
                <a:spLocks/>
              </p:cNvSpPr>
              <p:nvPr/>
            </p:nvSpPr>
            <p:spPr bwMode="auto">
              <a:xfrm>
                <a:off x="6210" y="2755"/>
                <a:ext cx="61" cy="131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21" y="100"/>
                  </a:cxn>
                  <a:cxn ang="0">
                    <a:pos x="31" y="112"/>
                  </a:cxn>
                  <a:cxn ang="0">
                    <a:pos x="42" y="100"/>
                  </a:cxn>
                  <a:cxn ang="0">
                    <a:pos x="42" y="0"/>
                  </a:cxn>
                  <a:cxn ang="0">
                    <a:pos x="61" y="0"/>
                  </a:cxn>
                  <a:cxn ang="0">
                    <a:pos x="61" y="98"/>
                  </a:cxn>
                  <a:cxn ang="0">
                    <a:pos x="31" y="131"/>
                  </a:cxn>
                  <a:cxn ang="0">
                    <a:pos x="0" y="98"/>
                  </a:cxn>
                  <a:cxn ang="0">
                    <a:pos x="0" y="0"/>
                  </a:cxn>
                  <a:cxn ang="0">
                    <a:pos x="21" y="0"/>
                  </a:cxn>
                </a:cxnLst>
                <a:rect l="0" t="0" r="r" b="b"/>
                <a:pathLst>
                  <a:path w="61" h="131">
                    <a:moveTo>
                      <a:pt x="21" y="0"/>
                    </a:moveTo>
                    <a:cubicBezTo>
                      <a:pt x="21" y="100"/>
                      <a:pt x="21" y="100"/>
                      <a:pt x="21" y="100"/>
                    </a:cubicBezTo>
                    <a:cubicBezTo>
                      <a:pt x="21" y="109"/>
                      <a:pt x="25" y="112"/>
                      <a:pt x="31" y="112"/>
                    </a:cubicBezTo>
                    <a:cubicBezTo>
                      <a:pt x="38" y="112"/>
                      <a:pt x="42" y="109"/>
                      <a:pt x="42" y="10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1" y="98"/>
                      <a:pt x="61" y="98"/>
                      <a:pt x="61" y="98"/>
                    </a:cubicBezTo>
                    <a:cubicBezTo>
                      <a:pt x="61" y="119"/>
                      <a:pt x="51" y="131"/>
                      <a:pt x="31" y="131"/>
                    </a:cubicBezTo>
                    <a:cubicBezTo>
                      <a:pt x="11" y="131"/>
                      <a:pt x="0" y="119"/>
                      <a:pt x="0" y="9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97" name="Freeform 273"/>
              <p:cNvSpPr>
                <a:spLocks/>
              </p:cNvSpPr>
              <p:nvPr/>
            </p:nvSpPr>
            <p:spPr bwMode="auto">
              <a:xfrm>
                <a:off x="6283" y="2753"/>
                <a:ext cx="62" cy="133"/>
              </a:xfrm>
              <a:custGeom>
                <a:avLst/>
                <a:gdLst/>
                <a:ahLst/>
                <a:cxnLst>
                  <a:cxn ang="0">
                    <a:pos x="61" y="83"/>
                  </a:cxn>
                  <a:cxn ang="0">
                    <a:pos x="61" y="100"/>
                  </a:cxn>
                  <a:cxn ang="0">
                    <a:pos x="30" y="133"/>
                  </a:cxn>
                  <a:cxn ang="0">
                    <a:pos x="0" y="100"/>
                  </a:cxn>
                  <a:cxn ang="0">
                    <a:pos x="0" y="33"/>
                  </a:cxn>
                  <a:cxn ang="0">
                    <a:pos x="30" y="0"/>
                  </a:cxn>
                  <a:cxn ang="0">
                    <a:pos x="61" y="33"/>
                  </a:cxn>
                  <a:cxn ang="0">
                    <a:pos x="61" y="45"/>
                  </a:cxn>
                  <a:cxn ang="0">
                    <a:pos x="42" y="45"/>
                  </a:cxn>
                  <a:cxn ang="0">
                    <a:pos x="42" y="32"/>
                  </a:cxn>
                  <a:cxn ang="0">
                    <a:pos x="31" y="19"/>
                  </a:cxn>
                  <a:cxn ang="0">
                    <a:pos x="21" y="32"/>
                  </a:cxn>
                  <a:cxn ang="0">
                    <a:pos x="21" y="101"/>
                  </a:cxn>
                  <a:cxn ang="0">
                    <a:pos x="31" y="114"/>
                  </a:cxn>
                  <a:cxn ang="0">
                    <a:pos x="42" y="101"/>
                  </a:cxn>
                  <a:cxn ang="0">
                    <a:pos x="42" y="83"/>
                  </a:cxn>
                  <a:cxn ang="0">
                    <a:pos x="61" y="83"/>
                  </a:cxn>
                </a:cxnLst>
                <a:rect l="0" t="0" r="r" b="b"/>
                <a:pathLst>
                  <a:path w="61" h="133">
                    <a:moveTo>
                      <a:pt x="61" y="83"/>
                    </a:moveTo>
                    <a:cubicBezTo>
                      <a:pt x="61" y="100"/>
                      <a:pt x="61" y="100"/>
                      <a:pt x="61" y="100"/>
                    </a:cubicBezTo>
                    <a:cubicBezTo>
                      <a:pt x="61" y="121"/>
                      <a:pt x="50" y="133"/>
                      <a:pt x="30" y="133"/>
                    </a:cubicBezTo>
                    <a:cubicBezTo>
                      <a:pt x="11" y="133"/>
                      <a:pt x="0" y="121"/>
                      <a:pt x="0" y="10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2"/>
                      <a:pt x="11" y="0"/>
                      <a:pt x="30" y="0"/>
                    </a:cubicBezTo>
                    <a:cubicBezTo>
                      <a:pt x="50" y="0"/>
                      <a:pt x="61" y="12"/>
                      <a:pt x="61" y="33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42" y="45"/>
                      <a:pt x="42" y="45"/>
                      <a:pt x="42" y="45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2" y="22"/>
                      <a:pt x="38" y="19"/>
                      <a:pt x="31" y="19"/>
                    </a:cubicBezTo>
                    <a:cubicBezTo>
                      <a:pt x="25" y="19"/>
                      <a:pt x="21" y="22"/>
                      <a:pt x="21" y="32"/>
                    </a:cubicBezTo>
                    <a:cubicBezTo>
                      <a:pt x="21" y="101"/>
                      <a:pt x="21" y="101"/>
                      <a:pt x="21" y="101"/>
                    </a:cubicBezTo>
                    <a:cubicBezTo>
                      <a:pt x="21" y="111"/>
                      <a:pt x="25" y="114"/>
                      <a:pt x="31" y="114"/>
                    </a:cubicBezTo>
                    <a:cubicBezTo>
                      <a:pt x="38" y="114"/>
                      <a:pt x="42" y="111"/>
                      <a:pt x="42" y="101"/>
                    </a:cubicBezTo>
                    <a:cubicBezTo>
                      <a:pt x="42" y="83"/>
                      <a:pt x="42" y="83"/>
                      <a:pt x="42" y="83"/>
                    </a:cubicBezTo>
                    <a:lnTo>
                      <a:pt x="61" y="8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98" name="Freeform 274"/>
              <p:cNvSpPr>
                <a:spLocks/>
              </p:cNvSpPr>
              <p:nvPr/>
            </p:nvSpPr>
            <p:spPr bwMode="auto">
              <a:xfrm>
                <a:off x="6355" y="2753"/>
                <a:ext cx="61" cy="133"/>
              </a:xfrm>
              <a:custGeom>
                <a:avLst/>
                <a:gdLst/>
                <a:ahLst/>
                <a:cxnLst>
                  <a:cxn ang="0">
                    <a:pos x="61" y="83"/>
                  </a:cxn>
                  <a:cxn ang="0">
                    <a:pos x="61" y="100"/>
                  </a:cxn>
                  <a:cxn ang="0">
                    <a:pos x="31" y="133"/>
                  </a:cxn>
                  <a:cxn ang="0">
                    <a:pos x="0" y="100"/>
                  </a:cxn>
                  <a:cxn ang="0">
                    <a:pos x="0" y="33"/>
                  </a:cxn>
                  <a:cxn ang="0">
                    <a:pos x="31" y="0"/>
                  </a:cxn>
                  <a:cxn ang="0">
                    <a:pos x="61" y="33"/>
                  </a:cxn>
                  <a:cxn ang="0">
                    <a:pos x="61" y="45"/>
                  </a:cxn>
                  <a:cxn ang="0">
                    <a:pos x="42" y="45"/>
                  </a:cxn>
                  <a:cxn ang="0">
                    <a:pos x="42" y="32"/>
                  </a:cxn>
                  <a:cxn ang="0">
                    <a:pos x="31" y="19"/>
                  </a:cxn>
                  <a:cxn ang="0">
                    <a:pos x="21" y="32"/>
                  </a:cxn>
                  <a:cxn ang="0">
                    <a:pos x="21" y="101"/>
                  </a:cxn>
                  <a:cxn ang="0">
                    <a:pos x="31" y="114"/>
                  </a:cxn>
                  <a:cxn ang="0">
                    <a:pos x="42" y="101"/>
                  </a:cxn>
                  <a:cxn ang="0">
                    <a:pos x="42" y="83"/>
                  </a:cxn>
                  <a:cxn ang="0">
                    <a:pos x="61" y="83"/>
                  </a:cxn>
                </a:cxnLst>
                <a:rect l="0" t="0" r="r" b="b"/>
                <a:pathLst>
                  <a:path w="61" h="133">
                    <a:moveTo>
                      <a:pt x="61" y="83"/>
                    </a:moveTo>
                    <a:cubicBezTo>
                      <a:pt x="61" y="100"/>
                      <a:pt x="61" y="100"/>
                      <a:pt x="61" y="100"/>
                    </a:cubicBezTo>
                    <a:cubicBezTo>
                      <a:pt x="61" y="121"/>
                      <a:pt x="51" y="133"/>
                      <a:pt x="31" y="133"/>
                    </a:cubicBezTo>
                    <a:cubicBezTo>
                      <a:pt x="11" y="133"/>
                      <a:pt x="0" y="121"/>
                      <a:pt x="0" y="10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2"/>
                      <a:pt x="11" y="0"/>
                      <a:pt x="31" y="0"/>
                    </a:cubicBezTo>
                    <a:cubicBezTo>
                      <a:pt x="51" y="0"/>
                      <a:pt x="61" y="12"/>
                      <a:pt x="61" y="33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42" y="45"/>
                      <a:pt x="42" y="45"/>
                      <a:pt x="42" y="45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2" y="22"/>
                      <a:pt x="38" y="19"/>
                      <a:pt x="31" y="19"/>
                    </a:cubicBezTo>
                    <a:cubicBezTo>
                      <a:pt x="25" y="19"/>
                      <a:pt x="21" y="22"/>
                      <a:pt x="21" y="32"/>
                    </a:cubicBezTo>
                    <a:cubicBezTo>
                      <a:pt x="21" y="101"/>
                      <a:pt x="21" y="101"/>
                      <a:pt x="21" y="101"/>
                    </a:cubicBezTo>
                    <a:cubicBezTo>
                      <a:pt x="21" y="111"/>
                      <a:pt x="25" y="114"/>
                      <a:pt x="31" y="114"/>
                    </a:cubicBezTo>
                    <a:cubicBezTo>
                      <a:pt x="38" y="114"/>
                      <a:pt x="42" y="111"/>
                      <a:pt x="42" y="101"/>
                    </a:cubicBezTo>
                    <a:cubicBezTo>
                      <a:pt x="42" y="83"/>
                      <a:pt x="42" y="83"/>
                      <a:pt x="42" y="83"/>
                    </a:cubicBezTo>
                    <a:lnTo>
                      <a:pt x="61" y="8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299" name="Rectangle 275"/>
              <p:cNvSpPr>
                <a:spLocks noChangeArrowheads="1"/>
              </p:cNvSpPr>
              <p:nvPr/>
            </p:nvSpPr>
            <p:spPr bwMode="auto">
              <a:xfrm>
                <a:off x="6429" y="2755"/>
                <a:ext cx="21" cy="129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300" name="Freeform 276"/>
              <p:cNvSpPr>
                <a:spLocks noEditPoints="1"/>
              </p:cNvSpPr>
              <p:nvPr/>
            </p:nvSpPr>
            <p:spPr bwMode="auto">
              <a:xfrm>
                <a:off x="6463" y="2728"/>
                <a:ext cx="62" cy="158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31" y="25"/>
                  </a:cxn>
                  <a:cxn ang="0">
                    <a:pos x="62" y="58"/>
                  </a:cxn>
                  <a:cxn ang="0">
                    <a:pos x="62" y="125"/>
                  </a:cxn>
                  <a:cxn ang="0">
                    <a:pos x="31" y="158"/>
                  </a:cxn>
                  <a:cxn ang="0">
                    <a:pos x="0" y="125"/>
                  </a:cxn>
                  <a:cxn ang="0">
                    <a:pos x="0" y="58"/>
                  </a:cxn>
                  <a:cxn ang="0">
                    <a:pos x="52" y="0"/>
                  </a:cxn>
                  <a:cxn ang="0">
                    <a:pos x="34" y="20"/>
                  </a:cxn>
                  <a:cxn ang="0">
                    <a:pos x="20" y="20"/>
                  </a:cxn>
                  <a:cxn ang="0">
                    <a:pos x="33" y="0"/>
                  </a:cxn>
                  <a:cxn ang="0">
                    <a:pos x="52" y="0"/>
                  </a:cxn>
                  <a:cxn ang="0">
                    <a:pos x="20" y="126"/>
                  </a:cxn>
                  <a:cxn ang="0">
                    <a:pos x="31" y="139"/>
                  </a:cxn>
                  <a:cxn ang="0">
                    <a:pos x="41" y="126"/>
                  </a:cxn>
                  <a:cxn ang="0">
                    <a:pos x="41" y="57"/>
                  </a:cxn>
                  <a:cxn ang="0">
                    <a:pos x="31" y="44"/>
                  </a:cxn>
                  <a:cxn ang="0">
                    <a:pos x="20" y="57"/>
                  </a:cxn>
                  <a:cxn ang="0">
                    <a:pos x="20" y="126"/>
                  </a:cxn>
                </a:cxnLst>
                <a:rect l="0" t="0" r="r" b="b"/>
                <a:pathLst>
                  <a:path w="62" h="158">
                    <a:moveTo>
                      <a:pt x="0" y="58"/>
                    </a:moveTo>
                    <a:cubicBezTo>
                      <a:pt x="0" y="37"/>
                      <a:pt x="11" y="25"/>
                      <a:pt x="31" y="25"/>
                    </a:cubicBezTo>
                    <a:cubicBezTo>
                      <a:pt x="51" y="25"/>
                      <a:pt x="62" y="37"/>
                      <a:pt x="62" y="58"/>
                    </a:cubicBezTo>
                    <a:cubicBezTo>
                      <a:pt x="62" y="125"/>
                      <a:pt x="62" y="125"/>
                      <a:pt x="62" y="125"/>
                    </a:cubicBezTo>
                    <a:cubicBezTo>
                      <a:pt x="62" y="146"/>
                      <a:pt x="51" y="158"/>
                      <a:pt x="31" y="158"/>
                    </a:cubicBezTo>
                    <a:cubicBezTo>
                      <a:pt x="11" y="158"/>
                      <a:pt x="0" y="146"/>
                      <a:pt x="0" y="125"/>
                    </a:cubicBezTo>
                    <a:lnTo>
                      <a:pt x="0" y="58"/>
                    </a:lnTo>
                    <a:close/>
                    <a:moveTo>
                      <a:pt x="52" y="0"/>
                    </a:moveTo>
                    <a:cubicBezTo>
                      <a:pt x="34" y="20"/>
                      <a:pt x="34" y="20"/>
                      <a:pt x="34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33" y="0"/>
                      <a:pt x="33" y="0"/>
                      <a:pt x="33" y="0"/>
                    </a:cubicBezTo>
                    <a:lnTo>
                      <a:pt x="52" y="0"/>
                    </a:lnTo>
                    <a:close/>
                    <a:moveTo>
                      <a:pt x="20" y="126"/>
                    </a:moveTo>
                    <a:cubicBezTo>
                      <a:pt x="20" y="136"/>
                      <a:pt x="24" y="139"/>
                      <a:pt x="31" y="139"/>
                    </a:cubicBezTo>
                    <a:cubicBezTo>
                      <a:pt x="37" y="139"/>
                      <a:pt x="41" y="136"/>
                      <a:pt x="41" y="126"/>
                    </a:cubicBezTo>
                    <a:cubicBezTo>
                      <a:pt x="41" y="57"/>
                      <a:pt x="41" y="57"/>
                      <a:pt x="41" y="57"/>
                    </a:cubicBezTo>
                    <a:cubicBezTo>
                      <a:pt x="41" y="47"/>
                      <a:pt x="37" y="44"/>
                      <a:pt x="31" y="44"/>
                    </a:cubicBezTo>
                    <a:cubicBezTo>
                      <a:pt x="24" y="44"/>
                      <a:pt x="20" y="47"/>
                      <a:pt x="20" y="57"/>
                    </a:cubicBezTo>
                    <a:lnTo>
                      <a:pt x="20" y="1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301" name="Freeform 277"/>
              <p:cNvSpPr>
                <a:spLocks/>
              </p:cNvSpPr>
              <p:nvPr/>
            </p:nvSpPr>
            <p:spPr bwMode="auto">
              <a:xfrm>
                <a:off x="6538" y="2755"/>
                <a:ext cx="65" cy="129"/>
              </a:xfrm>
              <a:custGeom>
                <a:avLst/>
                <a:gdLst/>
                <a:ahLst/>
                <a:cxnLst>
                  <a:cxn ang="0">
                    <a:pos x="19" y="36"/>
                  </a:cxn>
                  <a:cxn ang="0">
                    <a:pos x="19" y="36"/>
                  </a:cxn>
                  <a:cxn ang="0">
                    <a:pos x="19" y="129"/>
                  </a:cxn>
                  <a:cxn ang="0">
                    <a:pos x="0" y="129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46" y="77"/>
                  </a:cxn>
                  <a:cxn ang="0">
                    <a:pos x="47" y="77"/>
                  </a:cxn>
                  <a:cxn ang="0">
                    <a:pos x="47" y="0"/>
                  </a:cxn>
                  <a:cxn ang="0">
                    <a:pos x="65" y="0"/>
                  </a:cxn>
                  <a:cxn ang="0">
                    <a:pos x="65" y="129"/>
                  </a:cxn>
                  <a:cxn ang="0">
                    <a:pos x="44" y="129"/>
                  </a:cxn>
                  <a:cxn ang="0">
                    <a:pos x="19" y="36"/>
                  </a:cxn>
                </a:cxnLst>
                <a:rect l="0" t="0" r="r" b="b"/>
                <a:pathLst>
                  <a:path w="65" h="129">
                    <a:moveTo>
                      <a:pt x="19" y="36"/>
                    </a:moveTo>
                    <a:lnTo>
                      <a:pt x="19" y="36"/>
                    </a:lnTo>
                    <a:lnTo>
                      <a:pt x="19" y="129"/>
                    </a:lnTo>
                    <a:lnTo>
                      <a:pt x="0" y="129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46" y="77"/>
                    </a:lnTo>
                    <a:lnTo>
                      <a:pt x="47" y="77"/>
                    </a:lnTo>
                    <a:lnTo>
                      <a:pt x="47" y="0"/>
                    </a:lnTo>
                    <a:lnTo>
                      <a:pt x="65" y="0"/>
                    </a:lnTo>
                    <a:lnTo>
                      <a:pt x="65" y="129"/>
                    </a:lnTo>
                    <a:lnTo>
                      <a:pt x="44" y="129"/>
                    </a:lnTo>
                    <a:lnTo>
                      <a:pt x="19" y="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302" name="Freeform 278"/>
              <p:cNvSpPr>
                <a:spLocks/>
              </p:cNvSpPr>
              <p:nvPr/>
            </p:nvSpPr>
            <p:spPr bwMode="auto">
              <a:xfrm>
                <a:off x="6617" y="2865"/>
                <a:ext cx="20" cy="38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0" y="0"/>
                  </a:cxn>
                  <a:cxn ang="0">
                    <a:pos x="20" y="0"/>
                  </a:cxn>
                  <a:cxn ang="0">
                    <a:pos x="20" y="17"/>
                  </a:cxn>
                  <a:cxn ang="0">
                    <a:pos x="11" y="38"/>
                  </a:cxn>
                  <a:cxn ang="0">
                    <a:pos x="3" y="38"/>
                  </a:cxn>
                  <a:cxn ang="0">
                    <a:pos x="8" y="19"/>
                  </a:cxn>
                  <a:cxn ang="0">
                    <a:pos x="0" y="19"/>
                  </a:cxn>
                </a:cxnLst>
                <a:rect l="0" t="0" r="r" b="b"/>
                <a:pathLst>
                  <a:path w="20" h="38">
                    <a:moveTo>
                      <a:pt x="0" y="19"/>
                    </a:moveTo>
                    <a:lnTo>
                      <a:pt x="0" y="0"/>
                    </a:lnTo>
                    <a:lnTo>
                      <a:pt x="20" y="0"/>
                    </a:lnTo>
                    <a:lnTo>
                      <a:pt x="20" y="17"/>
                    </a:lnTo>
                    <a:lnTo>
                      <a:pt x="11" y="38"/>
                    </a:lnTo>
                    <a:lnTo>
                      <a:pt x="3" y="38"/>
                    </a:lnTo>
                    <a:lnTo>
                      <a:pt x="8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303" name="Rectangle 279"/>
              <p:cNvSpPr>
                <a:spLocks noChangeArrowheads="1"/>
              </p:cNvSpPr>
              <p:nvPr/>
            </p:nvSpPr>
            <p:spPr bwMode="auto">
              <a:xfrm>
                <a:off x="6653" y="2755"/>
                <a:ext cx="20" cy="129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304" name="Freeform 280"/>
              <p:cNvSpPr>
                <a:spLocks/>
              </p:cNvSpPr>
              <p:nvPr/>
            </p:nvSpPr>
            <p:spPr bwMode="auto">
              <a:xfrm>
                <a:off x="6688" y="2755"/>
                <a:ext cx="86" cy="129"/>
              </a:xfrm>
              <a:custGeom>
                <a:avLst/>
                <a:gdLst/>
                <a:ahLst/>
                <a:cxnLst>
                  <a:cxn ang="0">
                    <a:pos x="43" y="92"/>
                  </a:cxn>
                  <a:cxn ang="0">
                    <a:pos x="43" y="92"/>
                  </a:cxn>
                  <a:cxn ang="0">
                    <a:pos x="57" y="0"/>
                  </a:cxn>
                  <a:cxn ang="0">
                    <a:pos x="86" y="0"/>
                  </a:cxn>
                  <a:cxn ang="0">
                    <a:pos x="86" y="129"/>
                  </a:cxn>
                  <a:cxn ang="0">
                    <a:pos x="66" y="129"/>
                  </a:cxn>
                  <a:cxn ang="0">
                    <a:pos x="66" y="36"/>
                  </a:cxn>
                  <a:cxn ang="0">
                    <a:pos x="65" y="36"/>
                  </a:cxn>
                  <a:cxn ang="0">
                    <a:pos x="52" y="129"/>
                  </a:cxn>
                  <a:cxn ang="0">
                    <a:pos x="33" y="129"/>
                  </a:cxn>
                  <a:cxn ang="0">
                    <a:pos x="18" y="38"/>
                  </a:cxn>
                  <a:cxn ang="0">
                    <a:pos x="17" y="38"/>
                  </a:cxn>
                  <a:cxn ang="0">
                    <a:pos x="17" y="129"/>
                  </a:cxn>
                  <a:cxn ang="0">
                    <a:pos x="0" y="129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43" y="92"/>
                  </a:cxn>
                </a:cxnLst>
                <a:rect l="0" t="0" r="r" b="b"/>
                <a:pathLst>
                  <a:path w="86" h="129">
                    <a:moveTo>
                      <a:pt x="43" y="92"/>
                    </a:moveTo>
                    <a:lnTo>
                      <a:pt x="43" y="92"/>
                    </a:lnTo>
                    <a:lnTo>
                      <a:pt x="57" y="0"/>
                    </a:lnTo>
                    <a:lnTo>
                      <a:pt x="86" y="0"/>
                    </a:lnTo>
                    <a:lnTo>
                      <a:pt x="86" y="129"/>
                    </a:lnTo>
                    <a:lnTo>
                      <a:pt x="66" y="129"/>
                    </a:lnTo>
                    <a:lnTo>
                      <a:pt x="66" y="36"/>
                    </a:lnTo>
                    <a:lnTo>
                      <a:pt x="65" y="36"/>
                    </a:lnTo>
                    <a:lnTo>
                      <a:pt x="52" y="129"/>
                    </a:lnTo>
                    <a:lnTo>
                      <a:pt x="33" y="129"/>
                    </a:lnTo>
                    <a:lnTo>
                      <a:pt x="18" y="38"/>
                    </a:lnTo>
                    <a:lnTo>
                      <a:pt x="17" y="38"/>
                    </a:lnTo>
                    <a:lnTo>
                      <a:pt x="17" y="129"/>
                    </a:lnTo>
                    <a:lnTo>
                      <a:pt x="0" y="129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43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305" name="Freeform 281"/>
              <p:cNvSpPr>
                <a:spLocks noEditPoints="1"/>
              </p:cNvSpPr>
              <p:nvPr/>
            </p:nvSpPr>
            <p:spPr bwMode="auto">
              <a:xfrm>
                <a:off x="6789" y="2755"/>
                <a:ext cx="60" cy="129"/>
              </a:xfrm>
              <a:custGeom>
                <a:avLst/>
                <a:gdLst/>
                <a:ahLst/>
                <a:cxnLst>
                  <a:cxn ang="0">
                    <a:pos x="60" y="32"/>
                  </a:cxn>
                  <a:cxn ang="0">
                    <a:pos x="60" y="49"/>
                  </a:cxn>
                  <a:cxn ang="0">
                    <a:pos x="30" y="81"/>
                  </a:cxn>
                  <a:cxn ang="0">
                    <a:pos x="20" y="81"/>
                  </a:cxn>
                  <a:cxn ang="0">
                    <a:pos x="20" y="129"/>
                  </a:cxn>
                  <a:cxn ang="0">
                    <a:pos x="0" y="129"/>
                  </a:cxn>
                  <a:cxn ang="0">
                    <a:pos x="0" y="0"/>
                  </a:cxn>
                  <a:cxn ang="0">
                    <a:pos x="30" y="0"/>
                  </a:cxn>
                  <a:cxn ang="0">
                    <a:pos x="60" y="32"/>
                  </a:cxn>
                  <a:cxn ang="0">
                    <a:pos x="20" y="18"/>
                  </a:cxn>
                  <a:cxn ang="0">
                    <a:pos x="20" y="62"/>
                  </a:cxn>
                  <a:cxn ang="0">
                    <a:pos x="30" y="62"/>
                  </a:cxn>
                  <a:cxn ang="0">
                    <a:pos x="40" y="50"/>
                  </a:cxn>
                  <a:cxn ang="0">
                    <a:pos x="40" y="31"/>
                  </a:cxn>
                  <a:cxn ang="0">
                    <a:pos x="30" y="18"/>
                  </a:cxn>
                  <a:cxn ang="0">
                    <a:pos x="20" y="18"/>
                  </a:cxn>
                </a:cxnLst>
                <a:rect l="0" t="0" r="r" b="b"/>
                <a:pathLst>
                  <a:path w="60" h="129">
                    <a:moveTo>
                      <a:pt x="60" y="32"/>
                    </a:moveTo>
                    <a:cubicBezTo>
                      <a:pt x="60" y="49"/>
                      <a:pt x="60" y="49"/>
                      <a:pt x="60" y="49"/>
                    </a:cubicBezTo>
                    <a:cubicBezTo>
                      <a:pt x="60" y="69"/>
                      <a:pt x="50" y="81"/>
                      <a:pt x="30" y="81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129"/>
                      <a:pt x="20" y="129"/>
                      <a:pt x="20" y="129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50" y="0"/>
                      <a:pt x="60" y="11"/>
                      <a:pt x="60" y="32"/>
                    </a:cubicBezTo>
                    <a:close/>
                    <a:moveTo>
                      <a:pt x="20" y="18"/>
                    </a:moveTo>
                    <a:cubicBezTo>
                      <a:pt x="20" y="62"/>
                      <a:pt x="20" y="62"/>
                      <a:pt x="20" y="62"/>
                    </a:cubicBezTo>
                    <a:cubicBezTo>
                      <a:pt x="30" y="62"/>
                      <a:pt x="30" y="62"/>
                      <a:pt x="30" y="62"/>
                    </a:cubicBezTo>
                    <a:cubicBezTo>
                      <a:pt x="36" y="62"/>
                      <a:pt x="40" y="59"/>
                      <a:pt x="40" y="50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40" y="21"/>
                      <a:pt x="36" y="18"/>
                      <a:pt x="30" y="18"/>
                    </a:cubicBezTo>
                    <a:lnTo>
                      <a:pt x="2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306" name="Freeform 282"/>
              <p:cNvSpPr>
                <a:spLocks/>
              </p:cNvSpPr>
              <p:nvPr/>
            </p:nvSpPr>
            <p:spPr bwMode="auto">
              <a:xfrm>
                <a:off x="6858" y="2755"/>
                <a:ext cx="61" cy="131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20" y="100"/>
                  </a:cxn>
                  <a:cxn ang="0">
                    <a:pos x="30" y="112"/>
                  </a:cxn>
                  <a:cxn ang="0">
                    <a:pos x="41" y="100"/>
                  </a:cxn>
                  <a:cxn ang="0">
                    <a:pos x="41" y="0"/>
                  </a:cxn>
                  <a:cxn ang="0">
                    <a:pos x="60" y="0"/>
                  </a:cxn>
                  <a:cxn ang="0">
                    <a:pos x="60" y="98"/>
                  </a:cxn>
                  <a:cxn ang="0">
                    <a:pos x="30" y="131"/>
                  </a:cxn>
                  <a:cxn ang="0">
                    <a:pos x="0" y="98"/>
                  </a:cxn>
                  <a:cxn ang="0">
                    <a:pos x="0" y="0"/>
                  </a:cxn>
                  <a:cxn ang="0">
                    <a:pos x="20" y="0"/>
                  </a:cxn>
                </a:cxnLst>
                <a:rect l="0" t="0" r="r" b="b"/>
                <a:pathLst>
                  <a:path w="60" h="131">
                    <a:moveTo>
                      <a:pt x="20" y="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9"/>
                      <a:pt x="24" y="112"/>
                      <a:pt x="30" y="112"/>
                    </a:cubicBezTo>
                    <a:cubicBezTo>
                      <a:pt x="37" y="112"/>
                      <a:pt x="41" y="109"/>
                      <a:pt x="41" y="10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98"/>
                      <a:pt x="60" y="98"/>
                      <a:pt x="60" y="98"/>
                    </a:cubicBezTo>
                    <a:cubicBezTo>
                      <a:pt x="60" y="119"/>
                      <a:pt x="50" y="131"/>
                      <a:pt x="30" y="131"/>
                    </a:cubicBezTo>
                    <a:cubicBezTo>
                      <a:pt x="10" y="131"/>
                      <a:pt x="0" y="119"/>
                      <a:pt x="0" y="9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307" name="Freeform 283"/>
              <p:cNvSpPr>
                <a:spLocks/>
              </p:cNvSpPr>
              <p:nvPr/>
            </p:nvSpPr>
            <p:spPr bwMode="auto">
              <a:xfrm>
                <a:off x="6933" y="2755"/>
                <a:ext cx="55" cy="129"/>
              </a:xfrm>
              <a:custGeom>
                <a:avLst/>
                <a:gdLst/>
                <a:ahLst/>
                <a:cxnLst>
                  <a:cxn ang="0">
                    <a:pos x="20" y="54"/>
                  </a:cxn>
                  <a:cxn ang="0">
                    <a:pos x="48" y="54"/>
                  </a:cxn>
                  <a:cxn ang="0">
                    <a:pos x="48" y="73"/>
                  </a:cxn>
                  <a:cxn ang="0">
                    <a:pos x="20" y="73"/>
                  </a:cxn>
                  <a:cxn ang="0">
                    <a:pos x="20" y="111"/>
                  </a:cxn>
                  <a:cxn ang="0">
                    <a:pos x="55" y="111"/>
                  </a:cxn>
                  <a:cxn ang="0">
                    <a:pos x="55" y="129"/>
                  </a:cxn>
                  <a:cxn ang="0">
                    <a:pos x="0" y="129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18"/>
                  </a:cxn>
                  <a:cxn ang="0">
                    <a:pos x="20" y="18"/>
                  </a:cxn>
                  <a:cxn ang="0">
                    <a:pos x="20" y="54"/>
                  </a:cxn>
                </a:cxnLst>
                <a:rect l="0" t="0" r="r" b="b"/>
                <a:pathLst>
                  <a:path w="55" h="129">
                    <a:moveTo>
                      <a:pt x="20" y="54"/>
                    </a:moveTo>
                    <a:lnTo>
                      <a:pt x="48" y="54"/>
                    </a:lnTo>
                    <a:lnTo>
                      <a:pt x="48" y="73"/>
                    </a:lnTo>
                    <a:lnTo>
                      <a:pt x="20" y="73"/>
                    </a:lnTo>
                    <a:lnTo>
                      <a:pt x="20" y="111"/>
                    </a:lnTo>
                    <a:lnTo>
                      <a:pt x="55" y="111"/>
                    </a:lnTo>
                    <a:lnTo>
                      <a:pt x="55" y="129"/>
                    </a:lnTo>
                    <a:lnTo>
                      <a:pt x="0" y="129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18"/>
                    </a:lnTo>
                    <a:lnTo>
                      <a:pt x="20" y="18"/>
                    </a:lnTo>
                    <a:lnTo>
                      <a:pt x="20" y="5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308" name="Freeform 284"/>
              <p:cNvSpPr>
                <a:spLocks/>
              </p:cNvSpPr>
              <p:nvPr/>
            </p:nvSpPr>
            <p:spPr bwMode="auto">
              <a:xfrm>
                <a:off x="6999" y="2753"/>
                <a:ext cx="60" cy="133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60" y="33"/>
                  </a:cxn>
                  <a:cxn ang="0">
                    <a:pos x="60" y="37"/>
                  </a:cxn>
                  <a:cxn ang="0">
                    <a:pos x="41" y="37"/>
                  </a:cxn>
                  <a:cxn ang="0">
                    <a:pos x="41" y="32"/>
                  </a:cxn>
                  <a:cxn ang="0">
                    <a:pos x="31" y="19"/>
                  </a:cxn>
                  <a:cxn ang="0">
                    <a:pos x="21" y="32"/>
                  </a:cxn>
                  <a:cxn ang="0">
                    <a:pos x="38" y="60"/>
                  </a:cxn>
                  <a:cxn ang="0">
                    <a:pos x="60" y="100"/>
                  </a:cxn>
                  <a:cxn ang="0">
                    <a:pos x="30" y="133"/>
                  </a:cxn>
                  <a:cxn ang="0">
                    <a:pos x="0" y="100"/>
                  </a:cxn>
                  <a:cxn ang="0">
                    <a:pos x="0" y="92"/>
                  </a:cxn>
                  <a:cxn ang="0">
                    <a:pos x="19" y="92"/>
                  </a:cxn>
                  <a:cxn ang="0">
                    <a:pos x="19" y="101"/>
                  </a:cxn>
                  <a:cxn ang="0">
                    <a:pos x="29" y="114"/>
                  </a:cxn>
                  <a:cxn ang="0">
                    <a:pos x="40" y="101"/>
                  </a:cxn>
                  <a:cxn ang="0">
                    <a:pos x="23" y="73"/>
                  </a:cxn>
                  <a:cxn ang="0">
                    <a:pos x="0" y="33"/>
                  </a:cxn>
                  <a:cxn ang="0">
                    <a:pos x="30" y="0"/>
                  </a:cxn>
                </a:cxnLst>
                <a:rect l="0" t="0" r="r" b="b"/>
                <a:pathLst>
                  <a:path w="60" h="133">
                    <a:moveTo>
                      <a:pt x="30" y="0"/>
                    </a:moveTo>
                    <a:cubicBezTo>
                      <a:pt x="50" y="0"/>
                      <a:pt x="60" y="12"/>
                      <a:pt x="60" y="33"/>
                    </a:cubicBezTo>
                    <a:cubicBezTo>
                      <a:pt x="60" y="37"/>
                      <a:pt x="60" y="37"/>
                      <a:pt x="60" y="37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1" y="22"/>
                      <a:pt x="37" y="19"/>
                      <a:pt x="31" y="19"/>
                    </a:cubicBezTo>
                    <a:cubicBezTo>
                      <a:pt x="24" y="19"/>
                      <a:pt x="21" y="22"/>
                      <a:pt x="21" y="32"/>
                    </a:cubicBezTo>
                    <a:cubicBezTo>
                      <a:pt x="21" y="41"/>
                      <a:pt x="25" y="48"/>
                      <a:pt x="38" y="60"/>
                    </a:cubicBezTo>
                    <a:cubicBezTo>
                      <a:pt x="55" y="75"/>
                      <a:pt x="60" y="85"/>
                      <a:pt x="60" y="100"/>
                    </a:cubicBezTo>
                    <a:cubicBezTo>
                      <a:pt x="60" y="121"/>
                      <a:pt x="50" y="133"/>
                      <a:pt x="30" y="133"/>
                    </a:cubicBezTo>
                    <a:cubicBezTo>
                      <a:pt x="10" y="133"/>
                      <a:pt x="0" y="121"/>
                      <a:pt x="0" y="100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19" y="92"/>
                      <a:pt x="19" y="92"/>
                      <a:pt x="19" y="92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11"/>
                      <a:pt x="23" y="114"/>
                      <a:pt x="29" y="114"/>
                    </a:cubicBezTo>
                    <a:cubicBezTo>
                      <a:pt x="36" y="114"/>
                      <a:pt x="40" y="111"/>
                      <a:pt x="40" y="101"/>
                    </a:cubicBezTo>
                    <a:cubicBezTo>
                      <a:pt x="40" y="92"/>
                      <a:pt x="36" y="85"/>
                      <a:pt x="23" y="73"/>
                    </a:cubicBezTo>
                    <a:cubicBezTo>
                      <a:pt x="6" y="58"/>
                      <a:pt x="0" y="48"/>
                      <a:pt x="0" y="33"/>
                    </a:cubicBezTo>
                    <a:cubicBezTo>
                      <a:pt x="0" y="12"/>
                      <a:pt x="10" y="0"/>
                      <a:pt x="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309" name="Freeform 285"/>
              <p:cNvSpPr>
                <a:spLocks/>
              </p:cNvSpPr>
              <p:nvPr/>
            </p:nvSpPr>
            <p:spPr bwMode="auto">
              <a:xfrm>
                <a:off x="7065" y="2755"/>
                <a:ext cx="64" cy="1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4" y="0"/>
                  </a:cxn>
                  <a:cxn ang="0">
                    <a:pos x="64" y="18"/>
                  </a:cxn>
                  <a:cxn ang="0">
                    <a:pos x="42" y="18"/>
                  </a:cxn>
                  <a:cxn ang="0">
                    <a:pos x="42" y="129"/>
                  </a:cxn>
                  <a:cxn ang="0">
                    <a:pos x="21" y="129"/>
                  </a:cxn>
                  <a:cxn ang="0">
                    <a:pos x="21" y="18"/>
                  </a:cxn>
                  <a:cxn ang="0">
                    <a:pos x="0" y="18"/>
                  </a:cxn>
                  <a:cxn ang="0">
                    <a:pos x="0" y="0"/>
                  </a:cxn>
                </a:cxnLst>
                <a:rect l="0" t="0" r="r" b="b"/>
                <a:pathLst>
                  <a:path w="64" h="129">
                    <a:moveTo>
                      <a:pt x="0" y="0"/>
                    </a:moveTo>
                    <a:lnTo>
                      <a:pt x="64" y="0"/>
                    </a:lnTo>
                    <a:lnTo>
                      <a:pt x="64" y="18"/>
                    </a:lnTo>
                    <a:lnTo>
                      <a:pt x="42" y="18"/>
                    </a:lnTo>
                    <a:lnTo>
                      <a:pt x="42" y="129"/>
                    </a:lnTo>
                    <a:lnTo>
                      <a:pt x="21" y="129"/>
                    </a:lnTo>
                    <a:lnTo>
                      <a:pt x="21" y="18"/>
                    </a:lnTo>
                    <a:lnTo>
                      <a:pt x="0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310" name="Freeform 286"/>
              <p:cNvSpPr>
                <a:spLocks noEditPoints="1"/>
              </p:cNvSpPr>
              <p:nvPr/>
            </p:nvSpPr>
            <p:spPr bwMode="auto">
              <a:xfrm>
                <a:off x="7136" y="2753"/>
                <a:ext cx="62" cy="1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31" y="0"/>
                  </a:cxn>
                  <a:cxn ang="0">
                    <a:pos x="62" y="33"/>
                  </a:cxn>
                  <a:cxn ang="0">
                    <a:pos x="62" y="100"/>
                  </a:cxn>
                  <a:cxn ang="0">
                    <a:pos x="31" y="133"/>
                  </a:cxn>
                  <a:cxn ang="0">
                    <a:pos x="0" y="100"/>
                  </a:cxn>
                  <a:cxn ang="0">
                    <a:pos x="0" y="33"/>
                  </a:cxn>
                  <a:cxn ang="0">
                    <a:pos x="20" y="101"/>
                  </a:cxn>
                  <a:cxn ang="0">
                    <a:pos x="31" y="114"/>
                  </a:cxn>
                  <a:cxn ang="0">
                    <a:pos x="41" y="101"/>
                  </a:cxn>
                  <a:cxn ang="0">
                    <a:pos x="41" y="32"/>
                  </a:cxn>
                  <a:cxn ang="0">
                    <a:pos x="31" y="19"/>
                  </a:cxn>
                  <a:cxn ang="0">
                    <a:pos x="20" y="32"/>
                  </a:cxn>
                  <a:cxn ang="0">
                    <a:pos x="20" y="101"/>
                  </a:cxn>
                </a:cxnLst>
                <a:rect l="0" t="0" r="r" b="b"/>
                <a:pathLst>
                  <a:path w="62" h="133">
                    <a:moveTo>
                      <a:pt x="0" y="33"/>
                    </a:moveTo>
                    <a:cubicBezTo>
                      <a:pt x="0" y="12"/>
                      <a:pt x="11" y="0"/>
                      <a:pt x="31" y="0"/>
                    </a:cubicBezTo>
                    <a:cubicBezTo>
                      <a:pt x="51" y="0"/>
                      <a:pt x="62" y="12"/>
                      <a:pt x="62" y="33"/>
                    </a:cubicBezTo>
                    <a:cubicBezTo>
                      <a:pt x="62" y="100"/>
                      <a:pt x="62" y="100"/>
                      <a:pt x="62" y="100"/>
                    </a:cubicBezTo>
                    <a:cubicBezTo>
                      <a:pt x="62" y="121"/>
                      <a:pt x="51" y="133"/>
                      <a:pt x="31" y="133"/>
                    </a:cubicBezTo>
                    <a:cubicBezTo>
                      <a:pt x="11" y="133"/>
                      <a:pt x="0" y="121"/>
                      <a:pt x="0" y="100"/>
                    </a:cubicBezTo>
                    <a:lnTo>
                      <a:pt x="0" y="33"/>
                    </a:lnTo>
                    <a:close/>
                    <a:moveTo>
                      <a:pt x="20" y="101"/>
                    </a:moveTo>
                    <a:cubicBezTo>
                      <a:pt x="20" y="111"/>
                      <a:pt x="24" y="114"/>
                      <a:pt x="31" y="114"/>
                    </a:cubicBezTo>
                    <a:cubicBezTo>
                      <a:pt x="37" y="114"/>
                      <a:pt x="41" y="111"/>
                      <a:pt x="41" y="101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1" y="22"/>
                      <a:pt x="37" y="19"/>
                      <a:pt x="31" y="19"/>
                    </a:cubicBezTo>
                    <a:cubicBezTo>
                      <a:pt x="24" y="19"/>
                      <a:pt x="20" y="22"/>
                      <a:pt x="20" y="32"/>
                    </a:cubicBezTo>
                    <a:lnTo>
                      <a:pt x="20" y="10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  <p:sp>
            <p:nvSpPr>
              <p:cNvPr id="1311" name="Freeform 287"/>
              <p:cNvSpPr>
                <a:spLocks/>
              </p:cNvSpPr>
              <p:nvPr/>
            </p:nvSpPr>
            <p:spPr bwMode="auto">
              <a:xfrm>
                <a:off x="7208" y="2753"/>
                <a:ext cx="61" cy="133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60" y="33"/>
                  </a:cxn>
                  <a:cxn ang="0">
                    <a:pos x="60" y="37"/>
                  </a:cxn>
                  <a:cxn ang="0">
                    <a:pos x="41" y="37"/>
                  </a:cxn>
                  <a:cxn ang="0">
                    <a:pos x="41" y="32"/>
                  </a:cxn>
                  <a:cxn ang="0">
                    <a:pos x="31" y="19"/>
                  </a:cxn>
                  <a:cxn ang="0">
                    <a:pos x="21" y="32"/>
                  </a:cxn>
                  <a:cxn ang="0">
                    <a:pos x="38" y="60"/>
                  </a:cxn>
                  <a:cxn ang="0">
                    <a:pos x="60" y="100"/>
                  </a:cxn>
                  <a:cxn ang="0">
                    <a:pos x="30" y="133"/>
                  </a:cxn>
                  <a:cxn ang="0">
                    <a:pos x="0" y="100"/>
                  </a:cxn>
                  <a:cxn ang="0">
                    <a:pos x="0" y="92"/>
                  </a:cxn>
                  <a:cxn ang="0">
                    <a:pos x="19" y="92"/>
                  </a:cxn>
                  <a:cxn ang="0">
                    <a:pos x="19" y="101"/>
                  </a:cxn>
                  <a:cxn ang="0">
                    <a:pos x="29" y="114"/>
                  </a:cxn>
                  <a:cxn ang="0">
                    <a:pos x="40" y="101"/>
                  </a:cxn>
                  <a:cxn ang="0">
                    <a:pos x="23" y="73"/>
                  </a:cxn>
                  <a:cxn ang="0">
                    <a:pos x="0" y="33"/>
                  </a:cxn>
                  <a:cxn ang="0">
                    <a:pos x="30" y="0"/>
                  </a:cxn>
                </a:cxnLst>
                <a:rect l="0" t="0" r="r" b="b"/>
                <a:pathLst>
                  <a:path w="60" h="133">
                    <a:moveTo>
                      <a:pt x="30" y="0"/>
                    </a:moveTo>
                    <a:cubicBezTo>
                      <a:pt x="50" y="0"/>
                      <a:pt x="60" y="12"/>
                      <a:pt x="60" y="33"/>
                    </a:cubicBezTo>
                    <a:cubicBezTo>
                      <a:pt x="60" y="37"/>
                      <a:pt x="60" y="37"/>
                      <a:pt x="60" y="37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1" y="22"/>
                      <a:pt x="37" y="19"/>
                      <a:pt x="31" y="19"/>
                    </a:cubicBezTo>
                    <a:cubicBezTo>
                      <a:pt x="24" y="19"/>
                      <a:pt x="21" y="22"/>
                      <a:pt x="21" y="32"/>
                    </a:cubicBezTo>
                    <a:cubicBezTo>
                      <a:pt x="21" y="41"/>
                      <a:pt x="25" y="48"/>
                      <a:pt x="38" y="60"/>
                    </a:cubicBezTo>
                    <a:cubicBezTo>
                      <a:pt x="55" y="75"/>
                      <a:pt x="60" y="85"/>
                      <a:pt x="60" y="100"/>
                    </a:cubicBezTo>
                    <a:cubicBezTo>
                      <a:pt x="60" y="121"/>
                      <a:pt x="50" y="133"/>
                      <a:pt x="30" y="133"/>
                    </a:cubicBezTo>
                    <a:cubicBezTo>
                      <a:pt x="10" y="133"/>
                      <a:pt x="0" y="121"/>
                      <a:pt x="0" y="100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19" y="92"/>
                      <a:pt x="19" y="92"/>
                      <a:pt x="19" y="92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11"/>
                      <a:pt x="23" y="114"/>
                      <a:pt x="29" y="114"/>
                    </a:cubicBezTo>
                    <a:cubicBezTo>
                      <a:pt x="36" y="114"/>
                      <a:pt x="40" y="111"/>
                      <a:pt x="40" y="101"/>
                    </a:cubicBezTo>
                    <a:cubicBezTo>
                      <a:pt x="40" y="92"/>
                      <a:pt x="36" y="85"/>
                      <a:pt x="23" y="73"/>
                    </a:cubicBezTo>
                    <a:cubicBezTo>
                      <a:pt x="6" y="58"/>
                      <a:pt x="0" y="48"/>
                      <a:pt x="0" y="33"/>
                    </a:cubicBezTo>
                    <a:cubicBezTo>
                      <a:pt x="0" y="12"/>
                      <a:pt x="10" y="0"/>
                      <a:pt x="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CO"/>
              </a:p>
            </p:txBody>
          </p:sp>
        </p:grpSp>
        <p:sp>
          <p:nvSpPr>
            <p:cNvPr id="287" name="Freeform 200"/>
            <p:cNvSpPr>
              <a:spLocks noEditPoints="1"/>
            </p:cNvSpPr>
            <p:nvPr/>
          </p:nvSpPr>
          <p:spPr bwMode="auto">
            <a:xfrm>
              <a:off x="5604438" y="3562046"/>
              <a:ext cx="257175" cy="565150"/>
            </a:xfrm>
            <a:custGeom>
              <a:avLst/>
              <a:gdLst/>
              <a:ahLst/>
              <a:cxnLst>
                <a:cxn ang="0">
                  <a:pos x="162" y="356"/>
                </a:cxn>
                <a:cxn ang="0">
                  <a:pos x="116" y="356"/>
                </a:cxn>
                <a:cxn ang="0">
                  <a:pos x="107" y="302"/>
                </a:cxn>
                <a:cxn ang="0">
                  <a:pos x="50" y="302"/>
                </a:cxn>
                <a:cxn ang="0">
                  <a:pos x="42" y="356"/>
                </a:cxn>
                <a:cxn ang="0">
                  <a:pos x="0" y="356"/>
                </a:cxn>
                <a:cxn ang="0">
                  <a:pos x="47" y="62"/>
                </a:cxn>
                <a:cxn ang="0">
                  <a:pos x="115" y="62"/>
                </a:cxn>
                <a:cxn ang="0">
                  <a:pos x="162" y="356"/>
                </a:cxn>
                <a:cxn ang="0">
                  <a:pos x="131" y="0"/>
                </a:cxn>
                <a:cxn ang="0">
                  <a:pos x="87" y="47"/>
                </a:cxn>
                <a:cxn ang="0">
                  <a:pos x="56" y="47"/>
                </a:cxn>
                <a:cxn ang="0">
                  <a:pos x="85" y="0"/>
                </a:cxn>
                <a:cxn ang="0">
                  <a:pos x="131" y="0"/>
                </a:cxn>
                <a:cxn ang="0">
                  <a:pos x="56" y="263"/>
                </a:cxn>
                <a:cxn ang="0">
                  <a:pos x="101" y="263"/>
                </a:cxn>
                <a:cxn ang="0">
                  <a:pos x="79" y="114"/>
                </a:cxn>
                <a:cxn ang="0">
                  <a:pos x="78" y="114"/>
                </a:cxn>
                <a:cxn ang="0">
                  <a:pos x="56" y="263"/>
                </a:cxn>
              </a:cxnLst>
              <a:rect l="0" t="0" r="r" b="b"/>
              <a:pathLst>
                <a:path w="162" h="356">
                  <a:moveTo>
                    <a:pt x="162" y="356"/>
                  </a:moveTo>
                  <a:lnTo>
                    <a:pt x="116" y="356"/>
                  </a:lnTo>
                  <a:lnTo>
                    <a:pt x="107" y="302"/>
                  </a:lnTo>
                  <a:lnTo>
                    <a:pt x="50" y="302"/>
                  </a:lnTo>
                  <a:lnTo>
                    <a:pt x="42" y="356"/>
                  </a:lnTo>
                  <a:lnTo>
                    <a:pt x="0" y="356"/>
                  </a:lnTo>
                  <a:lnTo>
                    <a:pt x="47" y="62"/>
                  </a:lnTo>
                  <a:lnTo>
                    <a:pt x="115" y="62"/>
                  </a:lnTo>
                  <a:lnTo>
                    <a:pt x="162" y="356"/>
                  </a:lnTo>
                  <a:close/>
                  <a:moveTo>
                    <a:pt x="131" y="0"/>
                  </a:moveTo>
                  <a:lnTo>
                    <a:pt x="87" y="47"/>
                  </a:lnTo>
                  <a:lnTo>
                    <a:pt x="56" y="47"/>
                  </a:lnTo>
                  <a:lnTo>
                    <a:pt x="85" y="0"/>
                  </a:lnTo>
                  <a:lnTo>
                    <a:pt x="131" y="0"/>
                  </a:lnTo>
                  <a:close/>
                  <a:moveTo>
                    <a:pt x="56" y="263"/>
                  </a:moveTo>
                  <a:lnTo>
                    <a:pt x="101" y="263"/>
                  </a:lnTo>
                  <a:lnTo>
                    <a:pt x="79" y="114"/>
                  </a:lnTo>
                  <a:lnTo>
                    <a:pt x="78" y="114"/>
                  </a:lnTo>
                  <a:lnTo>
                    <a:pt x="56" y="263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88" name="287 Rectángulo"/>
            <p:cNvSpPr/>
            <p:nvPr/>
          </p:nvSpPr>
          <p:spPr>
            <a:xfrm>
              <a:off x="3760839" y="3429000"/>
              <a:ext cx="2335161" cy="2138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89" name="288 Rectángulo"/>
            <p:cNvSpPr/>
            <p:nvPr/>
          </p:nvSpPr>
          <p:spPr>
            <a:xfrm>
              <a:off x="3642852" y="4262284"/>
              <a:ext cx="8155858" cy="589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="" xmlns:p14="http://schemas.microsoft.com/office/powerpoint/2010/main" val="220092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480" y="675823"/>
            <a:ext cx="855370" cy="8175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grpSp>
        <p:nvGrpSpPr>
          <p:cNvPr id="93" name="92 Grupo"/>
          <p:cNvGrpSpPr/>
          <p:nvPr/>
        </p:nvGrpSpPr>
        <p:grpSpPr>
          <a:xfrm>
            <a:off x="6248400" y="2627387"/>
            <a:ext cx="5758419" cy="1339702"/>
            <a:chOff x="618210" y="1762431"/>
            <a:chExt cx="5758419" cy="1339702"/>
          </a:xfrm>
        </p:grpSpPr>
        <p:sp>
          <p:nvSpPr>
            <p:cNvPr id="13" name="CuadroTexto 12"/>
            <p:cNvSpPr txBox="1"/>
            <p:nvPr/>
          </p:nvSpPr>
          <p:spPr>
            <a:xfrm>
              <a:off x="785824" y="1879122"/>
              <a:ext cx="53896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COMPARENDOS</a:t>
              </a:r>
              <a:r>
                <a:rPr lang="es-E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		:</a:t>
              </a:r>
              <a:r>
                <a:rPr lang="es-CO" sz="2400" b="1" dirty="0" smtClean="0"/>
                <a:t>$   59.998.313.685</a:t>
              </a:r>
              <a:r>
                <a:rPr lang="es-CO" b="1" dirty="0" smtClean="0"/>
                <a:t> </a:t>
              </a:r>
              <a:endParaRPr lang="es-E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801064" y="2187494"/>
              <a:ext cx="55755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ACUERDOS DE PAGO</a:t>
              </a:r>
              <a:r>
                <a:rPr lang="es-E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	:</a:t>
              </a:r>
              <a:r>
                <a:rPr lang="es-CO" sz="2400" b="1" dirty="0" smtClean="0"/>
                <a:t>$     4.656.083.118</a:t>
              </a:r>
              <a:r>
                <a:rPr lang="es-E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s-E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s-E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785824" y="2579884"/>
              <a:ext cx="5336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DERECHOS MUNICIPALES</a:t>
              </a:r>
              <a:r>
                <a:rPr lang="es-E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	:</a:t>
              </a:r>
              <a:r>
                <a:rPr lang="es-CO" sz="2400" b="1" dirty="0" smtClean="0"/>
                <a:t>$   18.751.582.140</a:t>
              </a:r>
              <a:endParaRPr lang="es-E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ángulo 4"/>
            <p:cNvSpPr/>
            <p:nvPr/>
          </p:nvSpPr>
          <p:spPr>
            <a:xfrm>
              <a:off x="618210" y="1762431"/>
              <a:ext cx="5477790" cy="1339702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aphicFrame>
        <p:nvGraphicFramePr>
          <p:cNvPr id="16" name="1 Gráfico"/>
          <p:cNvGraphicFramePr>
            <a:graphicFrameLocks/>
          </p:cNvGraphicFramePr>
          <p:nvPr/>
        </p:nvGraphicFramePr>
        <p:xfrm>
          <a:off x="343853" y="1613456"/>
          <a:ext cx="5752147" cy="4894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052" name="Group 4"/>
          <p:cNvGrpSpPr>
            <a:grpSpLocks noChangeAspect="1"/>
          </p:cNvGrpSpPr>
          <p:nvPr/>
        </p:nvGrpSpPr>
        <p:grpSpPr bwMode="auto">
          <a:xfrm>
            <a:off x="2019300" y="754063"/>
            <a:ext cx="6729413" cy="638175"/>
            <a:chOff x="1272" y="475"/>
            <a:chExt cx="4239" cy="402"/>
          </a:xfrm>
        </p:grpSpPr>
        <p:sp>
          <p:nvSpPr>
            <p:cNvPr id="2051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72" y="475"/>
              <a:ext cx="4238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53" name="Freeform 5"/>
            <p:cNvSpPr>
              <a:spLocks/>
            </p:cNvSpPr>
            <p:nvPr/>
          </p:nvSpPr>
          <p:spPr bwMode="auto">
            <a:xfrm>
              <a:off x="1272" y="475"/>
              <a:ext cx="82" cy="178"/>
            </a:xfrm>
            <a:custGeom>
              <a:avLst/>
              <a:gdLst/>
              <a:ahLst/>
              <a:cxnLst>
                <a:cxn ang="0">
                  <a:pos x="138" y="188"/>
                </a:cxn>
                <a:cxn ang="0">
                  <a:pos x="138" y="227"/>
                </a:cxn>
                <a:cxn ang="0">
                  <a:pos x="69" y="301"/>
                </a:cxn>
                <a:cxn ang="0">
                  <a:pos x="0" y="227"/>
                </a:cxn>
                <a:cxn ang="0">
                  <a:pos x="0" y="74"/>
                </a:cxn>
                <a:cxn ang="0">
                  <a:pos x="69" y="0"/>
                </a:cxn>
                <a:cxn ang="0">
                  <a:pos x="138" y="74"/>
                </a:cxn>
                <a:cxn ang="0">
                  <a:pos x="138" y="103"/>
                </a:cxn>
                <a:cxn ang="0">
                  <a:pos x="94" y="103"/>
                </a:cxn>
                <a:cxn ang="0">
                  <a:pos x="94" y="71"/>
                </a:cxn>
                <a:cxn ang="0">
                  <a:pos x="70" y="42"/>
                </a:cxn>
                <a:cxn ang="0">
                  <a:pos x="46" y="71"/>
                </a:cxn>
                <a:cxn ang="0">
                  <a:pos x="46" y="230"/>
                </a:cxn>
                <a:cxn ang="0">
                  <a:pos x="70" y="258"/>
                </a:cxn>
                <a:cxn ang="0">
                  <a:pos x="94" y="230"/>
                </a:cxn>
                <a:cxn ang="0">
                  <a:pos x="94" y="188"/>
                </a:cxn>
                <a:cxn ang="0">
                  <a:pos x="138" y="188"/>
                </a:cxn>
              </a:cxnLst>
              <a:rect l="0" t="0" r="r" b="b"/>
              <a:pathLst>
                <a:path w="138" h="301">
                  <a:moveTo>
                    <a:pt x="138" y="188"/>
                  </a:moveTo>
                  <a:cubicBezTo>
                    <a:pt x="138" y="227"/>
                    <a:pt x="138" y="227"/>
                    <a:pt x="138" y="227"/>
                  </a:cubicBezTo>
                  <a:cubicBezTo>
                    <a:pt x="138" y="274"/>
                    <a:pt x="114" y="301"/>
                    <a:pt x="69" y="301"/>
                  </a:cubicBezTo>
                  <a:cubicBezTo>
                    <a:pt x="24" y="301"/>
                    <a:pt x="0" y="274"/>
                    <a:pt x="0" y="227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27"/>
                    <a:pt x="24" y="0"/>
                    <a:pt x="69" y="0"/>
                  </a:cubicBezTo>
                  <a:cubicBezTo>
                    <a:pt x="114" y="0"/>
                    <a:pt x="138" y="27"/>
                    <a:pt x="138" y="74"/>
                  </a:cubicBezTo>
                  <a:cubicBezTo>
                    <a:pt x="138" y="103"/>
                    <a:pt x="138" y="103"/>
                    <a:pt x="138" y="103"/>
                  </a:cubicBezTo>
                  <a:cubicBezTo>
                    <a:pt x="94" y="103"/>
                    <a:pt x="94" y="103"/>
                    <a:pt x="94" y="103"/>
                  </a:cubicBezTo>
                  <a:cubicBezTo>
                    <a:pt x="94" y="71"/>
                    <a:pt x="94" y="71"/>
                    <a:pt x="94" y="71"/>
                  </a:cubicBezTo>
                  <a:cubicBezTo>
                    <a:pt x="94" y="50"/>
                    <a:pt x="85" y="42"/>
                    <a:pt x="70" y="42"/>
                  </a:cubicBezTo>
                  <a:cubicBezTo>
                    <a:pt x="56" y="42"/>
                    <a:pt x="46" y="50"/>
                    <a:pt x="46" y="71"/>
                  </a:cubicBezTo>
                  <a:cubicBezTo>
                    <a:pt x="46" y="230"/>
                    <a:pt x="46" y="230"/>
                    <a:pt x="46" y="230"/>
                  </a:cubicBezTo>
                  <a:cubicBezTo>
                    <a:pt x="46" y="251"/>
                    <a:pt x="56" y="258"/>
                    <a:pt x="70" y="258"/>
                  </a:cubicBezTo>
                  <a:cubicBezTo>
                    <a:pt x="85" y="258"/>
                    <a:pt x="94" y="251"/>
                    <a:pt x="94" y="230"/>
                  </a:cubicBezTo>
                  <a:cubicBezTo>
                    <a:pt x="94" y="188"/>
                    <a:pt x="94" y="188"/>
                    <a:pt x="94" y="188"/>
                  </a:cubicBezTo>
                  <a:lnTo>
                    <a:pt x="138" y="188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54" name="Freeform 6"/>
            <p:cNvSpPr>
              <a:spLocks noEditPoints="1"/>
            </p:cNvSpPr>
            <p:nvPr/>
          </p:nvSpPr>
          <p:spPr bwMode="auto">
            <a:xfrm>
              <a:off x="1364" y="477"/>
              <a:ext cx="95" cy="174"/>
            </a:xfrm>
            <a:custGeom>
              <a:avLst/>
              <a:gdLst/>
              <a:ahLst/>
              <a:cxnLst>
                <a:cxn ang="0">
                  <a:pos x="95" y="174"/>
                </a:cxn>
                <a:cxn ang="0">
                  <a:pos x="68" y="174"/>
                </a:cxn>
                <a:cxn ang="0">
                  <a:pos x="63" y="143"/>
                </a:cxn>
                <a:cxn ang="0">
                  <a:pos x="29" y="143"/>
                </a:cxn>
                <a:cxn ang="0">
                  <a:pos x="24" y="174"/>
                </a:cxn>
                <a:cxn ang="0">
                  <a:pos x="0" y="174"/>
                </a:cxn>
                <a:cxn ang="0">
                  <a:pos x="27" y="0"/>
                </a:cxn>
                <a:cxn ang="0">
                  <a:pos x="67" y="0"/>
                </a:cxn>
                <a:cxn ang="0">
                  <a:pos x="95" y="174"/>
                </a:cxn>
                <a:cxn ang="0">
                  <a:pos x="33" y="119"/>
                </a:cxn>
                <a:cxn ang="0">
                  <a:pos x="60" y="119"/>
                </a:cxn>
                <a:cxn ang="0">
                  <a:pos x="46" y="31"/>
                </a:cxn>
                <a:cxn ang="0">
                  <a:pos x="46" y="31"/>
                </a:cxn>
                <a:cxn ang="0">
                  <a:pos x="33" y="119"/>
                </a:cxn>
              </a:cxnLst>
              <a:rect l="0" t="0" r="r" b="b"/>
              <a:pathLst>
                <a:path w="95" h="174">
                  <a:moveTo>
                    <a:pt x="95" y="174"/>
                  </a:moveTo>
                  <a:lnTo>
                    <a:pt x="68" y="174"/>
                  </a:lnTo>
                  <a:lnTo>
                    <a:pt x="63" y="143"/>
                  </a:lnTo>
                  <a:lnTo>
                    <a:pt x="29" y="143"/>
                  </a:lnTo>
                  <a:lnTo>
                    <a:pt x="24" y="174"/>
                  </a:lnTo>
                  <a:lnTo>
                    <a:pt x="0" y="174"/>
                  </a:lnTo>
                  <a:lnTo>
                    <a:pt x="27" y="0"/>
                  </a:lnTo>
                  <a:lnTo>
                    <a:pt x="67" y="0"/>
                  </a:lnTo>
                  <a:lnTo>
                    <a:pt x="95" y="174"/>
                  </a:lnTo>
                  <a:close/>
                  <a:moveTo>
                    <a:pt x="33" y="119"/>
                  </a:moveTo>
                  <a:lnTo>
                    <a:pt x="60" y="119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33" y="119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55" name="Freeform 7"/>
            <p:cNvSpPr>
              <a:spLocks noEditPoints="1"/>
            </p:cNvSpPr>
            <p:nvPr/>
          </p:nvSpPr>
          <p:spPr bwMode="auto">
            <a:xfrm>
              <a:off x="1472" y="477"/>
              <a:ext cx="85" cy="174"/>
            </a:xfrm>
            <a:custGeom>
              <a:avLst/>
              <a:gdLst/>
              <a:ahLst/>
              <a:cxnLst>
                <a:cxn ang="0">
                  <a:pos x="96" y="293"/>
                </a:cxn>
                <a:cxn ang="0">
                  <a:pos x="92" y="257"/>
                </a:cxn>
                <a:cxn ang="0">
                  <a:pos x="92" y="211"/>
                </a:cxn>
                <a:cxn ang="0">
                  <a:pos x="62" y="174"/>
                </a:cxn>
                <a:cxn ang="0">
                  <a:pos x="46" y="174"/>
                </a:cxn>
                <a:cxn ang="0">
                  <a:pos x="46" y="293"/>
                </a:cxn>
                <a:cxn ang="0">
                  <a:pos x="0" y="293"/>
                </a:cxn>
                <a:cxn ang="0">
                  <a:pos x="0" y="0"/>
                </a:cxn>
                <a:cxn ang="0">
                  <a:pos x="69" y="0"/>
                </a:cxn>
                <a:cxn ang="0">
                  <a:pos x="138" y="67"/>
                </a:cxn>
                <a:cxn ang="0">
                  <a:pos x="138" y="90"/>
                </a:cxn>
                <a:cxn ang="0">
                  <a:pos x="108" y="149"/>
                </a:cxn>
                <a:cxn ang="0">
                  <a:pos x="108" y="150"/>
                </a:cxn>
                <a:cxn ang="0">
                  <a:pos x="138" y="212"/>
                </a:cxn>
                <a:cxn ang="0">
                  <a:pos x="138" y="258"/>
                </a:cxn>
                <a:cxn ang="0">
                  <a:pos x="143" y="293"/>
                </a:cxn>
                <a:cxn ang="0">
                  <a:pos x="96" y="293"/>
                </a:cxn>
                <a:cxn ang="0">
                  <a:pos x="46" y="42"/>
                </a:cxn>
                <a:cxn ang="0">
                  <a:pos x="46" y="132"/>
                </a:cxn>
                <a:cxn ang="0">
                  <a:pos x="64" y="132"/>
                </a:cxn>
                <a:cxn ang="0">
                  <a:pos x="92" y="101"/>
                </a:cxn>
                <a:cxn ang="0">
                  <a:pos x="92" y="72"/>
                </a:cxn>
                <a:cxn ang="0">
                  <a:pos x="68" y="42"/>
                </a:cxn>
                <a:cxn ang="0">
                  <a:pos x="46" y="42"/>
                </a:cxn>
              </a:cxnLst>
              <a:rect l="0" t="0" r="r" b="b"/>
              <a:pathLst>
                <a:path w="143" h="293">
                  <a:moveTo>
                    <a:pt x="96" y="293"/>
                  </a:moveTo>
                  <a:cubicBezTo>
                    <a:pt x="94" y="286"/>
                    <a:pt x="92" y="281"/>
                    <a:pt x="92" y="257"/>
                  </a:cubicBezTo>
                  <a:cubicBezTo>
                    <a:pt x="92" y="211"/>
                    <a:pt x="92" y="211"/>
                    <a:pt x="92" y="211"/>
                  </a:cubicBezTo>
                  <a:cubicBezTo>
                    <a:pt x="92" y="184"/>
                    <a:pt x="83" y="174"/>
                    <a:pt x="62" y="174"/>
                  </a:cubicBezTo>
                  <a:cubicBezTo>
                    <a:pt x="46" y="174"/>
                    <a:pt x="46" y="174"/>
                    <a:pt x="46" y="174"/>
                  </a:cubicBezTo>
                  <a:cubicBezTo>
                    <a:pt x="46" y="293"/>
                    <a:pt x="46" y="293"/>
                    <a:pt x="46" y="293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117" y="0"/>
                    <a:pt x="138" y="22"/>
                    <a:pt x="138" y="67"/>
                  </a:cubicBezTo>
                  <a:cubicBezTo>
                    <a:pt x="138" y="90"/>
                    <a:pt x="138" y="90"/>
                    <a:pt x="138" y="90"/>
                  </a:cubicBezTo>
                  <a:cubicBezTo>
                    <a:pt x="138" y="120"/>
                    <a:pt x="128" y="140"/>
                    <a:pt x="108" y="149"/>
                  </a:cubicBezTo>
                  <a:cubicBezTo>
                    <a:pt x="108" y="150"/>
                    <a:pt x="108" y="150"/>
                    <a:pt x="108" y="150"/>
                  </a:cubicBezTo>
                  <a:cubicBezTo>
                    <a:pt x="131" y="160"/>
                    <a:pt x="138" y="182"/>
                    <a:pt x="138" y="212"/>
                  </a:cubicBezTo>
                  <a:cubicBezTo>
                    <a:pt x="138" y="258"/>
                    <a:pt x="138" y="258"/>
                    <a:pt x="138" y="258"/>
                  </a:cubicBezTo>
                  <a:cubicBezTo>
                    <a:pt x="138" y="272"/>
                    <a:pt x="139" y="282"/>
                    <a:pt x="143" y="293"/>
                  </a:cubicBezTo>
                  <a:lnTo>
                    <a:pt x="96" y="293"/>
                  </a:lnTo>
                  <a:close/>
                  <a:moveTo>
                    <a:pt x="46" y="42"/>
                  </a:moveTo>
                  <a:cubicBezTo>
                    <a:pt x="46" y="132"/>
                    <a:pt x="46" y="132"/>
                    <a:pt x="46" y="132"/>
                  </a:cubicBezTo>
                  <a:cubicBezTo>
                    <a:pt x="64" y="132"/>
                    <a:pt x="64" y="132"/>
                    <a:pt x="64" y="132"/>
                  </a:cubicBezTo>
                  <a:cubicBezTo>
                    <a:pt x="81" y="132"/>
                    <a:pt x="92" y="124"/>
                    <a:pt x="92" y="101"/>
                  </a:cubicBezTo>
                  <a:cubicBezTo>
                    <a:pt x="92" y="72"/>
                    <a:pt x="92" y="72"/>
                    <a:pt x="92" y="72"/>
                  </a:cubicBezTo>
                  <a:cubicBezTo>
                    <a:pt x="92" y="51"/>
                    <a:pt x="84" y="42"/>
                    <a:pt x="68" y="42"/>
                  </a:cubicBezTo>
                  <a:lnTo>
                    <a:pt x="46" y="42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56" name="Freeform 8"/>
            <p:cNvSpPr>
              <a:spLocks/>
            </p:cNvSpPr>
            <p:nvPr/>
          </p:nvSpPr>
          <p:spPr bwMode="auto">
            <a:xfrm>
              <a:off x="1564" y="477"/>
              <a:ext cx="85" cy="1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5" y="0"/>
                </a:cxn>
                <a:cxn ang="0">
                  <a:pos x="85" y="25"/>
                </a:cxn>
                <a:cxn ang="0">
                  <a:pos x="56" y="25"/>
                </a:cxn>
                <a:cxn ang="0">
                  <a:pos x="56" y="174"/>
                </a:cxn>
                <a:cxn ang="0">
                  <a:pos x="29" y="174"/>
                </a:cxn>
                <a:cxn ang="0">
                  <a:pos x="29" y="25"/>
                </a:cxn>
                <a:cxn ang="0">
                  <a:pos x="0" y="25"/>
                </a:cxn>
                <a:cxn ang="0">
                  <a:pos x="0" y="0"/>
                </a:cxn>
              </a:cxnLst>
              <a:rect l="0" t="0" r="r" b="b"/>
              <a:pathLst>
                <a:path w="85" h="174">
                  <a:moveTo>
                    <a:pt x="0" y="0"/>
                  </a:moveTo>
                  <a:lnTo>
                    <a:pt x="85" y="0"/>
                  </a:lnTo>
                  <a:lnTo>
                    <a:pt x="85" y="25"/>
                  </a:lnTo>
                  <a:lnTo>
                    <a:pt x="56" y="25"/>
                  </a:lnTo>
                  <a:lnTo>
                    <a:pt x="56" y="174"/>
                  </a:lnTo>
                  <a:lnTo>
                    <a:pt x="29" y="174"/>
                  </a:lnTo>
                  <a:lnTo>
                    <a:pt x="29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57" name="Freeform 9"/>
            <p:cNvSpPr>
              <a:spLocks/>
            </p:cNvSpPr>
            <p:nvPr/>
          </p:nvSpPr>
          <p:spPr bwMode="auto">
            <a:xfrm>
              <a:off x="1661" y="477"/>
              <a:ext cx="75" cy="174"/>
            </a:xfrm>
            <a:custGeom>
              <a:avLst/>
              <a:gdLst/>
              <a:ahLst/>
              <a:cxnLst>
                <a:cxn ang="0">
                  <a:pos x="28" y="73"/>
                </a:cxn>
                <a:cxn ang="0">
                  <a:pos x="65" y="73"/>
                </a:cxn>
                <a:cxn ang="0">
                  <a:pos x="65" y="98"/>
                </a:cxn>
                <a:cxn ang="0">
                  <a:pos x="28" y="98"/>
                </a:cxn>
                <a:cxn ang="0">
                  <a:pos x="28" y="149"/>
                </a:cxn>
                <a:cxn ang="0">
                  <a:pos x="75" y="149"/>
                </a:cxn>
                <a:cxn ang="0">
                  <a:pos x="75" y="174"/>
                </a:cxn>
                <a:cxn ang="0">
                  <a:pos x="0" y="174"/>
                </a:cxn>
                <a:cxn ang="0">
                  <a:pos x="0" y="0"/>
                </a:cxn>
                <a:cxn ang="0">
                  <a:pos x="75" y="0"/>
                </a:cxn>
                <a:cxn ang="0">
                  <a:pos x="75" y="25"/>
                </a:cxn>
                <a:cxn ang="0">
                  <a:pos x="28" y="25"/>
                </a:cxn>
                <a:cxn ang="0">
                  <a:pos x="28" y="73"/>
                </a:cxn>
              </a:cxnLst>
              <a:rect l="0" t="0" r="r" b="b"/>
              <a:pathLst>
                <a:path w="75" h="174">
                  <a:moveTo>
                    <a:pt x="28" y="73"/>
                  </a:moveTo>
                  <a:lnTo>
                    <a:pt x="65" y="73"/>
                  </a:lnTo>
                  <a:lnTo>
                    <a:pt x="65" y="98"/>
                  </a:lnTo>
                  <a:lnTo>
                    <a:pt x="28" y="98"/>
                  </a:lnTo>
                  <a:lnTo>
                    <a:pt x="28" y="149"/>
                  </a:lnTo>
                  <a:lnTo>
                    <a:pt x="75" y="149"/>
                  </a:lnTo>
                  <a:lnTo>
                    <a:pt x="75" y="174"/>
                  </a:lnTo>
                  <a:lnTo>
                    <a:pt x="0" y="174"/>
                  </a:lnTo>
                  <a:lnTo>
                    <a:pt x="0" y="0"/>
                  </a:lnTo>
                  <a:lnTo>
                    <a:pt x="75" y="0"/>
                  </a:lnTo>
                  <a:lnTo>
                    <a:pt x="75" y="25"/>
                  </a:lnTo>
                  <a:lnTo>
                    <a:pt x="28" y="25"/>
                  </a:lnTo>
                  <a:lnTo>
                    <a:pt x="28" y="73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58" name="Freeform 10"/>
            <p:cNvSpPr>
              <a:spLocks noEditPoints="1"/>
            </p:cNvSpPr>
            <p:nvPr/>
          </p:nvSpPr>
          <p:spPr bwMode="auto">
            <a:xfrm>
              <a:off x="1753" y="477"/>
              <a:ext cx="86" cy="174"/>
            </a:xfrm>
            <a:custGeom>
              <a:avLst/>
              <a:gdLst/>
              <a:ahLst/>
              <a:cxnLst>
                <a:cxn ang="0">
                  <a:pos x="97" y="293"/>
                </a:cxn>
                <a:cxn ang="0">
                  <a:pos x="92" y="257"/>
                </a:cxn>
                <a:cxn ang="0">
                  <a:pos x="92" y="211"/>
                </a:cxn>
                <a:cxn ang="0">
                  <a:pos x="62" y="174"/>
                </a:cxn>
                <a:cxn ang="0">
                  <a:pos x="46" y="174"/>
                </a:cxn>
                <a:cxn ang="0">
                  <a:pos x="46" y="293"/>
                </a:cxn>
                <a:cxn ang="0">
                  <a:pos x="0" y="293"/>
                </a:cxn>
                <a:cxn ang="0">
                  <a:pos x="0" y="0"/>
                </a:cxn>
                <a:cxn ang="0">
                  <a:pos x="70" y="0"/>
                </a:cxn>
                <a:cxn ang="0">
                  <a:pos x="138" y="67"/>
                </a:cxn>
                <a:cxn ang="0">
                  <a:pos x="138" y="90"/>
                </a:cxn>
                <a:cxn ang="0">
                  <a:pos x="108" y="149"/>
                </a:cxn>
                <a:cxn ang="0">
                  <a:pos x="108" y="150"/>
                </a:cxn>
                <a:cxn ang="0">
                  <a:pos x="139" y="212"/>
                </a:cxn>
                <a:cxn ang="0">
                  <a:pos x="139" y="258"/>
                </a:cxn>
                <a:cxn ang="0">
                  <a:pos x="144" y="293"/>
                </a:cxn>
                <a:cxn ang="0">
                  <a:pos x="97" y="293"/>
                </a:cxn>
                <a:cxn ang="0">
                  <a:pos x="46" y="42"/>
                </a:cxn>
                <a:cxn ang="0">
                  <a:pos x="46" y="132"/>
                </a:cxn>
                <a:cxn ang="0">
                  <a:pos x="64" y="132"/>
                </a:cxn>
                <a:cxn ang="0">
                  <a:pos x="92" y="101"/>
                </a:cxn>
                <a:cxn ang="0">
                  <a:pos x="92" y="72"/>
                </a:cxn>
                <a:cxn ang="0">
                  <a:pos x="69" y="42"/>
                </a:cxn>
                <a:cxn ang="0">
                  <a:pos x="46" y="42"/>
                </a:cxn>
              </a:cxnLst>
              <a:rect l="0" t="0" r="r" b="b"/>
              <a:pathLst>
                <a:path w="144" h="293">
                  <a:moveTo>
                    <a:pt x="97" y="293"/>
                  </a:moveTo>
                  <a:cubicBezTo>
                    <a:pt x="94" y="286"/>
                    <a:pt x="92" y="281"/>
                    <a:pt x="92" y="257"/>
                  </a:cubicBezTo>
                  <a:cubicBezTo>
                    <a:pt x="92" y="211"/>
                    <a:pt x="92" y="211"/>
                    <a:pt x="92" y="211"/>
                  </a:cubicBezTo>
                  <a:cubicBezTo>
                    <a:pt x="92" y="184"/>
                    <a:pt x="83" y="174"/>
                    <a:pt x="62" y="174"/>
                  </a:cubicBezTo>
                  <a:cubicBezTo>
                    <a:pt x="46" y="174"/>
                    <a:pt x="46" y="174"/>
                    <a:pt x="46" y="174"/>
                  </a:cubicBezTo>
                  <a:cubicBezTo>
                    <a:pt x="46" y="293"/>
                    <a:pt x="46" y="293"/>
                    <a:pt x="46" y="293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118" y="0"/>
                    <a:pt x="138" y="22"/>
                    <a:pt x="138" y="67"/>
                  </a:cubicBezTo>
                  <a:cubicBezTo>
                    <a:pt x="138" y="90"/>
                    <a:pt x="138" y="90"/>
                    <a:pt x="138" y="90"/>
                  </a:cubicBezTo>
                  <a:cubicBezTo>
                    <a:pt x="138" y="120"/>
                    <a:pt x="128" y="140"/>
                    <a:pt x="108" y="149"/>
                  </a:cubicBezTo>
                  <a:cubicBezTo>
                    <a:pt x="108" y="150"/>
                    <a:pt x="108" y="150"/>
                    <a:pt x="108" y="150"/>
                  </a:cubicBezTo>
                  <a:cubicBezTo>
                    <a:pt x="131" y="160"/>
                    <a:pt x="139" y="182"/>
                    <a:pt x="139" y="212"/>
                  </a:cubicBezTo>
                  <a:cubicBezTo>
                    <a:pt x="139" y="258"/>
                    <a:pt x="139" y="258"/>
                    <a:pt x="139" y="258"/>
                  </a:cubicBezTo>
                  <a:cubicBezTo>
                    <a:pt x="139" y="272"/>
                    <a:pt x="139" y="282"/>
                    <a:pt x="144" y="293"/>
                  </a:cubicBezTo>
                  <a:lnTo>
                    <a:pt x="97" y="293"/>
                  </a:lnTo>
                  <a:close/>
                  <a:moveTo>
                    <a:pt x="46" y="42"/>
                  </a:moveTo>
                  <a:cubicBezTo>
                    <a:pt x="46" y="132"/>
                    <a:pt x="46" y="132"/>
                    <a:pt x="46" y="132"/>
                  </a:cubicBezTo>
                  <a:cubicBezTo>
                    <a:pt x="64" y="132"/>
                    <a:pt x="64" y="132"/>
                    <a:pt x="64" y="132"/>
                  </a:cubicBezTo>
                  <a:cubicBezTo>
                    <a:pt x="82" y="132"/>
                    <a:pt x="92" y="124"/>
                    <a:pt x="92" y="101"/>
                  </a:cubicBezTo>
                  <a:cubicBezTo>
                    <a:pt x="92" y="72"/>
                    <a:pt x="92" y="72"/>
                    <a:pt x="92" y="72"/>
                  </a:cubicBezTo>
                  <a:cubicBezTo>
                    <a:pt x="92" y="51"/>
                    <a:pt x="85" y="42"/>
                    <a:pt x="69" y="42"/>
                  </a:cubicBezTo>
                  <a:lnTo>
                    <a:pt x="46" y="42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59" name="Freeform 11"/>
            <p:cNvSpPr>
              <a:spLocks noEditPoints="1"/>
            </p:cNvSpPr>
            <p:nvPr/>
          </p:nvSpPr>
          <p:spPr bwMode="auto">
            <a:xfrm>
              <a:off x="1846" y="477"/>
              <a:ext cx="96" cy="174"/>
            </a:xfrm>
            <a:custGeom>
              <a:avLst/>
              <a:gdLst/>
              <a:ahLst/>
              <a:cxnLst>
                <a:cxn ang="0">
                  <a:pos x="96" y="174"/>
                </a:cxn>
                <a:cxn ang="0">
                  <a:pos x="69" y="174"/>
                </a:cxn>
                <a:cxn ang="0">
                  <a:pos x="64" y="143"/>
                </a:cxn>
                <a:cxn ang="0">
                  <a:pos x="30" y="143"/>
                </a:cxn>
                <a:cxn ang="0">
                  <a:pos x="25" y="174"/>
                </a:cxn>
                <a:cxn ang="0">
                  <a:pos x="0" y="174"/>
                </a:cxn>
                <a:cxn ang="0">
                  <a:pos x="28" y="0"/>
                </a:cxn>
                <a:cxn ang="0">
                  <a:pos x="68" y="0"/>
                </a:cxn>
                <a:cxn ang="0">
                  <a:pos x="96" y="174"/>
                </a:cxn>
                <a:cxn ang="0">
                  <a:pos x="34" y="119"/>
                </a:cxn>
                <a:cxn ang="0">
                  <a:pos x="60" y="119"/>
                </a:cxn>
                <a:cxn ang="0">
                  <a:pos x="47" y="31"/>
                </a:cxn>
                <a:cxn ang="0">
                  <a:pos x="47" y="31"/>
                </a:cxn>
                <a:cxn ang="0">
                  <a:pos x="34" y="119"/>
                </a:cxn>
              </a:cxnLst>
              <a:rect l="0" t="0" r="r" b="b"/>
              <a:pathLst>
                <a:path w="96" h="174">
                  <a:moveTo>
                    <a:pt x="96" y="174"/>
                  </a:moveTo>
                  <a:lnTo>
                    <a:pt x="69" y="174"/>
                  </a:lnTo>
                  <a:lnTo>
                    <a:pt x="64" y="143"/>
                  </a:lnTo>
                  <a:lnTo>
                    <a:pt x="30" y="143"/>
                  </a:lnTo>
                  <a:lnTo>
                    <a:pt x="25" y="174"/>
                  </a:lnTo>
                  <a:lnTo>
                    <a:pt x="0" y="174"/>
                  </a:lnTo>
                  <a:lnTo>
                    <a:pt x="28" y="0"/>
                  </a:lnTo>
                  <a:lnTo>
                    <a:pt x="68" y="0"/>
                  </a:lnTo>
                  <a:lnTo>
                    <a:pt x="96" y="174"/>
                  </a:lnTo>
                  <a:close/>
                  <a:moveTo>
                    <a:pt x="34" y="119"/>
                  </a:moveTo>
                  <a:lnTo>
                    <a:pt x="60" y="119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34" y="119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60" name="Freeform 12"/>
            <p:cNvSpPr>
              <a:spLocks/>
            </p:cNvSpPr>
            <p:nvPr/>
          </p:nvSpPr>
          <p:spPr bwMode="auto">
            <a:xfrm>
              <a:off x="1991" y="475"/>
              <a:ext cx="82" cy="178"/>
            </a:xfrm>
            <a:custGeom>
              <a:avLst/>
              <a:gdLst/>
              <a:ahLst/>
              <a:cxnLst>
                <a:cxn ang="0">
                  <a:pos x="137" y="188"/>
                </a:cxn>
                <a:cxn ang="0">
                  <a:pos x="137" y="227"/>
                </a:cxn>
                <a:cxn ang="0">
                  <a:pos x="69" y="301"/>
                </a:cxn>
                <a:cxn ang="0">
                  <a:pos x="0" y="227"/>
                </a:cxn>
                <a:cxn ang="0">
                  <a:pos x="0" y="74"/>
                </a:cxn>
                <a:cxn ang="0">
                  <a:pos x="69" y="0"/>
                </a:cxn>
                <a:cxn ang="0">
                  <a:pos x="137" y="74"/>
                </a:cxn>
                <a:cxn ang="0">
                  <a:pos x="137" y="103"/>
                </a:cxn>
                <a:cxn ang="0">
                  <a:pos x="94" y="103"/>
                </a:cxn>
                <a:cxn ang="0">
                  <a:pos x="94" y="71"/>
                </a:cxn>
                <a:cxn ang="0">
                  <a:pos x="70" y="42"/>
                </a:cxn>
                <a:cxn ang="0">
                  <a:pos x="46" y="71"/>
                </a:cxn>
                <a:cxn ang="0">
                  <a:pos x="46" y="230"/>
                </a:cxn>
                <a:cxn ang="0">
                  <a:pos x="70" y="258"/>
                </a:cxn>
                <a:cxn ang="0">
                  <a:pos x="94" y="230"/>
                </a:cxn>
                <a:cxn ang="0">
                  <a:pos x="94" y="188"/>
                </a:cxn>
                <a:cxn ang="0">
                  <a:pos x="137" y="188"/>
                </a:cxn>
              </a:cxnLst>
              <a:rect l="0" t="0" r="r" b="b"/>
              <a:pathLst>
                <a:path w="137" h="301">
                  <a:moveTo>
                    <a:pt x="137" y="188"/>
                  </a:moveTo>
                  <a:cubicBezTo>
                    <a:pt x="137" y="227"/>
                    <a:pt x="137" y="227"/>
                    <a:pt x="137" y="227"/>
                  </a:cubicBezTo>
                  <a:cubicBezTo>
                    <a:pt x="137" y="274"/>
                    <a:pt x="114" y="301"/>
                    <a:pt x="69" y="301"/>
                  </a:cubicBezTo>
                  <a:cubicBezTo>
                    <a:pt x="23" y="301"/>
                    <a:pt x="0" y="274"/>
                    <a:pt x="0" y="227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27"/>
                    <a:pt x="23" y="0"/>
                    <a:pt x="69" y="0"/>
                  </a:cubicBezTo>
                  <a:cubicBezTo>
                    <a:pt x="114" y="0"/>
                    <a:pt x="137" y="27"/>
                    <a:pt x="137" y="74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94" y="103"/>
                    <a:pt x="94" y="103"/>
                    <a:pt x="94" y="103"/>
                  </a:cubicBezTo>
                  <a:cubicBezTo>
                    <a:pt x="94" y="71"/>
                    <a:pt x="94" y="71"/>
                    <a:pt x="94" y="71"/>
                  </a:cubicBezTo>
                  <a:cubicBezTo>
                    <a:pt x="94" y="50"/>
                    <a:pt x="85" y="42"/>
                    <a:pt x="70" y="42"/>
                  </a:cubicBezTo>
                  <a:cubicBezTo>
                    <a:pt x="55" y="42"/>
                    <a:pt x="46" y="50"/>
                    <a:pt x="46" y="71"/>
                  </a:cubicBezTo>
                  <a:cubicBezTo>
                    <a:pt x="46" y="230"/>
                    <a:pt x="46" y="230"/>
                    <a:pt x="46" y="230"/>
                  </a:cubicBezTo>
                  <a:cubicBezTo>
                    <a:pt x="46" y="251"/>
                    <a:pt x="55" y="258"/>
                    <a:pt x="70" y="258"/>
                  </a:cubicBezTo>
                  <a:cubicBezTo>
                    <a:pt x="85" y="258"/>
                    <a:pt x="94" y="251"/>
                    <a:pt x="94" y="230"/>
                  </a:cubicBezTo>
                  <a:cubicBezTo>
                    <a:pt x="94" y="188"/>
                    <a:pt x="94" y="188"/>
                    <a:pt x="94" y="188"/>
                  </a:cubicBezTo>
                  <a:lnTo>
                    <a:pt x="137" y="188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61" name="Freeform 13"/>
            <p:cNvSpPr>
              <a:spLocks noEditPoints="1"/>
            </p:cNvSpPr>
            <p:nvPr/>
          </p:nvSpPr>
          <p:spPr bwMode="auto">
            <a:xfrm>
              <a:off x="2088" y="475"/>
              <a:ext cx="83" cy="178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70" y="0"/>
                </a:cxn>
                <a:cxn ang="0">
                  <a:pos x="140" y="74"/>
                </a:cxn>
                <a:cxn ang="0">
                  <a:pos x="140" y="227"/>
                </a:cxn>
                <a:cxn ang="0">
                  <a:pos x="70" y="301"/>
                </a:cxn>
                <a:cxn ang="0">
                  <a:pos x="0" y="227"/>
                </a:cxn>
                <a:cxn ang="0">
                  <a:pos x="0" y="74"/>
                </a:cxn>
                <a:cxn ang="0">
                  <a:pos x="46" y="230"/>
                </a:cxn>
                <a:cxn ang="0">
                  <a:pos x="70" y="259"/>
                </a:cxn>
                <a:cxn ang="0">
                  <a:pos x="94" y="230"/>
                </a:cxn>
                <a:cxn ang="0">
                  <a:pos x="94" y="71"/>
                </a:cxn>
                <a:cxn ang="0">
                  <a:pos x="70" y="42"/>
                </a:cxn>
                <a:cxn ang="0">
                  <a:pos x="46" y="71"/>
                </a:cxn>
                <a:cxn ang="0">
                  <a:pos x="46" y="230"/>
                </a:cxn>
              </a:cxnLst>
              <a:rect l="0" t="0" r="r" b="b"/>
              <a:pathLst>
                <a:path w="140" h="301">
                  <a:moveTo>
                    <a:pt x="0" y="74"/>
                  </a:moveTo>
                  <a:cubicBezTo>
                    <a:pt x="0" y="27"/>
                    <a:pt x="24" y="0"/>
                    <a:pt x="70" y="0"/>
                  </a:cubicBezTo>
                  <a:cubicBezTo>
                    <a:pt x="115" y="0"/>
                    <a:pt x="140" y="27"/>
                    <a:pt x="140" y="74"/>
                  </a:cubicBezTo>
                  <a:cubicBezTo>
                    <a:pt x="140" y="227"/>
                    <a:pt x="140" y="227"/>
                    <a:pt x="140" y="227"/>
                  </a:cubicBezTo>
                  <a:cubicBezTo>
                    <a:pt x="140" y="274"/>
                    <a:pt x="115" y="301"/>
                    <a:pt x="70" y="301"/>
                  </a:cubicBezTo>
                  <a:cubicBezTo>
                    <a:pt x="24" y="301"/>
                    <a:pt x="0" y="274"/>
                    <a:pt x="0" y="227"/>
                  </a:cubicBezTo>
                  <a:lnTo>
                    <a:pt x="0" y="74"/>
                  </a:lnTo>
                  <a:close/>
                  <a:moveTo>
                    <a:pt x="46" y="230"/>
                  </a:moveTo>
                  <a:cubicBezTo>
                    <a:pt x="46" y="251"/>
                    <a:pt x="55" y="259"/>
                    <a:pt x="70" y="259"/>
                  </a:cubicBezTo>
                  <a:cubicBezTo>
                    <a:pt x="84" y="259"/>
                    <a:pt x="94" y="251"/>
                    <a:pt x="94" y="230"/>
                  </a:cubicBezTo>
                  <a:cubicBezTo>
                    <a:pt x="94" y="71"/>
                    <a:pt x="94" y="71"/>
                    <a:pt x="94" y="71"/>
                  </a:cubicBezTo>
                  <a:cubicBezTo>
                    <a:pt x="94" y="50"/>
                    <a:pt x="84" y="42"/>
                    <a:pt x="70" y="42"/>
                  </a:cubicBezTo>
                  <a:cubicBezTo>
                    <a:pt x="55" y="42"/>
                    <a:pt x="46" y="50"/>
                    <a:pt x="46" y="71"/>
                  </a:cubicBezTo>
                  <a:lnTo>
                    <a:pt x="46" y="230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62" name="Freeform 14"/>
            <p:cNvSpPr>
              <a:spLocks noEditPoints="1"/>
            </p:cNvSpPr>
            <p:nvPr/>
          </p:nvSpPr>
          <p:spPr bwMode="auto">
            <a:xfrm>
              <a:off x="2189" y="477"/>
              <a:ext cx="85" cy="174"/>
            </a:xfrm>
            <a:custGeom>
              <a:avLst/>
              <a:gdLst/>
              <a:ahLst/>
              <a:cxnLst>
                <a:cxn ang="0">
                  <a:pos x="96" y="293"/>
                </a:cxn>
                <a:cxn ang="0">
                  <a:pos x="92" y="257"/>
                </a:cxn>
                <a:cxn ang="0">
                  <a:pos x="92" y="211"/>
                </a:cxn>
                <a:cxn ang="0">
                  <a:pos x="62" y="174"/>
                </a:cxn>
                <a:cxn ang="0">
                  <a:pos x="46" y="174"/>
                </a:cxn>
                <a:cxn ang="0">
                  <a:pos x="46" y="293"/>
                </a:cxn>
                <a:cxn ang="0">
                  <a:pos x="0" y="293"/>
                </a:cxn>
                <a:cxn ang="0">
                  <a:pos x="0" y="0"/>
                </a:cxn>
                <a:cxn ang="0">
                  <a:pos x="69" y="0"/>
                </a:cxn>
                <a:cxn ang="0">
                  <a:pos x="138" y="67"/>
                </a:cxn>
                <a:cxn ang="0">
                  <a:pos x="138" y="90"/>
                </a:cxn>
                <a:cxn ang="0">
                  <a:pos x="107" y="149"/>
                </a:cxn>
                <a:cxn ang="0">
                  <a:pos x="107" y="150"/>
                </a:cxn>
                <a:cxn ang="0">
                  <a:pos x="138" y="212"/>
                </a:cxn>
                <a:cxn ang="0">
                  <a:pos x="138" y="258"/>
                </a:cxn>
                <a:cxn ang="0">
                  <a:pos x="143" y="293"/>
                </a:cxn>
                <a:cxn ang="0">
                  <a:pos x="96" y="293"/>
                </a:cxn>
                <a:cxn ang="0">
                  <a:pos x="46" y="42"/>
                </a:cxn>
                <a:cxn ang="0">
                  <a:pos x="46" y="132"/>
                </a:cxn>
                <a:cxn ang="0">
                  <a:pos x="64" y="132"/>
                </a:cxn>
                <a:cxn ang="0">
                  <a:pos x="91" y="101"/>
                </a:cxn>
                <a:cxn ang="0">
                  <a:pos x="91" y="72"/>
                </a:cxn>
                <a:cxn ang="0">
                  <a:pos x="68" y="42"/>
                </a:cxn>
                <a:cxn ang="0">
                  <a:pos x="46" y="42"/>
                </a:cxn>
              </a:cxnLst>
              <a:rect l="0" t="0" r="r" b="b"/>
              <a:pathLst>
                <a:path w="143" h="293">
                  <a:moveTo>
                    <a:pt x="96" y="293"/>
                  </a:moveTo>
                  <a:cubicBezTo>
                    <a:pt x="94" y="286"/>
                    <a:pt x="92" y="281"/>
                    <a:pt x="92" y="257"/>
                  </a:cubicBezTo>
                  <a:cubicBezTo>
                    <a:pt x="92" y="211"/>
                    <a:pt x="92" y="211"/>
                    <a:pt x="92" y="211"/>
                  </a:cubicBezTo>
                  <a:cubicBezTo>
                    <a:pt x="92" y="184"/>
                    <a:pt x="83" y="174"/>
                    <a:pt x="62" y="174"/>
                  </a:cubicBezTo>
                  <a:cubicBezTo>
                    <a:pt x="46" y="174"/>
                    <a:pt x="46" y="174"/>
                    <a:pt x="46" y="174"/>
                  </a:cubicBezTo>
                  <a:cubicBezTo>
                    <a:pt x="46" y="293"/>
                    <a:pt x="46" y="293"/>
                    <a:pt x="46" y="293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117" y="0"/>
                    <a:pt x="138" y="22"/>
                    <a:pt x="138" y="67"/>
                  </a:cubicBezTo>
                  <a:cubicBezTo>
                    <a:pt x="138" y="90"/>
                    <a:pt x="138" y="90"/>
                    <a:pt x="138" y="90"/>
                  </a:cubicBezTo>
                  <a:cubicBezTo>
                    <a:pt x="138" y="120"/>
                    <a:pt x="128" y="140"/>
                    <a:pt x="107" y="149"/>
                  </a:cubicBezTo>
                  <a:cubicBezTo>
                    <a:pt x="107" y="150"/>
                    <a:pt x="107" y="150"/>
                    <a:pt x="107" y="150"/>
                  </a:cubicBezTo>
                  <a:cubicBezTo>
                    <a:pt x="130" y="160"/>
                    <a:pt x="138" y="182"/>
                    <a:pt x="138" y="212"/>
                  </a:cubicBezTo>
                  <a:cubicBezTo>
                    <a:pt x="138" y="258"/>
                    <a:pt x="138" y="258"/>
                    <a:pt x="138" y="258"/>
                  </a:cubicBezTo>
                  <a:cubicBezTo>
                    <a:pt x="138" y="272"/>
                    <a:pt x="138" y="282"/>
                    <a:pt x="143" y="293"/>
                  </a:cubicBezTo>
                  <a:lnTo>
                    <a:pt x="96" y="293"/>
                  </a:lnTo>
                  <a:close/>
                  <a:moveTo>
                    <a:pt x="46" y="42"/>
                  </a:moveTo>
                  <a:cubicBezTo>
                    <a:pt x="46" y="132"/>
                    <a:pt x="46" y="132"/>
                    <a:pt x="46" y="132"/>
                  </a:cubicBezTo>
                  <a:cubicBezTo>
                    <a:pt x="64" y="132"/>
                    <a:pt x="64" y="132"/>
                    <a:pt x="64" y="132"/>
                  </a:cubicBezTo>
                  <a:cubicBezTo>
                    <a:pt x="81" y="132"/>
                    <a:pt x="91" y="124"/>
                    <a:pt x="91" y="101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51"/>
                    <a:pt x="84" y="42"/>
                    <a:pt x="68" y="42"/>
                  </a:cubicBezTo>
                  <a:lnTo>
                    <a:pt x="46" y="42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63" name="Freeform 15"/>
            <p:cNvSpPr>
              <a:spLocks noEditPoints="1"/>
            </p:cNvSpPr>
            <p:nvPr/>
          </p:nvSpPr>
          <p:spPr bwMode="auto">
            <a:xfrm>
              <a:off x="2289" y="477"/>
              <a:ext cx="85" cy="174"/>
            </a:xfrm>
            <a:custGeom>
              <a:avLst/>
              <a:gdLst/>
              <a:ahLst/>
              <a:cxnLst>
                <a:cxn ang="0">
                  <a:pos x="97" y="293"/>
                </a:cxn>
                <a:cxn ang="0">
                  <a:pos x="93" y="257"/>
                </a:cxn>
                <a:cxn ang="0">
                  <a:pos x="93" y="211"/>
                </a:cxn>
                <a:cxn ang="0">
                  <a:pos x="62" y="174"/>
                </a:cxn>
                <a:cxn ang="0">
                  <a:pos x="46" y="174"/>
                </a:cxn>
                <a:cxn ang="0">
                  <a:pos x="46" y="293"/>
                </a:cxn>
                <a:cxn ang="0">
                  <a:pos x="0" y="293"/>
                </a:cxn>
                <a:cxn ang="0">
                  <a:pos x="0" y="0"/>
                </a:cxn>
                <a:cxn ang="0">
                  <a:pos x="70" y="0"/>
                </a:cxn>
                <a:cxn ang="0">
                  <a:pos x="138" y="67"/>
                </a:cxn>
                <a:cxn ang="0">
                  <a:pos x="138" y="90"/>
                </a:cxn>
                <a:cxn ang="0">
                  <a:pos x="108" y="149"/>
                </a:cxn>
                <a:cxn ang="0">
                  <a:pos x="108" y="150"/>
                </a:cxn>
                <a:cxn ang="0">
                  <a:pos x="139" y="212"/>
                </a:cxn>
                <a:cxn ang="0">
                  <a:pos x="139" y="258"/>
                </a:cxn>
                <a:cxn ang="0">
                  <a:pos x="144" y="293"/>
                </a:cxn>
                <a:cxn ang="0">
                  <a:pos x="97" y="293"/>
                </a:cxn>
                <a:cxn ang="0">
                  <a:pos x="46" y="42"/>
                </a:cxn>
                <a:cxn ang="0">
                  <a:pos x="46" y="132"/>
                </a:cxn>
                <a:cxn ang="0">
                  <a:pos x="64" y="132"/>
                </a:cxn>
                <a:cxn ang="0">
                  <a:pos x="92" y="101"/>
                </a:cxn>
                <a:cxn ang="0">
                  <a:pos x="92" y="72"/>
                </a:cxn>
                <a:cxn ang="0">
                  <a:pos x="69" y="42"/>
                </a:cxn>
                <a:cxn ang="0">
                  <a:pos x="46" y="42"/>
                </a:cxn>
              </a:cxnLst>
              <a:rect l="0" t="0" r="r" b="b"/>
              <a:pathLst>
                <a:path w="144" h="293">
                  <a:moveTo>
                    <a:pt x="97" y="293"/>
                  </a:moveTo>
                  <a:cubicBezTo>
                    <a:pt x="94" y="286"/>
                    <a:pt x="93" y="281"/>
                    <a:pt x="93" y="257"/>
                  </a:cubicBezTo>
                  <a:cubicBezTo>
                    <a:pt x="93" y="211"/>
                    <a:pt x="93" y="211"/>
                    <a:pt x="93" y="211"/>
                  </a:cubicBezTo>
                  <a:cubicBezTo>
                    <a:pt x="93" y="184"/>
                    <a:pt x="83" y="174"/>
                    <a:pt x="62" y="174"/>
                  </a:cubicBezTo>
                  <a:cubicBezTo>
                    <a:pt x="46" y="174"/>
                    <a:pt x="46" y="174"/>
                    <a:pt x="46" y="174"/>
                  </a:cubicBezTo>
                  <a:cubicBezTo>
                    <a:pt x="46" y="293"/>
                    <a:pt x="46" y="293"/>
                    <a:pt x="46" y="293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118" y="0"/>
                    <a:pt x="138" y="22"/>
                    <a:pt x="138" y="67"/>
                  </a:cubicBezTo>
                  <a:cubicBezTo>
                    <a:pt x="138" y="90"/>
                    <a:pt x="138" y="90"/>
                    <a:pt x="138" y="90"/>
                  </a:cubicBezTo>
                  <a:cubicBezTo>
                    <a:pt x="138" y="120"/>
                    <a:pt x="129" y="140"/>
                    <a:pt x="108" y="149"/>
                  </a:cubicBezTo>
                  <a:cubicBezTo>
                    <a:pt x="108" y="150"/>
                    <a:pt x="108" y="150"/>
                    <a:pt x="108" y="150"/>
                  </a:cubicBezTo>
                  <a:cubicBezTo>
                    <a:pt x="131" y="160"/>
                    <a:pt x="139" y="182"/>
                    <a:pt x="139" y="212"/>
                  </a:cubicBezTo>
                  <a:cubicBezTo>
                    <a:pt x="139" y="258"/>
                    <a:pt x="139" y="258"/>
                    <a:pt x="139" y="258"/>
                  </a:cubicBezTo>
                  <a:cubicBezTo>
                    <a:pt x="139" y="272"/>
                    <a:pt x="139" y="282"/>
                    <a:pt x="144" y="293"/>
                  </a:cubicBezTo>
                  <a:lnTo>
                    <a:pt x="97" y="293"/>
                  </a:lnTo>
                  <a:close/>
                  <a:moveTo>
                    <a:pt x="46" y="42"/>
                  </a:moveTo>
                  <a:cubicBezTo>
                    <a:pt x="46" y="132"/>
                    <a:pt x="46" y="132"/>
                    <a:pt x="46" y="132"/>
                  </a:cubicBezTo>
                  <a:cubicBezTo>
                    <a:pt x="64" y="132"/>
                    <a:pt x="64" y="132"/>
                    <a:pt x="64" y="132"/>
                  </a:cubicBezTo>
                  <a:cubicBezTo>
                    <a:pt x="82" y="132"/>
                    <a:pt x="92" y="124"/>
                    <a:pt x="92" y="101"/>
                  </a:cubicBezTo>
                  <a:cubicBezTo>
                    <a:pt x="92" y="72"/>
                    <a:pt x="92" y="72"/>
                    <a:pt x="92" y="72"/>
                  </a:cubicBezTo>
                  <a:cubicBezTo>
                    <a:pt x="92" y="51"/>
                    <a:pt x="85" y="42"/>
                    <a:pt x="69" y="42"/>
                  </a:cubicBezTo>
                  <a:lnTo>
                    <a:pt x="46" y="42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64" name="Freeform 16"/>
            <p:cNvSpPr>
              <a:spLocks/>
            </p:cNvSpPr>
            <p:nvPr/>
          </p:nvSpPr>
          <p:spPr bwMode="auto">
            <a:xfrm>
              <a:off x="2389" y="477"/>
              <a:ext cx="75" cy="174"/>
            </a:xfrm>
            <a:custGeom>
              <a:avLst/>
              <a:gdLst/>
              <a:ahLst/>
              <a:cxnLst>
                <a:cxn ang="0">
                  <a:pos x="27" y="73"/>
                </a:cxn>
                <a:cxn ang="0">
                  <a:pos x="65" y="73"/>
                </a:cxn>
                <a:cxn ang="0">
                  <a:pos x="65" y="98"/>
                </a:cxn>
                <a:cxn ang="0">
                  <a:pos x="27" y="98"/>
                </a:cxn>
                <a:cxn ang="0">
                  <a:pos x="27" y="149"/>
                </a:cxn>
                <a:cxn ang="0">
                  <a:pos x="75" y="149"/>
                </a:cxn>
                <a:cxn ang="0">
                  <a:pos x="75" y="174"/>
                </a:cxn>
                <a:cxn ang="0">
                  <a:pos x="0" y="174"/>
                </a:cxn>
                <a:cxn ang="0">
                  <a:pos x="0" y="0"/>
                </a:cxn>
                <a:cxn ang="0">
                  <a:pos x="75" y="0"/>
                </a:cxn>
                <a:cxn ang="0">
                  <a:pos x="75" y="25"/>
                </a:cxn>
                <a:cxn ang="0">
                  <a:pos x="27" y="25"/>
                </a:cxn>
                <a:cxn ang="0">
                  <a:pos x="27" y="73"/>
                </a:cxn>
              </a:cxnLst>
              <a:rect l="0" t="0" r="r" b="b"/>
              <a:pathLst>
                <a:path w="75" h="174">
                  <a:moveTo>
                    <a:pt x="27" y="73"/>
                  </a:moveTo>
                  <a:lnTo>
                    <a:pt x="65" y="73"/>
                  </a:lnTo>
                  <a:lnTo>
                    <a:pt x="65" y="98"/>
                  </a:lnTo>
                  <a:lnTo>
                    <a:pt x="27" y="98"/>
                  </a:lnTo>
                  <a:lnTo>
                    <a:pt x="27" y="149"/>
                  </a:lnTo>
                  <a:lnTo>
                    <a:pt x="75" y="149"/>
                  </a:lnTo>
                  <a:lnTo>
                    <a:pt x="75" y="174"/>
                  </a:lnTo>
                  <a:lnTo>
                    <a:pt x="0" y="174"/>
                  </a:lnTo>
                  <a:lnTo>
                    <a:pt x="0" y="0"/>
                  </a:lnTo>
                  <a:lnTo>
                    <a:pt x="75" y="0"/>
                  </a:lnTo>
                  <a:lnTo>
                    <a:pt x="75" y="25"/>
                  </a:lnTo>
                  <a:lnTo>
                    <a:pt x="27" y="25"/>
                  </a:lnTo>
                  <a:lnTo>
                    <a:pt x="27" y="73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65" name="Freeform 17"/>
            <p:cNvSpPr>
              <a:spLocks noEditPoints="1"/>
            </p:cNvSpPr>
            <p:nvPr/>
          </p:nvSpPr>
          <p:spPr bwMode="auto">
            <a:xfrm>
              <a:off x="2567" y="477"/>
              <a:ext cx="81" cy="174"/>
            </a:xfrm>
            <a:custGeom>
              <a:avLst/>
              <a:gdLst/>
              <a:ahLst/>
              <a:cxnLst>
                <a:cxn ang="0">
                  <a:pos x="137" y="72"/>
                </a:cxn>
                <a:cxn ang="0">
                  <a:pos x="137" y="110"/>
                </a:cxn>
                <a:cxn ang="0">
                  <a:pos x="68" y="183"/>
                </a:cxn>
                <a:cxn ang="0">
                  <a:pos x="46" y="183"/>
                </a:cxn>
                <a:cxn ang="0">
                  <a:pos x="46" y="293"/>
                </a:cxn>
                <a:cxn ang="0">
                  <a:pos x="0" y="293"/>
                </a:cxn>
                <a:cxn ang="0">
                  <a:pos x="0" y="0"/>
                </a:cxn>
                <a:cxn ang="0">
                  <a:pos x="68" y="0"/>
                </a:cxn>
                <a:cxn ang="0">
                  <a:pos x="137" y="72"/>
                </a:cxn>
                <a:cxn ang="0">
                  <a:pos x="46" y="42"/>
                </a:cxn>
                <a:cxn ang="0">
                  <a:pos x="46" y="141"/>
                </a:cxn>
                <a:cxn ang="0">
                  <a:pos x="68" y="141"/>
                </a:cxn>
                <a:cxn ang="0">
                  <a:pos x="91" y="113"/>
                </a:cxn>
                <a:cxn ang="0">
                  <a:pos x="91" y="69"/>
                </a:cxn>
                <a:cxn ang="0">
                  <a:pos x="68" y="42"/>
                </a:cxn>
                <a:cxn ang="0">
                  <a:pos x="46" y="42"/>
                </a:cxn>
              </a:cxnLst>
              <a:rect l="0" t="0" r="r" b="b"/>
              <a:pathLst>
                <a:path w="137" h="293">
                  <a:moveTo>
                    <a:pt x="137" y="72"/>
                  </a:moveTo>
                  <a:cubicBezTo>
                    <a:pt x="137" y="110"/>
                    <a:pt x="137" y="110"/>
                    <a:pt x="137" y="110"/>
                  </a:cubicBezTo>
                  <a:cubicBezTo>
                    <a:pt x="137" y="157"/>
                    <a:pt x="114" y="183"/>
                    <a:pt x="68" y="183"/>
                  </a:cubicBezTo>
                  <a:cubicBezTo>
                    <a:pt x="46" y="183"/>
                    <a:pt x="46" y="183"/>
                    <a:pt x="46" y="183"/>
                  </a:cubicBezTo>
                  <a:cubicBezTo>
                    <a:pt x="46" y="293"/>
                    <a:pt x="46" y="293"/>
                    <a:pt x="46" y="293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114" y="0"/>
                    <a:pt x="137" y="25"/>
                    <a:pt x="137" y="72"/>
                  </a:cubicBezTo>
                  <a:close/>
                  <a:moveTo>
                    <a:pt x="46" y="42"/>
                  </a:moveTo>
                  <a:cubicBezTo>
                    <a:pt x="46" y="141"/>
                    <a:pt x="46" y="141"/>
                    <a:pt x="46" y="141"/>
                  </a:cubicBezTo>
                  <a:cubicBezTo>
                    <a:pt x="68" y="141"/>
                    <a:pt x="68" y="141"/>
                    <a:pt x="68" y="141"/>
                  </a:cubicBezTo>
                  <a:cubicBezTo>
                    <a:pt x="83" y="141"/>
                    <a:pt x="91" y="134"/>
                    <a:pt x="91" y="113"/>
                  </a:cubicBezTo>
                  <a:cubicBezTo>
                    <a:pt x="91" y="69"/>
                    <a:pt x="91" y="69"/>
                    <a:pt x="91" y="69"/>
                  </a:cubicBezTo>
                  <a:cubicBezTo>
                    <a:pt x="91" y="48"/>
                    <a:pt x="83" y="42"/>
                    <a:pt x="68" y="42"/>
                  </a:cubicBezTo>
                  <a:lnTo>
                    <a:pt x="46" y="42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66" name="Freeform 18"/>
            <p:cNvSpPr>
              <a:spLocks/>
            </p:cNvSpPr>
            <p:nvPr/>
          </p:nvSpPr>
          <p:spPr bwMode="auto">
            <a:xfrm>
              <a:off x="2474" y="485"/>
              <a:ext cx="83" cy="178"/>
            </a:xfrm>
            <a:custGeom>
              <a:avLst/>
              <a:gdLst/>
              <a:ahLst/>
              <a:cxnLst>
                <a:cxn ang="0">
                  <a:pos x="70" y="0"/>
                </a:cxn>
                <a:cxn ang="0">
                  <a:pos x="137" y="74"/>
                </a:cxn>
                <a:cxn ang="0">
                  <a:pos x="137" y="83"/>
                </a:cxn>
                <a:cxn ang="0">
                  <a:pos x="94" y="83"/>
                </a:cxn>
                <a:cxn ang="0">
                  <a:pos x="94" y="71"/>
                </a:cxn>
                <a:cxn ang="0">
                  <a:pos x="71" y="42"/>
                </a:cxn>
                <a:cxn ang="0">
                  <a:pos x="48" y="71"/>
                </a:cxn>
                <a:cxn ang="0">
                  <a:pos x="87" y="135"/>
                </a:cxn>
                <a:cxn ang="0">
                  <a:pos x="138" y="227"/>
                </a:cxn>
                <a:cxn ang="0">
                  <a:pos x="69" y="301"/>
                </a:cxn>
                <a:cxn ang="0">
                  <a:pos x="0" y="227"/>
                </a:cxn>
                <a:cxn ang="0">
                  <a:pos x="0" y="209"/>
                </a:cxn>
                <a:cxn ang="0">
                  <a:pos x="44" y="209"/>
                </a:cxn>
                <a:cxn ang="0">
                  <a:pos x="44" y="230"/>
                </a:cxn>
                <a:cxn ang="0">
                  <a:pos x="68" y="258"/>
                </a:cxn>
                <a:cxn ang="0">
                  <a:pos x="92" y="230"/>
                </a:cxn>
                <a:cxn ang="0">
                  <a:pos x="52" y="166"/>
                </a:cxn>
                <a:cxn ang="0">
                  <a:pos x="2" y="74"/>
                </a:cxn>
                <a:cxn ang="0">
                  <a:pos x="70" y="0"/>
                </a:cxn>
              </a:cxnLst>
              <a:rect l="0" t="0" r="r" b="b"/>
              <a:pathLst>
                <a:path w="138" h="301">
                  <a:moveTo>
                    <a:pt x="70" y="0"/>
                  </a:moveTo>
                  <a:cubicBezTo>
                    <a:pt x="114" y="0"/>
                    <a:pt x="137" y="27"/>
                    <a:pt x="137" y="74"/>
                  </a:cubicBezTo>
                  <a:cubicBezTo>
                    <a:pt x="137" y="83"/>
                    <a:pt x="137" y="83"/>
                    <a:pt x="137" y="83"/>
                  </a:cubicBezTo>
                  <a:cubicBezTo>
                    <a:pt x="94" y="83"/>
                    <a:pt x="94" y="83"/>
                    <a:pt x="94" y="83"/>
                  </a:cubicBezTo>
                  <a:cubicBezTo>
                    <a:pt x="94" y="71"/>
                    <a:pt x="94" y="71"/>
                    <a:pt x="94" y="71"/>
                  </a:cubicBezTo>
                  <a:cubicBezTo>
                    <a:pt x="94" y="50"/>
                    <a:pt x="85" y="42"/>
                    <a:pt x="71" y="42"/>
                  </a:cubicBezTo>
                  <a:cubicBezTo>
                    <a:pt x="56" y="42"/>
                    <a:pt x="48" y="50"/>
                    <a:pt x="48" y="71"/>
                  </a:cubicBezTo>
                  <a:cubicBezTo>
                    <a:pt x="48" y="93"/>
                    <a:pt x="57" y="108"/>
                    <a:pt x="87" y="135"/>
                  </a:cubicBezTo>
                  <a:cubicBezTo>
                    <a:pt x="126" y="169"/>
                    <a:pt x="138" y="193"/>
                    <a:pt x="138" y="227"/>
                  </a:cubicBezTo>
                  <a:cubicBezTo>
                    <a:pt x="138" y="274"/>
                    <a:pt x="114" y="301"/>
                    <a:pt x="69" y="301"/>
                  </a:cubicBezTo>
                  <a:cubicBezTo>
                    <a:pt x="24" y="301"/>
                    <a:pt x="0" y="274"/>
                    <a:pt x="0" y="227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30"/>
                    <a:pt x="44" y="230"/>
                    <a:pt x="44" y="230"/>
                  </a:cubicBezTo>
                  <a:cubicBezTo>
                    <a:pt x="44" y="251"/>
                    <a:pt x="53" y="258"/>
                    <a:pt x="68" y="258"/>
                  </a:cubicBezTo>
                  <a:cubicBezTo>
                    <a:pt x="83" y="258"/>
                    <a:pt x="92" y="251"/>
                    <a:pt x="92" y="230"/>
                  </a:cubicBezTo>
                  <a:cubicBezTo>
                    <a:pt x="92" y="208"/>
                    <a:pt x="83" y="192"/>
                    <a:pt x="52" y="166"/>
                  </a:cubicBezTo>
                  <a:cubicBezTo>
                    <a:pt x="14" y="132"/>
                    <a:pt x="2" y="108"/>
                    <a:pt x="2" y="74"/>
                  </a:cubicBezTo>
                  <a:cubicBezTo>
                    <a:pt x="2" y="27"/>
                    <a:pt x="25" y="0"/>
                    <a:pt x="70" y="0"/>
                  </a:cubicBez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67" name="Freeform 19"/>
            <p:cNvSpPr>
              <a:spLocks noEditPoints="1"/>
            </p:cNvSpPr>
            <p:nvPr/>
          </p:nvSpPr>
          <p:spPr bwMode="auto">
            <a:xfrm>
              <a:off x="2666" y="475"/>
              <a:ext cx="83" cy="178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70" y="0"/>
                </a:cxn>
                <a:cxn ang="0">
                  <a:pos x="140" y="74"/>
                </a:cxn>
                <a:cxn ang="0">
                  <a:pos x="140" y="227"/>
                </a:cxn>
                <a:cxn ang="0">
                  <a:pos x="70" y="301"/>
                </a:cxn>
                <a:cxn ang="0">
                  <a:pos x="0" y="227"/>
                </a:cxn>
                <a:cxn ang="0">
                  <a:pos x="0" y="74"/>
                </a:cxn>
                <a:cxn ang="0">
                  <a:pos x="46" y="230"/>
                </a:cxn>
                <a:cxn ang="0">
                  <a:pos x="70" y="259"/>
                </a:cxn>
                <a:cxn ang="0">
                  <a:pos x="94" y="230"/>
                </a:cxn>
                <a:cxn ang="0">
                  <a:pos x="94" y="71"/>
                </a:cxn>
                <a:cxn ang="0">
                  <a:pos x="70" y="42"/>
                </a:cxn>
                <a:cxn ang="0">
                  <a:pos x="46" y="71"/>
                </a:cxn>
                <a:cxn ang="0">
                  <a:pos x="46" y="230"/>
                </a:cxn>
              </a:cxnLst>
              <a:rect l="0" t="0" r="r" b="b"/>
              <a:pathLst>
                <a:path w="140" h="301">
                  <a:moveTo>
                    <a:pt x="0" y="74"/>
                  </a:moveTo>
                  <a:cubicBezTo>
                    <a:pt x="0" y="27"/>
                    <a:pt x="24" y="0"/>
                    <a:pt x="70" y="0"/>
                  </a:cubicBezTo>
                  <a:cubicBezTo>
                    <a:pt x="115" y="0"/>
                    <a:pt x="140" y="27"/>
                    <a:pt x="140" y="74"/>
                  </a:cubicBezTo>
                  <a:cubicBezTo>
                    <a:pt x="140" y="227"/>
                    <a:pt x="140" y="227"/>
                    <a:pt x="140" y="227"/>
                  </a:cubicBezTo>
                  <a:cubicBezTo>
                    <a:pt x="140" y="274"/>
                    <a:pt x="115" y="301"/>
                    <a:pt x="70" y="301"/>
                  </a:cubicBezTo>
                  <a:cubicBezTo>
                    <a:pt x="24" y="301"/>
                    <a:pt x="0" y="274"/>
                    <a:pt x="0" y="227"/>
                  </a:cubicBezTo>
                  <a:lnTo>
                    <a:pt x="0" y="74"/>
                  </a:lnTo>
                  <a:close/>
                  <a:moveTo>
                    <a:pt x="46" y="230"/>
                  </a:moveTo>
                  <a:cubicBezTo>
                    <a:pt x="46" y="251"/>
                    <a:pt x="55" y="259"/>
                    <a:pt x="70" y="259"/>
                  </a:cubicBezTo>
                  <a:cubicBezTo>
                    <a:pt x="84" y="259"/>
                    <a:pt x="94" y="251"/>
                    <a:pt x="94" y="230"/>
                  </a:cubicBezTo>
                  <a:cubicBezTo>
                    <a:pt x="94" y="71"/>
                    <a:pt x="94" y="71"/>
                    <a:pt x="94" y="71"/>
                  </a:cubicBezTo>
                  <a:cubicBezTo>
                    <a:pt x="94" y="50"/>
                    <a:pt x="84" y="42"/>
                    <a:pt x="70" y="42"/>
                  </a:cubicBezTo>
                  <a:cubicBezTo>
                    <a:pt x="55" y="42"/>
                    <a:pt x="46" y="50"/>
                    <a:pt x="46" y="71"/>
                  </a:cubicBezTo>
                  <a:lnTo>
                    <a:pt x="46" y="230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68" name="Freeform 20"/>
            <p:cNvSpPr>
              <a:spLocks/>
            </p:cNvSpPr>
            <p:nvPr/>
          </p:nvSpPr>
          <p:spPr bwMode="auto">
            <a:xfrm>
              <a:off x="2767" y="477"/>
              <a:ext cx="86" cy="174"/>
            </a:xfrm>
            <a:custGeom>
              <a:avLst/>
              <a:gdLst/>
              <a:ahLst/>
              <a:cxnLst>
                <a:cxn ang="0">
                  <a:pos x="25" y="48"/>
                </a:cxn>
                <a:cxn ang="0">
                  <a:pos x="25" y="48"/>
                </a:cxn>
                <a:cxn ang="0">
                  <a:pos x="25" y="174"/>
                </a:cxn>
                <a:cxn ang="0">
                  <a:pos x="0" y="174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62" y="104"/>
                </a:cxn>
                <a:cxn ang="0">
                  <a:pos x="62" y="104"/>
                </a:cxn>
                <a:cxn ang="0">
                  <a:pos x="62" y="0"/>
                </a:cxn>
                <a:cxn ang="0">
                  <a:pos x="86" y="0"/>
                </a:cxn>
                <a:cxn ang="0">
                  <a:pos x="86" y="174"/>
                </a:cxn>
                <a:cxn ang="0">
                  <a:pos x="59" y="174"/>
                </a:cxn>
                <a:cxn ang="0">
                  <a:pos x="25" y="48"/>
                </a:cxn>
              </a:cxnLst>
              <a:rect l="0" t="0" r="r" b="b"/>
              <a:pathLst>
                <a:path w="86" h="174">
                  <a:moveTo>
                    <a:pt x="25" y="48"/>
                  </a:moveTo>
                  <a:lnTo>
                    <a:pt x="25" y="48"/>
                  </a:lnTo>
                  <a:lnTo>
                    <a:pt x="25" y="174"/>
                  </a:lnTo>
                  <a:lnTo>
                    <a:pt x="0" y="174"/>
                  </a:lnTo>
                  <a:lnTo>
                    <a:pt x="0" y="0"/>
                  </a:lnTo>
                  <a:lnTo>
                    <a:pt x="34" y="0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2" y="0"/>
                  </a:lnTo>
                  <a:lnTo>
                    <a:pt x="86" y="0"/>
                  </a:lnTo>
                  <a:lnTo>
                    <a:pt x="86" y="174"/>
                  </a:lnTo>
                  <a:lnTo>
                    <a:pt x="59" y="174"/>
                  </a:lnTo>
                  <a:lnTo>
                    <a:pt x="25" y="48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69" name="Freeform 21"/>
            <p:cNvSpPr>
              <a:spLocks noEditPoints="1"/>
            </p:cNvSpPr>
            <p:nvPr/>
          </p:nvSpPr>
          <p:spPr bwMode="auto">
            <a:xfrm>
              <a:off x="2874" y="477"/>
              <a:ext cx="84" cy="1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0"/>
                </a:cxn>
                <a:cxn ang="0">
                  <a:pos x="141" y="72"/>
                </a:cxn>
                <a:cxn ang="0">
                  <a:pos x="141" y="221"/>
                </a:cxn>
                <a:cxn ang="0">
                  <a:pos x="73" y="293"/>
                </a:cxn>
                <a:cxn ang="0">
                  <a:pos x="0" y="293"/>
                </a:cxn>
                <a:cxn ang="0">
                  <a:pos x="0" y="0"/>
                </a:cxn>
                <a:cxn ang="0">
                  <a:pos x="46" y="42"/>
                </a:cxn>
                <a:cxn ang="0">
                  <a:pos x="46" y="251"/>
                </a:cxn>
                <a:cxn ang="0">
                  <a:pos x="72" y="251"/>
                </a:cxn>
                <a:cxn ang="0">
                  <a:pos x="95" y="223"/>
                </a:cxn>
                <a:cxn ang="0">
                  <a:pos x="95" y="70"/>
                </a:cxn>
                <a:cxn ang="0">
                  <a:pos x="72" y="42"/>
                </a:cxn>
                <a:cxn ang="0">
                  <a:pos x="46" y="42"/>
                </a:cxn>
              </a:cxnLst>
              <a:rect l="0" t="0" r="r" b="b"/>
              <a:pathLst>
                <a:path w="141" h="293">
                  <a:moveTo>
                    <a:pt x="0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119" y="0"/>
                    <a:pt x="141" y="25"/>
                    <a:pt x="141" y="72"/>
                  </a:cubicBezTo>
                  <a:cubicBezTo>
                    <a:pt x="141" y="221"/>
                    <a:pt x="141" y="221"/>
                    <a:pt x="141" y="221"/>
                  </a:cubicBezTo>
                  <a:cubicBezTo>
                    <a:pt x="141" y="268"/>
                    <a:pt x="119" y="293"/>
                    <a:pt x="73" y="293"/>
                  </a:cubicBezTo>
                  <a:cubicBezTo>
                    <a:pt x="0" y="293"/>
                    <a:pt x="0" y="293"/>
                    <a:pt x="0" y="293"/>
                  </a:cubicBezTo>
                  <a:lnTo>
                    <a:pt x="0" y="0"/>
                  </a:lnTo>
                  <a:close/>
                  <a:moveTo>
                    <a:pt x="46" y="42"/>
                  </a:moveTo>
                  <a:cubicBezTo>
                    <a:pt x="46" y="251"/>
                    <a:pt x="46" y="251"/>
                    <a:pt x="46" y="251"/>
                  </a:cubicBezTo>
                  <a:cubicBezTo>
                    <a:pt x="72" y="251"/>
                    <a:pt x="72" y="251"/>
                    <a:pt x="72" y="251"/>
                  </a:cubicBezTo>
                  <a:cubicBezTo>
                    <a:pt x="86" y="251"/>
                    <a:pt x="95" y="244"/>
                    <a:pt x="95" y="223"/>
                  </a:cubicBezTo>
                  <a:cubicBezTo>
                    <a:pt x="95" y="70"/>
                    <a:pt x="95" y="70"/>
                    <a:pt x="95" y="70"/>
                  </a:cubicBezTo>
                  <a:cubicBezTo>
                    <a:pt x="95" y="49"/>
                    <a:pt x="86" y="42"/>
                    <a:pt x="72" y="42"/>
                  </a:cubicBezTo>
                  <a:lnTo>
                    <a:pt x="46" y="42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70" name="Rectangle 22"/>
            <p:cNvSpPr>
              <a:spLocks noChangeArrowheads="1"/>
            </p:cNvSpPr>
            <p:nvPr/>
          </p:nvSpPr>
          <p:spPr bwMode="auto">
            <a:xfrm>
              <a:off x="2975" y="477"/>
              <a:ext cx="28" cy="174"/>
            </a:xfrm>
            <a:prstGeom prst="rect">
              <a:avLst/>
            </a:prstGeom>
            <a:solidFill>
              <a:srgbClr val="FFBB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71" name="Freeform 23"/>
            <p:cNvSpPr>
              <a:spLocks/>
            </p:cNvSpPr>
            <p:nvPr/>
          </p:nvSpPr>
          <p:spPr bwMode="auto">
            <a:xfrm>
              <a:off x="3022" y="477"/>
              <a:ext cx="75" cy="174"/>
            </a:xfrm>
            <a:custGeom>
              <a:avLst/>
              <a:gdLst/>
              <a:ahLst/>
              <a:cxnLst>
                <a:cxn ang="0">
                  <a:pos x="28" y="73"/>
                </a:cxn>
                <a:cxn ang="0">
                  <a:pos x="66" y="73"/>
                </a:cxn>
                <a:cxn ang="0">
                  <a:pos x="66" y="98"/>
                </a:cxn>
                <a:cxn ang="0">
                  <a:pos x="28" y="98"/>
                </a:cxn>
                <a:cxn ang="0">
                  <a:pos x="28" y="149"/>
                </a:cxn>
                <a:cxn ang="0">
                  <a:pos x="75" y="149"/>
                </a:cxn>
                <a:cxn ang="0">
                  <a:pos x="75" y="174"/>
                </a:cxn>
                <a:cxn ang="0">
                  <a:pos x="0" y="174"/>
                </a:cxn>
                <a:cxn ang="0">
                  <a:pos x="0" y="0"/>
                </a:cxn>
                <a:cxn ang="0">
                  <a:pos x="75" y="0"/>
                </a:cxn>
                <a:cxn ang="0">
                  <a:pos x="75" y="25"/>
                </a:cxn>
                <a:cxn ang="0">
                  <a:pos x="28" y="25"/>
                </a:cxn>
                <a:cxn ang="0">
                  <a:pos x="28" y="73"/>
                </a:cxn>
              </a:cxnLst>
              <a:rect l="0" t="0" r="r" b="b"/>
              <a:pathLst>
                <a:path w="75" h="174">
                  <a:moveTo>
                    <a:pt x="28" y="73"/>
                  </a:moveTo>
                  <a:lnTo>
                    <a:pt x="66" y="73"/>
                  </a:lnTo>
                  <a:lnTo>
                    <a:pt x="66" y="98"/>
                  </a:lnTo>
                  <a:lnTo>
                    <a:pt x="28" y="98"/>
                  </a:lnTo>
                  <a:lnTo>
                    <a:pt x="28" y="149"/>
                  </a:lnTo>
                  <a:lnTo>
                    <a:pt x="75" y="149"/>
                  </a:lnTo>
                  <a:lnTo>
                    <a:pt x="75" y="174"/>
                  </a:lnTo>
                  <a:lnTo>
                    <a:pt x="0" y="174"/>
                  </a:lnTo>
                  <a:lnTo>
                    <a:pt x="0" y="0"/>
                  </a:lnTo>
                  <a:lnTo>
                    <a:pt x="75" y="0"/>
                  </a:lnTo>
                  <a:lnTo>
                    <a:pt x="75" y="25"/>
                  </a:lnTo>
                  <a:lnTo>
                    <a:pt x="28" y="25"/>
                  </a:lnTo>
                  <a:lnTo>
                    <a:pt x="28" y="73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72" name="Freeform 24"/>
            <p:cNvSpPr>
              <a:spLocks/>
            </p:cNvSpPr>
            <p:nvPr/>
          </p:nvSpPr>
          <p:spPr bwMode="auto">
            <a:xfrm>
              <a:off x="3114" y="477"/>
              <a:ext cx="87" cy="174"/>
            </a:xfrm>
            <a:custGeom>
              <a:avLst/>
              <a:gdLst/>
              <a:ahLst/>
              <a:cxnLst>
                <a:cxn ang="0">
                  <a:pos x="25" y="48"/>
                </a:cxn>
                <a:cxn ang="0">
                  <a:pos x="25" y="48"/>
                </a:cxn>
                <a:cxn ang="0">
                  <a:pos x="25" y="174"/>
                </a:cxn>
                <a:cxn ang="0">
                  <a:pos x="0" y="174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62" y="104"/>
                </a:cxn>
                <a:cxn ang="0">
                  <a:pos x="63" y="104"/>
                </a:cxn>
                <a:cxn ang="0">
                  <a:pos x="63" y="0"/>
                </a:cxn>
                <a:cxn ang="0">
                  <a:pos x="87" y="0"/>
                </a:cxn>
                <a:cxn ang="0">
                  <a:pos x="87" y="174"/>
                </a:cxn>
                <a:cxn ang="0">
                  <a:pos x="59" y="174"/>
                </a:cxn>
                <a:cxn ang="0">
                  <a:pos x="25" y="48"/>
                </a:cxn>
              </a:cxnLst>
              <a:rect l="0" t="0" r="r" b="b"/>
              <a:pathLst>
                <a:path w="87" h="174">
                  <a:moveTo>
                    <a:pt x="25" y="48"/>
                  </a:moveTo>
                  <a:lnTo>
                    <a:pt x="25" y="48"/>
                  </a:lnTo>
                  <a:lnTo>
                    <a:pt x="25" y="174"/>
                  </a:lnTo>
                  <a:lnTo>
                    <a:pt x="0" y="174"/>
                  </a:lnTo>
                  <a:lnTo>
                    <a:pt x="0" y="0"/>
                  </a:lnTo>
                  <a:lnTo>
                    <a:pt x="34" y="0"/>
                  </a:lnTo>
                  <a:lnTo>
                    <a:pt x="62" y="104"/>
                  </a:lnTo>
                  <a:lnTo>
                    <a:pt x="63" y="104"/>
                  </a:lnTo>
                  <a:lnTo>
                    <a:pt x="63" y="0"/>
                  </a:lnTo>
                  <a:lnTo>
                    <a:pt x="87" y="0"/>
                  </a:lnTo>
                  <a:lnTo>
                    <a:pt x="87" y="174"/>
                  </a:lnTo>
                  <a:lnTo>
                    <a:pt x="59" y="174"/>
                  </a:lnTo>
                  <a:lnTo>
                    <a:pt x="25" y="48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73" name="Freeform 25"/>
            <p:cNvSpPr>
              <a:spLocks/>
            </p:cNvSpPr>
            <p:nvPr/>
          </p:nvSpPr>
          <p:spPr bwMode="auto">
            <a:xfrm>
              <a:off x="3213" y="477"/>
              <a:ext cx="85" cy="1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5" y="0"/>
                </a:cxn>
                <a:cxn ang="0">
                  <a:pos x="85" y="25"/>
                </a:cxn>
                <a:cxn ang="0">
                  <a:pos x="56" y="25"/>
                </a:cxn>
                <a:cxn ang="0">
                  <a:pos x="56" y="174"/>
                </a:cxn>
                <a:cxn ang="0">
                  <a:pos x="29" y="174"/>
                </a:cxn>
                <a:cxn ang="0">
                  <a:pos x="29" y="25"/>
                </a:cxn>
                <a:cxn ang="0">
                  <a:pos x="0" y="25"/>
                </a:cxn>
                <a:cxn ang="0">
                  <a:pos x="0" y="0"/>
                </a:cxn>
              </a:cxnLst>
              <a:rect l="0" t="0" r="r" b="b"/>
              <a:pathLst>
                <a:path w="85" h="174">
                  <a:moveTo>
                    <a:pt x="0" y="0"/>
                  </a:moveTo>
                  <a:lnTo>
                    <a:pt x="85" y="0"/>
                  </a:lnTo>
                  <a:lnTo>
                    <a:pt x="85" y="25"/>
                  </a:lnTo>
                  <a:lnTo>
                    <a:pt x="56" y="25"/>
                  </a:lnTo>
                  <a:lnTo>
                    <a:pt x="56" y="174"/>
                  </a:lnTo>
                  <a:lnTo>
                    <a:pt x="29" y="174"/>
                  </a:lnTo>
                  <a:lnTo>
                    <a:pt x="29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74" name="Freeform 26"/>
            <p:cNvSpPr>
              <a:spLocks/>
            </p:cNvSpPr>
            <p:nvPr/>
          </p:nvSpPr>
          <p:spPr bwMode="auto">
            <a:xfrm>
              <a:off x="3310" y="477"/>
              <a:ext cx="74" cy="174"/>
            </a:xfrm>
            <a:custGeom>
              <a:avLst/>
              <a:gdLst/>
              <a:ahLst/>
              <a:cxnLst>
                <a:cxn ang="0">
                  <a:pos x="27" y="73"/>
                </a:cxn>
                <a:cxn ang="0">
                  <a:pos x="65" y="73"/>
                </a:cxn>
                <a:cxn ang="0">
                  <a:pos x="65" y="98"/>
                </a:cxn>
                <a:cxn ang="0">
                  <a:pos x="27" y="98"/>
                </a:cxn>
                <a:cxn ang="0">
                  <a:pos x="27" y="149"/>
                </a:cxn>
                <a:cxn ang="0">
                  <a:pos x="74" y="149"/>
                </a:cxn>
                <a:cxn ang="0">
                  <a:pos x="74" y="174"/>
                </a:cxn>
                <a:cxn ang="0">
                  <a:pos x="0" y="174"/>
                </a:cxn>
                <a:cxn ang="0">
                  <a:pos x="0" y="0"/>
                </a:cxn>
                <a:cxn ang="0">
                  <a:pos x="74" y="0"/>
                </a:cxn>
                <a:cxn ang="0">
                  <a:pos x="74" y="25"/>
                </a:cxn>
                <a:cxn ang="0">
                  <a:pos x="27" y="25"/>
                </a:cxn>
                <a:cxn ang="0">
                  <a:pos x="27" y="73"/>
                </a:cxn>
              </a:cxnLst>
              <a:rect l="0" t="0" r="r" b="b"/>
              <a:pathLst>
                <a:path w="74" h="174">
                  <a:moveTo>
                    <a:pt x="27" y="73"/>
                  </a:moveTo>
                  <a:lnTo>
                    <a:pt x="65" y="73"/>
                  </a:lnTo>
                  <a:lnTo>
                    <a:pt x="65" y="98"/>
                  </a:lnTo>
                  <a:lnTo>
                    <a:pt x="27" y="98"/>
                  </a:lnTo>
                  <a:lnTo>
                    <a:pt x="27" y="149"/>
                  </a:lnTo>
                  <a:lnTo>
                    <a:pt x="74" y="149"/>
                  </a:lnTo>
                  <a:lnTo>
                    <a:pt x="74" y="174"/>
                  </a:lnTo>
                  <a:lnTo>
                    <a:pt x="0" y="174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25"/>
                  </a:lnTo>
                  <a:lnTo>
                    <a:pt x="27" y="25"/>
                  </a:lnTo>
                  <a:lnTo>
                    <a:pt x="27" y="73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75" name="Freeform 27"/>
            <p:cNvSpPr>
              <a:spLocks noEditPoints="1"/>
            </p:cNvSpPr>
            <p:nvPr/>
          </p:nvSpPr>
          <p:spPr bwMode="auto">
            <a:xfrm>
              <a:off x="3433" y="477"/>
              <a:ext cx="96" cy="174"/>
            </a:xfrm>
            <a:custGeom>
              <a:avLst/>
              <a:gdLst/>
              <a:ahLst/>
              <a:cxnLst>
                <a:cxn ang="0">
                  <a:pos x="96" y="174"/>
                </a:cxn>
                <a:cxn ang="0">
                  <a:pos x="69" y="174"/>
                </a:cxn>
                <a:cxn ang="0">
                  <a:pos x="64" y="143"/>
                </a:cxn>
                <a:cxn ang="0">
                  <a:pos x="30" y="143"/>
                </a:cxn>
                <a:cxn ang="0">
                  <a:pos x="25" y="174"/>
                </a:cxn>
                <a:cxn ang="0">
                  <a:pos x="0" y="174"/>
                </a:cxn>
                <a:cxn ang="0">
                  <a:pos x="28" y="0"/>
                </a:cxn>
                <a:cxn ang="0">
                  <a:pos x="68" y="0"/>
                </a:cxn>
                <a:cxn ang="0">
                  <a:pos x="96" y="174"/>
                </a:cxn>
                <a:cxn ang="0">
                  <a:pos x="33" y="119"/>
                </a:cxn>
                <a:cxn ang="0">
                  <a:pos x="60" y="119"/>
                </a:cxn>
                <a:cxn ang="0">
                  <a:pos x="47" y="31"/>
                </a:cxn>
                <a:cxn ang="0">
                  <a:pos x="47" y="31"/>
                </a:cxn>
                <a:cxn ang="0">
                  <a:pos x="33" y="119"/>
                </a:cxn>
              </a:cxnLst>
              <a:rect l="0" t="0" r="r" b="b"/>
              <a:pathLst>
                <a:path w="96" h="174">
                  <a:moveTo>
                    <a:pt x="96" y="174"/>
                  </a:moveTo>
                  <a:lnTo>
                    <a:pt x="69" y="174"/>
                  </a:lnTo>
                  <a:lnTo>
                    <a:pt x="64" y="143"/>
                  </a:lnTo>
                  <a:lnTo>
                    <a:pt x="30" y="143"/>
                  </a:lnTo>
                  <a:lnTo>
                    <a:pt x="25" y="174"/>
                  </a:lnTo>
                  <a:lnTo>
                    <a:pt x="0" y="174"/>
                  </a:lnTo>
                  <a:lnTo>
                    <a:pt x="28" y="0"/>
                  </a:lnTo>
                  <a:lnTo>
                    <a:pt x="68" y="0"/>
                  </a:lnTo>
                  <a:lnTo>
                    <a:pt x="96" y="174"/>
                  </a:lnTo>
                  <a:close/>
                  <a:moveTo>
                    <a:pt x="33" y="119"/>
                  </a:moveTo>
                  <a:lnTo>
                    <a:pt x="60" y="119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33" y="119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76" name="Freeform 28"/>
            <p:cNvSpPr>
              <a:spLocks/>
            </p:cNvSpPr>
            <p:nvPr/>
          </p:nvSpPr>
          <p:spPr bwMode="auto">
            <a:xfrm>
              <a:off x="3578" y="475"/>
              <a:ext cx="82" cy="178"/>
            </a:xfrm>
            <a:custGeom>
              <a:avLst/>
              <a:gdLst/>
              <a:ahLst/>
              <a:cxnLst>
                <a:cxn ang="0">
                  <a:pos x="137" y="188"/>
                </a:cxn>
                <a:cxn ang="0">
                  <a:pos x="137" y="227"/>
                </a:cxn>
                <a:cxn ang="0">
                  <a:pos x="69" y="301"/>
                </a:cxn>
                <a:cxn ang="0">
                  <a:pos x="0" y="227"/>
                </a:cxn>
                <a:cxn ang="0">
                  <a:pos x="0" y="74"/>
                </a:cxn>
                <a:cxn ang="0">
                  <a:pos x="69" y="0"/>
                </a:cxn>
                <a:cxn ang="0">
                  <a:pos x="137" y="74"/>
                </a:cxn>
                <a:cxn ang="0">
                  <a:pos x="137" y="103"/>
                </a:cxn>
                <a:cxn ang="0">
                  <a:pos x="94" y="103"/>
                </a:cxn>
                <a:cxn ang="0">
                  <a:pos x="94" y="71"/>
                </a:cxn>
                <a:cxn ang="0">
                  <a:pos x="70" y="42"/>
                </a:cxn>
                <a:cxn ang="0">
                  <a:pos x="46" y="71"/>
                </a:cxn>
                <a:cxn ang="0">
                  <a:pos x="46" y="230"/>
                </a:cxn>
                <a:cxn ang="0">
                  <a:pos x="70" y="258"/>
                </a:cxn>
                <a:cxn ang="0">
                  <a:pos x="94" y="230"/>
                </a:cxn>
                <a:cxn ang="0">
                  <a:pos x="94" y="188"/>
                </a:cxn>
                <a:cxn ang="0">
                  <a:pos x="137" y="188"/>
                </a:cxn>
              </a:cxnLst>
              <a:rect l="0" t="0" r="r" b="b"/>
              <a:pathLst>
                <a:path w="137" h="301">
                  <a:moveTo>
                    <a:pt x="137" y="188"/>
                  </a:moveTo>
                  <a:cubicBezTo>
                    <a:pt x="137" y="227"/>
                    <a:pt x="137" y="227"/>
                    <a:pt x="137" y="227"/>
                  </a:cubicBezTo>
                  <a:cubicBezTo>
                    <a:pt x="137" y="274"/>
                    <a:pt x="114" y="301"/>
                    <a:pt x="69" y="301"/>
                  </a:cubicBezTo>
                  <a:cubicBezTo>
                    <a:pt x="23" y="301"/>
                    <a:pt x="0" y="274"/>
                    <a:pt x="0" y="227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27"/>
                    <a:pt x="23" y="0"/>
                    <a:pt x="69" y="0"/>
                  </a:cubicBezTo>
                  <a:cubicBezTo>
                    <a:pt x="114" y="0"/>
                    <a:pt x="137" y="27"/>
                    <a:pt x="137" y="74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94" y="103"/>
                    <a:pt x="94" y="103"/>
                    <a:pt x="94" y="103"/>
                  </a:cubicBezTo>
                  <a:cubicBezTo>
                    <a:pt x="94" y="71"/>
                    <a:pt x="94" y="71"/>
                    <a:pt x="94" y="71"/>
                  </a:cubicBezTo>
                  <a:cubicBezTo>
                    <a:pt x="94" y="50"/>
                    <a:pt x="84" y="42"/>
                    <a:pt x="70" y="42"/>
                  </a:cubicBezTo>
                  <a:cubicBezTo>
                    <a:pt x="55" y="42"/>
                    <a:pt x="46" y="50"/>
                    <a:pt x="46" y="71"/>
                  </a:cubicBezTo>
                  <a:cubicBezTo>
                    <a:pt x="46" y="230"/>
                    <a:pt x="46" y="230"/>
                    <a:pt x="46" y="230"/>
                  </a:cubicBezTo>
                  <a:cubicBezTo>
                    <a:pt x="46" y="251"/>
                    <a:pt x="55" y="258"/>
                    <a:pt x="70" y="258"/>
                  </a:cubicBezTo>
                  <a:cubicBezTo>
                    <a:pt x="84" y="258"/>
                    <a:pt x="94" y="251"/>
                    <a:pt x="94" y="230"/>
                  </a:cubicBezTo>
                  <a:cubicBezTo>
                    <a:pt x="94" y="188"/>
                    <a:pt x="94" y="188"/>
                    <a:pt x="94" y="188"/>
                  </a:cubicBezTo>
                  <a:lnTo>
                    <a:pt x="137" y="188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77" name="Freeform 29"/>
            <p:cNvSpPr>
              <a:spLocks noEditPoints="1"/>
            </p:cNvSpPr>
            <p:nvPr/>
          </p:nvSpPr>
          <p:spPr bwMode="auto">
            <a:xfrm>
              <a:off x="3675" y="475"/>
              <a:ext cx="83" cy="178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70" y="0"/>
                </a:cxn>
                <a:cxn ang="0">
                  <a:pos x="140" y="74"/>
                </a:cxn>
                <a:cxn ang="0">
                  <a:pos x="140" y="227"/>
                </a:cxn>
                <a:cxn ang="0">
                  <a:pos x="70" y="301"/>
                </a:cxn>
                <a:cxn ang="0">
                  <a:pos x="0" y="227"/>
                </a:cxn>
                <a:cxn ang="0">
                  <a:pos x="0" y="74"/>
                </a:cxn>
                <a:cxn ang="0">
                  <a:pos x="46" y="230"/>
                </a:cxn>
                <a:cxn ang="0">
                  <a:pos x="70" y="259"/>
                </a:cxn>
                <a:cxn ang="0">
                  <a:pos x="94" y="230"/>
                </a:cxn>
                <a:cxn ang="0">
                  <a:pos x="94" y="71"/>
                </a:cxn>
                <a:cxn ang="0">
                  <a:pos x="70" y="42"/>
                </a:cxn>
                <a:cxn ang="0">
                  <a:pos x="46" y="71"/>
                </a:cxn>
                <a:cxn ang="0">
                  <a:pos x="46" y="230"/>
                </a:cxn>
              </a:cxnLst>
              <a:rect l="0" t="0" r="r" b="b"/>
              <a:pathLst>
                <a:path w="140" h="301">
                  <a:moveTo>
                    <a:pt x="0" y="74"/>
                  </a:moveTo>
                  <a:cubicBezTo>
                    <a:pt x="0" y="27"/>
                    <a:pt x="24" y="0"/>
                    <a:pt x="70" y="0"/>
                  </a:cubicBezTo>
                  <a:cubicBezTo>
                    <a:pt x="115" y="0"/>
                    <a:pt x="140" y="27"/>
                    <a:pt x="140" y="74"/>
                  </a:cubicBezTo>
                  <a:cubicBezTo>
                    <a:pt x="140" y="227"/>
                    <a:pt x="140" y="227"/>
                    <a:pt x="140" y="227"/>
                  </a:cubicBezTo>
                  <a:cubicBezTo>
                    <a:pt x="140" y="274"/>
                    <a:pt x="115" y="301"/>
                    <a:pt x="70" y="301"/>
                  </a:cubicBezTo>
                  <a:cubicBezTo>
                    <a:pt x="24" y="301"/>
                    <a:pt x="0" y="274"/>
                    <a:pt x="0" y="227"/>
                  </a:cubicBezTo>
                  <a:lnTo>
                    <a:pt x="0" y="74"/>
                  </a:lnTo>
                  <a:close/>
                  <a:moveTo>
                    <a:pt x="46" y="230"/>
                  </a:moveTo>
                  <a:cubicBezTo>
                    <a:pt x="46" y="251"/>
                    <a:pt x="55" y="259"/>
                    <a:pt x="70" y="259"/>
                  </a:cubicBezTo>
                  <a:cubicBezTo>
                    <a:pt x="84" y="259"/>
                    <a:pt x="94" y="251"/>
                    <a:pt x="94" y="230"/>
                  </a:cubicBezTo>
                  <a:cubicBezTo>
                    <a:pt x="94" y="71"/>
                    <a:pt x="94" y="71"/>
                    <a:pt x="94" y="71"/>
                  </a:cubicBezTo>
                  <a:cubicBezTo>
                    <a:pt x="94" y="50"/>
                    <a:pt x="84" y="42"/>
                    <a:pt x="70" y="42"/>
                  </a:cubicBezTo>
                  <a:cubicBezTo>
                    <a:pt x="55" y="42"/>
                    <a:pt x="46" y="50"/>
                    <a:pt x="46" y="71"/>
                  </a:cubicBezTo>
                  <a:lnTo>
                    <a:pt x="46" y="230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78" name="Freeform 30"/>
            <p:cNvSpPr>
              <a:spLocks/>
            </p:cNvSpPr>
            <p:nvPr/>
          </p:nvSpPr>
          <p:spPr bwMode="auto">
            <a:xfrm>
              <a:off x="3775" y="477"/>
              <a:ext cx="115" cy="174"/>
            </a:xfrm>
            <a:custGeom>
              <a:avLst/>
              <a:gdLst/>
              <a:ahLst/>
              <a:cxnLst>
                <a:cxn ang="0">
                  <a:pos x="58" y="124"/>
                </a:cxn>
                <a:cxn ang="0">
                  <a:pos x="59" y="124"/>
                </a:cxn>
                <a:cxn ang="0">
                  <a:pos x="77" y="0"/>
                </a:cxn>
                <a:cxn ang="0">
                  <a:pos x="115" y="0"/>
                </a:cxn>
                <a:cxn ang="0">
                  <a:pos x="115" y="174"/>
                </a:cxn>
                <a:cxn ang="0">
                  <a:pos x="89" y="174"/>
                </a:cxn>
                <a:cxn ang="0">
                  <a:pos x="89" y="50"/>
                </a:cxn>
                <a:cxn ang="0">
                  <a:pos x="89" y="50"/>
                </a:cxn>
                <a:cxn ang="0">
                  <a:pos x="70" y="174"/>
                </a:cxn>
                <a:cxn ang="0">
                  <a:pos x="45" y="174"/>
                </a:cxn>
                <a:cxn ang="0">
                  <a:pos x="24" y="51"/>
                </a:cxn>
                <a:cxn ang="0">
                  <a:pos x="24" y="51"/>
                </a:cxn>
                <a:cxn ang="0">
                  <a:pos x="24" y="174"/>
                </a:cxn>
                <a:cxn ang="0">
                  <a:pos x="0" y="174"/>
                </a:cxn>
                <a:cxn ang="0">
                  <a:pos x="0" y="0"/>
                </a:cxn>
                <a:cxn ang="0">
                  <a:pos x="38" y="0"/>
                </a:cxn>
                <a:cxn ang="0">
                  <a:pos x="58" y="124"/>
                </a:cxn>
              </a:cxnLst>
              <a:rect l="0" t="0" r="r" b="b"/>
              <a:pathLst>
                <a:path w="115" h="174">
                  <a:moveTo>
                    <a:pt x="58" y="124"/>
                  </a:moveTo>
                  <a:lnTo>
                    <a:pt x="59" y="124"/>
                  </a:lnTo>
                  <a:lnTo>
                    <a:pt x="77" y="0"/>
                  </a:lnTo>
                  <a:lnTo>
                    <a:pt x="115" y="0"/>
                  </a:lnTo>
                  <a:lnTo>
                    <a:pt x="115" y="174"/>
                  </a:lnTo>
                  <a:lnTo>
                    <a:pt x="89" y="174"/>
                  </a:lnTo>
                  <a:lnTo>
                    <a:pt x="89" y="50"/>
                  </a:lnTo>
                  <a:lnTo>
                    <a:pt x="89" y="50"/>
                  </a:lnTo>
                  <a:lnTo>
                    <a:pt x="70" y="174"/>
                  </a:lnTo>
                  <a:lnTo>
                    <a:pt x="45" y="174"/>
                  </a:lnTo>
                  <a:lnTo>
                    <a:pt x="24" y="51"/>
                  </a:lnTo>
                  <a:lnTo>
                    <a:pt x="24" y="51"/>
                  </a:lnTo>
                  <a:lnTo>
                    <a:pt x="24" y="174"/>
                  </a:lnTo>
                  <a:lnTo>
                    <a:pt x="0" y="174"/>
                  </a:lnTo>
                  <a:lnTo>
                    <a:pt x="0" y="0"/>
                  </a:lnTo>
                  <a:lnTo>
                    <a:pt x="38" y="0"/>
                  </a:lnTo>
                  <a:lnTo>
                    <a:pt x="58" y="124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79" name="Freeform 31"/>
            <p:cNvSpPr>
              <a:spLocks noEditPoints="1"/>
            </p:cNvSpPr>
            <p:nvPr/>
          </p:nvSpPr>
          <p:spPr bwMode="auto">
            <a:xfrm>
              <a:off x="3911" y="477"/>
              <a:ext cx="80" cy="174"/>
            </a:xfrm>
            <a:custGeom>
              <a:avLst/>
              <a:gdLst/>
              <a:ahLst/>
              <a:cxnLst>
                <a:cxn ang="0">
                  <a:pos x="136" y="72"/>
                </a:cxn>
                <a:cxn ang="0">
                  <a:pos x="136" y="110"/>
                </a:cxn>
                <a:cxn ang="0">
                  <a:pos x="67" y="183"/>
                </a:cxn>
                <a:cxn ang="0">
                  <a:pos x="46" y="183"/>
                </a:cxn>
                <a:cxn ang="0">
                  <a:pos x="46" y="293"/>
                </a:cxn>
                <a:cxn ang="0">
                  <a:pos x="0" y="293"/>
                </a:cxn>
                <a:cxn ang="0">
                  <a:pos x="0" y="0"/>
                </a:cxn>
                <a:cxn ang="0">
                  <a:pos x="67" y="0"/>
                </a:cxn>
                <a:cxn ang="0">
                  <a:pos x="136" y="72"/>
                </a:cxn>
                <a:cxn ang="0">
                  <a:pos x="46" y="42"/>
                </a:cxn>
                <a:cxn ang="0">
                  <a:pos x="46" y="141"/>
                </a:cxn>
                <a:cxn ang="0">
                  <a:pos x="67" y="141"/>
                </a:cxn>
                <a:cxn ang="0">
                  <a:pos x="90" y="113"/>
                </a:cxn>
                <a:cxn ang="0">
                  <a:pos x="90" y="69"/>
                </a:cxn>
                <a:cxn ang="0">
                  <a:pos x="67" y="42"/>
                </a:cxn>
                <a:cxn ang="0">
                  <a:pos x="46" y="42"/>
                </a:cxn>
              </a:cxnLst>
              <a:rect l="0" t="0" r="r" b="b"/>
              <a:pathLst>
                <a:path w="136" h="293">
                  <a:moveTo>
                    <a:pt x="136" y="72"/>
                  </a:moveTo>
                  <a:cubicBezTo>
                    <a:pt x="136" y="110"/>
                    <a:pt x="136" y="110"/>
                    <a:pt x="136" y="110"/>
                  </a:cubicBezTo>
                  <a:cubicBezTo>
                    <a:pt x="136" y="157"/>
                    <a:pt x="114" y="183"/>
                    <a:pt x="67" y="183"/>
                  </a:cubicBezTo>
                  <a:cubicBezTo>
                    <a:pt x="46" y="183"/>
                    <a:pt x="46" y="183"/>
                    <a:pt x="46" y="183"/>
                  </a:cubicBezTo>
                  <a:cubicBezTo>
                    <a:pt x="46" y="293"/>
                    <a:pt x="46" y="293"/>
                    <a:pt x="46" y="293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114" y="0"/>
                    <a:pt x="136" y="25"/>
                    <a:pt x="136" y="72"/>
                  </a:cubicBezTo>
                  <a:close/>
                  <a:moveTo>
                    <a:pt x="46" y="42"/>
                  </a:moveTo>
                  <a:cubicBezTo>
                    <a:pt x="46" y="141"/>
                    <a:pt x="46" y="141"/>
                    <a:pt x="46" y="141"/>
                  </a:cubicBezTo>
                  <a:cubicBezTo>
                    <a:pt x="67" y="141"/>
                    <a:pt x="67" y="141"/>
                    <a:pt x="67" y="141"/>
                  </a:cubicBezTo>
                  <a:cubicBezTo>
                    <a:pt x="82" y="141"/>
                    <a:pt x="90" y="134"/>
                    <a:pt x="90" y="113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90" y="48"/>
                    <a:pt x="82" y="42"/>
                    <a:pt x="67" y="42"/>
                  </a:cubicBezTo>
                  <a:lnTo>
                    <a:pt x="46" y="42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80" name="Freeform 32"/>
            <p:cNvSpPr>
              <a:spLocks noEditPoints="1"/>
            </p:cNvSpPr>
            <p:nvPr/>
          </p:nvSpPr>
          <p:spPr bwMode="auto">
            <a:xfrm>
              <a:off x="3994" y="477"/>
              <a:ext cx="96" cy="174"/>
            </a:xfrm>
            <a:custGeom>
              <a:avLst/>
              <a:gdLst/>
              <a:ahLst/>
              <a:cxnLst>
                <a:cxn ang="0">
                  <a:pos x="96" y="174"/>
                </a:cxn>
                <a:cxn ang="0">
                  <a:pos x="68" y="174"/>
                </a:cxn>
                <a:cxn ang="0">
                  <a:pos x="63" y="143"/>
                </a:cxn>
                <a:cxn ang="0">
                  <a:pos x="30" y="143"/>
                </a:cxn>
                <a:cxn ang="0">
                  <a:pos x="25" y="174"/>
                </a:cxn>
                <a:cxn ang="0">
                  <a:pos x="0" y="174"/>
                </a:cxn>
                <a:cxn ang="0">
                  <a:pos x="28" y="0"/>
                </a:cxn>
                <a:cxn ang="0">
                  <a:pos x="68" y="0"/>
                </a:cxn>
                <a:cxn ang="0">
                  <a:pos x="96" y="174"/>
                </a:cxn>
                <a:cxn ang="0">
                  <a:pos x="33" y="119"/>
                </a:cxn>
                <a:cxn ang="0">
                  <a:pos x="60" y="119"/>
                </a:cxn>
                <a:cxn ang="0">
                  <a:pos x="47" y="31"/>
                </a:cxn>
                <a:cxn ang="0">
                  <a:pos x="46" y="31"/>
                </a:cxn>
                <a:cxn ang="0">
                  <a:pos x="33" y="119"/>
                </a:cxn>
              </a:cxnLst>
              <a:rect l="0" t="0" r="r" b="b"/>
              <a:pathLst>
                <a:path w="96" h="174">
                  <a:moveTo>
                    <a:pt x="96" y="174"/>
                  </a:moveTo>
                  <a:lnTo>
                    <a:pt x="68" y="174"/>
                  </a:lnTo>
                  <a:lnTo>
                    <a:pt x="63" y="143"/>
                  </a:lnTo>
                  <a:lnTo>
                    <a:pt x="30" y="143"/>
                  </a:lnTo>
                  <a:lnTo>
                    <a:pt x="25" y="174"/>
                  </a:lnTo>
                  <a:lnTo>
                    <a:pt x="0" y="174"/>
                  </a:lnTo>
                  <a:lnTo>
                    <a:pt x="28" y="0"/>
                  </a:lnTo>
                  <a:lnTo>
                    <a:pt x="68" y="0"/>
                  </a:lnTo>
                  <a:lnTo>
                    <a:pt x="96" y="174"/>
                  </a:lnTo>
                  <a:close/>
                  <a:moveTo>
                    <a:pt x="33" y="119"/>
                  </a:moveTo>
                  <a:lnTo>
                    <a:pt x="60" y="119"/>
                  </a:lnTo>
                  <a:lnTo>
                    <a:pt x="47" y="31"/>
                  </a:lnTo>
                  <a:lnTo>
                    <a:pt x="46" y="31"/>
                  </a:lnTo>
                  <a:lnTo>
                    <a:pt x="33" y="119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81" name="Freeform 33"/>
            <p:cNvSpPr>
              <a:spLocks noEditPoints="1"/>
            </p:cNvSpPr>
            <p:nvPr/>
          </p:nvSpPr>
          <p:spPr bwMode="auto">
            <a:xfrm>
              <a:off x="4103" y="477"/>
              <a:ext cx="85" cy="174"/>
            </a:xfrm>
            <a:custGeom>
              <a:avLst/>
              <a:gdLst/>
              <a:ahLst/>
              <a:cxnLst>
                <a:cxn ang="0">
                  <a:pos x="96" y="293"/>
                </a:cxn>
                <a:cxn ang="0">
                  <a:pos x="92" y="257"/>
                </a:cxn>
                <a:cxn ang="0">
                  <a:pos x="92" y="211"/>
                </a:cxn>
                <a:cxn ang="0">
                  <a:pos x="62" y="174"/>
                </a:cxn>
                <a:cxn ang="0">
                  <a:pos x="46" y="174"/>
                </a:cxn>
                <a:cxn ang="0">
                  <a:pos x="46" y="293"/>
                </a:cxn>
                <a:cxn ang="0">
                  <a:pos x="0" y="293"/>
                </a:cxn>
                <a:cxn ang="0">
                  <a:pos x="0" y="0"/>
                </a:cxn>
                <a:cxn ang="0">
                  <a:pos x="70" y="0"/>
                </a:cxn>
                <a:cxn ang="0">
                  <a:pos x="138" y="67"/>
                </a:cxn>
                <a:cxn ang="0">
                  <a:pos x="138" y="90"/>
                </a:cxn>
                <a:cxn ang="0">
                  <a:pos x="108" y="149"/>
                </a:cxn>
                <a:cxn ang="0">
                  <a:pos x="108" y="150"/>
                </a:cxn>
                <a:cxn ang="0">
                  <a:pos x="138" y="212"/>
                </a:cxn>
                <a:cxn ang="0">
                  <a:pos x="138" y="258"/>
                </a:cxn>
                <a:cxn ang="0">
                  <a:pos x="143" y="293"/>
                </a:cxn>
                <a:cxn ang="0">
                  <a:pos x="96" y="293"/>
                </a:cxn>
                <a:cxn ang="0">
                  <a:pos x="46" y="42"/>
                </a:cxn>
                <a:cxn ang="0">
                  <a:pos x="46" y="132"/>
                </a:cxn>
                <a:cxn ang="0">
                  <a:pos x="64" y="132"/>
                </a:cxn>
                <a:cxn ang="0">
                  <a:pos x="92" y="101"/>
                </a:cxn>
                <a:cxn ang="0">
                  <a:pos x="92" y="72"/>
                </a:cxn>
                <a:cxn ang="0">
                  <a:pos x="68" y="42"/>
                </a:cxn>
                <a:cxn ang="0">
                  <a:pos x="46" y="42"/>
                </a:cxn>
              </a:cxnLst>
              <a:rect l="0" t="0" r="r" b="b"/>
              <a:pathLst>
                <a:path w="143" h="293">
                  <a:moveTo>
                    <a:pt x="96" y="293"/>
                  </a:moveTo>
                  <a:cubicBezTo>
                    <a:pt x="94" y="286"/>
                    <a:pt x="92" y="281"/>
                    <a:pt x="92" y="257"/>
                  </a:cubicBezTo>
                  <a:cubicBezTo>
                    <a:pt x="92" y="211"/>
                    <a:pt x="92" y="211"/>
                    <a:pt x="92" y="211"/>
                  </a:cubicBezTo>
                  <a:cubicBezTo>
                    <a:pt x="92" y="184"/>
                    <a:pt x="83" y="174"/>
                    <a:pt x="62" y="174"/>
                  </a:cubicBezTo>
                  <a:cubicBezTo>
                    <a:pt x="46" y="174"/>
                    <a:pt x="46" y="174"/>
                    <a:pt x="46" y="174"/>
                  </a:cubicBezTo>
                  <a:cubicBezTo>
                    <a:pt x="46" y="293"/>
                    <a:pt x="46" y="293"/>
                    <a:pt x="46" y="293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117" y="0"/>
                    <a:pt x="138" y="22"/>
                    <a:pt x="138" y="67"/>
                  </a:cubicBezTo>
                  <a:cubicBezTo>
                    <a:pt x="138" y="90"/>
                    <a:pt x="138" y="90"/>
                    <a:pt x="138" y="90"/>
                  </a:cubicBezTo>
                  <a:cubicBezTo>
                    <a:pt x="138" y="120"/>
                    <a:pt x="128" y="140"/>
                    <a:pt x="108" y="149"/>
                  </a:cubicBezTo>
                  <a:cubicBezTo>
                    <a:pt x="108" y="150"/>
                    <a:pt x="108" y="150"/>
                    <a:pt x="108" y="150"/>
                  </a:cubicBezTo>
                  <a:cubicBezTo>
                    <a:pt x="131" y="160"/>
                    <a:pt x="138" y="182"/>
                    <a:pt x="138" y="212"/>
                  </a:cubicBezTo>
                  <a:cubicBezTo>
                    <a:pt x="138" y="258"/>
                    <a:pt x="138" y="258"/>
                    <a:pt x="138" y="258"/>
                  </a:cubicBezTo>
                  <a:cubicBezTo>
                    <a:pt x="138" y="272"/>
                    <a:pt x="139" y="282"/>
                    <a:pt x="143" y="293"/>
                  </a:cubicBezTo>
                  <a:lnTo>
                    <a:pt x="96" y="293"/>
                  </a:lnTo>
                  <a:close/>
                  <a:moveTo>
                    <a:pt x="46" y="42"/>
                  </a:moveTo>
                  <a:cubicBezTo>
                    <a:pt x="46" y="132"/>
                    <a:pt x="46" y="132"/>
                    <a:pt x="46" y="132"/>
                  </a:cubicBezTo>
                  <a:cubicBezTo>
                    <a:pt x="64" y="132"/>
                    <a:pt x="64" y="132"/>
                    <a:pt x="64" y="132"/>
                  </a:cubicBezTo>
                  <a:cubicBezTo>
                    <a:pt x="81" y="132"/>
                    <a:pt x="92" y="124"/>
                    <a:pt x="92" y="101"/>
                  </a:cubicBezTo>
                  <a:cubicBezTo>
                    <a:pt x="92" y="72"/>
                    <a:pt x="92" y="72"/>
                    <a:pt x="92" y="72"/>
                  </a:cubicBezTo>
                  <a:cubicBezTo>
                    <a:pt x="92" y="51"/>
                    <a:pt x="85" y="42"/>
                    <a:pt x="68" y="42"/>
                  </a:cubicBezTo>
                  <a:lnTo>
                    <a:pt x="46" y="42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82" name="Freeform 34"/>
            <p:cNvSpPr>
              <a:spLocks/>
            </p:cNvSpPr>
            <p:nvPr/>
          </p:nvSpPr>
          <p:spPr bwMode="auto">
            <a:xfrm>
              <a:off x="4203" y="477"/>
              <a:ext cx="74" cy="174"/>
            </a:xfrm>
            <a:custGeom>
              <a:avLst/>
              <a:gdLst/>
              <a:ahLst/>
              <a:cxnLst>
                <a:cxn ang="0">
                  <a:pos x="27" y="73"/>
                </a:cxn>
                <a:cxn ang="0">
                  <a:pos x="65" y="73"/>
                </a:cxn>
                <a:cxn ang="0">
                  <a:pos x="65" y="98"/>
                </a:cxn>
                <a:cxn ang="0">
                  <a:pos x="27" y="98"/>
                </a:cxn>
                <a:cxn ang="0">
                  <a:pos x="27" y="149"/>
                </a:cxn>
                <a:cxn ang="0">
                  <a:pos x="74" y="149"/>
                </a:cxn>
                <a:cxn ang="0">
                  <a:pos x="74" y="174"/>
                </a:cxn>
                <a:cxn ang="0">
                  <a:pos x="0" y="174"/>
                </a:cxn>
                <a:cxn ang="0">
                  <a:pos x="0" y="0"/>
                </a:cxn>
                <a:cxn ang="0">
                  <a:pos x="74" y="0"/>
                </a:cxn>
                <a:cxn ang="0">
                  <a:pos x="74" y="25"/>
                </a:cxn>
                <a:cxn ang="0">
                  <a:pos x="27" y="25"/>
                </a:cxn>
                <a:cxn ang="0">
                  <a:pos x="27" y="73"/>
                </a:cxn>
              </a:cxnLst>
              <a:rect l="0" t="0" r="r" b="b"/>
              <a:pathLst>
                <a:path w="74" h="174">
                  <a:moveTo>
                    <a:pt x="27" y="73"/>
                  </a:moveTo>
                  <a:lnTo>
                    <a:pt x="65" y="73"/>
                  </a:lnTo>
                  <a:lnTo>
                    <a:pt x="65" y="98"/>
                  </a:lnTo>
                  <a:lnTo>
                    <a:pt x="27" y="98"/>
                  </a:lnTo>
                  <a:lnTo>
                    <a:pt x="27" y="149"/>
                  </a:lnTo>
                  <a:lnTo>
                    <a:pt x="74" y="149"/>
                  </a:lnTo>
                  <a:lnTo>
                    <a:pt x="74" y="174"/>
                  </a:lnTo>
                  <a:lnTo>
                    <a:pt x="0" y="174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25"/>
                  </a:lnTo>
                  <a:lnTo>
                    <a:pt x="27" y="25"/>
                  </a:lnTo>
                  <a:lnTo>
                    <a:pt x="27" y="73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83" name="Freeform 35"/>
            <p:cNvSpPr>
              <a:spLocks/>
            </p:cNvSpPr>
            <p:nvPr/>
          </p:nvSpPr>
          <p:spPr bwMode="auto">
            <a:xfrm>
              <a:off x="4295" y="477"/>
              <a:ext cx="86" cy="174"/>
            </a:xfrm>
            <a:custGeom>
              <a:avLst/>
              <a:gdLst/>
              <a:ahLst/>
              <a:cxnLst>
                <a:cxn ang="0">
                  <a:pos x="25" y="48"/>
                </a:cxn>
                <a:cxn ang="0">
                  <a:pos x="24" y="48"/>
                </a:cxn>
                <a:cxn ang="0">
                  <a:pos x="24" y="174"/>
                </a:cxn>
                <a:cxn ang="0">
                  <a:pos x="0" y="174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62" y="104"/>
                </a:cxn>
                <a:cxn ang="0">
                  <a:pos x="62" y="104"/>
                </a:cxn>
                <a:cxn ang="0">
                  <a:pos x="62" y="0"/>
                </a:cxn>
                <a:cxn ang="0">
                  <a:pos x="86" y="0"/>
                </a:cxn>
                <a:cxn ang="0">
                  <a:pos x="86" y="174"/>
                </a:cxn>
                <a:cxn ang="0">
                  <a:pos x="59" y="174"/>
                </a:cxn>
                <a:cxn ang="0">
                  <a:pos x="25" y="48"/>
                </a:cxn>
              </a:cxnLst>
              <a:rect l="0" t="0" r="r" b="b"/>
              <a:pathLst>
                <a:path w="86" h="174">
                  <a:moveTo>
                    <a:pt x="25" y="48"/>
                  </a:moveTo>
                  <a:lnTo>
                    <a:pt x="24" y="48"/>
                  </a:lnTo>
                  <a:lnTo>
                    <a:pt x="24" y="174"/>
                  </a:lnTo>
                  <a:lnTo>
                    <a:pt x="0" y="174"/>
                  </a:lnTo>
                  <a:lnTo>
                    <a:pt x="0" y="0"/>
                  </a:lnTo>
                  <a:lnTo>
                    <a:pt x="34" y="0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2" y="0"/>
                  </a:lnTo>
                  <a:lnTo>
                    <a:pt x="86" y="0"/>
                  </a:lnTo>
                  <a:lnTo>
                    <a:pt x="86" y="174"/>
                  </a:lnTo>
                  <a:lnTo>
                    <a:pt x="59" y="174"/>
                  </a:lnTo>
                  <a:lnTo>
                    <a:pt x="25" y="48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84" name="Freeform 36"/>
            <p:cNvSpPr>
              <a:spLocks noEditPoints="1"/>
            </p:cNvSpPr>
            <p:nvPr/>
          </p:nvSpPr>
          <p:spPr bwMode="auto">
            <a:xfrm>
              <a:off x="4401" y="477"/>
              <a:ext cx="85" cy="1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0"/>
                </a:cxn>
                <a:cxn ang="0">
                  <a:pos x="142" y="72"/>
                </a:cxn>
                <a:cxn ang="0">
                  <a:pos x="142" y="221"/>
                </a:cxn>
                <a:cxn ang="0">
                  <a:pos x="73" y="293"/>
                </a:cxn>
                <a:cxn ang="0">
                  <a:pos x="0" y="293"/>
                </a:cxn>
                <a:cxn ang="0">
                  <a:pos x="0" y="0"/>
                </a:cxn>
                <a:cxn ang="0">
                  <a:pos x="46" y="42"/>
                </a:cxn>
                <a:cxn ang="0">
                  <a:pos x="46" y="251"/>
                </a:cxn>
                <a:cxn ang="0">
                  <a:pos x="72" y="251"/>
                </a:cxn>
                <a:cxn ang="0">
                  <a:pos x="96" y="223"/>
                </a:cxn>
                <a:cxn ang="0">
                  <a:pos x="96" y="70"/>
                </a:cxn>
                <a:cxn ang="0">
                  <a:pos x="72" y="42"/>
                </a:cxn>
                <a:cxn ang="0">
                  <a:pos x="46" y="42"/>
                </a:cxn>
              </a:cxnLst>
              <a:rect l="0" t="0" r="r" b="b"/>
              <a:pathLst>
                <a:path w="142" h="293">
                  <a:moveTo>
                    <a:pt x="0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119" y="0"/>
                    <a:pt x="142" y="25"/>
                    <a:pt x="142" y="72"/>
                  </a:cubicBezTo>
                  <a:cubicBezTo>
                    <a:pt x="142" y="221"/>
                    <a:pt x="142" y="221"/>
                    <a:pt x="142" y="221"/>
                  </a:cubicBezTo>
                  <a:cubicBezTo>
                    <a:pt x="142" y="268"/>
                    <a:pt x="119" y="293"/>
                    <a:pt x="73" y="293"/>
                  </a:cubicBezTo>
                  <a:cubicBezTo>
                    <a:pt x="0" y="293"/>
                    <a:pt x="0" y="293"/>
                    <a:pt x="0" y="293"/>
                  </a:cubicBezTo>
                  <a:lnTo>
                    <a:pt x="0" y="0"/>
                  </a:lnTo>
                  <a:close/>
                  <a:moveTo>
                    <a:pt x="46" y="42"/>
                  </a:moveTo>
                  <a:cubicBezTo>
                    <a:pt x="46" y="251"/>
                    <a:pt x="46" y="251"/>
                    <a:pt x="46" y="251"/>
                  </a:cubicBezTo>
                  <a:cubicBezTo>
                    <a:pt x="72" y="251"/>
                    <a:pt x="72" y="251"/>
                    <a:pt x="72" y="251"/>
                  </a:cubicBezTo>
                  <a:cubicBezTo>
                    <a:pt x="87" y="251"/>
                    <a:pt x="96" y="244"/>
                    <a:pt x="96" y="223"/>
                  </a:cubicBezTo>
                  <a:cubicBezTo>
                    <a:pt x="96" y="70"/>
                    <a:pt x="96" y="70"/>
                    <a:pt x="96" y="70"/>
                  </a:cubicBezTo>
                  <a:cubicBezTo>
                    <a:pt x="96" y="49"/>
                    <a:pt x="87" y="42"/>
                    <a:pt x="72" y="42"/>
                  </a:cubicBezTo>
                  <a:lnTo>
                    <a:pt x="46" y="42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85" name="Freeform 37"/>
            <p:cNvSpPr>
              <a:spLocks noEditPoints="1"/>
            </p:cNvSpPr>
            <p:nvPr/>
          </p:nvSpPr>
          <p:spPr bwMode="auto">
            <a:xfrm>
              <a:off x="4501" y="475"/>
              <a:ext cx="83" cy="178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70" y="0"/>
                </a:cxn>
                <a:cxn ang="0">
                  <a:pos x="140" y="74"/>
                </a:cxn>
                <a:cxn ang="0">
                  <a:pos x="140" y="227"/>
                </a:cxn>
                <a:cxn ang="0">
                  <a:pos x="70" y="301"/>
                </a:cxn>
                <a:cxn ang="0">
                  <a:pos x="0" y="227"/>
                </a:cxn>
                <a:cxn ang="0">
                  <a:pos x="0" y="74"/>
                </a:cxn>
                <a:cxn ang="0">
                  <a:pos x="46" y="230"/>
                </a:cxn>
                <a:cxn ang="0">
                  <a:pos x="70" y="259"/>
                </a:cxn>
                <a:cxn ang="0">
                  <a:pos x="94" y="230"/>
                </a:cxn>
                <a:cxn ang="0">
                  <a:pos x="94" y="71"/>
                </a:cxn>
                <a:cxn ang="0">
                  <a:pos x="70" y="42"/>
                </a:cxn>
                <a:cxn ang="0">
                  <a:pos x="46" y="71"/>
                </a:cxn>
                <a:cxn ang="0">
                  <a:pos x="46" y="230"/>
                </a:cxn>
              </a:cxnLst>
              <a:rect l="0" t="0" r="r" b="b"/>
              <a:pathLst>
                <a:path w="140" h="301">
                  <a:moveTo>
                    <a:pt x="0" y="74"/>
                  </a:moveTo>
                  <a:cubicBezTo>
                    <a:pt x="0" y="27"/>
                    <a:pt x="24" y="0"/>
                    <a:pt x="70" y="0"/>
                  </a:cubicBezTo>
                  <a:cubicBezTo>
                    <a:pt x="115" y="0"/>
                    <a:pt x="140" y="27"/>
                    <a:pt x="140" y="74"/>
                  </a:cubicBezTo>
                  <a:cubicBezTo>
                    <a:pt x="140" y="227"/>
                    <a:pt x="140" y="227"/>
                    <a:pt x="140" y="227"/>
                  </a:cubicBezTo>
                  <a:cubicBezTo>
                    <a:pt x="140" y="274"/>
                    <a:pt x="115" y="301"/>
                    <a:pt x="70" y="301"/>
                  </a:cubicBezTo>
                  <a:cubicBezTo>
                    <a:pt x="24" y="301"/>
                    <a:pt x="0" y="274"/>
                    <a:pt x="0" y="227"/>
                  </a:cubicBezTo>
                  <a:lnTo>
                    <a:pt x="0" y="74"/>
                  </a:lnTo>
                  <a:close/>
                  <a:moveTo>
                    <a:pt x="46" y="230"/>
                  </a:moveTo>
                  <a:cubicBezTo>
                    <a:pt x="46" y="251"/>
                    <a:pt x="55" y="259"/>
                    <a:pt x="70" y="259"/>
                  </a:cubicBezTo>
                  <a:cubicBezTo>
                    <a:pt x="84" y="259"/>
                    <a:pt x="94" y="251"/>
                    <a:pt x="94" y="230"/>
                  </a:cubicBezTo>
                  <a:cubicBezTo>
                    <a:pt x="94" y="71"/>
                    <a:pt x="94" y="71"/>
                    <a:pt x="94" y="71"/>
                  </a:cubicBezTo>
                  <a:cubicBezTo>
                    <a:pt x="94" y="50"/>
                    <a:pt x="84" y="42"/>
                    <a:pt x="70" y="42"/>
                  </a:cubicBezTo>
                  <a:cubicBezTo>
                    <a:pt x="55" y="42"/>
                    <a:pt x="46" y="50"/>
                    <a:pt x="46" y="71"/>
                  </a:cubicBezTo>
                  <a:lnTo>
                    <a:pt x="46" y="230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86" name="Freeform 38"/>
            <p:cNvSpPr>
              <a:spLocks/>
            </p:cNvSpPr>
            <p:nvPr/>
          </p:nvSpPr>
          <p:spPr bwMode="auto">
            <a:xfrm>
              <a:off x="4597" y="475"/>
              <a:ext cx="82" cy="178"/>
            </a:xfrm>
            <a:custGeom>
              <a:avLst/>
              <a:gdLst/>
              <a:ahLst/>
              <a:cxnLst>
                <a:cxn ang="0">
                  <a:pos x="70" y="0"/>
                </a:cxn>
                <a:cxn ang="0">
                  <a:pos x="137" y="74"/>
                </a:cxn>
                <a:cxn ang="0">
                  <a:pos x="137" y="83"/>
                </a:cxn>
                <a:cxn ang="0">
                  <a:pos x="94" y="83"/>
                </a:cxn>
                <a:cxn ang="0">
                  <a:pos x="94" y="71"/>
                </a:cxn>
                <a:cxn ang="0">
                  <a:pos x="71" y="42"/>
                </a:cxn>
                <a:cxn ang="0">
                  <a:pos x="48" y="71"/>
                </a:cxn>
                <a:cxn ang="0">
                  <a:pos x="87" y="135"/>
                </a:cxn>
                <a:cxn ang="0">
                  <a:pos x="138" y="227"/>
                </a:cxn>
                <a:cxn ang="0">
                  <a:pos x="69" y="301"/>
                </a:cxn>
                <a:cxn ang="0">
                  <a:pos x="0" y="227"/>
                </a:cxn>
                <a:cxn ang="0">
                  <a:pos x="0" y="209"/>
                </a:cxn>
                <a:cxn ang="0">
                  <a:pos x="44" y="209"/>
                </a:cxn>
                <a:cxn ang="0">
                  <a:pos x="44" y="230"/>
                </a:cxn>
                <a:cxn ang="0">
                  <a:pos x="68" y="258"/>
                </a:cxn>
                <a:cxn ang="0">
                  <a:pos x="92" y="230"/>
                </a:cxn>
                <a:cxn ang="0">
                  <a:pos x="52" y="166"/>
                </a:cxn>
                <a:cxn ang="0">
                  <a:pos x="2" y="74"/>
                </a:cxn>
                <a:cxn ang="0">
                  <a:pos x="70" y="0"/>
                </a:cxn>
              </a:cxnLst>
              <a:rect l="0" t="0" r="r" b="b"/>
              <a:pathLst>
                <a:path w="138" h="301">
                  <a:moveTo>
                    <a:pt x="70" y="0"/>
                  </a:moveTo>
                  <a:cubicBezTo>
                    <a:pt x="114" y="0"/>
                    <a:pt x="137" y="27"/>
                    <a:pt x="137" y="74"/>
                  </a:cubicBezTo>
                  <a:cubicBezTo>
                    <a:pt x="137" y="83"/>
                    <a:pt x="137" y="83"/>
                    <a:pt x="137" y="83"/>
                  </a:cubicBezTo>
                  <a:cubicBezTo>
                    <a:pt x="94" y="83"/>
                    <a:pt x="94" y="83"/>
                    <a:pt x="94" y="83"/>
                  </a:cubicBezTo>
                  <a:cubicBezTo>
                    <a:pt x="94" y="71"/>
                    <a:pt x="94" y="71"/>
                    <a:pt x="94" y="71"/>
                  </a:cubicBezTo>
                  <a:cubicBezTo>
                    <a:pt x="94" y="50"/>
                    <a:pt x="85" y="42"/>
                    <a:pt x="71" y="42"/>
                  </a:cubicBezTo>
                  <a:cubicBezTo>
                    <a:pt x="56" y="42"/>
                    <a:pt x="48" y="50"/>
                    <a:pt x="48" y="71"/>
                  </a:cubicBezTo>
                  <a:cubicBezTo>
                    <a:pt x="48" y="93"/>
                    <a:pt x="57" y="108"/>
                    <a:pt x="87" y="135"/>
                  </a:cubicBezTo>
                  <a:cubicBezTo>
                    <a:pt x="126" y="169"/>
                    <a:pt x="138" y="193"/>
                    <a:pt x="138" y="227"/>
                  </a:cubicBezTo>
                  <a:cubicBezTo>
                    <a:pt x="138" y="274"/>
                    <a:pt x="114" y="301"/>
                    <a:pt x="69" y="301"/>
                  </a:cubicBezTo>
                  <a:cubicBezTo>
                    <a:pt x="24" y="301"/>
                    <a:pt x="0" y="274"/>
                    <a:pt x="0" y="227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30"/>
                    <a:pt x="44" y="230"/>
                    <a:pt x="44" y="230"/>
                  </a:cubicBezTo>
                  <a:cubicBezTo>
                    <a:pt x="44" y="251"/>
                    <a:pt x="53" y="258"/>
                    <a:pt x="68" y="258"/>
                  </a:cubicBezTo>
                  <a:cubicBezTo>
                    <a:pt x="83" y="258"/>
                    <a:pt x="92" y="251"/>
                    <a:pt x="92" y="230"/>
                  </a:cubicBezTo>
                  <a:cubicBezTo>
                    <a:pt x="92" y="208"/>
                    <a:pt x="83" y="192"/>
                    <a:pt x="52" y="166"/>
                  </a:cubicBezTo>
                  <a:cubicBezTo>
                    <a:pt x="14" y="132"/>
                    <a:pt x="2" y="108"/>
                    <a:pt x="2" y="74"/>
                  </a:cubicBezTo>
                  <a:cubicBezTo>
                    <a:pt x="2" y="27"/>
                    <a:pt x="25" y="0"/>
                    <a:pt x="70" y="0"/>
                  </a:cubicBez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87" name="Freeform 39"/>
            <p:cNvSpPr>
              <a:spLocks/>
            </p:cNvSpPr>
            <p:nvPr/>
          </p:nvSpPr>
          <p:spPr bwMode="auto">
            <a:xfrm>
              <a:off x="4694" y="625"/>
              <a:ext cx="26" cy="51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0" y="0"/>
                </a:cxn>
                <a:cxn ang="0">
                  <a:pos x="26" y="0"/>
                </a:cxn>
                <a:cxn ang="0">
                  <a:pos x="26" y="24"/>
                </a:cxn>
                <a:cxn ang="0">
                  <a:pos x="14" y="51"/>
                </a:cxn>
                <a:cxn ang="0">
                  <a:pos x="3" y="51"/>
                </a:cxn>
                <a:cxn ang="0">
                  <a:pos x="10" y="26"/>
                </a:cxn>
                <a:cxn ang="0">
                  <a:pos x="0" y="26"/>
                </a:cxn>
              </a:cxnLst>
              <a:rect l="0" t="0" r="r" b="b"/>
              <a:pathLst>
                <a:path w="26" h="51">
                  <a:moveTo>
                    <a:pt x="0" y="26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26" y="24"/>
                  </a:lnTo>
                  <a:lnTo>
                    <a:pt x="14" y="51"/>
                  </a:lnTo>
                  <a:lnTo>
                    <a:pt x="3" y="51"/>
                  </a:lnTo>
                  <a:lnTo>
                    <a:pt x="10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88" name="Freeform 40"/>
            <p:cNvSpPr>
              <a:spLocks noEditPoints="1"/>
            </p:cNvSpPr>
            <p:nvPr/>
          </p:nvSpPr>
          <p:spPr bwMode="auto">
            <a:xfrm>
              <a:off x="1274" y="701"/>
              <a:ext cx="85" cy="1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0"/>
                </a:cxn>
                <a:cxn ang="0">
                  <a:pos x="142" y="72"/>
                </a:cxn>
                <a:cxn ang="0">
                  <a:pos x="142" y="221"/>
                </a:cxn>
                <a:cxn ang="0">
                  <a:pos x="73" y="293"/>
                </a:cxn>
                <a:cxn ang="0">
                  <a:pos x="0" y="293"/>
                </a:cxn>
                <a:cxn ang="0">
                  <a:pos x="0" y="0"/>
                </a:cxn>
                <a:cxn ang="0">
                  <a:pos x="46" y="42"/>
                </a:cxn>
                <a:cxn ang="0">
                  <a:pos x="46" y="251"/>
                </a:cxn>
                <a:cxn ang="0">
                  <a:pos x="72" y="251"/>
                </a:cxn>
                <a:cxn ang="0">
                  <a:pos x="96" y="223"/>
                </a:cxn>
                <a:cxn ang="0">
                  <a:pos x="96" y="70"/>
                </a:cxn>
                <a:cxn ang="0">
                  <a:pos x="72" y="42"/>
                </a:cxn>
                <a:cxn ang="0">
                  <a:pos x="46" y="42"/>
                </a:cxn>
              </a:cxnLst>
              <a:rect l="0" t="0" r="r" b="b"/>
              <a:pathLst>
                <a:path w="142" h="293">
                  <a:moveTo>
                    <a:pt x="0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119" y="0"/>
                    <a:pt x="142" y="25"/>
                    <a:pt x="142" y="72"/>
                  </a:cubicBezTo>
                  <a:cubicBezTo>
                    <a:pt x="142" y="221"/>
                    <a:pt x="142" y="221"/>
                    <a:pt x="142" y="221"/>
                  </a:cubicBezTo>
                  <a:cubicBezTo>
                    <a:pt x="142" y="268"/>
                    <a:pt x="119" y="293"/>
                    <a:pt x="73" y="293"/>
                  </a:cubicBezTo>
                  <a:cubicBezTo>
                    <a:pt x="0" y="293"/>
                    <a:pt x="0" y="293"/>
                    <a:pt x="0" y="293"/>
                  </a:cubicBezTo>
                  <a:lnTo>
                    <a:pt x="0" y="0"/>
                  </a:lnTo>
                  <a:close/>
                  <a:moveTo>
                    <a:pt x="46" y="42"/>
                  </a:moveTo>
                  <a:cubicBezTo>
                    <a:pt x="46" y="251"/>
                    <a:pt x="46" y="251"/>
                    <a:pt x="46" y="251"/>
                  </a:cubicBezTo>
                  <a:cubicBezTo>
                    <a:pt x="72" y="251"/>
                    <a:pt x="72" y="251"/>
                    <a:pt x="72" y="251"/>
                  </a:cubicBezTo>
                  <a:cubicBezTo>
                    <a:pt x="87" y="251"/>
                    <a:pt x="96" y="244"/>
                    <a:pt x="96" y="223"/>
                  </a:cubicBezTo>
                  <a:cubicBezTo>
                    <a:pt x="96" y="70"/>
                    <a:pt x="96" y="70"/>
                    <a:pt x="96" y="70"/>
                  </a:cubicBezTo>
                  <a:cubicBezTo>
                    <a:pt x="96" y="49"/>
                    <a:pt x="87" y="42"/>
                    <a:pt x="72" y="42"/>
                  </a:cubicBezTo>
                  <a:lnTo>
                    <a:pt x="46" y="42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89" name="Freeform 41"/>
            <p:cNvSpPr>
              <a:spLocks/>
            </p:cNvSpPr>
            <p:nvPr/>
          </p:nvSpPr>
          <p:spPr bwMode="auto">
            <a:xfrm>
              <a:off x="1376" y="701"/>
              <a:ext cx="75" cy="174"/>
            </a:xfrm>
            <a:custGeom>
              <a:avLst/>
              <a:gdLst/>
              <a:ahLst/>
              <a:cxnLst>
                <a:cxn ang="0">
                  <a:pos x="27" y="73"/>
                </a:cxn>
                <a:cxn ang="0">
                  <a:pos x="65" y="73"/>
                </a:cxn>
                <a:cxn ang="0">
                  <a:pos x="65" y="98"/>
                </a:cxn>
                <a:cxn ang="0">
                  <a:pos x="27" y="98"/>
                </a:cxn>
                <a:cxn ang="0">
                  <a:pos x="27" y="149"/>
                </a:cxn>
                <a:cxn ang="0">
                  <a:pos x="75" y="149"/>
                </a:cxn>
                <a:cxn ang="0">
                  <a:pos x="75" y="174"/>
                </a:cxn>
                <a:cxn ang="0">
                  <a:pos x="0" y="174"/>
                </a:cxn>
                <a:cxn ang="0">
                  <a:pos x="0" y="0"/>
                </a:cxn>
                <a:cxn ang="0">
                  <a:pos x="75" y="0"/>
                </a:cxn>
                <a:cxn ang="0">
                  <a:pos x="75" y="25"/>
                </a:cxn>
                <a:cxn ang="0">
                  <a:pos x="27" y="25"/>
                </a:cxn>
                <a:cxn ang="0">
                  <a:pos x="27" y="73"/>
                </a:cxn>
              </a:cxnLst>
              <a:rect l="0" t="0" r="r" b="b"/>
              <a:pathLst>
                <a:path w="75" h="174">
                  <a:moveTo>
                    <a:pt x="27" y="73"/>
                  </a:moveTo>
                  <a:lnTo>
                    <a:pt x="65" y="73"/>
                  </a:lnTo>
                  <a:lnTo>
                    <a:pt x="65" y="98"/>
                  </a:lnTo>
                  <a:lnTo>
                    <a:pt x="27" y="98"/>
                  </a:lnTo>
                  <a:lnTo>
                    <a:pt x="27" y="149"/>
                  </a:lnTo>
                  <a:lnTo>
                    <a:pt x="75" y="149"/>
                  </a:lnTo>
                  <a:lnTo>
                    <a:pt x="75" y="174"/>
                  </a:lnTo>
                  <a:lnTo>
                    <a:pt x="0" y="174"/>
                  </a:lnTo>
                  <a:lnTo>
                    <a:pt x="0" y="0"/>
                  </a:lnTo>
                  <a:lnTo>
                    <a:pt x="75" y="0"/>
                  </a:lnTo>
                  <a:lnTo>
                    <a:pt x="75" y="25"/>
                  </a:lnTo>
                  <a:lnTo>
                    <a:pt x="27" y="25"/>
                  </a:lnTo>
                  <a:lnTo>
                    <a:pt x="27" y="73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90" name="Freeform 42"/>
            <p:cNvSpPr>
              <a:spLocks noEditPoints="1"/>
            </p:cNvSpPr>
            <p:nvPr/>
          </p:nvSpPr>
          <p:spPr bwMode="auto">
            <a:xfrm>
              <a:off x="1468" y="701"/>
              <a:ext cx="85" cy="174"/>
            </a:xfrm>
            <a:custGeom>
              <a:avLst/>
              <a:gdLst/>
              <a:ahLst/>
              <a:cxnLst>
                <a:cxn ang="0">
                  <a:pos x="96" y="293"/>
                </a:cxn>
                <a:cxn ang="0">
                  <a:pos x="92" y="257"/>
                </a:cxn>
                <a:cxn ang="0">
                  <a:pos x="92" y="211"/>
                </a:cxn>
                <a:cxn ang="0">
                  <a:pos x="62" y="174"/>
                </a:cxn>
                <a:cxn ang="0">
                  <a:pos x="46" y="174"/>
                </a:cxn>
                <a:cxn ang="0">
                  <a:pos x="46" y="293"/>
                </a:cxn>
                <a:cxn ang="0">
                  <a:pos x="0" y="293"/>
                </a:cxn>
                <a:cxn ang="0">
                  <a:pos x="0" y="0"/>
                </a:cxn>
                <a:cxn ang="0">
                  <a:pos x="69" y="0"/>
                </a:cxn>
                <a:cxn ang="0">
                  <a:pos x="138" y="67"/>
                </a:cxn>
                <a:cxn ang="0">
                  <a:pos x="138" y="90"/>
                </a:cxn>
                <a:cxn ang="0">
                  <a:pos x="107" y="149"/>
                </a:cxn>
                <a:cxn ang="0">
                  <a:pos x="107" y="150"/>
                </a:cxn>
                <a:cxn ang="0">
                  <a:pos x="138" y="212"/>
                </a:cxn>
                <a:cxn ang="0">
                  <a:pos x="138" y="258"/>
                </a:cxn>
                <a:cxn ang="0">
                  <a:pos x="143" y="293"/>
                </a:cxn>
                <a:cxn ang="0">
                  <a:pos x="96" y="293"/>
                </a:cxn>
                <a:cxn ang="0">
                  <a:pos x="46" y="42"/>
                </a:cxn>
                <a:cxn ang="0">
                  <a:pos x="46" y="132"/>
                </a:cxn>
                <a:cxn ang="0">
                  <a:pos x="64" y="132"/>
                </a:cxn>
                <a:cxn ang="0">
                  <a:pos x="91" y="101"/>
                </a:cxn>
                <a:cxn ang="0">
                  <a:pos x="91" y="72"/>
                </a:cxn>
                <a:cxn ang="0">
                  <a:pos x="68" y="42"/>
                </a:cxn>
                <a:cxn ang="0">
                  <a:pos x="46" y="42"/>
                </a:cxn>
              </a:cxnLst>
              <a:rect l="0" t="0" r="r" b="b"/>
              <a:pathLst>
                <a:path w="143" h="293">
                  <a:moveTo>
                    <a:pt x="96" y="293"/>
                  </a:moveTo>
                  <a:cubicBezTo>
                    <a:pt x="94" y="286"/>
                    <a:pt x="92" y="281"/>
                    <a:pt x="92" y="257"/>
                  </a:cubicBezTo>
                  <a:cubicBezTo>
                    <a:pt x="92" y="211"/>
                    <a:pt x="92" y="211"/>
                    <a:pt x="92" y="211"/>
                  </a:cubicBezTo>
                  <a:cubicBezTo>
                    <a:pt x="92" y="184"/>
                    <a:pt x="83" y="174"/>
                    <a:pt x="62" y="174"/>
                  </a:cubicBezTo>
                  <a:cubicBezTo>
                    <a:pt x="46" y="174"/>
                    <a:pt x="46" y="174"/>
                    <a:pt x="46" y="174"/>
                  </a:cubicBezTo>
                  <a:cubicBezTo>
                    <a:pt x="46" y="293"/>
                    <a:pt x="46" y="293"/>
                    <a:pt x="46" y="293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117" y="0"/>
                    <a:pt x="138" y="22"/>
                    <a:pt x="138" y="67"/>
                  </a:cubicBezTo>
                  <a:cubicBezTo>
                    <a:pt x="138" y="90"/>
                    <a:pt x="138" y="90"/>
                    <a:pt x="138" y="90"/>
                  </a:cubicBezTo>
                  <a:cubicBezTo>
                    <a:pt x="138" y="121"/>
                    <a:pt x="128" y="140"/>
                    <a:pt x="107" y="149"/>
                  </a:cubicBezTo>
                  <a:cubicBezTo>
                    <a:pt x="107" y="150"/>
                    <a:pt x="107" y="150"/>
                    <a:pt x="107" y="150"/>
                  </a:cubicBezTo>
                  <a:cubicBezTo>
                    <a:pt x="131" y="160"/>
                    <a:pt x="138" y="182"/>
                    <a:pt x="138" y="212"/>
                  </a:cubicBezTo>
                  <a:cubicBezTo>
                    <a:pt x="138" y="258"/>
                    <a:pt x="138" y="258"/>
                    <a:pt x="138" y="258"/>
                  </a:cubicBezTo>
                  <a:cubicBezTo>
                    <a:pt x="138" y="272"/>
                    <a:pt x="138" y="282"/>
                    <a:pt x="143" y="293"/>
                  </a:cubicBezTo>
                  <a:lnTo>
                    <a:pt x="96" y="293"/>
                  </a:lnTo>
                  <a:close/>
                  <a:moveTo>
                    <a:pt x="46" y="42"/>
                  </a:moveTo>
                  <a:cubicBezTo>
                    <a:pt x="46" y="132"/>
                    <a:pt x="46" y="132"/>
                    <a:pt x="46" y="132"/>
                  </a:cubicBezTo>
                  <a:cubicBezTo>
                    <a:pt x="64" y="132"/>
                    <a:pt x="64" y="132"/>
                    <a:pt x="64" y="132"/>
                  </a:cubicBezTo>
                  <a:cubicBezTo>
                    <a:pt x="81" y="132"/>
                    <a:pt x="91" y="124"/>
                    <a:pt x="91" y="101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51"/>
                    <a:pt x="84" y="42"/>
                    <a:pt x="68" y="42"/>
                  </a:cubicBezTo>
                  <a:lnTo>
                    <a:pt x="46" y="42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91" name="Freeform 43"/>
            <p:cNvSpPr>
              <a:spLocks/>
            </p:cNvSpPr>
            <p:nvPr/>
          </p:nvSpPr>
          <p:spPr bwMode="auto">
            <a:xfrm>
              <a:off x="1568" y="701"/>
              <a:ext cx="75" cy="174"/>
            </a:xfrm>
            <a:custGeom>
              <a:avLst/>
              <a:gdLst/>
              <a:ahLst/>
              <a:cxnLst>
                <a:cxn ang="0">
                  <a:pos x="27" y="73"/>
                </a:cxn>
                <a:cxn ang="0">
                  <a:pos x="65" y="73"/>
                </a:cxn>
                <a:cxn ang="0">
                  <a:pos x="65" y="98"/>
                </a:cxn>
                <a:cxn ang="0">
                  <a:pos x="27" y="98"/>
                </a:cxn>
                <a:cxn ang="0">
                  <a:pos x="27" y="149"/>
                </a:cxn>
                <a:cxn ang="0">
                  <a:pos x="75" y="149"/>
                </a:cxn>
                <a:cxn ang="0">
                  <a:pos x="75" y="174"/>
                </a:cxn>
                <a:cxn ang="0">
                  <a:pos x="0" y="174"/>
                </a:cxn>
                <a:cxn ang="0">
                  <a:pos x="0" y="0"/>
                </a:cxn>
                <a:cxn ang="0">
                  <a:pos x="75" y="0"/>
                </a:cxn>
                <a:cxn ang="0">
                  <a:pos x="75" y="25"/>
                </a:cxn>
                <a:cxn ang="0">
                  <a:pos x="27" y="25"/>
                </a:cxn>
                <a:cxn ang="0">
                  <a:pos x="27" y="73"/>
                </a:cxn>
              </a:cxnLst>
              <a:rect l="0" t="0" r="r" b="b"/>
              <a:pathLst>
                <a:path w="75" h="174">
                  <a:moveTo>
                    <a:pt x="27" y="73"/>
                  </a:moveTo>
                  <a:lnTo>
                    <a:pt x="65" y="73"/>
                  </a:lnTo>
                  <a:lnTo>
                    <a:pt x="65" y="98"/>
                  </a:lnTo>
                  <a:lnTo>
                    <a:pt x="27" y="98"/>
                  </a:lnTo>
                  <a:lnTo>
                    <a:pt x="27" y="149"/>
                  </a:lnTo>
                  <a:lnTo>
                    <a:pt x="75" y="149"/>
                  </a:lnTo>
                  <a:lnTo>
                    <a:pt x="75" y="174"/>
                  </a:lnTo>
                  <a:lnTo>
                    <a:pt x="0" y="174"/>
                  </a:lnTo>
                  <a:lnTo>
                    <a:pt x="0" y="0"/>
                  </a:lnTo>
                  <a:lnTo>
                    <a:pt x="75" y="0"/>
                  </a:lnTo>
                  <a:lnTo>
                    <a:pt x="75" y="25"/>
                  </a:lnTo>
                  <a:lnTo>
                    <a:pt x="27" y="25"/>
                  </a:lnTo>
                  <a:lnTo>
                    <a:pt x="27" y="73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92" name="Freeform 44"/>
            <p:cNvSpPr>
              <a:spLocks/>
            </p:cNvSpPr>
            <p:nvPr/>
          </p:nvSpPr>
          <p:spPr bwMode="auto">
            <a:xfrm>
              <a:off x="1658" y="699"/>
              <a:ext cx="81" cy="178"/>
            </a:xfrm>
            <a:custGeom>
              <a:avLst/>
              <a:gdLst/>
              <a:ahLst/>
              <a:cxnLst>
                <a:cxn ang="0">
                  <a:pos x="137" y="188"/>
                </a:cxn>
                <a:cxn ang="0">
                  <a:pos x="137" y="227"/>
                </a:cxn>
                <a:cxn ang="0">
                  <a:pos x="69" y="301"/>
                </a:cxn>
                <a:cxn ang="0">
                  <a:pos x="0" y="227"/>
                </a:cxn>
                <a:cxn ang="0">
                  <a:pos x="0" y="74"/>
                </a:cxn>
                <a:cxn ang="0">
                  <a:pos x="69" y="0"/>
                </a:cxn>
                <a:cxn ang="0">
                  <a:pos x="137" y="74"/>
                </a:cxn>
                <a:cxn ang="0">
                  <a:pos x="137" y="103"/>
                </a:cxn>
                <a:cxn ang="0">
                  <a:pos x="94" y="103"/>
                </a:cxn>
                <a:cxn ang="0">
                  <a:pos x="94" y="71"/>
                </a:cxn>
                <a:cxn ang="0">
                  <a:pos x="70" y="42"/>
                </a:cxn>
                <a:cxn ang="0">
                  <a:pos x="46" y="71"/>
                </a:cxn>
                <a:cxn ang="0">
                  <a:pos x="46" y="230"/>
                </a:cxn>
                <a:cxn ang="0">
                  <a:pos x="70" y="258"/>
                </a:cxn>
                <a:cxn ang="0">
                  <a:pos x="94" y="230"/>
                </a:cxn>
                <a:cxn ang="0">
                  <a:pos x="94" y="188"/>
                </a:cxn>
                <a:cxn ang="0">
                  <a:pos x="137" y="188"/>
                </a:cxn>
              </a:cxnLst>
              <a:rect l="0" t="0" r="r" b="b"/>
              <a:pathLst>
                <a:path w="137" h="301">
                  <a:moveTo>
                    <a:pt x="137" y="188"/>
                  </a:moveTo>
                  <a:cubicBezTo>
                    <a:pt x="137" y="227"/>
                    <a:pt x="137" y="227"/>
                    <a:pt x="137" y="227"/>
                  </a:cubicBezTo>
                  <a:cubicBezTo>
                    <a:pt x="137" y="274"/>
                    <a:pt x="114" y="301"/>
                    <a:pt x="69" y="301"/>
                  </a:cubicBezTo>
                  <a:cubicBezTo>
                    <a:pt x="23" y="301"/>
                    <a:pt x="0" y="274"/>
                    <a:pt x="0" y="227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27"/>
                    <a:pt x="23" y="0"/>
                    <a:pt x="69" y="0"/>
                  </a:cubicBezTo>
                  <a:cubicBezTo>
                    <a:pt x="114" y="0"/>
                    <a:pt x="137" y="27"/>
                    <a:pt x="137" y="74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94" y="103"/>
                    <a:pt x="94" y="103"/>
                    <a:pt x="94" y="103"/>
                  </a:cubicBezTo>
                  <a:cubicBezTo>
                    <a:pt x="94" y="71"/>
                    <a:pt x="94" y="71"/>
                    <a:pt x="94" y="71"/>
                  </a:cubicBezTo>
                  <a:cubicBezTo>
                    <a:pt x="94" y="50"/>
                    <a:pt x="85" y="42"/>
                    <a:pt x="70" y="42"/>
                  </a:cubicBezTo>
                  <a:cubicBezTo>
                    <a:pt x="55" y="42"/>
                    <a:pt x="46" y="50"/>
                    <a:pt x="46" y="71"/>
                  </a:cubicBezTo>
                  <a:cubicBezTo>
                    <a:pt x="46" y="230"/>
                    <a:pt x="46" y="230"/>
                    <a:pt x="46" y="230"/>
                  </a:cubicBezTo>
                  <a:cubicBezTo>
                    <a:pt x="46" y="251"/>
                    <a:pt x="55" y="258"/>
                    <a:pt x="70" y="258"/>
                  </a:cubicBezTo>
                  <a:cubicBezTo>
                    <a:pt x="85" y="258"/>
                    <a:pt x="94" y="251"/>
                    <a:pt x="94" y="230"/>
                  </a:cubicBezTo>
                  <a:cubicBezTo>
                    <a:pt x="94" y="188"/>
                    <a:pt x="94" y="188"/>
                    <a:pt x="94" y="188"/>
                  </a:cubicBezTo>
                  <a:lnTo>
                    <a:pt x="137" y="188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93" name="Freeform 45"/>
            <p:cNvSpPr>
              <a:spLocks/>
            </p:cNvSpPr>
            <p:nvPr/>
          </p:nvSpPr>
          <p:spPr bwMode="auto">
            <a:xfrm>
              <a:off x="1757" y="701"/>
              <a:ext cx="86" cy="174"/>
            </a:xfrm>
            <a:custGeom>
              <a:avLst/>
              <a:gdLst/>
              <a:ahLst/>
              <a:cxnLst>
                <a:cxn ang="0">
                  <a:pos x="27" y="174"/>
                </a:cxn>
                <a:cxn ang="0">
                  <a:pos x="0" y="174"/>
                </a:cxn>
                <a:cxn ang="0">
                  <a:pos x="0" y="0"/>
                </a:cxn>
                <a:cxn ang="0">
                  <a:pos x="27" y="0"/>
                </a:cxn>
                <a:cxn ang="0">
                  <a:pos x="27" y="75"/>
                </a:cxn>
                <a:cxn ang="0">
                  <a:pos x="58" y="75"/>
                </a:cxn>
                <a:cxn ang="0">
                  <a:pos x="58" y="0"/>
                </a:cxn>
                <a:cxn ang="0">
                  <a:pos x="86" y="0"/>
                </a:cxn>
                <a:cxn ang="0">
                  <a:pos x="86" y="174"/>
                </a:cxn>
                <a:cxn ang="0">
                  <a:pos x="58" y="174"/>
                </a:cxn>
                <a:cxn ang="0">
                  <a:pos x="58" y="100"/>
                </a:cxn>
                <a:cxn ang="0">
                  <a:pos x="27" y="100"/>
                </a:cxn>
                <a:cxn ang="0">
                  <a:pos x="27" y="174"/>
                </a:cxn>
              </a:cxnLst>
              <a:rect l="0" t="0" r="r" b="b"/>
              <a:pathLst>
                <a:path w="86" h="174">
                  <a:moveTo>
                    <a:pt x="27" y="174"/>
                  </a:moveTo>
                  <a:lnTo>
                    <a:pt x="0" y="174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75"/>
                  </a:lnTo>
                  <a:lnTo>
                    <a:pt x="58" y="75"/>
                  </a:lnTo>
                  <a:lnTo>
                    <a:pt x="58" y="0"/>
                  </a:lnTo>
                  <a:lnTo>
                    <a:pt x="86" y="0"/>
                  </a:lnTo>
                  <a:lnTo>
                    <a:pt x="86" y="174"/>
                  </a:lnTo>
                  <a:lnTo>
                    <a:pt x="58" y="174"/>
                  </a:lnTo>
                  <a:lnTo>
                    <a:pt x="58" y="100"/>
                  </a:lnTo>
                  <a:lnTo>
                    <a:pt x="27" y="100"/>
                  </a:lnTo>
                  <a:lnTo>
                    <a:pt x="27" y="174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94" name="Freeform 46"/>
            <p:cNvSpPr>
              <a:spLocks noEditPoints="1"/>
            </p:cNvSpPr>
            <p:nvPr/>
          </p:nvSpPr>
          <p:spPr bwMode="auto">
            <a:xfrm>
              <a:off x="1861" y="699"/>
              <a:ext cx="83" cy="178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70" y="0"/>
                </a:cxn>
                <a:cxn ang="0">
                  <a:pos x="140" y="74"/>
                </a:cxn>
                <a:cxn ang="0">
                  <a:pos x="140" y="227"/>
                </a:cxn>
                <a:cxn ang="0">
                  <a:pos x="70" y="301"/>
                </a:cxn>
                <a:cxn ang="0">
                  <a:pos x="0" y="227"/>
                </a:cxn>
                <a:cxn ang="0">
                  <a:pos x="0" y="74"/>
                </a:cxn>
                <a:cxn ang="0">
                  <a:pos x="46" y="230"/>
                </a:cxn>
                <a:cxn ang="0">
                  <a:pos x="70" y="259"/>
                </a:cxn>
                <a:cxn ang="0">
                  <a:pos x="94" y="230"/>
                </a:cxn>
                <a:cxn ang="0">
                  <a:pos x="94" y="71"/>
                </a:cxn>
                <a:cxn ang="0">
                  <a:pos x="70" y="42"/>
                </a:cxn>
                <a:cxn ang="0">
                  <a:pos x="46" y="71"/>
                </a:cxn>
                <a:cxn ang="0">
                  <a:pos x="46" y="230"/>
                </a:cxn>
              </a:cxnLst>
              <a:rect l="0" t="0" r="r" b="b"/>
              <a:pathLst>
                <a:path w="140" h="301">
                  <a:moveTo>
                    <a:pt x="0" y="74"/>
                  </a:moveTo>
                  <a:cubicBezTo>
                    <a:pt x="0" y="27"/>
                    <a:pt x="25" y="0"/>
                    <a:pt x="70" y="0"/>
                  </a:cubicBezTo>
                  <a:cubicBezTo>
                    <a:pt x="115" y="0"/>
                    <a:pt x="140" y="27"/>
                    <a:pt x="140" y="74"/>
                  </a:cubicBezTo>
                  <a:cubicBezTo>
                    <a:pt x="140" y="227"/>
                    <a:pt x="140" y="227"/>
                    <a:pt x="140" y="227"/>
                  </a:cubicBezTo>
                  <a:cubicBezTo>
                    <a:pt x="140" y="274"/>
                    <a:pt x="115" y="301"/>
                    <a:pt x="70" y="301"/>
                  </a:cubicBezTo>
                  <a:cubicBezTo>
                    <a:pt x="25" y="301"/>
                    <a:pt x="0" y="274"/>
                    <a:pt x="0" y="227"/>
                  </a:cubicBezTo>
                  <a:lnTo>
                    <a:pt x="0" y="74"/>
                  </a:lnTo>
                  <a:close/>
                  <a:moveTo>
                    <a:pt x="46" y="230"/>
                  </a:moveTo>
                  <a:cubicBezTo>
                    <a:pt x="46" y="251"/>
                    <a:pt x="55" y="259"/>
                    <a:pt x="70" y="259"/>
                  </a:cubicBezTo>
                  <a:cubicBezTo>
                    <a:pt x="85" y="259"/>
                    <a:pt x="94" y="251"/>
                    <a:pt x="94" y="230"/>
                  </a:cubicBezTo>
                  <a:cubicBezTo>
                    <a:pt x="94" y="71"/>
                    <a:pt x="94" y="71"/>
                    <a:pt x="94" y="71"/>
                  </a:cubicBezTo>
                  <a:cubicBezTo>
                    <a:pt x="94" y="50"/>
                    <a:pt x="85" y="42"/>
                    <a:pt x="70" y="42"/>
                  </a:cubicBezTo>
                  <a:cubicBezTo>
                    <a:pt x="55" y="42"/>
                    <a:pt x="46" y="50"/>
                    <a:pt x="46" y="71"/>
                  </a:cubicBezTo>
                  <a:lnTo>
                    <a:pt x="46" y="230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95" name="Freeform 47"/>
            <p:cNvSpPr>
              <a:spLocks/>
            </p:cNvSpPr>
            <p:nvPr/>
          </p:nvSpPr>
          <p:spPr bwMode="auto">
            <a:xfrm>
              <a:off x="1957" y="699"/>
              <a:ext cx="82" cy="178"/>
            </a:xfrm>
            <a:custGeom>
              <a:avLst/>
              <a:gdLst/>
              <a:ahLst/>
              <a:cxnLst>
                <a:cxn ang="0">
                  <a:pos x="69" y="0"/>
                </a:cxn>
                <a:cxn ang="0">
                  <a:pos x="137" y="74"/>
                </a:cxn>
                <a:cxn ang="0">
                  <a:pos x="137" y="83"/>
                </a:cxn>
                <a:cxn ang="0">
                  <a:pos x="93" y="83"/>
                </a:cxn>
                <a:cxn ang="0">
                  <a:pos x="93" y="71"/>
                </a:cxn>
                <a:cxn ang="0">
                  <a:pos x="70" y="42"/>
                </a:cxn>
                <a:cxn ang="0">
                  <a:pos x="47" y="71"/>
                </a:cxn>
                <a:cxn ang="0">
                  <a:pos x="87" y="135"/>
                </a:cxn>
                <a:cxn ang="0">
                  <a:pos x="137" y="227"/>
                </a:cxn>
                <a:cxn ang="0">
                  <a:pos x="69" y="301"/>
                </a:cxn>
                <a:cxn ang="0">
                  <a:pos x="0" y="227"/>
                </a:cxn>
                <a:cxn ang="0">
                  <a:pos x="0" y="209"/>
                </a:cxn>
                <a:cxn ang="0">
                  <a:pos x="43" y="209"/>
                </a:cxn>
                <a:cxn ang="0">
                  <a:pos x="43" y="230"/>
                </a:cxn>
                <a:cxn ang="0">
                  <a:pos x="67" y="258"/>
                </a:cxn>
                <a:cxn ang="0">
                  <a:pos x="91" y="230"/>
                </a:cxn>
                <a:cxn ang="0">
                  <a:pos x="52" y="166"/>
                </a:cxn>
                <a:cxn ang="0">
                  <a:pos x="1" y="74"/>
                </a:cxn>
                <a:cxn ang="0">
                  <a:pos x="69" y="0"/>
                </a:cxn>
              </a:cxnLst>
              <a:rect l="0" t="0" r="r" b="b"/>
              <a:pathLst>
                <a:path w="137" h="301">
                  <a:moveTo>
                    <a:pt x="69" y="0"/>
                  </a:moveTo>
                  <a:cubicBezTo>
                    <a:pt x="114" y="0"/>
                    <a:pt x="137" y="27"/>
                    <a:pt x="137" y="74"/>
                  </a:cubicBezTo>
                  <a:cubicBezTo>
                    <a:pt x="137" y="83"/>
                    <a:pt x="137" y="83"/>
                    <a:pt x="137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71"/>
                    <a:pt x="93" y="71"/>
                    <a:pt x="93" y="71"/>
                  </a:cubicBezTo>
                  <a:cubicBezTo>
                    <a:pt x="93" y="50"/>
                    <a:pt x="85" y="42"/>
                    <a:pt x="70" y="42"/>
                  </a:cubicBezTo>
                  <a:cubicBezTo>
                    <a:pt x="56" y="42"/>
                    <a:pt x="47" y="50"/>
                    <a:pt x="47" y="71"/>
                  </a:cubicBezTo>
                  <a:cubicBezTo>
                    <a:pt x="47" y="93"/>
                    <a:pt x="56" y="109"/>
                    <a:pt x="87" y="135"/>
                  </a:cubicBezTo>
                  <a:cubicBezTo>
                    <a:pt x="125" y="169"/>
                    <a:pt x="137" y="193"/>
                    <a:pt x="137" y="227"/>
                  </a:cubicBezTo>
                  <a:cubicBezTo>
                    <a:pt x="137" y="274"/>
                    <a:pt x="114" y="301"/>
                    <a:pt x="69" y="301"/>
                  </a:cubicBezTo>
                  <a:cubicBezTo>
                    <a:pt x="23" y="301"/>
                    <a:pt x="0" y="274"/>
                    <a:pt x="0" y="227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43" y="209"/>
                    <a:pt x="43" y="209"/>
                    <a:pt x="43" y="209"/>
                  </a:cubicBezTo>
                  <a:cubicBezTo>
                    <a:pt x="43" y="230"/>
                    <a:pt x="43" y="230"/>
                    <a:pt x="43" y="230"/>
                  </a:cubicBezTo>
                  <a:cubicBezTo>
                    <a:pt x="43" y="251"/>
                    <a:pt x="53" y="258"/>
                    <a:pt x="67" y="258"/>
                  </a:cubicBezTo>
                  <a:cubicBezTo>
                    <a:pt x="82" y="258"/>
                    <a:pt x="91" y="251"/>
                    <a:pt x="91" y="230"/>
                  </a:cubicBezTo>
                  <a:cubicBezTo>
                    <a:pt x="91" y="208"/>
                    <a:pt x="82" y="193"/>
                    <a:pt x="52" y="166"/>
                  </a:cubicBezTo>
                  <a:cubicBezTo>
                    <a:pt x="13" y="132"/>
                    <a:pt x="1" y="108"/>
                    <a:pt x="1" y="74"/>
                  </a:cubicBezTo>
                  <a:cubicBezTo>
                    <a:pt x="1" y="27"/>
                    <a:pt x="24" y="0"/>
                    <a:pt x="69" y="0"/>
                  </a:cubicBez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96" name="Freeform 48"/>
            <p:cNvSpPr>
              <a:spLocks/>
            </p:cNvSpPr>
            <p:nvPr/>
          </p:nvSpPr>
          <p:spPr bwMode="auto">
            <a:xfrm>
              <a:off x="2093" y="701"/>
              <a:ext cx="115" cy="174"/>
            </a:xfrm>
            <a:custGeom>
              <a:avLst/>
              <a:gdLst/>
              <a:ahLst/>
              <a:cxnLst>
                <a:cxn ang="0">
                  <a:pos x="58" y="123"/>
                </a:cxn>
                <a:cxn ang="0">
                  <a:pos x="59" y="123"/>
                </a:cxn>
                <a:cxn ang="0">
                  <a:pos x="77" y="0"/>
                </a:cxn>
                <a:cxn ang="0">
                  <a:pos x="115" y="0"/>
                </a:cxn>
                <a:cxn ang="0">
                  <a:pos x="115" y="174"/>
                </a:cxn>
                <a:cxn ang="0">
                  <a:pos x="90" y="174"/>
                </a:cxn>
                <a:cxn ang="0">
                  <a:pos x="90" y="49"/>
                </a:cxn>
                <a:cxn ang="0">
                  <a:pos x="89" y="49"/>
                </a:cxn>
                <a:cxn ang="0">
                  <a:pos x="71" y="174"/>
                </a:cxn>
                <a:cxn ang="0">
                  <a:pos x="45" y="174"/>
                </a:cxn>
                <a:cxn ang="0">
                  <a:pos x="24" y="51"/>
                </a:cxn>
                <a:cxn ang="0">
                  <a:pos x="24" y="51"/>
                </a:cxn>
                <a:cxn ang="0">
                  <a:pos x="24" y="174"/>
                </a:cxn>
                <a:cxn ang="0">
                  <a:pos x="0" y="174"/>
                </a:cxn>
                <a:cxn ang="0">
                  <a:pos x="0" y="0"/>
                </a:cxn>
                <a:cxn ang="0">
                  <a:pos x="39" y="0"/>
                </a:cxn>
                <a:cxn ang="0">
                  <a:pos x="58" y="123"/>
                </a:cxn>
              </a:cxnLst>
              <a:rect l="0" t="0" r="r" b="b"/>
              <a:pathLst>
                <a:path w="115" h="174">
                  <a:moveTo>
                    <a:pt x="58" y="123"/>
                  </a:moveTo>
                  <a:lnTo>
                    <a:pt x="59" y="123"/>
                  </a:lnTo>
                  <a:lnTo>
                    <a:pt x="77" y="0"/>
                  </a:lnTo>
                  <a:lnTo>
                    <a:pt x="115" y="0"/>
                  </a:lnTo>
                  <a:lnTo>
                    <a:pt x="115" y="174"/>
                  </a:lnTo>
                  <a:lnTo>
                    <a:pt x="90" y="174"/>
                  </a:lnTo>
                  <a:lnTo>
                    <a:pt x="90" y="49"/>
                  </a:lnTo>
                  <a:lnTo>
                    <a:pt x="89" y="49"/>
                  </a:lnTo>
                  <a:lnTo>
                    <a:pt x="71" y="174"/>
                  </a:lnTo>
                  <a:lnTo>
                    <a:pt x="45" y="174"/>
                  </a:lnTo>
                  <a:lnTo>
                    <a:pt x="24" y="51"/>
                  </a:lnTo>
                  <a:lnTo>
                    <a:pt x="24" y="51"/>
                  </a:lnTo>
                  <a:lnTo>
                    <a:pt x="24" y="174"/>
                  </a:lnTo>
                  <a:lnTo>
                    <a:pt x="0" y="174"/>
                  </a:lnTo>
                  <a:lnTo>
                    <a:pt x="0" y="0"/>
                  </a:lnTo>
                  <a:lnTo>
                    <a:pt x="39" y="0"/>
                  </a:lnTo>
                  <a:lnTo>
                    <a:pt x="58" y="123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97" name="Freeform 49"/>
            <p:cNvSpPr>
              <a:spLocks/>
            </p:cNvSpPr>
            <p:nvPr/>
          </p:nvSpPr>
          <p:spPr bwMode="auto">
            <a:xfrm>
              <a:off x="2227" y="701"/>
              <a:ext cx="82" cy="176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46" y="226"/>
                </a:cxn>
                <a:cxn ang="0">
                  <a:pos x="70" y="255"/>
                </a:cxn>
                <a:cxn ang="0">
                  <a:pos x="94" y="226"/>
                </a:cxn>
                <a:cxn ang="0">
                  <a:pos x="94" y="0"/>
                </a:cxn>
                <a:cxn ang="0">
                  <a:pos x="137" y="0"/>
                </a:cxn>
                <a:cxn ang="0">
                  <a:pos x="137" y="223"/>
                </a:cxn>
                <a:cxn ang="0">
                  <a:pos x="68" y="297"/>
                </a:cxn>
                <a:cxn ang="0">
                  <a:pos x="0" y="223"/>
                </a:cxn>
                <a:cxn ang="0">
                  <a:pos x="0" y="0"/>
                </a:cxn>
                <a:cxn ang="0">
                  <a:pos x="46" y="0"/>
                </a:cxn>
              </a:cxnLst>
              <a:rect l="0" t="0" r="r" b="b"/>
              <a:pathLst>
                <a:path w="137" h="297">
                  <a:moveTo>
                    <a:pt x="46" y="0"/>
                  </a:moveTo>
                  <a:cubicBezTo>
                    <a:pt x="46" y="226"/>
                    <a:pt x="46" y="226"/>
                    <a:pt x="46" y="226"/>
                  </a:cubicBezTo>
                  <a:cubicBezTo>
                    <a:pt x="46" y="247"/>
                    <a:pt x="55" y="255"/>
                    <a:pt x="70" y="255"/>
                  </a:cubicBezTo>
                  <a:cubicBezTo>
                    <a:pt x="84" y="255"/>
                    <a:pt x="94" y="247"/>
                    <a:pt x="94" y="226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223"/>
                    <a:pt x="137" y="223"/>
                    <a:pt x="137" y="223"/>
                  </a:cubicBezTo>
                  <a:cubicBezTo>
                    <a:pt x="137" y="270"/>
                    <a:pt x="114" y="297"/>
                    <a:pt x="68" y="297"/>
                  </a:cubicBezTo>
                  <a:cubicBezTo>
                    <a:pt x="23" y="297"/>
                    <a:pt x="0" y="270"/>
                    <a:pt x="0" y="2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98" name="Freeform 50"/>
            <p:cNvSpPr>
              <a:spLocks/>
            </p:cNvSpPr>
            <p:nvPr/>
          </p:nvSpPr>
          <p:spPr bwMode="auto">
            <a:xfrm>
              <a:off x="2327" y="701"/>
              <a:ext cx="88" cy="174"/>
            </a:xfrm>
            <a:custGeom>
              <a:avLst/>
              <a:gdLst/>
              <a:ahLst/>
              <a:cxnLst>
                <a:cxn ang="0">
                  <a:pos x="26" y="48"/>
                </a:cxn>
                <a:cxn ang="0">
                  <a:pos x="25" y="48"/>
                </a:cxn>
                <a:cxn ang="0">
                  <a:pos x="25" y="174"/>
                </a:cxn>
                <a:cxn ang="0">
                  <a:pos x="0" y="174"/>
                </a:cxn>
                <a:cxn ang="0">
                  <a:pos x="0" y="0"/>
                </a:cxn>
                <a:cxn ang="0">
                  <a:pos x="35" y="0"/>
                </a:cxn>
                <a:cxn ang="0">
                  <a:pos x="63" y="104"/>
                </a:cxn>
                <a:cxn ang="0">
                  <a:pos x="63" y="104"/>
                </a:cxn>
                <a:cxn ang="0">
                  <a:pos x="63" y="0"/>
                </a:cxn>
                <a:cxn ang="0">
                  <a:pos x="88" y="0"/>
                </a:cxn>
                <a:cxn ang="0">
                  <a:pos x="88" y="174"/>
                </a:cxn>
                <a:cxn ang="0">
                  <a:pos x="59" y="174"/>
                </a:cxn>
                <a:cxn ang="0">
                  <a:pos x="26" y="48"/>
                </a:cxn>
              </a:cxnLst>
              <a:rect l="0" t="0" r="r" b="b"/>
              <a:pathLst>
                <a:path w="88" h="174">
                  <a:moveTo>
                    <a:pt x="26" y="48"/>
                  </a:moveTo>
                  <a:lnTo>
                    <a:pt x="25" y="48"/>
                  </a:lnTo>
                  <a:lnTo>
                    <a:pt x="25" y="174"/>
                  </a:lnTo>
                  <a:lnTo>
                    <a:pt x="0" y="174"/>
                  </a:lnTo>
                  <a:lnTo>
                    <a:pt x="0" y="0"/>
                  </a:lnTo>
                  <a:lnTo>
                    <a:pt x="35" y="0"/>
                  </a:lnTo>
                  <a:lnTo>
                    <a:pt x="63" y="104"/>
                  </a:lnTo>
                  <a:lnTo>
                    <a:pt x="63" y="104"/>
                  </a:lnTo>
                  <a:lnTo>
                    <a:pt x="63" y="0"/>
                  </a:lnTo>
                  <a:lnTo>
                    <a:pt x="88" y="0"/>
                  </a:lnTo>
                  <a:lnTo>
                    <a:pt x="88" y="174"/>
                  </a:lnTo>
                  <a:lnTo>
                    <a:pt x="59" y="174"/>
                  </a:lnTo>
                  <a:lnTo>
                    <a:pt x="26" y="48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099" name="Rectangle 51"/>
            <p:cNvSpPr>
              <a:spLocks noChangeArrowheads="1"/>
            </p:cNvSpPr>
            <p:nvPr/>
          </p:nvSpPr>
          <p:spPr bwMode="auto">
            <a:xfrm>
              <a:off x="2434" y="701"/>
              <a:ext cx="28" cy="174"/>
            </a:xfrm>
            <a:prstGeom prst="rect">
              <a:avLst/>
            </a:prstGeom>
            <a:solidFill>
              <a:srgbClr val="FFBB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00" name="Freeform 52"/>
            <p:cNvSpPr>
              <a:spLocks/>
            </p:cNvSpPr>
            <p:nvPr/>
          </p:nvSpPr>
          <p:spPr bwMode="auto">
            <a:xfrm>
              <a:off x="2479" y="699"/>
              <a:ext cx="82" cy="178"/>
            </a:xfrm>
            <a:custGeom>
              <a:avLst/>
              <a:gdLst/>
              <a:ahLst/>
              <a:cxnLst>
                <a:cxn ang="0">
                  <a:pos x="137" y="188"/>
                </a:cxn>
                <a:cxn ang="0">
                  <a:pos x="137" y="227"/>
                </a:cxn>
                <a:cxn ang="0">
                  <a:pos x="69" y="301"/>
                </a:cxn>
                <a:cxn ang="0">
                  <a:pos x="0" y="227"/>
                </a:cxn>
                <a:cxn ang="0">
                  <a:pos x="0" y="74"/>
                </a:cxn>
                <a:cxn ang="0">
                  <a:pos x="69" y="0"/>
                </a:cxn>
                <a:cxn ang="0">
                  <a:pos x="137" y="74"/>
                </a:cxn>
                <a:cxn ang="0">
                  <a:pos x="137" y="103"/>
                </a:cxn>
                <a:cxn ang="0">
                  <a:pos x="94" y="103"/>
                </a:cxn>
                <a:cxn ang="0">
                  <a:pos x="94" y="71"/>
                </a:cxn>
                <a:cxn ang="0">
                  <a:pos x="70" y="42"/>
                </a:cxn>
                <a:cxn ang="0">
                  <a:pos x="46" y="71"/>
                </a:cxn>
                <a:cxn ang="0">
                  <a:pos x="46" y="230"/>
                </a:cxn>
                <a:cxn ang="0">
                  <a:pos x="70" y="258"/>
                </a:cxn>
                <a:cxn ang="0">
                  <a:pos x="94" y="230"/>
                </a:cxn>
                <a:cxn ang="0">
                  <a:pos x="94" y="188"/>
                </a:cxn>
                <a:cxn ang="0">
                  <a:pos x="137" y="188"/>
                </a:cxn>
              </a:cxnLst>
              <a:rect l="0" t="0" r="r" b="b"/>
              <a:pathLst>
                <a:path w="137" h="301">
                  <a:moveTo>
                    <a:pt x="137" y="188"/>
                  </a:moveTo>
                  <a:cubicBezTo>
                    <a:pt x="137" y="227"/>
                    <a:pt x="137" y="227"/>
                    <a:pt x="137" y="227"/>
                  </a:cubicBezTo>
                  <a:cubicBezTo>
                    <a:pt x="137" y="274"/>
                    <a:pt x="114" y="301"/>
                    <a:pt x="69" y="301"/>
                  </a:cubicBezTo>
                  <a:cubicBezTo>
                    <a:pt x="23" y="301"/>
                    <a:pt x="0" y="274"/>
                    <a:pt x="0" y="227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27"/>
                    <a:pt x="23" y="0"/>
                    <a:pt x="69" y="0"/>
                  </a:cubicBezTo>
                  <a:cubicBezTo>
                    <a:pt x="114" y="0"/>
                    <a:pt x="137" y="27"/>
                    <a:pt x="137" y="74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94" y="103"/>
                    <a:pt x="94" y="103"/>
                    <a:pt x="94" y="103"/>
                  </a:cubicBezTo>
                  <a:cubicBezTo>
                    <a:pt x="94" y="71"/>
                    <a:pt x="94" y="71"/>
                    <a:pt x="94" y="71"/>
                  </a:cubicBezTo>
                  <a:cubicBezTo>
                    <a:pt x="94" y="50"/>
                    <a:pt x="84" y="42"/>
                    <a:pt x="70" y="42"/>
                  </a:cubicBezTo>
                  <a:cubicBezTo>
                    <a:pt x="55" y="42"/>
                    <a:pt x="46" y="50"/>
                    <a:pt x="46" y="71"/>
                  </a:cubicBezTo>
                  <a:cubicBezTo>
                    <a:pt x="46" y="230"/>
                    <a:pt x="46" y="230"/>
                    <a:pt x="46" y="230"/>
                  </a:cubicBezTo>
                  <a:cubicBezTo>
                    <a:pt x="46" y="251"/>
                    <a:pt x="55" y="258"/>
                    <a:pt x="70" y="258"/>
                  </a:cubicBezTo>
                  <a:cubicBezTo>
                    <a:pt x="84" y="258"/>
                    <a:pt x="94" y="251"/>
                    <a:pt x="94" y="230"/>
                  </a:cubicBezTo>
                  <a:cubicBezTo>
                    <a:pt x="94" y="188"/>
                    <a:pt x="94" y="188"/>
                    <a:pt x="94" y="188"/>
                  </a:cubicBezTo>
                  <a:lnTo>
                    <a:pt x="137" y="188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01" name="Rectangle 53"/>
            <p:cNvSpPr>
              <a:spLocks noChangeArrowheads="1"/>
            </p:cNvSpPr>
            <p:nvPr/>
          </p:nvSpPr>
          <p:spPr bwMode="auto">
            <a:xfrm>
              <a:off x="2578" y="701"/>
              <a:ext cx="28" cy="174"/>
            </a:xfrm>
            <a:prstGeom prst="rect">
              <a:avLst/>
            </a:prstGeom>
            <a:solidFill>
              <a:srgbClr val="FFBB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02" name="Freeform 54"/>
            <p:cNvSpPr>
              <a:spLocks noEditPoints="1"/>
            </p:cNvSpPr>
            <p:nvPr/>
          </p:nvSpPr>
          <p:spPr bwMode="auto">
            <a:xfrm>
              <a:off x="2625" y="701"/>
              <a:ext cx="82" cy="174"/>
            </a:xfrm>
            <a:custGeom>
              <a:avLst/>
              <a:gdLst/>
              <a:ahLst/>
              <a:cxnLst>
                <a:cxn ang="0">
                  <a:pos x="137" y="72"/>
                </a:cxn>
                <a:cxn ang="0">
                  <a:pos x="137" y="110"/>
                </a:cxn>
                <a:cxn ang="0">
                  <a:pos x="68" y="183"/>
                </a:cxn>
                <a:cxn ang="0">
                  <a:pos x="46" y="183"/>
                </a:cxn>
                <a:cxn ang="0">
                  <a:pos x="46" y="293"/>
                </a:cxn>
                <a:cxn ang="0">
                  <a:pos x="0" y="293"/>
                </a:cxn>
                <a:cxn ang="0">
                  <a:pos x="0" y="0"/>
                </a:cxn>
                <a:cxn ang="0">
                  <a:pos x="68" y="0"/>
                </a:cxn>
                <a:cxn ang="0">
                  <a:pos x="137" y="72"/>
                </a:cxn>
                <a:cxn ang="0">
                  <a:pos x="46" y="42"/>
                </a:cxn>
                <a:cxn ang="0">
                  <a:pos x="46" y="141"/>
                </a:cxn>
                <a:cxn ang="0">
                  <a:pos x="68" y="141"/>
                </a:cxn>
                <a:cxn ang="0">
                  <a:pos x="91" y="113"/>
                </a:cxn>
                <a:cxn ang="0">
                  <a:pos x="91" y="69"/>
                </a:cxn>
                <a:cxn ang="0">
                  <a:pos x="68" y="42"/>
                </a:cxn>
                <a:cxn ang="0">
                  <a:pos x="46" y="42"/>
                </a:cxn>
              </a:cxnLst>
              <a:rect l="0" t="0" r="r" b="b"/>
              <a:pathLst>
                <a:path w="137" h="293">
                  <a:moveTo>
                    <a:pt x="137" y="72"/>
                  </a:moveTo>
                  <a:cubicBezTo>
                    <a:pt x="137" y="110"/>
                    <a:pt x="137" y="110"/>
                    <a:pt x="137" y="110"/>
                  </a:cubicBezTo>
                  <a:cubicBezTo>
                    <a:pt x="137" y="157"/>
                    <a:pt x="114" y="183"/>
                    <a:pt x="68" y="183"/>
                  </a:cubicBezTo>
                  <a:cubicBezTo>
                    <a:pt x="46" y="183"/>
                    <a:pt x="46" y="183"/>
                    <a:pt x="46" y="183"/>
                  </a:cubicBezTo>
                  <a:cubicBezTo>
                    <a:pt x="46" y="293"/>
                    <a:pt x="46" y="293"/>
                    <a:pt x="46" y="293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114" y="0"/>
                    <a:pt x="137" y="25"/>
                    <a:pt x="137" y="72"/>
                  </a:cubicBezTo>
                  <a:close/>
                  <a:moveTo>
                    <a:pt x="46" y="42"/>
                  </a:moveTo>
                  <a:cubicBezTo>
                    <a:pt x="46" y="141"/>
                    <a:pt x="46" y="141"/>
                    <a:pt x="46" y="141"/>
                  </a:cubicBezTo>
                  <a:cubicBezTo>
                    <a:pt x="68" y="141"/>
                    <a:pt x="68" y="141"/>
                    <a:pt x="68" y="141"/>
                  </a:cubicBezTo>
                  <a:cubicBezTo>
                    <a:pt x="83" y="141"/>
                    <a:pt x="91" y="134"/>
                    <a:pt x="91" y="113"/>
                  </a:cubicBezTo>
                  <a:cubicBezTo>
                    <a:pt x="91" y="69"/>
                    <a:pt x="91" y="69"/>
                    <a:pt x="91" y="69"/>
                  </a:cubicBezTo>
                  <a:cubicBezTo>
                    <a:pt x="91" y="48"/>
                    <a:pt x="83" y="42"/>
                    <a:pt x="68" y="42"/>
                  </a:cubicBezTo>
                  <a:lnTo>
                    <a:pt x="46" y="42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03" name="Freeform 55"/>
            <p:cNvSpPr>
              <a:spLocks noEditPoints="1"/>
            </p:cNvSpPr>
            <p:nvPr/>
          </p:nvSpPr>
          <p:spPr bwMode="auto">
            <a:xfrm>
              <a:off x="2709" y="701"/>
              <a:ext cx="96" cy="174"/>
            </a:xfrm>
            <a:custGeom>
              <a:avLst/>
              <a:gdLst/>
              <a:ahLst/>
              <a:cxnLst>
                <a:cxn ang="0">
                  <a:pos x="96" y="174"/>
                </a:cxn>
                <a:cxn ang="0">
                  <a:pos x="68" y="174"/>
                </a:cxn>
                <a:cxn ang="0">
                  <a:pos x="64" y="142"/>
                </a:cxn>
                <a:cxn ang="0">
                  <a:pos x="30" y="142"/>
                </a:cxn>
                <a:cxn ang="0">
                  <a:pos x="25" y="174"/>
                </a:cxn>
                <a:cxn ang="0">
                  <a:pos x="0" y="174"/>
                </a:cxn>
                <a:cxn ang="0">
                  <a:pos x="28" y="0"/>
                </a:cxn>
                <a:cxn ang="0">
                  <a:pos x="68" y="0"/>
                </a:cxn>
                <a:cxn ang="0">
                  <a:pos x="96" y="174"/>
                </a:cxn>
                <a:cxn ang="0">
                  <a:pos x="33" y="118"/>
                </a:cxn>
                <a:cxn ang="0">
                  <a:pos x="59" y="118"/>
                </a:cxn>
                <a:cxn ang="0">
                  <a:pos x="47" y="31"/>
                </a:cxn>
                <a:cxn ang="0">
                  <a:pos x="46" y="31"/>
                </a:cxn>
                <a:cxn ang="0">
                  <a:pos x="33" y="118"/>
                </a:cxn>
              </a:cxnLst>
              <a:rect l="0" t="0" r="r" b="b"/>
              <a:pathLst>
                <a:path w="96" h="174">
                  <a:moveTo>
                    <a:pt x="96" y="174"/>
                  </a:moveTo>
                  <a:lnTo>
                    <a:pt x="68" y="174"/>
                  </a:lnTo>
                  <a:lnTo>
                    <a:pt x="64" y="142"/>
                  </a:lnTo>
                  <a:lnTo>
                    <a:pt x="30" y="142"/>
                  </a:lnTo>
                  <a:lnTo>
                    <a:pt x="25" y="174"/>
                  </a:lnTo>
                  <a:lnTo>
                    <a:pt x="0" y="174"/>
                  </a:lnTo>
                  <a:lnTo>
                    <a:pt x="28" y="0"/>
                  </a:lnTo>
                  <a:lnTo>
                    <a:pt x="68" y="0"/>
                  </a:lnTo>
                  <a:lnTo>
                    <a:pt x="96" y="174"/>
                  </a:lnTo>
                  <a:close/>
                  <a:moveTo>
                    <a:pt x="33" y="118"/>
                  </a:moveTo>
                  <a:lnTo>
                    <a:pt x="59" y="118"/>
                  </a:lnTo>
                  <a:lnTo>
                    <a:pt x="47" y="31"/>
                  </a:lnTo>
                  <a:lnTo>
                    <a:pt x="46" y="31"/>
                  </a:lnTo>
                  <a:lnTo>
                    <a:pt x="33" y="118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04" name="Freeform 56"/>
            <p:cNvSpPr>
              <a:spLocks/>
            </p:cNvSpPr>
            <p:nvPr/>
          </p:nvSpPr>
          <p:spPr bwMode="auto">
            <a:xfrm>
              <a:off x="2818" y="701"/>
              <a:ext cx="72" cy="1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" y="0"/>
                </a:cxn>
                <a:cxn ang="0">
                  <a:pos x="27" y="149"/>
                </a:cxn>
                <a:cxn ang="0">
                  <a:pos x="72" y="149"/>
                </a:cxn>
                <a:cxn ang="0">
                  <a:pos x="72" y="174"/>
                </a:cxn>
                <a:cxn ang="0">
                  <a:pos x="0" y="174"/>
                </a:cxn>
                <a:cxn ang="0">
                  <a:pos x="0" y="0"/>
                </a:cxn>
              </a:cxnLst>
              <a:rect l="0" t="0" r="r" b="b"/>
              <a:pathLst>
                <a:path w="72" h="174">
                  <a:moveTo>
                    <a:pt x="0" y="0"/>
                  </a:moveTo>
                  <a:lnTo>
                    <a:pt x="27" y="0"/>
                  </a:lnTo>
                  <a:lnTo>
                    <a:pt x="27" y="149"/>
                  </a:lnTo>
                  <a:lnTo>
                    <a:pt x="72" y="149"/>
                  </a:lnTo>
                  <a:lnTo>
                    <a:pt x="72" y="174"/>
                  </a:lnTo>
                  <a:lnTo>
                    <a:pt x="0" y="1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05" name="Freeform 57"/>
            <p:cNvSpPr>
              <a:spLocks/>
            </p:cNvSpPr>
            <p:nvPr/>
          </p:nvSpPr>
          <p:spPr bwMode="auto">
            <a:xfrm>
              <a:off x="2902" y="701"/>
              <a:ext cx="75" cy="174"/>
            </a:xfrm>
            <a:custGeom>
              <a:avLst/>
              <a:gdLst/>
              <a:ahLst/>
              <a:cxnLst>
                <a:cxn ang="0">
                  <a:pos x="28" y="73"/>
                </a:cxn>
                <a:cxn ang="0">
                  <a:pos x="65" y="73"/>
                </a:cxn>
                <a:cxn ang="0">
                  <a:pos x="65" y="98"/>
                </a:cxn>
                <a:cxn ang="0">
                  <a:pos x="28" y="98"/>
                </a:cxn>
                <a:cxn ang="0">
                  <a:pos x="28" y="149"/>
                </a:cxn>
                <a:cxn ang="0">
                  <a:pos x="75" y="149"/>
                </a:cxn>
                <a:cxn ang="0">
                  <a:pos x="75" y="174"/>
                </a:cxn>
                <a:cxn ang="0">
                  <a:pos x="0" y="174"/>
                </a:cxn>
                <a:cxn ang="0">
                  <a:pos x="0" y="0"/>
                </a:cxn>
                <a:cxn ang="0">
                  <a:pos x="75" y="0"/>
                </a:cxn>
                <a:cxn ang="0">
                  <a:pos x="75" y="25"/>
                </a:cxn>
                <a:cxn ang="0">
                  <a:pos x="28" y="25"/>
                </a:cxn>
                <a:cxn ang="0">
                  <a:pos x="28" y="73"/>
                </a:cxn>
              </a:cxnLst>
              <a:rect l="0" t="0" r="r" b="b"/>
              <a:pathLst>
                <a:path w="75" h="174">
                  <a:moveTo>
                    <a:pt x="28" y="73"/>
                  </a:moveTo>
                  <a:lnTo>
                    <a:pt x="65" y="73"/>
                  </a:lnTo>
                  <a:lnTo>
                    <a:pt x="65" y="98"/>
                  </a:lnTo>
                  <a:lnTo>
                    <a:pt x="28" y="98"/>
                  </a:lnTo>
                  <a:lnTo>
                    <a:pt x="28" y="149"/>
                  </a:lnTo>
                  <a:lnTo>
                    <a:pt x="75" y="149"/>
                  </a:lnTo>
                  <a:lnTo>
                    <a:pt x="75" y="174"/>
                  </a:lnTo>
                  <a:lnTo>
                    <a:pt x="0" y="174"/>
                  </a:lnTo>
                  <a:lnTo>
                    <a:pt x="0" y="0"/>
                  </a:lnTo>
                  <a:lnTo>
                    <a:pt x="75" y="0"/>
                  </a:lnTo>
                  <a:lnTo>
                    <a:pt x="75" y="25"/>
                  </a:lnTo>
                  <a:lnTo>
                    <a:pt x="28" y="25"/>
                  </a:lnTo>
                  <a:lnTo>
                    <a:pt x="28" y="73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06" name="Freeform 58"/>
            <p:cNvSpPr>
              <a:spLocks/>
            </p:cNvSpPr>
            <p:nvPr/>
          </p:nvSpPr>
          <p:spPr bwMode="auto">
            <a:xfrm>
              <a:off x="2990" y="699"/>
              <a:ext cx="82" cy="178"/>
            </a:xfrm>
            <a:custGeom>
              <a:avLst/>
              <a:gdLst/>
              <a:ahLst/>
              <a:cxnLst>
                <a:cxn ang="0">
                  <a:pos x="69" y="0"/>
                </a:cxn>
                <a:cxn ang="0">
                  <a:pos x="137" y="74"/>
                </a:cxn>
                <a:cxn ang="0">
                  <a:pos x="137" y="83"/>
                </a:cxn>
                <a:cxn ang="0">
                  <a:pos x="94" y="83"/>
                </a:cxn>
                <a:cxn ang="0">
                  <a:pos x="94" y="71"/>
                </a:cxn>
                <a:cxn ang="0">
                  <a:pos x="71" y="42"/>
                </a:cxn>
                <a:cxn ang="0">
                  <a:pos x="47" y="71"/>
                </a:cxn>
                <a:cxn ang="0">
                  <a:pos x="87" y="135"/>
                </a:cxn>
                <a:cxn ang="0">
                  <a:pos x="138" y="227"/>
                </a:cxn>
                <a:cxn ang="0">
                  <a:pos x="69" y="301"/>
                </a:cxn>
                <a:cxn ang="0">
                  <a:pos x="0" y="227"/>
                </a:cxn>
                <a:cxn ang="0">
                  <a:pos x="0" y="209"/>
                </a:cxn>
                <a:cxn ang="0">
                  <a:pos x="44" y="209"/>
                </a:cxn>
                <a:cxn ang="0">
                  <a:pos x="44" y="230"/>
                </a:cxn>
                <a:cxn ang="0">
                  <a:pos x="68" y="258"/>
                </a:cxn>
                <a:cxn ang="0">
                  <a:pos x="92" y="230"/>
                </a:cxn>
                <a:cxn ang="0">
                  <a:pos x="52" y="166"/>
                </a:cxn>
                <a:cxn ang="0">
                  <a:pos x="1" y="74"/>
                </a:cxn>
                <a:cxn ang="0">
                  <a:pos x="69" y="0"/>
                </a:cxn>
              </a:cxnLst>
              <a:rect l="0" t="0" r="r" b="b"/>
              <a:pathLst>
                <a:path w="138" h="301">
                  <a:moveTo>
                    <a:pt x="69" y="0"/>
                  </a:moveTo>
                  <a:cubicBezTo>
                    <a:pt x="114" y="0"/>
                    <a:pt x="137" y="27"/>
                    <a:pt x="137" y="74"/>
                  </a:cubicBezTo>
                  <a:cubicBezTo>
                    <a:pt x="137" y="83"/>
                    <a:pt x="137" y="83"/>
                    <a:pt x="137" y="83"/>
                  </a:cubicBezTo>
                  <a:cubicBezTo>
                    <a:pt x="94" y="83"/>
                    <a:pt x="94" y="83"/>
                    <a:pt x="94" y="83"/>
                  </a:cubicBezTo>
                  <a:cubicBezTo>
                    <a:pt x="94" y="71"/>
                    <a:pt x="94" y="71"/>
                    <a:pt x="94" y="71"/>
                  </a:cubicBezTo>
                  <a:cubicBezTo>
                    <a:pt x="94" y="50"/>
                    <a:pt x="85" y="42"/>
                    <a:pt x="71" y="42"/>
                  </a:cubicBezTo>
                  <a:cubicBezTo>
                    <a:pt x="56" y="42"/>
                    <a:pt x="47" y="50"/>
                    <a:pt x="47" y="71"/>
                  </a:cubicBezTo>
                  <a:cubicBezTo>
                    <a:pt x="47" y="93"/>
                    <a:pt x="57" y="109"/>
                    <a:pt x="87" y="135"/>
                  </a:cubicBezTo>
                  <a:cubicBezTo>
                    <a:pt x="126" y="169"/>
                    <a:pt x="138" y="193"/>
                    <a:pt x="138" y="227"/>
                  </a:cubicBezTo>
                  <a:cubicBezTo>
                    <a:pt x="138" y="274"/>
                    <a:pt x="114" y="301"/>
                    <a:pt x="69" y="301"/>
                  </a:cubicBezTo>
                  <a:cubicBezTo>
                    <a:pt x="24" y="301"/>
                    <a:pt x="0" y="274"/>
                    <a:pt x="0" y="227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30"/>
                    <a:pt x="44" y="230"/>
                    <a:pt x="44" y="230"/>
                  </a:cubicBezTo>
                  <a:cubicBezTo>
                    <a:pt x="44" y="251"/>
                    <a:pt x="53" y="258"/>
                    <a:pt x="68" y="258"/>
                  </a:cubicBezTo>
                  <a:cubicBezTo>
                    <a:pt x="82" y="258"/>
                    <a:pt x="92" y="251"/>
                    <a:pt x="92" y="230"/>
                  </a:cubicBezTo>
                  <a:cubicBezTo>
                    <a:pt x="92" y="208"/>
                    <a:pt x="82" y="193"/>
                    <a:pt x="52" y="166"/>
                  </a:cubicBezTo>
                  <a:cubicBezTo>
                    <a:pt x="14" y="132"/>
                    <a:pt x="1" y="108"/>
                    <a:pt x="1" y="74"/>
                  </a:cubicBezTo>
                  <a:cubicBezTo>
                    <a:pt x="1" y="27"/>
                    <a:pt x="24" y="0"/>
                    <a:pt x="69" y="0"/>
                  </a:cubicBez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07" name="Freeform 59"/>
            <p:cNvSpPr>
              <a:spLocks/>
            </p:cNvSpPr>
            <p:nvPr/>
          </p:nvSpPr>
          <p:spPr bwMode="auto">
            <a:xfrm>
              <a:off x="3117" y="701"/>
              <a:ext cx="97" cy="174"/>
            </a:xfrm>
            <a:custGeom>
              <a:avLst/>
              <a:gdLst/>
              <a:ahLst/>
              <a:cxnLst>
                <a:cxn ang="0">
                  <a:pos x="34" y="116"/>
                </a:cxn>
                <a:cxn ang="0">
                  <a:pos x="0" y="0"/>
                </a:cxn>
                <a:cxn ang="0">
                  <a:pos x="28" y="0"/>
                </a:cxn>
                <a:cxn ang="0">
                  <a:pos x="49" y="79"/>
                </a:cxn>
                <a:cxn ang="0">
                  <a:pos x="50" y="79"/>
                </a:cxn>
                <a:cxn ang="0">
                  <a:pos x="71" y="0"/>
                </a:cxn>
                <a:cxn ang="0">
                  <a:pos x="97" y="0"/>
                </a:cxn>
                <a:cxn ang="0">
                  <a:pos x="62" y="116"/>
                </a:cxn>
                <a:cxn ang="0">
                  <a:pos x="62" y="174"/>
                </a:cxn>
                <a:cxn ang="0">
                  <a:pos x="34" y="174"/>
                </a:cxn>
                <a:cxn ang="0">
                  <a:pos x="34" y="116"/>
                </a:cxn>
              </a:cxnLst>
              <a:rect l="0" t="0" r="r" b="b"/>
              <a:pathLst>
                <a:path w="97" h="174">
                  <a:moveTo>
                    <a:pt x="34" y="116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49" y="79"/>
                  </a:lnTo>
                  <a:lnTo>
                    <a:pt x="50" y="79"/>
                  </a:lnTo>
                  <a:lnTo>
                    <a:pt x="71" y="0"/>
                  </a:lnTo>
                  <a:lnTo>
                    <a:pt x="97" y="0"/>
                  </a:lnTo>
                  <a:lnTo>
                    <a:pt x="62" y="116"/>
                  </a:lnTo>
                  <a:lnTo>
                    <a:pt x="62" y="174"/>
                  </a:lnTo>
                  <a:lnTo>
                    <a:pt x="34" y="174"/>
                  </a:lnTo>
                  <a:lnTo>
                    <a:pt x="34" y="116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08" name="Freeform 60"/>
            <p:cNvSpPr>
              <a:spLocks noEditPoints="1"/>
            </p:cNvSpPr>
            <p:nvPr/>
          </p:nvSpPr>
          <p:spPr bwMode="auto">
            <a:xfrm>
              <a:off x="3256" y="701"/>
              <a:ext cx="96" cy="174"/>
            </a:xfrm>
            <a:custGeom>
              <a:avLst/>
              <a:gdLst/>
              <a:ahLst/>
              <a:cxnLst>
                <a:cxn ang="0">
                  <a:pos x="96" y="174"/>
                </a:cxn>
                <a:cxn ang="0">
                  <a:pos x="68" y="174"/>
                </a:cxn>
                <a:cxn ang="0">
                  <a:pos x="64" y="142"/>
                </a:cxn>
                <a:cxn ang="0">
                  <a:pos x="30" y="142"/>
                </a:cxn>
                <a:cxn ang="0">
                  <a:pos x="26" y="174"/>
                </a:cxn>
                <a:cxn ang="0">
                  <a:pos x="0" y="174"/>
                </a:cxn>
                <a:cxn ang="0">
                  <a:pos x="28" y="0"/>
                </a:cxn>
                <a:cxn ang="0">
                  <a:pos x="68" y="0"/>
                </a:cxn>
                <a:cxn ang="0">
                  <a:pos x="96" y="174"/>
                </a:cxn>
                <a:cxn ang="0">
                  <a:pos x="33" y="118"/>
                </a:cxn>
                <a:cxn ang="0">
                  <a:pos x="60" y="118"/>
                </a:cxn>
                <a:cxn ang="0">
                  <a:pos x="47" y="31"/>
                </a:cxn>
                <a:cxn ang="0">
                  <a:pos x="46" y="31"/>
                </a:cxn>
                <a:cxn ang="0">
                  <a:pos x="33" y="118"/>
                </a:cxn>
              </a:cxnLst>
              <a:rect l="0" t="0" r="r" b="b"/>
              <a:pathLst>
                <a:path w="96" h="174">
                  <a:moveTo>
                    <a:pt x="96" y="174"/>
                  </a:moveTo>
                  <a:lnTo>
                    <a:pt x="68" y="174"/>
                  </a:lnTo>
                  <a:lnTo>
                    <a:pt x="64" y="142"/>
                  </a:lnTo>
                  <a:lnTo>
                    <a:pt x="30" y="142"/>
                  </a:lnTo>
                  <a:lnTo>
                    <a:pt x="26" y="174"/>
                  </a:lnTo>
                  <a:lnTo>
                    <a:pt x="0" y="174"/>
                  </a:lnTo>
                  <a:lnTo>
                    <a:pt x="28" y="0"/>
                  </a:lnTo>
                  <a:lnTo>
                    <a:pt x="68" y="0"/>
                  </a:lnTo>
                  <a:lnTo>
                    <a:pt x="96" y="174"/>
                  </a:lnTo>
                  <a:close/>
                  <a:moveTo>
                    <a:pt x="33" y="118"/>
                  </a:moveTo>
                  <a:lnTo>
                    <a:pt x="60" y="118"/>
                  </a:lnTo>
                  <a:lnTo>
                    <a:pt x="47" y="31"/>
                  </a:lnTo>
                  <a:lnTo>
                    <a:pt x="46" y="31"/>
                  </a:lnTo>
                  <a:lnTo>
                    <a:pt x="33" y="118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09" name="Freeform 61"/>
            <p:cNvSpPr>
              <a:spLocks/>
            </p:cNvSpPr>
            <p:nvPr/>
          </p:nvSpPr>
          <p:spPr bwMode="auto">
            <a:xfrm>
              <a:off x="3362" y="699"/>
              <a:ext cx="82" cy="178"/>
            </a:xfrm>
            <a:custGeom>
              <a:avLst/>
              <a:gdLst/>
              <a:ahLst/>
              <a:cxnLst>
                <a:cxn ang="0">
                  <a:pos x="137" y="188"/>
                </a:cxn>
                <a:cxn ang="0">
                  <a:pos x="137" y="227"/>
                </a:cxn>
                <a:cxn ang="0">
                  <a:pos x="69" y="301"/>
                </a:cxn>
                <a:cxn ang="0">
                  <a:pos x="0" y="227"/>
                </a:cxn>
                <a:cxn ang="0">
                  <a:pos x="0" y="74"/>
                </a:cxn>
                <a:cxn ang="0">
                  <a:pos x="69" y="0"/>
                </a:cxn>
                <a:cxn ang="0">
                  <a:pos x="137" y="74"/>
                </a:cxn>
                <a:cxn ang="0">
                  <a:pos x="137" y="103"/>
                </a:cxn>
                <a:cxn ang="0">
                  <a:pos x="94" y="103"/>
                </a:cxn>
                <a:cxn ang="0">
                  <a:pos x="94" y="71"/>
                </a:cxn>
                <a:cxn ang="0">
                  <a:pos x="70" y="42"/>
                </a:cxn>
                <a:cxn ang="0">
                  <a:pos x="46" y="71"/>
                </a:cxn>
                <a:cxn ang="0">
                  <a:pos x="46" y="230"/>
                </a:cxn>
                <a:cxn ang="0">
                  <a:pos x="70" y="258"/>
                </a:cxn>
                <a:cxn ang="0">
                  <a:pos x="94" y="230"/>
                </a:cxn>
                <a:cxn ang="0">
                  <a:pos x="94" y="188"/>
                </a:cxn>
                <a:cxn ang="0">
                  <a:pos x="137" y="188"/>
                </a:cxn>
              </a:cxnLst>
              <a:rect l="0" t="0" r="r" b="b"/>
              <a:pathLst>
                <a:path w="137" h="301">
                  <a:moveTo>
                    <a:pt x="137" y="188"/>
                  </a:moveTo>
                  <a:cubicBezTo>
                    <a:pt x="137" y="227"/>
                    <a:pt x="137" y="227"/>
                    <a:pt x="137" y="227"/>
                  </a:cubicBezTo>
                  <a:cubicBezTo>
                    <a:pt x="137" y="274"/>
                    <a:pt x="114" y="301"/>
                    <a:pt x="69" y="301"/>
                  </a:cubicBezTo>
                  <a:cubicBezTo>
                    <a:pt x="23" y="301"/>
                    <a:pt x="0" y="274"/>
                    <a:pt x="0" y="227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27"/>
                    <a:pt x="23" y="0"/>
                    <a:pt x="69" y="0"/>
                  </a:cubicBezTo>
                  <a:cubicBezTo>
                    <a:pt x="114" y="0"/>
                    <a:pt x="137" y="27"/>
                    <a:pt x="137" y="74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94" y="103"/>
                    <a:pt x="94" y="103"/>
                    <a:pt x="94" y="103"/>
                  </a:cubicBezTo>
                  <a:cubicBezTo>
                    <a:pt x="94" y="71"/>
                    <a:pt x="94" y="71"/>
                    <a:pt x="94" y="71"/>
                  </a:cubicBezTo>
                  <a:cubicBezTo>
                    <a:pt x="94" y="50"/>
                    <a:pt x="85" y="42"/>
                    <a:pt x="70" y="42"/>
                  </a:cubicBezTo>
                  <a:cubicBezTo>
                    <a:pt x="55" y="42"/>
                    <a:pt x="46" y="50"/>
                    <a:pt x="46" y="71"/>
                  </a:cubicBezTo>
                  <a:cubicBezTo>
                    <a:pt x="46" y="230"/>
                    <a:pt x="46" y="230"/>
                    <a:pt x="46" y="230"/>
                  </a:cubicBezTo>
                  <a:cubicBezTo>
                    <a:pt x="46" y="251"/>
                    <a:pt x="55" y="258"/>
                    <a:pt x="70" y="258"/>
                  </a:cubicBezTo>
                  <a:cubicBezTo>
                    <a:pt x="85" y="258"/>
                    <a:pt x="94" y="251"/>
                    <a:pt x="94" y="230"/>
                  </a:cubicBezTo>
                  <a:cubicBezTo>
                    <a:pt x="94" y="188"/>
                    <a:pt x="94" y="188"/>
                    <a:pt x="94" y="188"/>
                  </a:cubicBezTo>
                  <a:lnTo>
                    <a:pt x="137" y="188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10" name="Freeform 62"/>
            <p:cNvSpPr>
              <a:spLocks/>
            </p:cNvSpPr>
            <p:nvPr/>
          </p:nvSpPr>
          <p:spPr bwMode="auto">
            <a:xfrm>
              <a:off x="3459" y="701"/>
              <a:ext cx="82" cy="176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47" y="226"/>
                </a:cxn>
                <a:cxn ang="0">
                  <a:pos x="71" y="255"/>
                </a:cxn>
                <a:cxn ang="0">
                  <a:pos x="94" y="226"/>
                </a:cxn>
                <a:cxn ang="0">
                  <a:pos x="94" y="0"/>
                </a:cxn>
                <a:cxn ang="0">
                  <a:pos x="138" y="0"/>
                </a:cxn>
                <a:cxn ang="0">
                  <a:pos x="138" y="223"/>
                </a:cxn>
                <a:cxn ang="0">
                  <a:pos x="69" y="297"/>
                </a:cxn>
                <a:cxn ang="0">
                  <a:pos x="0" y="223"/>
                </a:cxn>
                <a:cxn ang="0">
                  <a:pos x="0" y="0"/>
                </a:cxn>
                <a:cxn ang="0">
                  <a:pos x="47" y="0"/>
                </a:cxn>
              </a:cxnLst>
              <a:rect l="0" t="0" r="r" b="b"/>
              <a:pathLst>
                <a:path w="138" h="297">
                  <a:moveTo>
                    <a:pt x="47" y="0"/>
                  </a:moveTo>
                  <a:cubicBezTo>
                    <a:pt x="47" y="226"/>
                    <a:pt x="47" y="226"/>
                    <a:pt x="47" y="226"/>
                  </a:cubicBezTo>
                  <a:cubicBezTo>
                    <a:pt x="47" y="247"/>
                    <a:pt x="56" y="255"/>
                    <a:pt x="71" y="255"/>
                  </a:cubicBezTo>
                  <a:cubicBezTo>
                    <a:pt x="85" y="255"/>
                    <a:pt x="94" y="247"/>
                    <a:pt x="94" y="226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8" y="223"/>
                    <a:pt x="138" y="223"/>
                    <a:pt x="138" y="223"/>
                  </a:cubicBezTo>
                  <a:cubicBezTo>
                    <a:pt x="138" y="270"/>
                    <a:pt x="115" y="297"/>
                    <a:pt x="69" y="297"/>
                  </a:cubicBezTo>
                  <a:cubicBezTo>
                    <a:pt x="24" y="297"/>
                    <a:pt x="0" y="270"/>
                    <a:pt x="0" y="2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11" name="Freeform 63"/>
            <p:cNvSpPr>
              <a:spLocks/>
            </p:cNvSpPr>
            <p:nvPr/>
          </p:nvSpPr>
          <p:spPr bwMode="auto">
            <a:xfrm>
              <a:off x="3560" y="701"/>
              <a:ext cx="75" cy="174"/>
            </a:xfrm>
            <a:custGeom>
              <a:avLst/>
              <a:gdLst/>
              <a:ahLst/>
              <a:cxnLst>
                <a:cxn ang="0">
                  <a:pos x="28" y="73"/>
                </a:cxn>
                <a:cxn ang="0">
                  <a:pos x="65" y="73"/>
                </a:cxn>
                <a:cxn ang="0">
                  <a:pos x="65" y="98"/>
                </a:cxn>
                <a:cxn ang="0">
                  <a:pos x="28" y="98"/>
                </a:cxn>
                <a:cxn ang="0">
                  <a:pos x="28" y="149"/>
                </a:cxn>
                <a:cxn ang="0">
                  <a:pos x="75" y="149"/>
                </a:cxn>
                <a:cxn ang="0">
                  <a:pos x="75" y="174"/>
                </a:cxn>
                <a:cxn ang="0">
                  <a:pos x="0" y="174"/>
                </a:cxn>
                <a:cxn ang="0">
                  <a:pos x="0" y="0"/>
                </a:cxn>
                <a:cxn ang="0">
                  <a:pos x="75" y="0"/>
                </a:cxn>
                <a:cxn ang="0">
                  <a:pos x="75" y="25"/>
                </a:cxn>
                <a:cxn ang="0">
                  <a:pos x="28" y="25"/>
                </a:cxn>
                <a:cxn ang="0">
                  <a:pos x="28" y="73"/>
                </a:cxn>
              </a:cxnLst>
              <a:rect l="0" t="0" r="r" b="b"/>
              <a:pathLst>
                <a:path w="75" h="174">
                  <a:moveTo>
                    <a:pt x="28" y="73"/>
                  </a:moveTo>
                  <a:lnTo>
                    <a:pt x="65" y="73"/>
                  </a:lnTo>
                  <a:lnTo>
                    <a:pt x="65" y="98"/>
                  </a:lnTo>
                  <a:lnTo>
                    <a:pt x="28" y="98"/>
                  </a:lnTo>
                  <a:lnTo>
                    <a:pt x="28" y="149"/>
                  </a:lnTo>
                  <a:lnTo>
                    <a:pt x="75" y="149"/>
                  </a:lnTo>
                  <a:lnTo>
                    <a:pt x="75" y="174"/>
                  </a:lnTo>
                  <a:lnTo>
                    <a:pt x="0" y="174"/>
                  </a:lnTo>
                  <a:lnTo>
                    <a:pt x="0" y="0"/>
                  </a:lnTo>
                  <a:lnTo>
                    <a:pt x="75" y="0"/>
                  </a:lnTo>
                  <a:lnTo>
                    <a:pt x="75" y="25"/>
                  </a:lnTo>
                  <a:lnTo>
                    <a:pt x="28" y="25"/>
                  </a:lnTo>
                  <a:lnTo>
                    <a:pt x="28" y="73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12" name="Freeform 64"/>
            <p:cNvSpPr>
              <a:spLocks noEditPoints="1"/>
            </p:cNvSpPr>
            <p:nvPr/>
          </p:nvSpPr>
          <p:spPr bwMode="auto">
            <a:xfrm>
              <a:off x="3652" y="701"/>
              <a:ext cx="85" cy="174"/>
            </a:xfrm>
            <a:custGeom>
              <a:avLst/>
              <a:gdLst/>
              <a:ahLst/>
              <a:cxnLst>
                <a:cxn ang="0">
                  <a:pos x="96" y="293"/>
                </a:cxn>
                <a:cxn ang="0">
                  <a:pos x="92" y="257"/>
                </a:cxn>
                <a:cxn ang="0">
                  <a:pos x="92" y="211"/>
                </a:cxn>
                <a:cxn ang="0">
                  <a:pos x="62" y="174"/>
                </a:cxn>
                <a:cxn ang="0">
                  <a:pos x="46" y="174"/>
                </a:cxn>
                <a:cxn ang="0">
                  <a:pos x="46" y="293"/>
                </a:cxn>
                <a:cxn ang="0">
                  <a:pos x="0" y="293"/>
                </a:cxn>
                <a:cxn ang="0">
                  <a:pos x="0" y="0"/>
                </a:cxn>
                <a:cxn ang="0">
                  <a:pos x="70" y="0"/>
                </a:cxn>
                <a:cxn ang="0">
                  <a:pos x="138" y="67"/>
                </a:cxn>
                <a:cxn ang="0">
                  <a:pos x="138" y="90"/>
                </a:cxn>
                <a:cxn ang="0">
                  <a:pos x="108" y="149"/>
                </a:cxn>
                <a:cxn ang="0">
                  <a:pos x="108" y="150"/>
                </a:cxn>
                <a:cxn ang="0">
                  <a:pos x="138" y="212"/>
                </a:cxn>
                <a:cxn ang="0">
                  <a:pos x="138" y="258"/>
                </a:cxn>
                <a:cxn ang="0">
                  <a:pos x="143" y="293"/>
                </a:cxn>
                <a:cxn ang="0">
                  <a:pos x="96" y="293"/>
                </a:cxn>
                <a:cxn ang="0">
                  <a:pos x="46" y="42"/>
                </a:cxn>
                <a:cxn ang="0">
                  <a:pos x="46" y="132"/>
                </a:cxn>
                <a:cxn ang="0">
                  <a:pos x="64" y="132"/>
                </a:cxn>
                <a:cxn ang="0">
                  <a:pos x="92" y="101"/>
                </a:cxn>
                <a:cxn ang="0">
                  <a:pos x="92" y="72"/>
                </a:cxn>
                <a:cxn ang="0">
                  <a:pos x="68" y="42"/>
                </a:cxn>
                <a:cxn ang="0">
                  <a:pos x="46" y="42"/>
                </a:cxn>
              </a:cxnLst>
              <a:rect l="0" t="0" r="r" b="b"/>
              <a:pathLst>
                <a:path w="143" h="293">
                  <a:moveTo>
                    <a:pt x="96" y="293"/>
                  </a:moveTo>
                  <a:cubicBezTo>
                    <a:pt x="94" y="286"/>
                    <a:pt x="92" y="281"/>
                    <a:pt x="92" y="257"/>
                  </a:cubicBezTo>
                  <a:cubicBezTo>
                    <a:pt x="92" y="211"/>
                    <a:pt x="92" y="211"/>
                    <a:pt x="92" y="211"/>
                  </a:cubicBezTo>
                  <a:cubicBezTo>
                    <a:pt x="92" y="184"/>
                    <a:pt x="83" y="174"/>
                    <a:pt x="62" y="174"/>
                  </a:cubicBezTo>
                  <a:cubicBezTo>
                    <a:pt x="46" y="174"/>
                    <a:pt x="46" y="174"/>
                    <a:pt x="46" y="174"/>
                  </a:cubicBezTo>
                  <a:cubicBezTo>
                    <a:pt x="46" y="293"/>
                    <a:pt x="46" y="293"/>
                    <a:pt x="46" y="293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117" y="0"/>
                    <a:pt x="138" y="22"/>
                    <a:pt x="138" y="67"/>
                  </a:cubicBezTo>
                  <a:cubicBezTo>
                    <a:pt x="138" y="90"/>
                    <a:pt x="138" y="90"/>
                    <a:pt x="138" y="90"/>
                  </a:cubicBezTo>
                  <a:cubicBezTo>
                    <a:pt x="138" y="121"/>
                    <a:pt x="128" y="140"/>
                    <a:pt x="108" y="149"/>
                  </a:cubicBezTo>
                  <a:cubicBezTo>
                    <a:pt x="108" y="150"/>
                    <a:pt x="108" y="150"/>
                    <a:pt x="108" y="150"/>
                  </a:cubicBezTo>
                  <a:cubicBezTo>
                    <a:pt x="131" y="160"/>
                    <a:pt x="138" y="182"/>
                    <a:pt x="138" y="212"/>
                  </a:cubicBezTo>
                  <a:cubicBezTo>
                    <a:pt x="138" y="258"/>
                    <a:pt x="138" y="258"/>
                    <a:pt x="138" y="258"/>
                  </a:cubicBezTo>
                  <a:cubicBezTo>
                    <a:pt x="138" y="272"/>
                    <a:pt x="139" y="282"/>
                    <a:pt x="143" y="293"/>
                  </a:cubicBezTo>
                  <a:lnTo>
                    <a:pt x="96" y="293"/>
                  </a:lnTo>
                  <a:close/>
                  <a:moveTo>
                    <a:pt x="46" y="42"/>
                  </a:moveTo>
                  <a:cubicBezTo>
                    <a:pt x="46" y="132"/>
                    <a:pt x="46" y="132"/>
                    <a:pt x="46" y="132"/>
                  </a:cubicBezTo>
                  <a:cubicBezTo>
                    <a:pt x="64" y="132"/>
                    <a:pt x="64" y="132"/>
                    <a:pt x="64" y="132"/>
                  </a:cubicBezTo>
                  <a:cubicBezTo>
                    <a:pt x="81" y="132"/>
                    <a:pt x="92" y="124"/>
                    <a:pt x="92" y="101"/>
                  </a:cubicBezTo>
                  <a:cubicBezTo>
                    <a:pt x="92" y="72"/>
                    <a:pt x="92" y="72"/>
                    <a:pt x="92" y="72"/>
                  </a:cubicBezTo>
                  <a:cubicBezTo>
                    <a:pt x="92" y="51"/>
                    <a:pt x="85" y="42"/>
                    <a:pt x="68" y="42"/>
                  </a:cubicBezTo>
                  <a:lnTo>
                    <a:pt x="46" y="42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13" name="Freeform 65"/>
            <p:cNvSpPr>
              <a:spLocks noEditPoints="1"/>
            </p:cNvSpPr>
            <p:nvPr/>
          </p:nvSpPr>
          <p:spPr bwMode="auto">
            <a:xfrm>
              <a:off x="3752" y="701"/>
              <a:ext cx="84" cy="1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0"/>
                </a:cxn>
                <a:cxn ang="0">
                  <a:pos x="141" y="72"/>
                </a:cxn>
                <a:cxn ang="0">
                  <a:pos x="141" y="221"/>
                </a:cxn>
                <a:cxn ang="0">
                  <a:pos x="73" y="293"/>
                </a:cxn>
                <a:cxn ang="0">
                  <a:pos x="0" y="293"/>
                </a:cxn>
                <a:cxn ang="0">
                  <a:pos x="0" y="0"/>
                </a:cxn>
                <a:cxn ang="0">
                  <a:pos x="46" y="42"/>
                </a:cxn>
                <a:cxn ang="0">
                  <a:pos x="46" y="251"/>
                </a:cxn>
                <a:cxn ang="0">
                  <a:pos x="72" y="251"/>
                </a:cxn>
                <a:cxn ang="0">
                  <a:pos x="95" y="223"/>
                </a:cxn>
                <a:cxn ang="0">
                  <a:pos x="95" y="70"/>
                </a:cxn>
                <a:cxn ang="0">
                  <a:pos x="72" y="42"/>
                </a:cxn>
                <a:cxn ang="0">
                  <a:pos x="46" y="42"/>
                </a:cxn>
              </a:cxnLst>
              <a:rect l="0" t="0" r="r" b="b"/>
              <a:pathLst>
                <a:path w="141" h="293">
                  <a:moveTo>
                    <a:pt x="0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119" y="0"/>
                    <a:pt x="141" y="25"/>
                    <a:pt x="141" y="72"/>
                  </a:cubicBezTo>
                  <a:cubicBezTo>
                    <a:pt x="141" y="221"/>
                    <a:pt x="141" y="221"/>
                    <a:pt x="141" y="221"/>
                  </a:cubicBezTo>
                  <a:cubicBezTo>
                    <a:pt x="141" y="268"/>
                    <a:pt x="119" y="293"/>
                    <a:pt x="73" y="293"/>
                  </a:cubicBezTo>
                  <a:cubicBezTo>
                    <a:pt x="0" y="293"/>
                    <a:pt x="0" y="293"/>
                    <a:pt x="0" y="293"/>
                  </a:cubicBezTo>
                  <a:lnTo>
                    <a:pt x="0" y="0"/>
                  </a:lnTo>
                  <a:close/>
                  <a:moveTo>
                    <a:pt x="46" y="42"/>
                  </a:moveTo>
                  <a:cubicBezTo>
                    <a:pt x="46" y="251"/>
                    <a:pt x="46" y="251"/>
                    <a:pt x="46" y="251"/>
                  </a:cubicBezTo>
                  <a:cubicBezTo>
                    <a:pt x="72" y="251"/>
                    <a:pt x="72" y="251"/>
                    <a:pt x="72" y="251"/>
                  </a:cubicBezTo>
                  <a:cubicBezTo>
                    <a:pt x="86" y="251"/>
                    <a:pt x="95" y="244"/>
                    <a:pt x="95" y="223"/>
                  </a:cubicBezTo>
                  <a:cubicBezTo>
                    <a:pt x="95" y="70"/>
                    <a:pt x="95" y="70"/>
                    <a:pt x="95" y="70"/>
                  </a:cubicBezTo>
                  <a:cubicBezTo>
                    <a:pt x="95" y="49"/>
                    <a:pt x="86" y="42"/>
                    <a:pt x="72" y="42"/>
                  </a:cubicBezTo>
                  <a:lnTo>
                    <a:pt x="46" y="42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14" name="Freeform 66"/>
            <p:cNvSpPr>
              <a:spLocks noEditPoints="1"/>
            </p:cNvSpPr>
            <p:nvPr/>
          </p:nvSpPr>
          <p:spPr bwMode="auto">
            <a:xfrm>
              <a:off x="3852" y="699"/>
              <a:ext cx="83" cy="178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70" y="0"/>
                </a:cxn>
                <a:cxn ang="0">
                  <a:pos x="140" y="74"/>
                </a:cxn>
                <a:cxn ang="0">
                  <a:pos x="140" y="227"/>
                </a:cxn>
                <a:cxn ang="0">
                  <a:pos x="70" y="301"/>
                </a:cxn>
                <a:cxn ang="0">
                  <a:pos x="0" y="227"/>
                </a:cxn>
                <a:cxn ang="0">
                  <a:pos x="0" y="74"/>
                </a:cxn>
                <a:cxn ang="0">
                  <a:pos x="46" y="230"/>
                </a:cxn>
                <a:cxn ang="0">
                  <a:pos x="70" y="259"/>
                </a:cxn>
                <a:cxn ang="0">
                  <a:pos x="94" y="230"/>
                </a:cxn>
                <a:cxn ang="0">
                  <a:pos x="94" y="71"/>
                </a:cxn>
                <a:cxn ang="0">
                  <a:pos x="70" y="42"/>
                </a:cxn>
                <a:cxn ang="0">
                  <a:pos x="46" y="71"/>
                </a:cxn>
                <a:cxn ang="0">
                  <a:pos x="46" y="230"/>
                </a:cxn>
              </a:cxnLst>
              <a:rect l="0" t="0" r="r" b="b"/>
              <a:pathLst>
                <a:path w="140" h="301">
                  <a:moveTo>
                    <a:pt x="0" y="74"/>
                  </a:moveTo>
                  <a:cubicBezTo>
                    <a:pt x="0" y="27"/>
                    <a:pt x="25" y="0"/>
                    <a:pt x="70" y="0"/>
                  </a:cubicBezTo>
                  <a:cubicBezTo>
                    <a:pt x="115" y="0"/>
                    <a:pt x="140" y="27"/>
                    <a:pt x="140" y="74"/>
                  </a:cubicBezTo>
                  <a:cubicBezTo>
                    <a:pt x="140" y="227"/>
                    <a:pt x="140" y="227"/>
                    <a:pt x="140" y="227"/>
                  </a:cubicBezTo>
                  <a:cubicBezTo>
                    <a:pt x="140" y="274"/>
                    <a:pt x="115" y="301"/>
                    <a:pt x="70" y="301"/>
                  </a:cubicBezTo>
                  <a:cubicBezTo>
                    <a:pt x="25" y="301"/>
                    <a:pt x="0" y="274"/>
                    <a:pt x="0" y="227"/>
                  </a:cubicBezTo>
                  <a:lnTo>
                    <a:pt x="0" y="74"/>
                  </a:lnTo>
                  <a:close/>
                  <a:moveTo>
                    <a:pt x="46" y="230"/>
                  </a:moveTo>
                  <a:cubicBezTo>
                    <a:pt x="46" y="251"/>
                    <a:pt x="55" y="259"/>
                    <a:pt x="70" y="259"/>
                  </a:cubicBezTo>
                  <a:cubicBezTo>
                    <a:pt x="85" y="259"/>
                    <a:pt x="94" y="251"/>
                    <a:pt x="94" y="230"/>
                  </a:cubicBezTo>
                  <a:cubicBezTo>
                    <a:pt x="94" y="71"/>
                    <a:pt x="94" y="71"/>
                    <a:pt x="94" y="71"/>
                  </a:cubicBezTo>
                  <a:cubicBezTo>
                    <a:pt x="94" y="50"/>
                    <a:pt x="85" y="42"/>
                    <a:pt x="70" y="42"/>
                  </a:cubicBezTo>
                  <a:cubicBezTo>
                    <a:pt x="55" y="42"/>
                    <a:pt x="46" y="50"/>
                    <a:pt x="46" y="71"/>
                  </a:cubicBezTo>
                  <a:lnTo>
                    <a:pt x="46" y="230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15" name="Freeform 67"/>
            <p:cNvSpPr>
              <a:spLocks/>
            </p:cNvSpPr>
            <p:nvPr/>
          </p:nvSpPr>
          <p:spPr bwMode="auto">
            <a:xfrm>
              <a:off x="3949" y="699"/>
              <a:ext cx="81" cy="178"/>
            </a:xfrm>
            <a:custGeom>
              <a:avLst/>
              <a:gdLst/>
              <a:ahLst/>
              <a:cxnLst>
                <a:cxn ang="0">
                  <a:pos x="69" y="0"/>
                </a:cxn>
                <a:cxn ang="0">
                  <a:pos x="137" y="74"/>
                </a:cxn>
                <a:cxn ang="0">
                  <a:pos x="137" y="83"/>
                </a:cxn>
                <a:cxn ang="0">
                  <a:pos x="93" y="83"/>
                </a:cxn>
                <a:cxn ang="0">
                  <a:pos x="93" y="71"/>
                </a:cxn>
                <a:cxn ang="0">
                  <a:pos x="70" y="42"/>
                </a:cxn>
                <a:cxn ang="0">
                  <a:pos x="47" y="71"/>
                </a:cxn>
                <a:cxn ang="0">
                  <a:pos x="87" y="135"/>
                </a:cxn>
                <a:cxn ang="0">
                  <a:pos x="137" y="227"/>
                </a:cxn>
                <a:cxn ang="0">
                  <a:pos x="69" y="301"/>
                </a:cxn>
                <a:cxn ang="0">
                  <a:pos x="0" y="227"/>
                </a:cxn>
                <a:cxn ang="0">
                  <a:pos x="0" y="209"/>
                </a:cxn>
                <a:cxn ang="0">
                  <a:pos x="43" y="209"/>
                </a:cxn>
                <a:cxn ang="0">
                  <a:pos x="43" y="230"/>
                </a:cxn>
                <a:cxn ang="0">
                  <a:pos x="67" y="258"/>
                </a:cxn>
                <a:cxn ang="0">
                  <a:pos x="91" y="230"/>
                </a:cxn>
                <a:cxn ang="0">
                  <a:pos x="52" y="166"/>
                </a:cxn>
                <a:cxn ang="0">
                  <a:pos x="1" y="74"/>
                </a:cxn>
                <a:cxn ang="0">
                  <a:pos x="69" y="0"/>
                </a:cxn>
              </a:cxnLst>
              <a:rect l="0" t="0" r="r" b="b"/>
              <a:pathLst>
                <a:path w="137" h="301">
                  <a:moveTo>
                    <a:pt x="69" y="0"/>
                  </a:moveTo>
                  <a:cubicBezTo>
                    <a:pt x="114" y="0"/>
                    <a:pt x="137" y="27"/>
                    <a:pt x="137" y="74"/>
                  </a:cubicBezTo>
                  <a:cubicBezTo>
                    <a:pt x="137" y="83"/>
                    <a:pt x="137" y="83"/>
                    <a:pt x="137" y="83"/>
                  </a:cubicBezTo>
                  <a:cubicBezTo>
                    <a:pt x="93" y="83"/>
                    <a:pt x="93" y="83"/>
                    <a:pt x="93" y="83"/>
                  </a:cubicBezTo>
                  <a:cubicBezTo>
                    <a:pt x="93" y="71"/>
                    <a:pt x="93" y="71"/>
                    <a:pt x="93" y="71"/>
                  </a:cubicBezTo>
                  <a:cubicBezTo>
                    <a:pt x="93" y="50"/>
                    <a:pt x="85" y="42"/>
                    <a:pt x="70" y="42"/>
                  </a:cubicBezTo>
                  <a:cubicBezTo>
                    <a:pt x="56" y="42"/>
                    <a:pt x="47" y="50"/>
                    <a:pt x="47" y="71"/>
                  </a:cubicBezTo>
                  <a:cubicBezTo>
                    <a:pt x="47" y="93"/>
                    <a:pt x="56" y="109"/>
                    <a:pt x="87" y="135"/>
                  </a:cubicBezTo>
                  <a:cubicBezTo>
                    <a:pt x="125" y="169"/>
                    <a:pt x="137" y="193"/>
                    <a:pt x="137" y="227"/>
                  </a:cubicBezTo>
                  <a:cubicBezTo>
                    <a:pt x="137" y="274"/>
                    <a:pt x="114" y="301"/>
                    <a:pt x="69" y="301"/>
                  </a:cubicBezTo>
                  <a:cubicBezTo>
                    <a:pt x="23" y="301"/>
                    <a:pt x="0" y="274"/>
                    <a:pt x="0" y="227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43" y="209"/>
                    <a:pt x="43" y="209"/>
                    <a:pt x="43" y="209"/>
                  </a:cubicBezTo>
                  <a:cubicBezTo>
                    <a:pt x="43" y="230"/>
                    <a:pt x="43" y="230"/>
                    <a:pt x="43" y="230"/>
                  </a:cubicBezTo>
                  <a:cubicBezTo>
                    <a:pt x="43" y="251"/>
                    <a:pt x="53" y="258"/>
                    <a:pt x="67" y="258"/>
                  </a:cubicBezTo>
                  <a:cubicBezTo>
                    <a:pt x="82" y="258"/>
                    <a:pt x="91" y="251"/>
                    <a:pt x="91" y="230"/>
                  </a:cubicBezTo>
                  <a:cubicBezTo>
                    <a:pt x="91" y="208"/>
                    <a:pt x="82" y="193"/>
                    <a:pt x="52" y="166"/>
                  </a:cubicBezTo>
                  <a:cubicBezTo>
                    <a:pt x="13" y="132"/>
                    <a:pt x="1" y="108"/>
                    <a:pt x="1" y="74"/>
                  </a:cubicBezTo>
                  <a:cubicBezTo>
                    <a:pt x="1" y="27"/>
                    <a:pt x="24" y="0"/>
                    <a:pt x="69" y="0"/>
                  </a:cubicBez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16" name="Freeform 68"/>
            <p:cNvSpPr>
              <a:spLocks noEditPoints="1"/>
            </p:cNvSpPr>
            <p:nvPr/>
          </p:nvSpPr>
          <p:spPr bwMode="auto">
            <a:xfrm>
              <a:off x="4085" y="701"/>
              <a:ext cx="84" cy="1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0"/>
                </a:cxn>
                <a:cxn ang="0">
                  <a:pos x="142" y="72"/>
                </a:cxn>
                <a:cxn ang="0">
                  <a:pos x="142" y="221"/>
                </a:cxn>
                <a:cxn ang="0">
                  <a:pos x="73" y="293"/>
                </a:cxn>
                <a:cxn ang="0">
                  <a:pos x="0" y="293"/>
                </a:cxn>
                <a:cxn ang="0">
                  <a:pos x="0" y="0"/>
                </a:cxn>
                <a:cxn ang="0">
                  <a:pos x="46" y="42"/>
                </a:cxn>
                <a:cxn ang="0">
                  <a:pos x="46" y="251"/>
                </a:cxn>
                <a:cxn ang="0">
                  <a:pos x="72" y="251"/>
                </a:cxn>
                <a:cxn ang="0">
                  <a:pos x="95" y="223"/>
                </a:cxn>
                <a:cxn ang="0">
                  <a:pos x="95" y="70"/>
                </a:cxn>
                <a:cxn ang="0">
                  <a:pos x="72" y="42"/>
                </a:cxn>
                <a:cxn ang="0">
                  <a:pos x="46" y="42"/>
                </a:cxn>
              </a:cxnLst>
              <a:rect l="0" t="0" r="r" b="b"/>
              <a:pathLst>
                <a:path w="142" h="293">
                  <a:moveTo>
                    <a:pt x="0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119" y="0"/>
                    <a:pt x="142" y="25"/>
                    <a:pt x="142" y="72"/>
                  </a:cubicBezTo>
                  <a:cubicBezTo>
                    <a:pt x="142" y="221"/>
                    <a:pt x="142" y="221"/>
                    <a:pt x="142" y="221"/>
                  </a:cubicBezTo>
                  <a:cubicBezTo>
                    <a:pt x="142" y="268"/>
                    <a:pt x="119" y="293"/>
                    <a:pt x="73" y="293"/>
                  </a:cubicBezTo>
                  <a:cubicBezTo>
                    <a:pt x="0" y="293"/>
                    <a:pt x="0" y="293"/>
                    <a:pt x="0" y="293"/>
                  </a:cubicBezTo>
                  <a:lnTo>
                    <a:pt x="0" y="0"/>
                  </a:lnTo>
                  <a:close/>
                  <a:moveTo>
                    <a:pt x="46" y="42"/>
                  </a:moveTo>
                  <a:cubicBezTo>
                    <a:pt x="46" y="251"/>
                    <a:pt x="46" y="251"/>
                    <a:pt x="46" y="251"/>
                  </a:cubicBezTo>
                  <a:cubicBezTo>
                    <a:pt x="72" y="251"/>
                    <a:pt x="72" y="251"/>
                    <a:pt x="72" y="251"/>
                  </a:cubicBezTo>
                  <a:cubicBezTo>
                    <a:pt x="87" y="251"/>
                    <a:pt x="95" y="244"/>
                    <a:pt x="95" y="223"/>
                  </a:cubicBezTo>
                  <a:cubicBezTo>
                    <a:pt x="95" y="70"/>
                    <a:pt x="95" y="70"/>
                    <a:pt x="95" y="70"/>
                  </a:cubicBezTo>
                  <a:cubicBezTo>
                    <a:pt x="95" y="49"/>
                    <a:pt x="87" y="42"/>
                    <a:pt x="72" y="42"/>
                  </a:cubicBezTo>
                  <a:lnTo>
                    <a:pt x="46" y="42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17" name="Freeform 69"/>
            <p:cNvSpPr>
              <a:spLocks/>
            </p:cNvSpPr>
            <p:nvPr/>
          </p:nvSpPr>
          <p:spPr bwMode="auto">
            <a:xfrm>
              <a:off x="4186" y="701"/>
              <a:ext cx="75" cy="174"/>
            </a:xfrm>
            <a:custGeom>
              <a:avLst/>
              <a:gdLst/>
              <a:ahLst/>
              <a:cxnLst>
                <a:cxn ang="0">
                  <a:pos x="28" y="73"/>
                </a:cxn>
                <a:cxn ang="0">
                  <a:pos x="65" y="73"/>
                </a:cxn>
                <a:cxn ang="0">
                  <a:pos x="65" y="98"/>
                </a:cxn>
                <a:cxn ang="0">
                  <a:pos x="28" y="98"/>
                </a:cxn>
                <a:cxn ang="0">
                  <a:pos x="28" y="149"/>
                </a:cxn>
                <a:cxn ang="0">
                  <a:pos x="75" y="149"/>
                </a:cxn>
                <a:cxn ang="0">
                  <a:pos x="75" y="174"/>
                </a:cxn>
                <a:cxn ang="0">
                  <a:pos x="0" y="174"/>
                </a:cxn>
                <a:cxn ang="0">
                  <a:pos x="0" y="0"/>
                </a:cxn>
                <a:cxn ang="0">
                  <a:pos x="75" y="0"/>
                </a:cxn>
                <a:cxn ang="0">
                  <a:pos x="75" y="25"/>
                </a:cxn>
                <a:cxn ang="0">
                  <a:pos x="28" y="25"/>
                </a:cxn>
                <a:cxn ang="0">
                  <a:pos x="28" y="73"/>
                </a:cxn>
              </a:cxnLst>
              <a:rect l="0" t="0" r="r" b="b"/>
              <a:pathLst>
                <a:path w="75" h="174">
                  <a:moveTo>
                    <a:pt x="28" y="73"/>
                  </a:moveTo>
                  <a:lnTo>
                    <a:pt x="65" y="73"/>
                  </a:lnTo>
                  <a:lnTo>
                    <a:pt x="65" y="98"/>
                  </a:lnTo>
                  <a:lnTo>
                    <a:pt x="28" y="98"/>
                  </a:lnTo>
                  <a:lnTo>
                    <a:pt x="28" y="149"/>
                  </a:lnTo>
                  <a:lnTo>
                    <a:pt x="75" y="149"/>
                  </a:lnTo>
                  <a:lnTo>
                    <a:pt x="75" y="174"/>
                  </a:lnTo>
                  <a:lnTo>
                    <a:pt x="0" y="174"/>
                  </a:lnTo>
                  <a:lnTo>
                    <a:pt x="0" y="0"/>
                  </a:lnTo>
                  <a:lnTo>
                    <a:pt x="75" y="0"/>
                  </a:lnTo>
                  <a:lnTo>
                    <a:pt x="75" y="25"/>
                  </a:lnTo>
                  <a:lnTo>
                    <a:pt x="28" y="25"/>
                  </a:lnTo>
                  <a:lnTo>
                    <a:pt x="28" y="73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18" name="Freeform 70"/>
            <p:cNvSpPr>
              <a:spLocks noEditPoints="1"/>
            </p:cNvSpPr>
            <p:nvPr/>
          </p:nvSpPr>
          <p:spPr bwMode="auto">
            <a:xfrm>
              <a:off x="4317" y="701"/>
              <a:ext cx="81" cy="174"/>
            </a:xfrm>
            <a:custGeom>
              <a:avLst/>
              <a:gdLst/>
              <a:ahLst/>
              <a:cxnLst>
                <a:cxn ang="0">
                  <a:pos x="137" y="72"/>
                </a:cxn>
                <a:cxn ang="0">
                  <a:pos x="137" y="110"/>
                </a:cxn>
                <a:cxn ang="0">
                  <a:pos x="68" y="183"/>
                </a:cxn>
                <a:cxn ang="0">
                  <a:pos x="46" y="183"/>
                </a:cxn>
                <a:cxn ang="0">
                  <a:pos x="46" y="293"/>
                </a:cxn>
                <a:cxn ang="0">
                  <a:pos x="0" y="293"/>
                </a:cxn>
                <a:cxn ang="0">
                  <a:pos x="0" y="0"/>
                </a:cxn>
                <a:cxn ang="0">
                  <a:pos x="68" y="0"/>
                </a:cxn>
                <a:cxn ang="0">
                  <a:pos x="137" y="72"/>
                </a:cxn>
                <a:cxn ang="0">
                  <a:pos x="46" y="42"/>
                </a:cxn>
                <a:cxn ang="0">
                  <a:pos x="46" y="141"/>
                </a:cxn>
                <a:cxn ang="0">
                  <a:pos x="68" y="141"/>
                </a:cxn>
                <a:cxn ang="0">
                  <a:pos x="91" y="113"/>
                </a:cxn>
                <a:cxn ang="0">
                  <a:pos x="91" y="69"/>
                </a:cxn>
                <a:cxn ang="0">
                  <a:pos x="68" y="42"/>
                </a:cxn>
                <a:cxn ang="0">
                  <a:pos x="46" y="42"/>
                </a:cxn>
              </a:cxnLst>
              <a:rect l="0" t="0" r="r" b="b"/>
              <a:pathLst>
                <a:path w="137" h="293">
                  <a:moveTo>
                    <a:pt x="137" y="72"/>
                  </a:moveTo>
                  <a:cubicBezTo>
                    <a:pt x="137" y="110"/>
                    <a:pt x="137" y="110"/>
                    <a:pt x="137" y="110"/>
                  </a:cubicBezTo>
                  <a:cubicBezTo>
                    <a:pt x="137" y="157"/>
                    <a:pt x="114" y="183"/>
                    <a:pt x="68" y="183"/>
                  </a:cubicBezTo>
                  <a:cubicBezTo>
                    <a:pt x="46" y="183"/>
                    <a:pt x="46" y="183"/>
                    <a:pt x="46" y="183"/>
                  </a:cubicBezTo>
                  <a:cubicBezTo>
                    <a:pt x="46" y="293"/>
                    <a:pt x="46" y="293"/>
                    <a:pt x="46" y="293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114" y="0"/>
                    <a:pt x="137" y="25"/>
                    <a:pt x="137" y="72"/>
                  </a:cubicBezTo>
                  <a:close/>
                  <a:moveTo>
                    <a:pt x="46" y="42"/>
                  </a:moveTo>
                  <a:cubicBezTo>
                    <a:pt x="46" y="141"/>
                    <a:pt x="46" y="141"/>
                    <a:pt x="46" y="141"/>
                  </a:cubicBezTo>
                  <a:cubicBezTo>
                    <a:pt x="68" y="141"/>
                    <a:pt x="68" y="141"/>
                    <a:pt x="68" y="141"/>
                  </a:cubicBezTo>
                  <a:cubicBezTo>
                    <a:pt x="83" y="141"/>
                    <a:pt x="91" y="134"/>
                    <a:pt x="91" y="113"/>
                  </a:cubicBezTo>
                  <a:cubicBezTo>
                    <a:pt x="91" y="69"/>
                    <a:pt x="91" y="69"/>
                    <a:pt x="91" y="69"/>
                  </a:cubicBezTo>
                  <a:cubicBezTo>
                    <a:pt x="91" y="48"/>
                    <a:pt x="83" y="42"/>
                    <a:pt x="68" y="42"/>
                  </a:cubicBezTo>
                  <a:lnTo>
                    <a:pt x="46" y="42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19" name="Freeform 71"/>
            <p:cNvSpPr>
              <a:spLocks noEditPoints="1"/>
            </p:cNvSpPr>
            <p:nvPr/>
          </p:nvSpPr>
          <p:spPr bwMode="auto">
            <a:xfrm>
              <a:off x="4401" y="701"/>
              <a:ext cx="95" cy="174"/>
            </a:xfrm>
            <a:custGeom>
              <a:avLst/>
              <a:gdLst/>
              <a:ahLst/>
              <a:cxnLst>
                <a:cxn ang="0">
                  <a:pos x="95" y="174"/>
                </a:cxn>
                <a:cxn ang="0">
                  <a:pos x="68" y="174"/>
                </a:cxn>
                <a:cxn ang="0">
                  <a:pos x="63" y="142"/>
                </a:cxn>
                <a:cxn ang="0">
                  <a:pos x="29" y="142"/>
                </a:cxn>
                <a:cxn ang="0">
                  <a:pos x="24" y="174"/>
                </a:cxn>
                <a:cxn ang="0">
                  <a:pos x="0" y="174"/>
                </a:cxn>
                <a:cxn ang="0">
                  <a:pos x="27" y="0"/>
                </a:cxn>
                <a:cxn ang="0">
                  <a:pos x="67" y="0"/>
                </a:cxn>
                <a:cxn ang="0">
                  <a:pos x="95" y="174"/>
                </a:cxn>
                <a:cxn ang="0">
                  <a:pos x="33" y="118"/>
                </a:cxn>
                <a:cxn ang="0">
                  <a:pos x="60" y="118"/>
                </a:cxn>
                <a:cxn ang="0">
                  <a:pos x="46" y="31"/>
                </a:cxn>
                <a:cxn ang="0">
                  <a:pos x="46" y="31"/>
                </a:cxn>
                <a:cxn ang="0">
                  <a:pos x="33" y="118"/>
                </a:cxn>
              </a:cxnLst>
              <a:rect l="0" t="0" r="r" b="b"/>
              <a:pathLst>
                <a:path w="95" h="174">
                  <a:moveTo>
                    <a:pt x="95" y="174"/>
                  </a:moveTo>
                  <a:lnTo>
                    <a:pt x="68" y="174"/>
                  </a:lnTo>
                  <a:lnTo>
                    <a:pt x="63" y="142"/>
                  </a:lnTo>
                  <a:lnTo>
                    <a:pt x="29" y="142"/>
                  </a:lnTo>
                  <a:lnTo>
                    <a:pt x="24" y="174"/>
                  </a:lnTo>
                  <a:lnTo>
                    <a:pt x="0" y="174"/>
                  </a:lnTo>
                  <a:lnTo>
                    <a:pt x="27" y="0"/>
                  </a:lnTo>
                  <a:lnTo>
                    <a:pt x="67" y="0"/>
                  </a:lnTo>
                  <a:lnTo>
                    <a:pt x="95" y="174"/>
                  </a:lnTo>
                  <a:close/>
                  <a:moveTo>
                    <a:pt x="33" y="118"/>
                  </a:moveTo>
                  <a:lnTo>
                    <a:pt x="60" y="118"/>
                  </a:lnTo>
                  <a:lnTo>
                    <a:pt x="46" y="31"/>
                  </a:lnTo>
                  <a:lnTo>
                    <a:pt x="46" y="31"/>
                  </a:lnTo>
                  <a:lnTo>
                    <a:pt x="33" y="118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20" name="Freeform 72"/>
            <p:cNvSpPr>
              <a:spLocks/>
            </p:cNvSpPr>
            <p:nvPr/>
          </p:nvSpPr>
          <p:spPr bwMode="auto">
            <a:xfrm>
              <a:off x="4507" y="699"/>
              <a:ext cx="81" cy="178"/>
            </a:xfrm>
            <a:custGeom>
              <a:avLst/>
              <a:gdLst/>
              <a:ahLst/>
              <a:cxnLst>
                <a:cxn ang="0">
                  <a:pos x="73" y="134"/>
                </a:cxn>
                <a:cxn ang="0">
                  <a:pos x="137" y="134"/>
                </a:cxn>
                <a:cxn ang="0">
                  <a:pos x="137" y="227"/>
                </a:cxn>
                <a:cxn ang="0">
                  <a:pos x="68" y="301"/>
                </a:cxn>
                <a:cxn ang="0">
                  <a:pos x="0" y="227"/>
                </a:cxn>
                <a:cxn ang="0">
                  <a:pos x="0" y="74"/>
                </a:cxn>
                <a:cxn ang="0">
                  <a:pos x="68" y="0"/>
                </a:cxn>
                <a:cxn ang="0">
                  <a:pos x="137" y="74"/>
                </a:cxn>
                <a:cxn ang="0">
                  <a:pos x="137" y="103"/>
                </a:cxn>
                <a:cxn ang="0">
                  <a:pos x="94" y="103"/>
                </a:cxn>
                <a:cxn ang="0">
                  <a:pos x="94" y="71"/>
                </a:cxn>
                <a:cxn ang="0">
                  <a:pos x="70" y="42"/>
                </a:cxn>
                <a:cxn ang="0">
                  <a:pos x="46" y="71"/>
                </a:cxn>
                <a:cxn ang="0">
                  <a:pos x="46" y="230"/>
                </a:cxn>
                <a:cxn ang="0">
                  <a:pos x="70" y="258"/>
                </a:cxn>
                <a:cxn ang="0">
                  <a:pos x="94" y="230"/>
                </a:cxn>
                <a:cxn ang="0">
                  <a:pos x="94" y="176"/>
                </a:cxn>
                <a:cxn ang="0">
                  <a:pos x="73" y="176"/>
                </a:cxn>
                <a:cxn ang="0">
                  <a:pos x="73" y="134"/>
                </a:cxn>
              </a:cxnLst>
              <a:rect l="0" t="0" r="r" b="b"/>
              <a:pathLst>
                <a:path w="137" h="301">
                  <a:moveTo>
                    <a:pt x="73" y="134"/>
                  </a:moveTo>
                  <a:cubicBezTo>
                    <a:pt x="137" y="134"/>
                    <a:pt x="137" y="134"/>
                    <a:pt x="137" y="134"/>
                  </a:cubicBezTo>
                  <a:cubicBezTo>
                    <a:pt x="137" y="227"/>
                    <a:pt x="137" y="227"/>
                    <a:pt x="137" y="227"/>
                  </a:cubicBezTo>
                  <a:cubicBezTo>
                    <a:pt x="137" y="274"/>
                    <a:pt x="114" y="301"/>
                    <a:pt x="68" y="301"/>
                  </a:cubicBezTo>
                  <a:cubicBezTo>
                    <a:pt x="23" y="301"/>
                    <a:pt x="0" y="274"/>
                    <a:pt x="0" y="227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27"/>
                    <a:pt x="23" y="0"/>
                    <a:pt x="68" y="0"/>
                  </a:cubicBezTo>
                  <a:cubicBezTo>
                    <a:pt x="114" y="0"/>
                    <a:pt x="137" y="27"/>
                    <a:pt x="137" y="74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94" y="103"/>
                    <a:pt x="94" y="103"/>
                    <a:pt x="94" y="103"/>
                  </a:cubicBezTo>
                  <a:cubicBezTo>
                    <a:pt x="94" y="71"/>
                    <a:pt x="94" y="71"/>
                    <a:pt x="94" y="71"/>
                  </a:cubicBezTo>
                  <a:cubicBezTo>
                    <a:pt x="94" y="50"/>
                    <a:pt x="84" y="42"/>
                    <a:pt x="70" y="42"/>
                  </a:cubicBezTo>
                  <a:cubicBezTo>
                    <a:pt x="55" y="42"/>
                    <a:pt x="46" y="50"/>
                    <a:pt x="46" y="71"/>
                  </a:cubicBezTo>
                  <a:cubicBezTo>
                    <a:pt x="46" y="230"/>
                    <a:pt x="46" y="230"/>
                    <a:pt x="46" y="230"/>
                  </a:cubicBezTo>
                  <a:cubicBezTo>
                    <a:pt x="46" y="251"/>
                    <a:pt x="55" y="258"/>
                    <a:pt x="70" y="258"/>
                  </a:cubicBezTo>
                  <a:cubicBezTo>
                    <a:pt x="84" y="258"/>
                    <a:pt x="94" y="251"/>
                    <a:pt x="94" y="230"/>
                  </a:cubicBezTo>
                  <a:cubicBezTo>
                    <a:pt x="94" y="176"/>
                    <a:pt x="94" y="176"/>
                    <a:pt x="94" y="176"/>
                  </a:cubicBezTo>
                  <a:cubicBezTo>
                    <a:pt x="73" y="176"/>
                    <a:pt x="73" y="176"/>
                    <a:pt x="73" y="176"/>
                  </a:cubicBezTo>
                  <a:lnTo>
                    <a:pt x="73" y="134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21" name="Freeform 73"/>
            <p:cNvSpPr>
              <a:spLocks noEditPoints="1"/>
            </p:cNvSpPr>
            <p:nvPr/>
          </p:nvSpPr>
          <p:spPr bwMode="auto">
            <a:xfrm>
              <a:off x="4604" y="699"/>
              <a:ext cx="83" cy="178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70" y="0"/>
                </a:cxn>
                <a:cxn ang="0">
                  <a:pos x="140" y="74"/>
                </a:cxn>
                <a:cxn ang="0">
                  <a:pos x="140" y="227"/>
                </a:cxn>
                <a:cxn ang="0">
                  <a:pos x="70" y="301"/>
                </a:cxn>
                <a:cxn ang="0">
                  <a:pos x="0" y="227"/>
                </a:cxn>
                <a:cxn ang="0">
                  <a:pos x="0" y="74"/>
                </a:cxn>
                <a:cxn ang="0">
                  <a:pos x="46" y="230"/>
                </a:cxn>
                <a:cxn ang="0">
                  <a:pos x="70" y="259"/>
                </a:cxn>
                <a:cxn ang="0">
                  <a:pos x="94" y="230"/>
                </a:cxn>
                <a:cxn ang="0">
                  <a:pos x="94" y="71"/>
                </a:cxn>
                <a:cxn ang="0">
                  <a:pos x="70" y="42"/>
                </a:cxn>
                <a:cxn ang="0">
                  <a:pos x="46" y="71"/>
                </a:cxn>
                <a:cxn ang="0">
                  <a:pos x="46" y="230"/>
                </a:cxn>
              </a:cxnLst>
              <a:rect l="0" t="0" r="r" b="b"/>
              <a:pathLst>
                <a:path w="140" h="301">
                  <a:moveTo>
                    <a:pt x="0" y="74"/>
                  </a:moveTo>
                  <a:cubicBezTo>
                    <a:pt x="0" y="27"/>
                    <a:pt x="25" y="0"/>
                    <a:pt x="70" y="0"/>
                  </a:cubicBezTo>
                  <a:cubicBezTo>
                    <a:pt x="116" y="0"/>
                    <a:pt x="140" y="27"/>
                    <a:pt x="140" y="74"/>
                  </a:cubicBezTo>
                  <a:cubicBezTo>
                    <a:pt x="140" y="227"/>
                    <a:pt x="140" y="227"/>
                    <a:pt x="140" y="227"/>
                  </a:cubicBezTo>
                  <a:cubicBezTo>
                    <a:pt x="140" y="274"/>
                    <a:pt x="116" y="301"/>
                    <a:pt x="70" y="301"/>
                  </a:cubicBezTo>
                  <a:cubicBezTo>
                    <a:pt x="25" y="301"/>
                    <a:pt x="0" y="274"/>
                    <a:pt x="0" y="227"/>
                  </a:cubicBezTo>
                  <a:lnTo>
                    <a:pt x="0" y="74"/>
                  </a:lnTo>
                  <a:close/>
                  <a:moveTo>
                    <a:pt x="46" y="230"/>
                  </a:moveTo>
                  <a:cubicBezTo>
                    <a:pt x="46" y="251"/>
                    <a:pt x="56" y="259"/>
                    <a:pt x="70" y="259"/>
                  </a:cubicBezTo>
                  <a:cubicBezTo>
                    <a:pt x="85" y="259"/>
                    <a:pt x="94" y="251"/>
                    <a:pt x="94" y="230"/>
                  </a:cubicBezTo>
                  <a:cubicBezTo>
                    <a:pt x="94" y="71"/>
                    <a:pt x="94" y="71"/>
                    <a:pt x="94" y="71"/>
                  </a:cubicBezTo>
                  <a:cubicBezTo>
                    <a:pt x="94" y="50"/>
                    <a:pt x="85" y="42"/>
                    <a:pt x="70" y="42"/>
                  </a:cubicBezTo>
                  <a:cubicBezTo>
                    <a:pt x="56" y="42"/>
                    <a:pt x="46" y="50"/>
                    <a:pt x="46" y="71"/>
                  </a:cubicBezTo>
                  <a:lnTo>
                    <a:pt x="46" y="230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22" name="Freeform 74"/>
            <p:cNvSpPr>
              <a:spLocks noEditPoints="1"/>
            </p:cNvSpPr>
            <p:nvPr/>
          </p:nvSpPr>
          <p:spPr bwMode="auto">
            <a:xfrm>
              <a:off x="4744" y="701"/>
              <a:ext cx="84" cy="1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0"/>
                </a:cxn>
                <a:cxn ang="0">
                  <a:pos x="142" y="72"/>
                </a:cxn>
                <a:cxn ang="0">
                  <a:pos x="142" y="221"/>
                </a:cxn>
                <a:cxn ang="0">
                  <a:pos x="73" y="293"/>
                </a:cxn>
                <a:cxn ang="0">
                  <a:pos x="0" y="293"/>
                </a:cxn>
                <a:cxn ang="0">
                  <a:pos x="0" y="0"/>
                </a:cxn>
                <a:cxn ang="0">
                  <a:pos x="46" y="42"/>
                </a:cxn>
                <a:cxn ang="0">
                  <a:pos x="46" y="251"/>
                </a:cxn>
                <a:cxn ang="0">
                  <a:pos x="72" y="251"/>
                </a:cxn>
                <a:cxn ang="0">
                  <a:pos x="96" y="223"/>
                </a:cxn>
                <a:cxn ang="0">
                  <a:pos x="96" y="70"/>
                </a:cxn>
                <a:cxn ang="0">
                  <a:pos x="72" y="42"/>
                </a:cxn>
                <a:cxn ang="0">
                  <a:pos x="46" y="42"/>
                </a:cxn>
              </a:cxnLst>
              <a:rect l="0" t="0" r="r" b="b"/>
              <a:pathLst>
                <a:path w="142" h="293">
                  <a:moveTo>
                    <a:pt x="0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119" y="0"/>
                    <a:pt x="142" y="25"/>
                    <a:pt x="142" y="72"/>
                  </a:cubicBezTo>
                  <a:cubicBezTo>
                    <a:pt x="142" y="221"/>
                    <a:pt x="142" y="221"/>
                    <a:pt x="142" y="221"/>
                  </a:cubicBezTo>
                  <a:cubicBezTo>
                    <a:pt x="142" y="268"/>
                    <a:pt x="119" y="293"/>
                    <a:pt x="73" y="293"/>
                  </a:cubicBezTo>
                  <a:cubicBezTo>
                    <a:pt x="0" y="293"/>
                    <a:pt x="0" y="293"/>
                    <a:pt x="0" y="293"/>
                  </a:cubicBezTo>
                  <a:lnTo>
                    <a:pt x="0" y="0"/>
                  </a:lnTo>
                  <a:close/>
                  <a:moveTo>
                    <a:pt x="46" y="42"/>
                  </a:moveTo>
                  <a:cubicBezTo>
                    <a:pt x="46" y="251"/>
                    <a:pt x="46" y="251"/>
                    <a:pt x="46" y="251"/>
                  </a:cubicBezTo>
                  <a:cubicBezTo>
                    <a:pt x="72" y="251"/>
                    <a:pt x="72" y="251"/>
                    <a:pt x="72" y="251"/>
                  </a:cubicBezTo>
                  <a:cubicBezTo>
                    <a:pt x="87" y="251"/>
                    <a:pt x="96" y="244"/>
                    <a:pt x="96" y="223"/>
                  </a:cubicBezTo>
                  <a:cubicBezTo>
                    <a:pt x="96" y="70"/>
                    <a:pt x="96" y="70"/>
                    <a:pt x="96" y="70"/>
                  </a:cubicBezTo>
                  <a:cubicBezTo>
                    <a:pt x="96" y="49"/>
                    <a:pt x="87" y="42"/>
                    <a:pt x="72" y="42"/>
                  </a:cubicBezTo>
                  <a:lnTo>
                    <a:pt x="46" y="42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23" name="Freeform 75"/>
            <p:cNvSpPr>
              <a:spLocks/>
            </p:cNvSpPr>
            <p:nvPr/>
          </p:nvSpPr>
          <p:spPr bwMode="auto">
            <a:xfrm>
              <a:off x="4845" y="701"/>
              <a:ext cx="75" cy="174"/>
            </a:xfrm>
            <a:custGeom>
              <a:avLst/>
              <a:gdLst/>
              <a:ahLst/>
              <a:cxnLst>
                <a:cxn ang="0">
                  <a:pos x="28" y="73"/>
                </a:cxn>
                <a:cxn ang="0">
                  <a:pos x="66" y="73"/>
                </a:cxn>
                <a:cxn ang="0">
                  <a:pos x="66" y="98"/>
                </a:cxn>
                <a:cxn ang="0">
                  <a:pos x="28" y="98"/>
                </a:cxn>
                <a:cxn ang="0">
                  <a:pos x="28" y="149"/>
                </a:cxn>
                <a:cxn ang="0">
                  <a:pos x="75" y="149"/>
                </a:cxn>
                <a:cxn ang="0">
                  <a:pos x="75" y="174"/>
                </a:cxn>
                <a:cxn ang="0">
                  <a:pos x="0" y="174"/>
                </a:cxn>
                <a:cxn ang="0">
                  <a:pos x="0" y="0"/>
                </a:cxn>
                <a:cxn ang="0">
                  <a:pos x="75" y="0"/>
                </a:cxn>
                <a:cxn ang="0">
                  <a:pos x="75" y="25"/>
                </a:cxn>
                <a:cxn ang="0">
                  <a:pos x="28" y="25"/>
                </a:cxn>
                <a:cxn ang="0">
                  <a:pos x="28" y="73"/>
                </a:cxn>
              </a:cxnLst>
              <a:rect l="0" t="0" r="r" b="b"/>
              <a:pathLst>
                <a:path w="75" h="174">
                  <a:moveTo>
                    <a:pt x="28" y="73"/>
                  </a:moveTo>
                  <a:lnTo>
                    <a:pt x="66" y="73"/>
                  </a:lnTo>
                  <a:lnTo>
                    <a:pt x="66" y="98"/>
                  </a:lnTo>
                  <a:lnTo>
                    <a:pt x="28" y="98"/>
                  </a:lnTo>
                  <a:lnTo>
                    <a:pt x="28" y="149"/>
                  </a:lnTo>
                  <a:lnTo>
                    <a:pt x="75" y="149"/>
                  </a:lnTo>
                  <a:lnTo>
                    <a:pt x="75" y="174"/>
                  </a:lnTo>
                  <a:lnTo>
                    <a:pt x="0" y="174"/>
                  </a:lnTo>
                  <a:lnTo>
                    <a:pt x="0" y="0"/>
                  </a:lnTo>
                  <a:lnTo>
                    <a:pt x="75" y="0"/>
                  </a:lnTo>
                  <a:lnTo>
                    <a:pt x="75" y="25"/>
                  </a:lnTo>
                  <a:lnTo>
                    <a:pt x="28" y="25"/>
                  </a:lnTo>
                  <a:lnTo>
                    <a:pt x="28" y="73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24" name="Freeform 76"/>
            <p:cNvSpPr>
              <a:spLocks/>
            </p:cNvSpPr>
            <p:nvPr/>
          </p:nvSpPr>
          <p:spPr bwMode="auto">
            <a:xfrm>
              <a:off x="4976" y="701"/>
              <a:ext cx="73" cy="1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" y="0"/>
                </a:cxn>
                <a:cxn ang="0">
                  <a:pos x="27" y="149"/>
                </a:cxn>
                <a:cxn ang="0">
                  <a:pos x="73" y="149"/>
                </a:cxn>
                <a:cxn ang="0">
                  <a:pos x="73" y="174"/>
                </a:cxn>
                <a:cxn ang="0">
                  <a:pos x="0" y="174"/>
                </a:cxn>
                <a:cxn ang="0">
                  <a:pos x="0" y="0"/>
                </a:cxn>
              </a:cxnLst>
              <a:rect l="0" t="0" r="r" b="b"/>
              <a:pathLst>
                <a:path w="73" h="174">
                  <a:moveTo>
                    <a:pt x="0" y="0"/>
                  </a:moveTo>
                  <a:lnTo>
                    <a:pt x="27" y="0"/>
                  </a:lnTo>
                  <a:lnTo>
                    <a:pt x="27" y="149"/>
                  </a:lnTo>
                  <a:lnTo>
                    <a:pt x="73" y="149"/>
                  </a:lnTo>
                  <a:lnTo>
                    <a:pt x="73" y="174"/>
                  </a:lnTo>
                  <a:lnTo>
                    <a:pt x="0" y="1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25" name="Freeform 77"/>
            <p:cNvSpPr>
              <a:spLocks noEditPoints="1"/>
            </p:cNvSpPr>
            <p:nvPr/>
          </p:nvSpPr>
          <p:spPr bwMode="auto">
            <a:xfrm>
              <a:off x="5053" y="701"/>
              <a:ext cx="96" cy="174"/>
            </a:xfrm>
            <a:custGeom>
              <a:avLst/>
              <a:gdLst/>
              <a:ahLst/>
              <a:cxnLst>
                <a:cxn ang="0">
                  <a:pos x="96" y="174"/>
                </a:cxn>
                <a:cxn ang="0">
                  <a:pos x="69" y="174"/>
                </a:cxn>
                <a:cxn ang="0">
                  <a:pos x="64" y="142"/>
                </a:cxn>
                <a:cxn ang="0">
                  <a:pos x="30" y="142"/>
                </a:cxn>
                <a:cxn ang="0">
                  <a:pos x="25" y="174"/>
                </a:cxn>
                <a:cxn ang="0">
                  <a:pos x="0" y="174"/>
                </a:cxn>
                <a:cxn ang="0">
                  <a:pos x="28" y="0"/>
                </a:cxn>
                <a:cxn ang="0">
                  <a:pos x="68" y="0"/>
                </a:cxn>
                <a:cxn ang="0">
                  <a:pos x="96" y="174"/>
                </a:cxn>
                <a:cxn ang="0">
                  <a:pos x="34" y="118"/>
                </a:cxn>
                <a:cxn ang="0">
                  <a:pos x="60" y="118"/>
                </a:cxn>
                <a:cxn ang="0">
                  <a:pos x="47" y="31"/>
                </a:cxn>
                <a:cxn ang="0">
                  <a:pos x="47" y="31"/>
                </a:cxn>
                <a:cxn ang="0">
                  <a:pos x="34" y="118"/>
                </a:cxn>
              </a:cxnLst>
              <a:rect l="0" t="0" r="r" b="b"/>
              <a:pathLst>
                <a:path w="96" h="174">
                  <a:moveTo>
                    <a:pt x="96" y="174"/>
                  </a:moveTo>
                  <a:lnTo>
                    <a:pt x="69" y="174"/>
                  </a:lnTo>
                  <a:lnTo>
                    <a:pt x="64" y="142"/>
                  </a:lnTo>
                  <a:lnTo>
                    <a:pt x="30" y="142"/>
                  </a:lnTo>
                  <a:lnTo>
                    <a:pt x="25" y="174"/>
                  </a:lnTo>
                  <a:lnTo>
                    <a:pt x="0" y="174"/>
                  </a:lnTo>
                  <a:lnTo>
                    <a:pt x="28" y="0"/>
                  </a:lnTo>
                  <a:lnTo>
                    <a:pt x="68" y="0"/>
                  </a:lnTo>
                  <a:lnTo>
                    <a:pt x="96" y="174"/>
                  </a:lnTo>
                  <a:close/>
                  <a:moveTo>
                    <a:pt x="34" y="118"/>
                  </a:moveTo>
                  <a:lnTo>
                    <a:pt x="60" y="118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34" y="118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26" name="Rectangle 78"/>
            <p:cNvSpPr>
              <a:spLocks noChangeArrowheads="1"/>
            </p:cNvSpPr>
            <p:nvPr/>
          </p:nvSpPr>
          <p:spPr bwMode="auto">
            <a:xfrm>
              <a:off x="5201" y="701"/>
              <a:ext cx="27" cy="174"/>
            </a:xfrm>
            <a:prstGeom prst="rect">
              <a:avLst/>
            </a:prstGeom>
            <a:solidFill>
              <a:srgbClr val="FFBB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27" name="Freeform 79"/>
            <p:cNvSpPr>
              <a:spLocks/>
            </p:cNvSpPr>
            <p:nvPr/>
          </p:nvSpPr>
          <p:spPr bwMode="auto">
            <a:xfrm>
              <a:off x="5240" y="701"/>
              <a:ext cx="85" cy="1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5" y="0"/>
                </a:cxn>
                <a:cxn ang="0">
                  <a:pos x="85" y="25"/>
                </a:cxn>
                <a:cxn ang="0">
                  <a:pos x="56" y="25"/>
                </a:cxn>
                <a:cxn ang="0">
                  <a:pos x="56" y="174"/>
                </a:cxn>
                <a:cxn ang="0">
                  <a:pos x="29" y="174"/>
                </a:cxn>
                <a:cxn ang="0">
                  <a:pos x="29" y="25"/>
                </a:cxn>
                <a:cxn ang="0">
                  <a:pos x="0" y="25"/>
                </a:cxn>
                <a:cxn ang="0">
                  <a:pos x="0" y="0"/>
                </a:cxn>
              </a:cxnLst>
              <a:rect l="0" t="0" r="r" b="b"/>
              <a:pathLst>
                <a:path w="85" h="174">
                  <a:moveTo>
                    <a:pt x="0" y="0"/>
                  </a:moveTo>
                  <a:lnTo>
                    <a:pt x="85" y="0"/>
                  </a:lnTo>
                  <a:lnTo>
                    <a:pt x="85" y="25"/>
                  </a:lnTo>
                  <a:lnTo>
                    <a:pt x="56" y="25"/>
                  </a:lnTo>
                  <a:lnTo>
                    <a:pt x="56" y="174"/>
                  </a:lnTo>
                  <a:lnTo>
                    <a:pt x="29" y="174"/>
                  </a:lnTo>
                  <a:lnTo>
                    <a:pt x="29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28" name="Freeform 80"/>
            <p:cNvSpPr>
              <a:spLocks/>
            </p:cNvSpPr>
            <p:nvPr/>
          </p:nvSpPr>
          <p:spPr bwMode="auto">
            <a:xfrm>
              <a:off x="5329" y="701"/>
              <a:ext cx="85" cy="1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5" y="0"/>
                </a:cxn>
                <a:cxn ang="0">
                  <a:pos x="85" y="25"/>
                </a:cxn>
                <a:cxn ang="0">
                  <a:pos x="56" y="25"/>
                </a:cxn>
                <a:cxn ang="0">
                  <a:pos x="56" y="174"/>
                </a:cxn>
                <a:cxn ang="0">
                  <a:pos x="29" y="174"/>
                </a:cxn>
                <a:cxn ang="0">
                  <a:pos x="29" y="25"/>
                </a:cxn>
                <a:cxn ang="0">
                  <a:pos x="0" y="25"/>
                </a:cxn>
                <a:cxn ang="0">
                  <a:pos x="0" y="0"/>
                </a:cxn>
              </a:cxnLst>
              <a:rect l="0" t="0" r="r" b="b"/>
              <a:pathLst>
                <a:path w="85" h="174">
                  <a:moveTo>
                    <a:pt x="0" y="0"/>
                  </a:moveTo>
                  <a:lnTo>
                    <a:pt x="85" y="0"/>
                  </a:lnTo>
                  <a:lnTo>
                    <a:pt x="85" y="25"/>
                  </a:lnTo>
                  <a:lnTo>
                    <a:pt x="56" y="25"/>
                  </a:lnTo>
                  <a:lnTo>
                    <a:pt x="56" y="174"/>
                  </a:lnTo>
                  <a:lnTo>
                    <a:pt x="29" y="174"/>
                  </a:lnTo>
                  <a:lnTo>
                    <a:pt x="29" y="25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  <p:sp>
          <p:nvSpPr>
            <p:cNvPr id="2129" name="Freeform 81"/>
            <p:cNvSpPr>
              <a:spLocks noEditPoints="1"/>
            </p:cNvSpPr>
            <p:nvPr/>
          </p:nvSpPr>
          <p:spPr bwMode="auto">
            <a:xfrm>
              <a:off x="5426" y="701"/>
              <a:ext cx="85" cy="174"/>
            </a:xfrm>
            <a:custGeom>
              <a:avLst/>
              <a:gdLst/>
              <a:ahLst/>
              <a:cxnLst>
                <a:cxn ang="0">
                  <a:pos x="138" y="67"/>
                </a:cxn>
                <a:cxn ang="0">
                  <a:pos x="138" y="78"/>
                </a:cxn>
                <a:cxn ang="0">
                  <a:pos x="108" y="136"/>
                </a:cxn>
                <a:cxn ang="0">
                  <a:pos x="108" y="137"/>
                </a:cxn>
                <a:cxn ang="0">
                  <a:pos x="143" y="200"/>
                </a:cxn>
                <a:cxn ang="0">
                  <a:pos x="143" y="224"/>
                </a:cxn>
                <a:cxn ang="0">
                  <a:pos x="73" y="293"/>
                </a:cxn>
                <a:cxn ang="0">
                  <a:pos x="0" y="293"/>
                </a:cxn>
                <a:cxn ang="0">
                  <a:pos x="0" y="0"/>
                </a:cxn>
                <a:cxn ang="0">
                  <a:pos x="70" y="0"/>
                </a:cxn>
                <a:cxn ang="0">
                  <a:pos x="138" y="67"/>
                </a:cxn>
                <a:cxn ang="0">
                  <a:pos x="46" y="42"/>
                </a:cxn>
                <a:cxn ang="0">
                  <a:pos x="46" y="119"/>
                </a:cxn>
                <a:cxn ang="0">
                  <a:pos x="64" y="119"/>
                </a:cxn>
                <a:cxn ang="0">
                  <a:pos x="92" y="88"/>
                </a:cxn>
                <a:cxn ang="0">
                  <a:pos x="92" y="72"/>
                </a:cxn>
                <a:cxn ang="0">
                  <a:pos x="68" y="42"/>
                </a:cxn>
                <a:cxn ang="0">
                  <a:pos x="46" y="42"/>
                </a:cxn>
                <a:cxn ang="0">
                  <a:pos x="46" y="161"/>
                </a:cxn>
                <a:cxn ang="0">
                  <a:pos x="46" y="251"/>
                </a:cxn>
                <a:cxn ang="0">
                  <a:pos x="73" y="251"/>
                </a:cxn>
                <a:cxn ang="0">
                  <a:pos x="97" y="222"/>
                </a:cxn>
                <a:cxn ang="0">
                  <a:pos x="97" y="197"/>
                </a:cxn>
                <a:cxn ang="0">
                  <a:pos x="67" y="161"/>
                </a:cxn>
                <a:cxn ang="0">
                  <a:pos x="46" y="161"/>
                </a:cxn>
              </a:cxnLst>
              <a:rect l="0" t="0" r="r" b="b"/>
              <a:pathLst>
                <a:path w="143" h="293">
                  <a:moveTo>
                    <a:pt x="138" y="67"/>
                  </a:moveTo>
                  <a:cubicBezTo>
                    <a:pt x="138" y="78"/>
                    <a:pt x="138" y="78"/>
                    <a:pt x="138" y="78"/>
                  </a:cubicBezTo>
                  <a:cubicBezTo>
                    <a:pt x="138" y="108"/>
                    <a:pt x="129" y="127"/>
                    <a:pt x="108" y="136"/>
                  </a:cubicBezTo>
                  <a:cubicBezTo>
                    <a:pt x="108" y="137"/>
                    <a:pt x="108" y="137"/>
                    <a:pt x="108" y="137"/>
                  </a:cubicBezTo>
                  <a:cubicBezTo>
                    <a:pt x="133" y="147"/>
                    <a:pt x="143" y="169"/>
                    <a:pt x="143" y="200"/>
                  </a:cubicBezTo>
                  <a:cubicBezTo>
                    <a:pt x="143" y="224"/>
                    <a:pt x="143" y="224"/>
                    <a:pt x="143" y="224"/>
                  </a:cubicBezTo>
                  <a:cubicBezTo>
                    <a:pt x="143" y="269"/>
                    <a:pt x="119" y="293"/>
                    <a:pt x="73" y="293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118" y="0"/>
                    <a:pt x="138" y="22"/>
                    <a:pt x="138" y="67"/>
                  </a:cubicBezTo>
                  <a:close/>
                  <a:moveTo>
                    <a:pt x="46" y="42"/>
                  </a:moveTo>
                  <a:cubicBezTo>
                    <a:pt x="46" y="119"/>
                    <a:pt x="46" y="119"/>
                    <a:pt x="46" y="119"/>
                  </a:cubicBezTo>
                  <a:cubicBezTo>
                    <a:pt x="64" y="119"/>
                    <a:pt x="64" y="119"/>
                    <a:pt x="64" y="119"/>
                  </a:cubicBezTo>
                  <a:cubicBezTo>
                    <a:pt x="81" y="119"/>
                    <a:pt x="92" y="112"/>
                    <a:pt x="92" y="88"/>
                  </a:cubicBezTo>
                  <a:cubicBezTo>
                    <a:pt x="92" y="72"/>
                    <a:pt x="92" y="72"/>
                    <a:pt x="92" y="72"/>
                  </a:cubicBezTo>
                  <a:cubicBezTo>
                    <a:pt x="92" y="51"/>
                    <a:pt x="85" y="42"/>
                    <a:pt x="68" y="42"/>
                  </a:cubicBezTo>
                  <a:lnTo>
                    <a:pt x="46" y="42"/>
                  </a:lnTo>
                  <a:close/>
                  <a:moveTo>
                    <a:pt x="46" y="161"/>
                  </a:moveTo>
                  <a:cubicBezTo>
                    <a:pt x="46" y="251"/>
                    <a:pt x="46" y="251"/>
                    <a:pt x="46" y="251"/>
                  </a:cubicBezTo>
                  <a:cubicBezTo>
                    <a:pt x="73" y="251"/>
                    <a:pt x="73" y="251"/>
                    <a:pt x="73" y="251"/>
                  </a:cubicBezTo>
                  <a:cubicBezTo>
                    <a:pt x="88" y="251"/>
                    <a:pt x="97" y="244"/>
                    <a:pt x="97" y="222"/>
                  </a:cubicBezTo>
                  <a:cubicBezTo>
                    <a:pt x="97" y="197"/>
                    <a:pt x="97" y="197"/>
                    <a:pt x="97" y="197"/>
                  </a:cubicBezTo>
                  <a:cubicBezTo>
                    <a:pt x="97" y="170"/>
                    <a:pt x="88" y="161"/>
                    <a:pt x="67" y="161"/>
                  </a:cubicBezTo>
                  <a:lnTo>
                    <a:pt x="46" y="161"/>
                  </a:lnTo>
                  <a:close/>
                </a:path>
              </a:pathLst>
            </a:custGeom>
            <a:solidFill>
              <a:srgbClr val="FFBB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/>
            </a:p>
          </p:txBody>
        </p:sp>
      </p:grpSp>
      <p:sp>
        <p:nvSpPr>
          <p:cNvPr id="94" name="1 CuadroTexto"/>
          <p:cNvSpPr txBox="1"/>
          <p:nvPr/>
        </p:nvSpPr>
        <p:spPr>
          <a:xfrm>
            <a:off x="7071896" y="4108269"/>
            <a:ext cx="4464784" cy="4093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400" b="1" dirty="0"/>
              <a:t>TOTAL CARTERA: </a:t>
            </a:r>
            <a:r>
              <a:rPr lang="es-CO" sz="2400" b="1" dirty="0" smtClean="0"/>
              <a:t>$  83.405.978.943</a:t>
            </a:r>
            <a:endParaRPr lang="es-CO" sz="2400" b="1" dirty="0"/>
          </a:p>
        </p:txBody>
      </p:sp>
    </p:spTree>
    <p:extLst>
      <p:ext uri="{BB962C8B-B14F-4D97-AF65-F5344CB8AC3E}">
        <p14:creationId xmlns="" xmlns:p14="http://schemas.microsoft.com/office/powerpoint/2010/main" val="54488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748"/>
            <a:ext cx="12192000" cy="680595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659074" y="4789800"/>
            <a:ext cx="10274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spc="-150" dirty="0" smtClean="0">
                <a:solidFill>
                  <a:srgbClr val="FFC000"/>
                </a:solidFill>
                <a:latin typeface="Arial Narrow" pitchFamily="34" charset="0"/>
              </a:rPr>
              <a:t>(TRANSPORTE  PÚBLICO)</a:t>
            </a:r>
          </a:p>
        </p:txBody>
      </p:sp>
    </p:spTree>
    <p:extLst>
      <p:ext uri="{BB962C8B-B14F-4D97-AF65-F5344CB8AC3E}">
        <p14:creationId xmlns="" xmlns:p14="http://schemas.microsoft.com/office/powerpoint/2010/main" val="259234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7993311" y="6087848"/>
            <a:ext cx="1980029" cy="3693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480" y="675823"/>
            <a:ext cx="855370" cy="8175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0330" y="905222"/>
            <a:ext cx="3283297" cy="35877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651793" y="1461498"/>
            <a:ext cx="8321547" cy="4556529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/>
          <p:cNvSpPr/>
          <p:nvPr/>
        </p:nvSpPr>
        <p:spPr>
          <a:xfrm>
            <a:off x="7993311" y="6087848"/>
            <a:ext cx="20329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$ </a:t>
            </a:r>
            <a:r>
              <a:rPr lang="es-CO" sz="2000" b="1" dirty="0" smtClean="0"/>
              <a:t>59.998.313.685</a:t>
            </a:r>
            <a:endParaRPr lang="es-CO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1 Gráfico"/>
          <p:cNvGraphicFramePr/>
          <p:nvPr/>
        </p:nvGraphicFramePr>
        <p:xfrm>
          <a:off x="1950721" y="1533524"/>
          <a:ext cx="8074342" cy="4364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="" xmlns:p14="http://schemas.microsoft.com/office/powerpoint/2010/main" val="228971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955281" y="6024144"/>
            <a:ext cx="2042160" cy="3918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480" y="675823"/>
            <a:ext cx="855370" cy="81757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651793" y="1461499"/>
            <a:ext cx="8321547" cy="4471196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 1"/>
          <p:cNvSpPr/>
          <p:nvPr/>
        </p:nvSpPr>
        <p:spPr>
          <a:xfrm>
            <a:off x="7985632" y="6024145"/>
            <a:ext cx="20072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CO" sz="2000" b="1" dirty="0" smtClean="0"/>
              <a:t>$ 18.751.582.140</a:t>
            </a:r>
            <a:endParaRPr lang="es-CO" sz="20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56534" y="930614"/>
            <a:ext cx="3857456" cy="307991"/>
          </a:xfrm>
          <a:prstGeom prst="rect">
            <a:avLst/>
          </a:prstGeom>
        </p:spPr>
      </p:pic>
      <p:graphicFrame>
        <p:nvGraphicFramePr>
          <p:cNvPr id="10" name="1 Gráfico"/>
          <p:cNvGraphicFramePr/>
          <p:nvPr/>
        </p:nvGraphicFramePr>
        <p:xfrm>
          <a:off x="1840230" y="1757363"/>
          <a:ext cx="7962900" cy="3952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="" xmlns:p14="http://schemas.microsoft.com/office/powerpoint/2010/main" val="369547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620000" y="6024144"/>
            <a:ext cx="2487791" cy="4376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smtClean="0">
                <a:solidFill>
                  <a:schemeClr val="tx1"/>
                </a:solidFill>
              </a:rPr>
              <a:t>$     4.656.083.118</a:t>
            </a:r>
            <a:r>
              <a:rPr lang="es-E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CO" sz="2400" dirty="0">
              <a:solidFill>
                <a:schemeClr val="tx1"/>
              </a:solidFill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480" y="675823"/>
            <a:ext cx="855370" cy="81757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651793" y="1461499"/>
            <a:ext cx="8455998" cy="4471196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51721" y="929090"/>
            <a:ext cx="3411396" cy="311040"/>
          </a:xfrm>
          <a:prstGeom prst="rect">
            <a:avLst/>
          </a:prstGeom>
        </p:spPr>
      </p:pic>
      <p:graphicFrame>
        <p:nvGraphicFramePr>
          <p:cNvPr id="11" name="1 Gráfico"/>
          <p:cNvGraphicFramePr/>
          <p:nvPr/>
        </p:nvGraphicFramePr>
        <p:xfrm>
          <a:off x="1859281" y="1633536"/>
          <a:ext cx="8127682" cy="4142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="" xmlns:p14="http://schemas.microsoft.com/office/powerpoint/2010/main" val="131460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1228523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9238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5869114" y="2878436"/>
            <a:ext cx="2209028" cy="3480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/>
          <p:cNvSpPr/>
          <p:nvPr/>
        </p:nvSpPr>
        <p:spPr>
          <a:xfrm>
            <a:off x="8109563" y="2565624"/>
            <a:ext cx="2667295" cy="36045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899621" y="3226526"/>
            <a:ext cx="2833591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480" y="675823"/>
            <a:ext cx="855370" cy="817574"/>
          </a:xfrm>
          <a:prstGeom prst="rect">
            <a:avLst/>
          </a:prstGeom>
        </p:spPr>
      </p:pic>
      <p:sp>
        <p:nvSpPr>
          <p:cNvPr id="11" name="16 Rectángulo"/>
          <p:cNvSpPr>
            <a:spLocks noChangeArrowheads="1"/>
          </p:cNvSpPr>
          <p:nvPr/>
        </p:nvSpPr>
        <p:spPr bwMode="auto">
          <a:xfrm>
            <a:off x="1714622" y="1812018"/>
            <a:ext cx="9062236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s-MX" sz="2200" dirty="0">
                <a:latin typeface="Arial" panose="020B0604020202020204" pitchFamily="34" charset="0"/>
                <a:cs typeface="Arial" panose="020B0604020202020204" pitchFamily="34" charset="0"/>
              </a:rPr>
              <a:t>El Presupuesto de Ingresos y Gastos de la Inspección de Tránsito y Transporte de Barrancabermeja fue aprobado mediante Acuerdo No. 011 de 2.015 para la vigencia 2016, por valor de </a:t>
            </a:r>
            <a:r>
              <a:rPr lang="es-MX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s-MX" sz="2400" dirty="0" smtClean="0"/>
              <a:t> </a:t>
            </a:r>
            <a:r>
              <a:rPr lang="es-MX" sz="2400" b="1" dirty="0" smtClean="0"/>
              <a:t>10.950.000.000,oo</a:t>
            </a:r>
            <a:r>
              <a:rPr lang="es-MX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200" dirty="0">
                <a:latin typeface="Arial" panose="020B0604020202020204" pitchFamily="34" charset="0"/>
                <a:cs typeface="Arial" panose="020B0604020202020204" pitchFamily="34" charset="0"/>
              </a:rPr>
              <a:t>presentando una adición de </a:t>
            </a:r>
            <a:r>
              <a:rPr lang="es-MX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$810.</a:t>
            </a:r>
            <a:r>
              <a:rPr lang="es-MX" sz="2400" b="1" dirty="0" smtClean="0"/>
              <a:t>304.116,30</a:t>
            </a:r>
            <a:r>
              <a:rPr lang="es-MX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200" dirty="0">
                <a:latin typeface="Arial" panose="020B0604020202020204" pitchFamily="34" charset="0"/>
                <a:cs typeface="Arial" panose="020B0604020202020204" pitchFamily="34" charset="0"/>
              </a:rPr>
              <a:t>para un total del presupuesto ajustado de </a:t>
            </a:r>
            <a:r>
              <a:rPr lang="es-MX" sz="2200" b="1" dirty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11.</a:t>
            </a:r>
            <a:r>
              <a:rPr lang="es-MX" sz="2400" b="1" dirty="0" smtClean="0"/>
              <a:t>760.304.116.30</a:t>
            </a:r>
            <a:endParaRPr lang="es-CO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es-MX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CO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845023" y="745315"/>
            <a:ext cx="8135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spc="-150" dirty="0" smtClean="0">
                <a:solidFill>
                  <a:srgbClr val="FFC000"/>
                </a:solidFill>
                <a:latin typeface="Arial Narrow" pitchFamily="34" charset="0"/>
              </a:rPr>
              <a:t>PRESUPUESTO 2016</a:t>
            </a:r>
          </a:p>
        </p:txBody>
      </p:sp>
    </p:spTree>
    <p:extLst>
      <p:ext uri="{BB962C8B-B14F-4D97-AF65-F5344CB8AC3E}">
        <p14:creationId xmlns="" xmlns:p14="http://schemas.microsoft.com/office/powerpoint/2010/main" val="82601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480" y="675823"/>
            <a:ext cx="855370" cy="81757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18732" y="767263"/>
            <a:ext cx="3903483" cy="500635"/>
          </a:xfrm>
          <a:prstGeom prst="rect">
            <a:avLst/>
          </a:prstGeom>
        </p:spPr>
      </p:pic>
      <p:sp>
        <p:nvSpPr>
          <p:cNvPr id="14" name="16 Rectángulo"/>
          <p:cNvSpPr>
            <a:spLocks noChangeArrowheads="1"/>
          </p:cNvSpPr>
          <p:nvPr/>
        </p:nvSpPr>
        <p:spPr bwMode="auto">
          <a:xfrm>
            <a:off x="2018732" y="1915478"/>
            <a:ext cx="67691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MX" sz="2000" dirty="0"/>
              <a:t>Presupuestado 			</a:t>
            </a:r>
            <a:r>
              <a:rPr lang="es-MX" sz="2000" dirty="0" smtClean="0"/>
              <a:t>$11.760.304.116.30 </a:t>
            </a:r>
            <a:endParaRPr lang="es-MX" sz="2000" dirty="0"/>
          </a:p>
          <a:p>
            <a:r>
              <a:rPr lang="es-MX" sz="2000" dirty="0"/>
              <a:t>Recaudado (</a:t>
            </a:r>
            <a:r>
              <a:rPr lang="es-MX" sz="2000" dirty="0" smtClean="0"/>
              <a:t>Ene </a:t>
            </a:r>
            <a:r>
              <a:rPr lang="es-MX" sz="2000" dirty="0"/>
              <a:t>– </a:t>
            </a:r>
            <a:r>
              <a:rPr lang="es-MX" sz="2000" dirty="0" err="1" smtClean="0"/>
              <a:t>Sept</a:t>
            </a:r>
            <a:r>
              <a:rPr lang="es-MX" sz="2000" dirty="0" smtClean="0"/>
              <a:t>/16</a:t>
            </a:r>
            <a:r>
              <a:rPr lang="es-MX" sz="2000" dirty="0"/>
              <a:t>)	</a:t>
            </a:r>
            <a:r>
              <a:rPr lang="es-MX" sz="2000" dirty="0" smtClean="0"/>
              <a:t>$   </a:t>
            </a:r>
            <a:r>
              <a:rPr lang="es-ES" sz="2000" dirty="0" smtClean="0"/>
              <a:t>7.164.071.848</a:t>
            </a:r>
            <a:endParaRPr lang="es-CO" sz="2000" dirty="0"/>
          </a:p>
          <a:p>
            <a:pPr eaLnBrk="1" hangingPunct="1"/>
            <a:r>
              <a:rPr lang="es-CO" sz="2000" dirty="0"/>
              <a:t>Porcentaje 				</a:t>
            </a:r>
            <a:r>
              <a:rPr lang="es-CO" sz="2000" dirty="0" smtClean="0"/>
              <a:t>61%  </a:t>
            </a:r>
            <a:endParaRPr lang="es-CO" sz="2000" dirty="0"/>
          </a:p>
          <a:p>
            <a:pPr eaLnBrk="1" hangingPunct="1"/>
            <a:endParaRPr lang="es-MX" sz="2000" dirty="0"/>
          </a:p>
          <a:p>
            <a:pPr eaLnBrk="1" hangingPunct="1"/>
            <a:endParaRPr lang="es-MX" sz="2000" dirty="0" smtClean="0"/>
          </a:p>
          <a:p>
            <a:pPr eaLnBrk="1" hangingPunct="1"/>
            <a:endParaRPr lang="es-MX" sz="2000" dirty="0"/>
          </a:p>
          <a:p>
            <a:pPr eaLnBrk="1" hangingPunct="1"/>
            <a:r>
              <a:rPr lang="es-MX" sz="2000" dirty="0"/>
              <a:t>Ingresos Tributarios: 			</a:t>
            </a:r>
            <a:r>
              <a:rPr lang="es-MX" sz="2000" dirty="0" smtClean="0"/>
              <a:t>16%</a:t>
            </a:r>
            <a:endParaRPr lang="es-MX" sz="2000" dirty="0"/>
          </a:p>
          <a:p>
            <a:pPr eaLnBrk="1" hangingPunct="1"/>
            <a:r>
              <a:rPr lang="es-MX" sz="2000" dirty="0"/>
              <a:t>(Impuesto Unificado de Automotores)</a:t>
            </a:r>
          </a:p>
          <a:p>
            <a:pPr eaLnBrk="1" hangingPunct="1"/>
            <a:endParaRPr lang="es-MX" sz="2000" dirty="0"/>
          </a:p>
          <a:p>
            <a:pPr eaLnBrk="1" hangingPunct="1"/>
            <a:r>
              <a:rPr lang="es-MX" sz="2000" dirty="0"/>
              <a:t>Ingresos no tributarios			</a:t>
            </a:r>
            <a:r>
              <a:rPr lang="es-MX" sz="2000" dirty="0" smtClean="0"/>
              <a:t>55%</a:t>
            </a:r>
            <a:endParaRPr lang="es-MX" sz="2000" dirty="0"/>
          </a:p>
          <a:p>
            <a:pPr eaLnBrk="1" hangingPunct="1"/>
            <a:r>
              <a:rPr lang="es-MX" sz="2000" dirty="0"/>
              <a:t>Ingresos de capital 			</a:t>
            </a:r>
            <a:r>
              <a:rPr lang="es-MX" sz="2000" dirty="0" smtClean="0"/>
              <a:t>29%</a:t>
            </a:r>
            <a:endParaRPr lang="es-CO" sz="20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07344" y="3377938"/>
            <a:ext cx="1996806" cy="3714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83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480" y="675823"/>
            <a:ext cx="855370" cy="81757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711234" y="1737360"/>
            <a:ext cx="8438606" cy="4402183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1935480" y="2169794"/>
          <a:ext cx="7924800" cy="3606166"/>
        </p:xfrm>
        <a:graphic>
          <a:graphicData uri="http://schemas.openxmlformats.org/drawingml/2006/table">
            <a:tbl>
              <a:tblPr/>
              <a:tblGrid>
                <a:gridCol w="3404315"/>
                <a:gridCol w="1381037"/>
                <a:gridCol w="1311942"/>
                <a:gridCol w="1827506"/>
              </a:tblGrid>
              <a:tr h="3928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DETALLE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PPTO 2016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ADICION PRESUPUETAL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RECAUDO     ENERO A SEPTIEMBRE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  <a:tr h="2864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RECURSOS DEL CAPITAL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4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RECURSOS DEL CREDITO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4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RECURSOS DEL BALANCE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220,000,000.00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810,304,116.30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810,304,116.30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4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RECUPERACION DE CARTERA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2,753,000,000.00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1,245,615,898.00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4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Recuperación cartera  comparendos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1,033,000,000.00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531,763,601.00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4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Recuperación cartera  intereses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160,000,000.00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153,138,030.00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4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Recuperación cartera honorarios costas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200,000,000.00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49,940,331.00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4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Recuperación cartera porte de placas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700,000,000.00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289,390,815.00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1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Recuperación cartera Sistematización y Facturación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660,000,000.00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221,383,121.00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4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RENDIMIENTO FINANCIERO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6,000,000.00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703,024.78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4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VENTA ACTIVOS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1,000,000.00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es-CO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1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es-CO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9 CuadroTexto"/>
          <p:cNvSpPr txBox="1"/>
          <p:nvPr/>
        </p:nvSpPr>
        <p:spPr>
          <a:xfrm>
            <a:off x="1966943" y="303355"/>
            <a:ext cx="8135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spc="-150" dirty="0" smtClean="0">
                <a:solidFill>
                  <a:srgbClr val="FFC000"/>
                </a:solidFill>
                <a:latin typeface="Arial Narrow" pitchFamily="34" charset="0"/>
              </a:rPr>
              <a:t>ANÁLISIS DE INGRESOS / RECUPERACIÓN DE CARTERA</a:t>
            </a:r>
          </a:p>
        </p:txBody>
      </p:sp>
    </p:spTree>
    <p:extLst>
      <p:ext uri="{BB962C8B-B14F-4D97-AF65-F5344CB8AC3E}">
        <p14:creationId xmlns="" xmlns:p14="http://schemas.microsoft.com/office/powerpoint/2010/main" val="343139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4742759" y="2360227"/>
            <a:ext cx="5264331" cy="33963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 1"/>
          <p:cNvSpPr/>
          <p:nvPr/>
        </p:nvSpPr>
        <p:spPr>
          <a:xfrm>
            <a:off x="1059680" y="3481161"/>
            <a:ext cx="5036320" cy="3832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480" y="675823"/>
            <a:ext cx="855370" cy="817574"/>
          </a:xfrm>
          <a:prstGeom prst="rect">
            <a:avLst/>
          </a:prstGeom>
        </p:spPr>
      </p:pic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1011680" y="1934200"/>
            <a:ext cx="9802879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Ejecución de ingresos= </a:t>
            </a: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Recaudo ene-</a:t>
            </a:r>
            <a:r>
              <a:rPr lang="es-CO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Sept</a:t>
            </a: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/Presupuesto </a:t>
            </a: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Ene- </a:t>
            </a:r>
            <a:r>
              <a:rPr lang="es-CO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Sept</a:t>
            </a: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= 				       </a:t>
            </a:r>
            <a:r>
              <a:rPr lang="es-CO" sz="2400" b="1" dirty="0" smtClean="0"/>
              <a:t>7.164.071.848 / 8.820.228.087</a:t>
            </a:r>
            <a:r>
              <a:rPr lang="es-CO" sz="2400" dirty="0" smtClean="0"/>
              <a:t>=</a:t>
            </a:r>
          </a:p>
          <a:p>
            <a:pPr algn="just"/>
            <a:endParaRPr lang="es-CO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CO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81,2% </a:t>
            </a:r>
            <a:r>
              <a:rPr lang="es-CO" sz="2400" b="1" dirty="0">
                <a:latin typeface="Arial" panose="020B0604020202020204" pitchFamily="34" charset="0"/>
                <a:cs typeface="Arial" panose="020B0604020202020204" pitchFamily="34" charset="0"/>
              </a:rPr>
              <a:t>RECAUDO DEL PERIODO</a:t>
            </a:r>
          </a:p>
          <a:p>
            <a:pPr algn="just"/>
            <a:endParaRPr lang="es-CO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Nos muestra que por cada $100 presupuestados de ingresos se obtuvo un recaudo de </a:t>
            </a: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$81,2, </a:t>
            </a:r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en el periodo comprendido de Enero a </a:t>
            </a:r>
            <a:r>
              <a:rPr lang="es-CO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Sept</a:t>
            </a: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de 2016.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69280" y="734787"/>
            <a:ext cx="9029199" cy="5218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9389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6464674" y="5115950"/>
            <a:ext cx="1460126" cy="24853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/>
          <p:cNvSpPr/>
          <p:nvPr/>
        </p:nvSpPr>
        <p:spPr>
          <a:xfrm>
            <a:off x="5956640" y="4828852"/>
            <a:ext cx="2129268" cy="2870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480" y="675823"/>
            <a:ext cx="855370" cy="81757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18732" y="780326"/>
            <a:ext cx="4137436" cy="580867"/>
          </a:xfrm>
          <a:prstGeom prst="rect">
            <a:avLst/>
          </a:prstGeom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891348" y="1523754"/>
            <a:ext cx="82089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Detalle Ejecución Presupuesto de Gastos Periodo: Enero 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MX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Sept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2016.</a:t>
            </a:r>
            <a:endParaRPr lang="es-MX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891348" y="1893086"/>
            <a:ext cx="7840481" cy="2421888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528605" y="4730770"/>
            <a:ext cx="994345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Del presupuesto total aprobado ajustado de Gastos de </a:t>
            </a:r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$ </a:t>
            </a:r>
            <a:r>
              <a:rPr lang="es-MX" b="1" dirty="0" smtClean="0"/>
              <a:t>11.760.304.116.30,oo</a:t>
            </a: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se ejecutaron durante el periodo correspondiente de 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Enero a </a:t>
            </a:r>
            <a:r>
              <a:rPr lang="es-MX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Sept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 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2016, la suma de </a:t>
            </a:r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s-MX" b="1" dirty="0" smtClean="0"/>
              <a:t> 8.248.842.087</a:t>
            </a:r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equivalente al 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70.1%.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Los gastos de funcionamiento equivalen al 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76%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del valor ejecutado, la Deuda Pública al 0% y la Inversión al 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24%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frente a lo ejecutado del periodo de Enero a </a:t>
            </a:r>
            <a:r>
              <a:rPr lang="es-MX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Sept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/16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14" name="13 Tabla"/>
          <p:cNvGraphicFramePr>
            <a:graphicFrameLocks noGrp="1"/>
          </p:cNvGraphicFramePr>
          <p:nvPr/>
        </p:nvGraphicFramePr>
        <p:xfrm>
          <a:off x="2049143" y="2029459"/>
          <a:ext cx="7491096" cy="2043440"/>
        </p:xfrm>
        <a:graphic>
          <a:graphicData uri="http://schemas.openxmlformats.org/drawingml/2006/table">
            <a:tbl>
              <a:tblPr/>
              <a:tblGrid>
                <a:gridCol w="3037143"/>
                <a:gridCol w="1417524"/>
                <a:gridCol w="1721024"/>
                <a:gridCol w="1315405"/>
              </a:tblGrid>
              <a:tr h="328244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  <a:cs typeface="Times New Roman"/>
                        </a:rPr>
                        <a:t>INSPECCION DE TRANSITO Y TRANSPORTE DE BARRANCABERMEJA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795" marR="10795" marT="107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737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328244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  <a:cs typeface="Times New Roman"/>
                        </a:rPr>
                        <a:t>PRESUPUESTO DE GASTOS VIGENCIA 2016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795" marR="10795" marT="107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37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4641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>
                          <a:latin typeface="Arial"/>
                          <a:ea typeface="Times New Roman"/>
                          <a:cs typeface="Times New Roman"/>
                        </a:rPr>
                        <a:t>DETALLE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795" marR="10795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>
                          <a:latin typeface="Arial"/>
                          <a:ea typeface="Times New Roman"/>
                          <a:cs typeface="Times New Roman"/>
                        </a:rPr>
                        <a:t>PRESUPUESTO APROBADO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795" marR="10795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>
                          <a:latin typeface="Arial"/>
                          <a:ea typeface="Times New Roman"/>
                          <a:cs typeface="Times New Roman"/>
                        </a:rPr>
                        <a:t>EJECUTADO</a:t>
                      </a:r>
                      <a:br>
                        <a:rPr lang="es-ES" sz="1000" b="1"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s-ES" sz="1000" b="1">
                          <a:latin typeface="Arial"/>
                          <a:ea typeface="Times New Roman"/>
                          <a:cs typeface="Times New Roman"/>
                        </a:rPr>
                        <a:t>ENERO A SEPTIEMBRE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795" marR="10795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>
                          <a:latin typeface="Arial"/>
                          <a:ea typeface="Times New Roman"/>
                          <a:cs typeface="Times New Roman"/>
                        </a:rPr>
                        <a:t>%</a:t>
                      </a:r>
                      <a:br>
                        <a:rPr lang="es-ES" sz="1000" b="1"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s-ES" sz="1000" b="1">
                          <a:latin typeface="Arial"/>
                          <a:ea typeface="Times New Roman"/>
                          <a:cs typeface="Times New Roman"/>
                        </a:rPr>
                        <a:t>EJECUTADO</a:t>
                      </a:r>
                      <a:br>
                        <a:rPr lang="es-ES" sz="1000" b="1"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s-ES" sz="1000" b="1">
                          <a:latin typeface="Arial"/>
                          <a:ea typeface="Times New Roman"/>
                          <a:cs typeface="Times New Roman"/>
                        </a:rPr>
                        <a:t>ENE-SEP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795" marR="10795" marT="10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3"/>
                    </a:solidFill>
                  </a:tcPr>
                </a:tc>
              </a:tr>
              <a:tr h="3125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GASTOS DE FUNCIONAMIENTO 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795" marR="10795" marT="107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   8.198.662.250,00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795" marR="10795" marT="107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6.278.669.567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795" marR="10795" marT="107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latin typeface="Arial"/>
                          <a:ea typeface="Times New Roman"/>
                          <a:cs typeface="Times New Roman"/>
                        </a:rPr>
                        <a:t>76.5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795" marR="10795" marT="107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5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GASTOS DE INVERSION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795" marR="10795" marT="107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3.561.641.866,30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795" marR="10795" marT="107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latin typeface="Arial"/>
                          <a:ea typeface="Times New Roman"/>
                          <a:cs typeface="Times New Roman"/>
                        </a:rPr>
                        <a:t>1.970.172.520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795" marR="10795" marT="107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latin typeface="Arial"/>
                          <a:ea typeface="Times New Roman"/>
                          <a:cs typeface="Times New Roman"/>
                        </a:rPr>
                        <a:t>55.3</a:t>
                      </a:r>
                      <a:endParaRPr lang="es-CO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795" marR="10795" marT="107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7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  <a:cs typeface="Times New Roman"/>
                        </a:rPr>
                        <a:t>TOTAL PRESUPUESTO GASTOS 2016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795" marR="10795" marT="107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  <a:cs typeface="Times New Roman"/>
                        </a:rPr>
                        <a:t>11.760.304.116,30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795" marR="10795" marT="107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Arial"/>
                          <a:ea typeface="Times New Roman"/>
                          <a:cs typeface="Times New Roman"/>
                        </a:rPr>
                        <a:t>8.248.842.087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795" marR="10795" marT="107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Arial"/>
                          <a:ea typeface="Times New Roman"/>
                          <a:cs typeface="Times New Roman"/>
                        </a:rPr>
                        <a:t>70.1</a:t>
                      </a:r>
                      <a:endParaRPr lang="es-CO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795" marR="10795" marT="107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77105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28523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7388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718531" y="1667265"/>
            <a:ext cx="10976940" cy="3052219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480" y="675823"/>
            <a:ext cx="855370" cy="81757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60024" y="777964"/>
            <a:ext cx="6048300" cy="486533"/>
          </a:xfrm>
          <a:prstGeom prst="rect">
            <a:avLst/>
          </a:prstGeom>
        </p:spPr>
      </p:pic>
      <p:sp>
        <p:nvSpPr>
          <p:cNvPr id="31" name="30 CuadroTexto"/>
          <p:cNvSpPr txBox="1"/>
          <p:nvPr/>
        </p:nvSpPr>
        <p:spPr>
          <a:xfrm>
            <a:off x="3337560" y="3429000"/>
            <a:ext cx="239268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CO" sz="2800" b="1" dirty="0" smtClean="0"/>
              <a:t>$ 244.558.881 </a:t>
            </a:r>
            <a:endParaRPr lang="es-CO" sz="2800" dirty="0"/>
          </a:p>
        </p:txBody>
      </p:sp>
      <p:sp>
        <p:nvSpPr>
          <p:cNvPr id="32" name="31 CuadroTexto"/>
          <p:cNvSpPr txBox="1"/>
          <p:nvPr/>
        </p:nvSpPr>
        <p:spPr>
          <a:xfrm>
            <a:off x="1478280" y="2551837"/>
            <a:ext cx="420698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 smtClean="0"/>
              <a:t>Adjudicación de la obra de semaforización</a:t>
            </a:r>
          </a:p>
          <a:p>
            <a:r>
              <a:rPr lang="es-CO" b="1" dirty="0" smtClean="0"/>
              <a:t>Intersección de la Calle 49 con </a:t>
            </a:r>
            <a:r>
              <a:rPr lang="es-CO" b="1" dirty="0" err="1" smtClean="0"/>
              <a:t>Cra</a:t>
            </a:r>
            <a:r>
              <a:rPr lang="es-CO" b="1" dirty="0" smtClean="0"/>
              <a:t> 14.</a:t>
            </a:r>
          </a:p>
          <a:p>
            <a:endParaRPr lang="es-CO" b="1" dirty="0" smtClean="0"/>
          </a:p>
          <a:p>
            <a:r>
              <a:rPr lang="es-CO" b="1" dirty="0" smtClean="0"/>
              <a:t>Costo de la Obra</a:t>
            </a:r>
          </a:p>
          <a:p>
            <a:endParaRPr lang="es-CO" b="1" dirty="0" smtClean="0"/>
          </a:p>
          <a:p>
            <a:endParaRPr lang="es-CO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33616" t="24375" r="24568" b="37708"/>
          <a:stretch>
            <a:fillRect/>
          </a:stretch>
        </p:blipFill>
        <p:spPr bwMode="auto">
          <a:xfrm>
            <a:off x="6096000" y="1798320"/>
            <a:ext cx="5440680" cy="277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372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480" y="675823"/>
            <a:ext cx="855370" cy="81757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18732" y="881477"/>
            <a:ext cx="4280468" cy="379236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1382309" y="2490278"/>
            <a:ext cx="73513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VIGÍAS DE LA MOVILIDAD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DIÁLOGOS POR LA  MOVILIDAD (PACTOS POR LA MOVILIDAD)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PROGRAMA PATRULLERITOS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EDUCACIÓN VIAL PARA CONDUCTORES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EDUCACIÓN EN EL AULA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CAMPAÑAS AUDIOVISUALES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0165" y="2027571"/>
            <a:ext cx="3747551" cy="26150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20165" y="4487641"/>
            <a:ext cx="6788159" cy="2947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3081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transitobarrancabermeja.gov.co/transito/images/simulacro_acciden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15000"/>
                    </a14:imgEffect>
                    <a14:imgEffect>
                      <a14:brightnessContrast bright="16000" contras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634" b="11024"/>
          <a:stretch>
            <a:fillRect/>
          </a:stretch>
        </p:blipFill>
        <p:spPr bwMode="auto">
          <a:xfrm>
            <a:off x="8096924" y="3493272"/>
            <a:ext cx="3470019" cy="198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2480" y="675823"/>
            <a:ext cx="855370" cy="81757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18732" y="881477"/>
            <a:ext cx="4280468" cy="37923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0067" y="1930643"/>
            <a:ext cx="1112918" cy="25754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92480" y="2224576"/>
            <a:ext cx="391550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Construir una ciudad donde el </a:t>
            </a:r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SER HUMANO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es la prioridad. Donde las personas, sin distinción de raza, religión, política o condición social sean los destinatarios de las políticas del gobierno local.</a:t>
            </a:r>
          </a:p>
          <a:p>
            <a:pPr algn="just">
              <a:defRPr/>
            </a:pP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La movilidad vista desde el parque automotor o vehicular.</a:t>
            </a:r>
          </a:p>
          <a:p>
            <a:pPr marL="514350" indent="-514350" algn="just">
              <a:buFontTx/>
              <a:buAutoNum type="arabicPeriod"/>
              <a:defRPr/>
            </a:pP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Desde el peatón, desde el hombre y la mujer que usan la calle.</a:t>
            </a:r>
          </a:p>
          <a:p>
            <a:pPr algn="ctr">
              <a:defRPr/>
            </a:pPr>
            <a:endParaRPr lang="es-CO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967414" y="2193686"/>
            <a:ext cx="66022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movilidad pensada desde el ser humano, los peatones, los conductores y  todo aquel que  transite por la vía.</a:t>
            </a:r>
          </a:p>
          <a:p>
            <a:pPr algn="just">
              <a:defRPr/>
            </a:pP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Es la defensa por el derecho a la vida, a la Seguridad Humana en la vía.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78870" y="1885251"/>
            <a:ext cx="2136026" cy="254806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sharpenSoften amount="12000"/>
                    </a14:imgEffect>
                    <a14:imgEffect>
                      <a14:brightnessContrast bright="31000" contrast="-33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63" t="33263" r="44421" b="13107"/>
          <a:stretch>
            <a:fillRect/>
          </a:stretch>
        </p:blipFill>
        <p:spPr bwMode="auto">
          <a:xfrm>
            <a:off x="4967414" y="3493272"/>
            <a:ext cx="2938153" cy="20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4485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480" y="675823"/>
            <a:ext cx="855370" cy="81757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12985" y="794556"/>
            <a:ext cx="2391729" cy="478560"/>
          </a:xfrm>
          <a:prstGeom prst="rect">
            <a:avLst/>
          </a:prstGeom>
        </p:spPr>
      </p:pic>
      <p:sp>
        <p:nvSpPr>
          <p:cNvPr id="15" name="4 Rectángulo"/>
          <p:cNvSpPr>
            <a:spLocks noChangeArrowheads="1"/>
          </p:cNvSpPr>
          <p:nvPr/>
        </p:nvSpPr>
        <p:spPr bwMode="auto">
          <a:xfrm>
            <a:off x="2747571" y="2032753"/>
            <a:ext cx="69850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Porque </a:t>
            </a:r>
            <a:r>
              <a:rPr lang="es-CO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LOS PEATONES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 siente que el flujo automotor lo puede devorar de sorpresa, sin piedad, ni protección alguna.</a:t>
            </a:r>
          </a:p>
          <a:p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Porque </a:t>
            </a:r>
            <a:r>
              <a:rPr lang="es-CO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LOS PEATONES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ven como los automóviles dominan el espacio y se sienten inerme ante este panorama. </a:t>
            </a:r>
          </a:p>
          <a:p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Porque </a:t>
            </a:r>
            <a:r>
              <a:rPr lang="es-CO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LOS PEATONES 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están llenos de miedo, violentados por el ruido, la contaminación, la soberbia y la imprudencia de los conductores. </a:t>
            </a:r>
          </a:p>
          <a:p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Porque </a:t>
            </a:r>
            <a:r>
              <a:rPr lang="es-CO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LOS PEATONES 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padecen la violencia creciente del frenesí de la velocidad de la industria automotriz.</a:t>
            </a:r>
          </a:p>
          <a:p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10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85" y="2191732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4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85" y="3355053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1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125" y="4635523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16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85" y="5857395"/>
            <a:ext cx="6477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27125" y="1635412"/>
            <a:ext cx="3690989" cy="2563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812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28523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1452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8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825"/>
            <a:ext cx="5665788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8733" y="5796463"/>
            <a:ext cx="855370" cy="81757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23954" y="641948"/>
            <a:ext cx="6475142" cy="1578738"/>
          </a:xfrm>
          <a:prstGeom prst="rect">
            <a:avLst/>
          </a:prstGeom>
        </p:spPr>
      </p:pic>
      <p:sp>
        <p:nvSpPr>
          <p:cNvPr id="11" name="1 CuadroTexto"/>
          <p:cNvSpPr txBox="1">
            <a:spLocks noChangeArrowheads="1"/>
          </p:cNvSpPr>
          <p:nvPr/>
        </p:nvSpPr>
        <p:spPr bwMode="auto">
          <a:xfrm>
            <a:off x="4823954" y="2840174"/>
            <a:ext cx="6828115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26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826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826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826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826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es-CO" sz="2000" dirty="0">
                <a:latin typeface="Arial" panose="020B0604020202020204" pitchFamily="34" charset="0"/>
                <a:ea typeface="Microsoft YaHei" charset="0"/>
                <a:cs typeface="Arial" panose="020B0604020202020204" pitchFamily="34" charset="0"/>
              </a:rPr>
              <a:t>Diálogos por la Movilidad es una estrategia de participación ciudadana liderada por la Inspección de Tránsito y Transporte de Barrancabermeja -ITTB que busca promover la reflexión, el debate y propuestas de acción entre los actores de la vía sobre la situación de movilidad urbana y seguridad vial del municipio</a:t>
            </a:r>
            <a:r>
              <a:rPr lang="es-CO" sz="2000" dirty="0">
                <a:latin typeface="Arial" panose="020B0604020202020204" pitchFamily="34" charset="0"/>
                <a:ea typeface="Adobe Fan Heiti Std B" charset="0"/>
                <a:cs typeface="Arial" panose="020B0604020202020204" pitchFamily="34" charset="0"/>
              </a:rPr>
              <a:t>.</a:t>
            </a:r>
          </a:p>
          <a:p>
            <a:endParaRPr lang="es-CO" sz="2200" dirty="0">
              <a:latin typeface="Arial" panose="020B0604020202020204" pitchFamily="34" charset="0"/>
              <a:ea typeface="Adobe Fan Heiti Std B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215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480" y="675823"/>
            <a:ext cx="855370" cy="817574"/>
          </a:xfrm>
          <a:prstGeom prst="rect">
            <a:avLst/>
          </a:prstGeom>
        </p:spPr>
      </p:pic>
      <p:pic>
        <p:nvPicPr>
          <p:cNvPr id="8" name="4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460" y="1666749"/>
            <a:ext cx="6969125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84690" y="828909"/>
            <a:ext cx="3223333" cy="4851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3777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4708026" y="2596130"/>
            <a:ext cx="6473779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Microsoft YaHei" charset="0"/>
                <a:cs typeface="Arial" panose="020B0604020202020204" pitchFamily="34" charset="0"/>
              </a:rPr>
              <a:t>A través de una metodología conversacional, los actores de la vía disponen de un escenario para que debatan, expresen y propongan acciones acerca de las situaciones problemas de movilidad urbana y seguridad vial .</a:t>
            </a:r>
          </a:p>
          <a:p>
            <a:pPr algn="just"/>
            <a:endParaRPr lang="es-CO" dirty="0">
              <a:solidFill>
                <a:srgbClr val="000000"/>
              </a:solidFill>
              <a:latin typeface="Arial" panose="020B0604020202020204" pitchFamily="34" charset="0"/>
              <a:ea typeface="Microsoft YaHei" charset="0"/>
              <a:cs typeface="Arial" panose="020B0604020202020204" pitchFamily="34" charset="0"/>
            </a:endParaRPr>
          </a:p>
          <a:p>
            <a:pPr algn="just"/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Microsoft YaHei" charset="0"/>
                <a:cs typeface="Arial" panose="020B0604020202020204" pitchFamily="34" charset="0"/>
              </a:rPr>
              <a:t>Al  final de cada diálogo, los actores viales establecerán acuerdos que a manera de pactos guiarán los compromisos del  grupo.</a:t>
            </a:r>
          </a:p>
        </p:txBody>
      </p:sp>
      <p:pic>
        <p:nvPicPr>
          <p:cNvPr id="12" name="6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00"/>
          <a:stretch>
            <a:fillRect/>
          </a:stretch>
        </p:blipFill>
        <p:spPr bwMode="auto">
          <a:xfrm>
            <a:off x="0" y="619125"/>
            <a:ext cx="5422900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8733" y="5796463"/>
            <a:ext cx="855370" cy="81757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93913" y="693581"/>
            <a:ext cx="6387892" cy="12522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744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893" y="203383"/>
            <a:ext cx="855370" cy="817574"/>
          </a:xfrm>
          <a:prstGeom prst="rect">
            <a:avLst/>
          </a:prstGeom>
        </p:spPr>
      </p:pic>
      <p:pic>
        <p:nvPicPr>
          <p:cNvPr id="14" name="3 Imagen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colorTemperature colorTemp="6053"/>
                    </a14:imgEffect>
                    <a14:imgEffect>
                      <a14:saturation sat="19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63" y="1825312"/>
            <a:ext cx="6019537" cy="39496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84337" y="310892"/>
            <a:ext cx="5788081" cy="487791"/>
          </a:xfrm>
          <a:prstGeom prst="rect">
            <a:avLst/>
          </a:prstGeom>
        </p:spPr>
      </p:pic>
      <p:pic>
        <p:nvPicPr>
          <p:cNvPr id="13314" name="Picture 2" descr="https://scontent.feoh1-1.fna.fbcdn.net/v/t1.0-9/14224881_164690033936153_3541119712622498823_n.jpg?oh=537a770949a89cc810affc8cedd46ddd&amp;oe=5870641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2783" y="1307593"/>
            <a:ext cx="4325937" cy="51911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1052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7" name="Imagen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8" name="Imagen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893" y="203383"/>
            <a:ext cx="855370" cy="817574"/>
          </a:xfrm>
          <a:prstGeom prst="rect">
            <a:avLst/>
          </a:prstGeom>
        </p:spPr>
      </p:pic>
      <p:pic>
        <p:nvPicPr>
          <p:cNvPr id="9" name="Imagen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84337" y="310892"/>
            <a:ext cx="5788081" cy="487791"/>
          </a:xfrm>
          <a:prstGeom prst="rect">
            <a:avLst/>
          </a:prstGeom>
        </p:spPr>
      </p:pic>
      <p:pic>
        <p:nvPicPr>
          <p:cNvPr id="10" name="Picture 18" descr="https://scontent.feoh1-1.fna.fbcdn.net/v/t1.0-9/14449743_170773326661157_2394817529035025455_n.jpg?oh=83269f24bc51d7e7a777be4b10619ef8&amp;oe=58A737C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99190" y="1450082"/>
            <a:ext cx="3654177" cy="2436118"/>
          </a:xfrm>
          <a:prstGeom prst="rect">
            <a:avLst/>
          </a:prstGeom>
          <a:noFill/>
        </p:spPr>
      </p:pic>
      <p:pic>
        <p:nvPicPr>
          <p:cNvPr id="11" name="Picture 14" descr="https://scontent.feoh1-1.fna.fbcdn.net/v/t1.0-9/14494772_170769193328237_4825711896113486621_n.jpg?oh=9a8e1222f76d240a10efdf6782c19f9b&amp;oe=586C0B0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8640" y="1453197"/>
            <a:ext cx="3627120" cy="2418081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640080" y="4442936"/>
            <a:ext cx="97993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000" b="1" dirty="0" smtClean="0"/>
              <a:t>“Manifiesto por la Movilidad. Gran concentración de todos los actores con panelistas nacionales e internacionales, expertos en el  tema, apoyo para buscar soluciones a los problemas de movilidad que hoy se presentan y planificar la ciudad en términos de seguridad via</a:t>
            </a:r>
            <a:r>
              <a:rPr lang="es-CO" sz="2000" dirty="0" smtClean="0"/>
              <a:t>l”.</a:t>
            </a:r>
            <a:endParaRPr lang="es-CO" sz="2000" dirty="0"/>
          </a:p>
        </p:txBody>
      </p:sp>
      <p:sp>
        <p:nvSpPr>
          <p:cNvPr id="13" name="Rectángulo 5"/>
          <p:cNvSpPr/>
          <p:nvPr/>
        </p:nvSpPr>
        <p:spPr>
          <a:xfrm>
            <a:off x="441960" y="1249680"/>
            <a:ext cx="11460480" cy="283464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7282" name="Picture 2" descr="https://scontent.feoh1-1.fna.fbcdn.net/v/t1.0-9/14517587_170769069994916_6710327237636264573_n.jpg?oh=a5d4475ccc39ae2adeedca3598fc2df2&amp;oe=586BCF2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015" y="1447800"/>
            <a:ext cx="3634740" cy="2423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28" y="0"/>
            <a:ext cx="135255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8733" y="5796463"/>
            <a:ext cx="855370" cy="8175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21388" y="4512465"/>
            <a:ext cx="8076851" cy="450818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49688" y="778137"/>
            <a:ext cx="3955577" cy="39438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648" y="1761410"/>
            <a:ext cx="4502665" cy="255151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1578918" y="4937760"/>
            <a:ext cx="8739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000" b="1" dirty="0" smtClean="0"/>
              <a:t>COMPONENTE PEDAGÓGICO PARA SENSIBILIZAR A LOS DIFERENTES ACTORES EN</a:t>
            </a:r>
          </a:p>
          <a:p>
            <a:pPr algn="ctr"/>
            <a:r>
              <a:rPr lang="es-CO" sz="2000" b="1" dirty="0" smtClean="0"/>
              <a:t>EL RESPETO A LAS NORMAS DE TRÁNSITO.</a:t>
            </a:r>
            <a:endParaRPr lang="es-CO" sz="20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280" y="1765854"/>
            <a:ext cx="4534080" cy="2569312"/>
          </a:xfrm>
          <a:prstGeom prst="rect">
            <a:avLst/>
          </a:prstGeom>
        </p:spPr>
      </p:pic>
      <p:sp>
        <p:nvSpPr>
          <p:cNvPr id="10" name="Rectángulo 5"/>
          <p:cNvSpPr/>
          <p:nvPr/>
        </p:nvSpPr>
        <p:spPr>
          <a:xfrm>
            <a:off x="1021080" y="1508760"/>
            <a:ext cx="9860280" cy="301752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="" xmlns:p14="http://schemas.microsoft.com/office/powerpoint/2010/main" val="252989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718531" y="1667265"/>
            <a:ext cx="10431250" cy="2667903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480" y="675823"/>
            <a:ext cx="855370" cy="817574"/>
          </a:xfrm>
          <a:prstGeom prst="rect">
            <a:avLst/>
          </a:prstGeom>
        </p:spPr>
      </p:pic>
      <p:sp>
        <p:nvSpPr>
          <p:cNvPr id="30" name="Rectángulo 29"/>
          <p:cNvSpPr/>
          <p:nvPr/>
        </p:nvSpPr>
        <p:spPr>
          <a:xfrm>
            <a:off x="718531" y="4566773"/>
            <a:ext cx="9369366" cy="1684499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28 CuadroTexto"/>
          <p:cNvSpPr txBox="1">
            <a:spLocks noChangeArrowheads="1"/>
          </p:cNvSpPr>
          <p:nvPr/>
        </p:nvSpPr>
        <p:spPr bwMode="auto">
          <a:xfrm>
            <a:off x="3126663" y="2010664"/>
            <a:ext cx="308241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ES" sz="1800" b="1" dirty="0" smtClean="0">
                <a:latin typeface="Arial" pitchFamily="34" charset="0"/>
                <a:cs typeface="Arial" pitchFamily="34" charset="0"/>
              </a:rPr>
              <a:t>MANTENIMIENTO PREVENTIVO </a:t>
            </a:r>
          </a:p>
          <a:p>
            <a:pPr algn="ctr"/>
            <a:r>
              <a:rPr lang="es-ES" sz="1800" b="1" dirty="0" smtClean="0">
                <a:latin typeface="Arial" pitchFamily="34" charset="0"/>
                <a:cs typeface="Arial" pitchFamily="34" charset="0"/>
              </a:rPr>
              <a:t>A EQUIPOS DE CONTROL/ </a:t>
            </a:r>
          </a:p>
          <a:p>
            <a:pPr algn="ctr"/>
            <a:r>
              <a:rPr lang="es-CO" sz="1800" b="1" dirty="0" smtClean="0">
                <a:latin typeface="Arial" pitchFamily="34" charset="0"/>
                <a:cs typeface="Arial" pitchFamily="34" charset="0"/>
              </a:rPr>
              <a:t>CAMBIO BOMBILLAS SEMÁFOROS </a:t>
            </a:r>
          </a:p>
          <a:p>
            <a:pPr algn="ctr"/>
            <a:r>
              <a:rPr lang="es-CO" sz="1800" b="1" dirty="0" smtClean="0">
                <a:latin typeface="Arial" pitchFamily="34" charset="0"/>
                <a:cs typeface="Arial" pitchFamily="34" charset="0"/>
              </a:rPr>
              <a:t>TIPO POSTE</a:t>
            </a:r>
          </a:p>
          <a:p>
            <a:pPr algn="ctr"/>
            <a:r>
              <a:rPr lang="es-CO" sz="1800" b="1" dirty="0" smtClean="0">
                <a:latin typeface="Arial" pitchFamily="34" charset="0"/>
                <a:cs typeface="Arial" pitchFamily="34" charset="0"/>
              </a:rPr>
              <a:t>TIPO MÉNSULA</a:t>
            </a:r>
            <a:endParaRPr lang="es-ES" sz="18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88631" y="724045"/>
            <a:ext cx="7757330" cy="602436"/>
          </a:xfrm>
          <a:prstGeom prst="rect">
            <a:avLst/>
          </a:prstGeom>
        </p:spPr>
      </p:pic>
      <p:pic>
        <p:nvPicPr>
          <p:cNvPr id="117761" name="Imagen 1" descr="Descripción: D:\Camera\IMG_20160607_0835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4574" y="1815275"/>
            <a:ext cx="2207342" cy="244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2" name="Imagen 8" descr="Descripción: F:\DCIM\Camera\IMG_20160519_0927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2815" y="1843548"/>
            <a:ext cx="1989215" cy="240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4" name="Imagen 34" descr="Descripción: D:\Camera\IMG_20160602_09013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91833" y="1843548"/>
            <a:ext cx="2595715" cy="237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7 CuadroTexto"/>
          <p:cNvSpPr txBox="1"/>
          <p:nvPr/>
        </p:nvSpPr>
        <p:spPr>
          <a:xfrm>
            <a:off x="2551432" y="4645752"/>
            <a:ext cx="57563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b="1" dirty="0" smtClean="0"/>
              <a:t>REPARACIONES POR </a:t>
            </a:r>
          </a:p>
          <a:p>
            <a:pPr algn="ctr"/>
            <a:r>
              <a:rPr lang="es-CO" dirty="0" smtClean="0"/>
              <a:t>Condiciones climáticas</a:t>
            </a:r>
          </a:p>
          <a:p>
            <a:pPr algn="ctr"/>
            <a:r>
              <a:rPr lang="es-CO" dirty="0" smtClean="0"/>
              <a:t>Fallas en el fluido eléctrico/ regulación de energía</a:t>
            </a:r>
          </a:p>
          <a:p>
            <a:pPr algn="ctr"/>
            <a:r>
              <a:rPr lang="es-CO" dirty="0" smtClean="0"/>
              <a:t>Daño en tarjetas</a:t>
            </a:r>
          </a:p>
          <a:p>
            <a:pPr algn="ctr"/>
            <a:r>
              <a:rPr lang="es-CO" dirty="0" smtClean="0"/>
              <a:t>Daño por accidentes de tránsito (2 novedades presentadas)</a:t>
            </a:r>
            <a:endParaRPr lang="es-CO" dirty="0"/>
          </a:p>
        </p:txBody>
      </p:sp>
    </p:spTree>
    <p:extLst>
      <p:ext uri="{BB962C8B-B14F-4D97-AF65-F5344CB8AC3E}">
        <p14:creationId xmlns="" xmlns:p14="http://schemas.microsoft.com/office/powerpoint/2010/main" val="211170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28" y="275124"/>
            <a:ext cx="135255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04213" y="614863"/>
            <a:ext cx="855370" cy="8175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21388" y="4512465"/>
            <a:ext cx="8076851" cy="4508187"/>
          </a:xfrm>
          <a:prstGeom prst="rect">
            <a:avLst/>
          </a:prstGeom>
        </p:spPr>
      </p:pic>
      <p:sp>
        <p:nvSpPr>
          <p:cNvPr id="8" name="Rectángulo 5"/>
          <p:cNvSpPr/>
          <p:nvPr/>
        </p:nvSpPr>
        <p:spPr>
          <a:xfrm>
            <a:off x="441960" y="1965960"/>
            <a:ext cx="11460480" cy="283464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9 CuadroTexto"/>
          <p:cNvSpPr txBox="1"/>
          <p:nvPr/>
        </p:nvSpPr>
        <p:spPr>
          <a:xfrm>
            <a:off x="2988023" y="333835"/>
            <a:ext cx="6018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spc="-150" dirty="0" smtClean="0">
                <a:solidFill>
                  <a:srgbClr val="FFC000"/>
                </a:solidFill>
                <a:latin typeface="Arial Narrow" pitchFamily="34" charset="0"/>
              </a:rPr>
              <a:t>PROGRAMA PATRULLERITOS </a:t>
            </a:r>
          </a:p>
        </p:txBody>
      </p:sp>
      <p:pic>
        <p:nvPicPr>
          <p:cNvPr id="9220" name="Picture 4" descr="https://scontent.feoh1-1.fna.fbcdn.net/v/t1.0-9/14572361_312761025763972_6380671862523098389_n.jpg?oh=c4264922d35324dc5bd430abf06c42b6&amp;oe=5873BBB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953" y="2179320"/>
            <a:ext cx="3245168" cy="2433876"/>
          </a:xfrm>
          <a:prstGeom prst="rect">
            <a:avLst/>
          </a:prstGeom>
          <a:noFill/>
        </p:spPr>
      </p:pic>
      <p:sp>
        <p:nvSpPr>
          <p:cNvPr id="13" name="12 CuadroTexto"/>
          <p:cNvSpPr txBox="1"/>
          <p:nvPr/>
        </p:nvSpPr>
        <p:spPr>
          <a:xfrm>
            <a:off x="1249680" y="5013960"/>
            <a:ext cx="9342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/>
              <a:t>30 Patrulleritos Infantiles de la Inspección de Tránsito y Transporte reciben las primeras instrucciones de formación, conocimiento sobre las señales de tránsito y  valores a tener en cuenta para la vida basada en la disciplina.</a:t>
            </a:r>
            <a:endParaRPr lang="es-CO" sz="2000" b="1" dirty="0"/>
          </a:p>
        </p:txBody>
      </p:sp>
      <p:pic>
        <p:nvPicPr>
          <p:cNvPr id="9222" name="Picture 6" descr="https://scontent.feoh1-1.fna.fbcdn.net/v/t1.0-9/14516321_312761472430594_7079986367693765364_n.jpg?oh=b6bd5ac2aa551240006c3926bd509a9e&amp;oe=58741F5C"/>
          <p:cNvPicPr>
            <a:picLocks noChangeAspect="1" noChangeArrowheads="1"/>
          </p:cNvPicPr>
          <p:nvPr/>
        </p:nvPicPr>
        <p:blipFill>
          <a:blip r:embed="rId8" cstate="print"/>
          <a:srcRect t="13199" b="23735"/>
          <a:stretch>
            <a:fillRect/>
          </a:stretch>
        </p:blipFill>
        <p:spPr bwMode="auto">
          <a:xfrm>
            <a:off x="4221480" y="2165720"/>
            <a:ext cx="2926080" cy="2460508"/>
          </a:xfrm>
          <a:prstGeom prst="rect">
            <a:avLst/>
          </a:prstGeom>
          <a:noFill/>
        </p:spPr>
      </p:pic>
      <p:pic>
        <p:nvPicPr>
          <p:cNvPr id="9224" name="Picture 8" descr="https://scontent.feoh1-1.fna.fbcdn.net/v/t1.0-9/14650733_312708619102546_534744674760401273_n.jpg?oh=52c70ccd270e8027581b26e11e72e535&amp;oe=5867865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18375" y="2148840"/>
            <a:ext cx="4443306" cy="2499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0794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294823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4947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/>
          <p:cNvSpPr/>
          <p:nvPr/>
        </p:nvSpPr>
        <p:spPr>
          <a:xfrm>
            <a:off x="718531" y="4379144"/>
            <a:ext cx="9369366" cy="2146017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 15"/>
          <p:cNvSpPr/>
          <p:nvPr/>
        </p:nvSpPr>
        <p:spPr>
          <a:xfrm>
            <a:off x="718531" y="1667266"/>
            <a:ext cx="9369366" cy="2567882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480" y="675823"/>
            <a:ext cx="855370" cy="817574"/>
          </a:xfrm>
          <a:prstGeom prst="rect">
            <a:avLst/>
          </a:prstGeom>
        </p:spPr>
      </p:pic>
      <p:sp>
        <p:nvSpPr>
          <p:cNvPr id="22" name="33 Rectángulo"/>
          <p:cNvSpPr>
            <a:spLocks noChangeArrowheads="1"/>
          </p:cNvSpPr>
          <p:nvPr/>
        </p:nvSpPr>
        <p:spPr bwMode="auto">
          <a:xfrm>
            <a:off x="1112216" y="5063578"/>
            <a:ext cx="38098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IMPACTO EN COMUNAS </a:t>
            </a: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1 a 7 </a:t>
            </a:r>
            <a:endParaRPr lang="es-C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23220" y="704185"/>
            <a:ext cx="5718758" cy="602510"/>
          </a:xfrm>
          <a:prstGeom prst="rect">
            <a:avLst/>
          </a:prstGeom>
        </p:spPr>
      </p:pic>
      <p:graphicFrame>
        <p:nvGraphicFramePr>
          <p:cNvPr id="19" name="18 Tabla"/>
          <p:cNvGraphicFramePr>
            <a:graphicFrameLocks noGrp="1"/>
          </p:cNvGraphicFramePr>
          <p:nvPr/>
        </p:nvGraphicFramePr>
        <p:xfrm>
          <a:off x="877570" y="1828800"/>
          <a:ext cx="4490843" cy="2148839"/>
        </p:xfrm>
        <a:graphic>
          <a:graphicData uri="http://schemas.openxmlformats.org/drawingml/2006/table">
            <a:tbl>
              <a:tblPr/>
              <a:tblGrid>
                <a:gridCol w="3016004"/>
                <a:gridCol w="825910"/>
                <a:gridCol w="648929"/>
              </a:tblGrid>
              <a:tr h="4348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b="1" dirty="0">
                          <a:latin typeface="Arial"/>
                          <a:ea typeface="Times New Roman"/>
                          <a:cs typeface="Times New Roman"/>
                        </a:rPr>
                        <a:t>SEÑALIZACION HORIZONTAL REALIZADA 2.016</a:t>
                      </a:r>
                      <a:endParaRPr lang="es-CO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/>
                          <a:ea typeface="Times New Roman"/>
                          <a:cs typeface="Times New Roman"/>
                        </a:rPr>
                        <a:t>M2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b="1">
                          <a:latin typeface="Arial"/>
                          <a:ea typeface="Times New Roman"/>
                          <a:cs typeface="Times New Roman"/>
                        </a:rPr>
                        <a:t>ML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174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latin typeface="Arial"/>
                          <a:ea typeface="Times New Roman"/>
                          <a:cs typeface="Times New Roman"/>
                        </a:rPr>
                        <a:t>ENERO A BRIL 2016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>
                          <a:latin typeface="Arial"/>
                          <a:ea typeface="Times New Roman"/>
                          <a:cs typeface="Times New Roman"/>
                        </a:rPr>
                        <a:t>979,04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>
                          <a:latin typeface="Arial"/>
                          <a:ea typeface="Times New Roman"/>
                          <a:cs typeface="Times New Roman"/>
                        </a:rPr>
                        <a:t>2137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4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latin typeface="Arial"/>
                          <a:ea typeface="Times New Roman"/>
                          <a:cs typeface="Times New Roman"/>
                        </a:rPr>
                        <a:t>MAYO 2.016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>
                          <a:latin typeface="Arial"/>
                          <a:ea typeface="Times New Roman"/>
                          <a:cs typeface="Times New Roman"/>
                        </a:rPr>
                        <a:t>921,73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>
                          <a:latin typeface="Arial"/>
                          <a:ea typeface="Times New Roman"/>
                          <a:cs typeface="Times New Roman"/>
                        </a:rPr>
                        <a:t>1165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4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latin typeface="Arial"/>
                          <a:ea typeface="Times New Roman"/>
                          <a:cs typeface="Times New Roman"/>
                        </a:rPr>
                        <a:t>JUNIO 2.016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>
                          <a:latin typeface="Arial"/>
                          <a:ea typeface="Times New Roman"/>
                          <a:cs typeface="Times New Roman"/>
                        </a:rPr>
                        <a:t>936,33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4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latin typeface="Arial"/>
                          <a:ea typeface="Times New Roman"/>
                          <a:cs typeface="Times New Roman"/>
                        </a:rPr>
                        <a:t>JULIO 2.016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>
                          <a:latin typeface="Arial"/>
                          <a:ea typeface="Times New Roman"/>
                          <a:cs typeface="Times New Roman"/>
                        </a:rPr>
                        <a:t>316,68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>
                          <a:latin typeface="Arial"/>
                          <a:ea typeface="Times New Roman"/>
                          <a:cs typeface="Times New Roman"/>
                        </a:rPr>
                        <a:t>420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4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latin typeface="Arial"/>
                          <a:ea typeface="Times New Roman"/>
                          <a:cs typeface="Times New Roman"/>
                        </a:rPr>
                        <a:t>AGOSTO 2.016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>
                          <a:latin typeface="Arial"/>
                          <a:ea typeface="Times New Roman"/>
                          <a:cs typeface="Times New Roman"/>
                        </a:rPr>
                        <a:t>803,81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>
                          <a:latin typeface="Arial"/>
                          <a:ea typeface="Times New Roman"/>
                          <a:cs typeface="Times New Roman"/>
                        </a:rPr>
                        <a:t>1440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4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200">
                          <a:latin typeface="Arial"/>
                          <a:ea typeface="Times New Roman"/>
                          <a:cs typeface="Times New Roman"/>
                        </a:rPr>
                        <a:t>SEPTIEMBRE 2.016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>
                          <a:latin typeface="Arial"/>
                          <a:ea typeface="Times New Roman"/>
                          <a:cs typeface="Times New Roman"/>
                        </a:rPr>
                        <a:t>1159,88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200">
                          <a:latin typeface="Arial"/>
                          <a:ea typeface="Times New Roman"/>
                          <a:cs typeface="Times New Roman"/>
                        </a:rPr>
                        <a:t>1455</a:t>
                      </a:r>
                      <a:endParaRPr lang="es-CO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3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b="1" dirty="0">
                          <a:latin typeface="Arial"/>
                          <a:ea typeface="Times New Roman"/>
                          <a:cs typeface="Times New Roman"/>
                        </a:rPr>
                        <a:t>TOTAL A SEPTIEMBRE  DE 2.016</a:t>
                      </a:r>
                      <a:endParaRPr lang="es-CO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400" b="1" dirty="0" smtClean="0">
                          <a:latin typeface="Arial"/>
                          <a:ea typeface="Times New Roman"/>
                          <a:cs typeface="Times New Roman"/>
                        </a:rPr>
                        <a:t>5.117,47</a:t>
                      </a:r>
                      <a:endParaRPr lang="es-CO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CO" sz="1400" b="1" dirty="0" smtClean="0">
                          <a:latin typeface="Arial"/>
                          <a:ea typeface="Times New Roman"/>
                          <a:cs typeface="Times New Roman"/>
                        </a:rPr>
                        <a:t>6.627</a:t>
                      </a:r>
                      <a:endParaRPr lang="es-CO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pic>
        <p:nvPicPr>
          <p:cNvPr id="116737" name="Imagen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92529" y="4483510"/>
            <a:ext cx="26289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8" name="Picture 2" descr="IMG-20161003-WA003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42151" y="2168013"/>
            <a:ext cx="2200380" cy="171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9" name="Picture 3" descr="IMG-20161003-WA003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2903" y="2197510"/>
            <a:ext cx="2207597" cy="1681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4975152" y="1862235"/>
            <a:ext cx="54028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Calle 55 entre Carreras 20 y 21.  Parte posterior Plaza de Mercado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Torcoroma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230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/>
          <p:cNvSpPr/>
          <p:nvPr/>
        </p:nvSpPr>
        <p:spPr>
          <a:xfrm>
            <a:off x="718531" y="4379144"/>
            <a:ext cx="9369366" cy="2146017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 15"/>
          <p:cNvSpPr/>
          <p:nvPr/>
        </p:nvSpPr>
        <p:spPr>
          <a:xfrm>
            <a:off x="718531" y="1667266"/>
            <a:ext cx="9369366" cy="2567882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480" y="675823"/>
            <a:ext cx="855370" cy="817574"/>
          </a:xfrm>
          <a:prstGeom prst="rect">
            <a:avLst/>
          </a:prstGeom>
        </p:spPr>
      </p:pic>
      <p:sp>
        <p:nvSpPr>
          <p:cNvPr id="22" name="33 Rectángulo"/>
          <p:cNvSpPr>
            <a:spLocks noChangeArrowheads="1"/>
          </p:cNvSpPr>
          <p:nvPr/>
        </p:nvSpPr>
        <p:spPr bwMode="auto">
          <a:xfrm>
            <a:off x="1112216" y="5063578"/>
            <a:ext cx="38098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IMPACTO EN </a:t>
            </a: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COMUNA 1 </a:t>
            </a:r>
            <a:endParaRPr lang="es-C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686732" y="657288"/>
            <a:ext cx="926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spc="-150" dirty="0" smtClean="0">
                <a:solidFill>
                  <a:srgbClr val="FFC000"/>
                </a:solidFill>
                <a:latin typeface="Arial Narrow" pitchFamily="34" charset="0"/>
              </a:rPr>
              <a:t>SEÑALIZACIÓN VERTICAL.</a:t>
            </a:r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4005" y="1810365"/>
            <a:ext cx="8833669" cy="234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59" name="Picture 3" descr="IMG-20161003-WA003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8787" y="4454013"/>
            <a:ext cx="285750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9230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08324" y="4487641"/>
            <a:ext cx="8076851" cy="450818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" y="2381"/>
            <a:ext cx="221355" cy="68556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480" y="262879"/>
            <a:ext cx="855370" cy="817574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1922698" y="318073"/>
            <a:ext cx="926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spc="-150" dirty="0" smtClean="0">
                <a:solidFill>
                  <a:srgbClr val="FFC000"/>
                </a:solidFill>
                <a:latin typeface="Arial Narrow" pitchFamily="34" charset="0"/>
              </a:rPr>
              <a:t>VISITAS TÉCNICAS. ATENCIÓN COMUNIDAD.</a:t>
            </a:r>
          </a:p>
        </p:txBody>
      </p:sp>
      <p:pic>
        <p:nvPicPr>
          <p:cNvPr id="112641" name="Picture 1" descr="20160713_095142"/>
          <p:cNvPicPr>
            <a:picLocks noChangeAspect="1" noChangeArrowheads="1"/>
          </p:cNvPicPr>
          <p:nvPr/>
        </p:nvPicPr>
        <p:blipFill>
          <a:blip r:embed="rId5" cstate="print"/>
          <a:srcRect r="10482"/>
          <a:stretch>
            <a:fillRect/>
          </a:stretch>
        </p:blipFill>
        <p:spPr bwMode="auto">
          <a:xfrm>
            <a:off x="9171039" y="1733303"/>
            <a:ext cx="265176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11 Tabla"/>
          <p:cNvGraphicFramePr>
            <a:graphicFrameLocks noGrp="1"/>
          </p:cNvGraphicFramePr>
          <p:nvPr/>
        </p:nvGraphicFramePr>
        <p:xfrm>
          <a:off x="664648" y="1235332"/>
          <a:ext cx="8317122" cy="5416328"/>
        </p:xfrm>
        <a:graphic>
          <a:graphicData uri="http://schemas.openxmlformats.org/drawingml/2006/table">
            <a:tbl>
              <a:tblPr/>
              <a:tblGrid>
                <a:gridCol w="1267993"/>
                <a:gridCol w="1833362"/>
                <a:gridCol w="5215767"/>
              </a:tblGrid>
              <a:tr h="14773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COMUNIDAD</a:t>
                      </a:r>
                    </a:p>
                  </a:txBody>
                  <a:tcPr marL="7001" marR="7001" marT="70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SOLICITUD</a:t>
                      </a:r>
                    </a:p>
                  </a:txBody>
                  <a:tcPr marL="7001" marR="7001" marT="70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ESTADO</a:t>
                      </a:r>
                    </a:p>
                  </a:txBody>
                  <a:tcPr marL="7001" marR="7001" marT="70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88971">
                <a:tc>
                  <a:txBody>
                    <a:bodyPr/>
                    <a:lstStyle/>
                    <a:p>
                      <a:pPr algn="l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Barrio Cardales</a:t>
                      </a:r>
                    </a:p>
                  </a:txBody>
                  <a:tcPr marL="7001" marR="7001" marT="70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Cambio de sentido vial /señalización</a:t>
                      </a:r>
                    </a:p>
                  </a:txBody>
                  <a:tcPr marL="7001" marR="7001" marT="70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Realizado cambio de sentido vial calle 47 entre carreras 6 y 3 a un sentido vial oriente-occidente y señalización</a:t>
                      </a:r>
                    </a:p>
                  </a:txBody>
                  <a:tcPr marL="7001" marR="7001" marT="70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73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Barrio 20 de agosto</a:t>
                      </a:r>
                    </a:p>
                  </a:txBody>
                  <a:tcPr marL="7001" marR="7001" marT="70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Señalización </a:t>
                      </a:r>
                    </a:p>
                  </a:txBody>
                  <a:tcPr marL="7001" marR="7001" marT="70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Realizada señalización en algunas vías del barrio.</a:t>
                      </a:r>
                    </a:p>
                  </a:txBody>
                  <a:tcPr marL="7001" marR="7001" marT="70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730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Maria Eugenia</a:t>
                      </a:r>
                    </a:p>
                  </a:txBody>
                  <a:tcPr marL="7001" marR="7001" marT="70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Señalización </a:t>
                      </a:r>
                    </a:p>
                  </a:txBody>
                  <a:tcPr marL="7001" marR="7001" marT="70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Programado para intervenir en señalización</a:t>
                      </a:r>
                    </a:p>
                  </a:txBody>
                  <a:tcPr marL="7001" marR="7001" marT="70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73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Campestre</a:t>
                      </a:r>
                    </a:p>
                  </a:txBody>
                  <a:tcPr marL="7001" marR="7001" marT="70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14773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Pozo siete</a:t>
                      </a:r>
                    </a:p>
                  </a:txBody>
                  <a:tcPr marL="7001" marR="7001" marT="70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14773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Los corales</a:t>
                      </a:r>
                    </a:p>
                  </a:txBody>
                  <a:tcPr marL="7001" marR="7001" marT="70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147730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Primero de Mayo</a:t>
                      </a:r>
                    </a:p>
                  </a:txBody>
                  <a:tcPr marL="7001" marR="7001" marT="70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Señalización vías recien pavimentadas</a:t>
                      </a:r>
                    </a:p>
                  </a:txBody>
                  <a:tcPr marL="7001" marR="7001" marT="70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Programado para intervenir en señalización</a:t>
                      </a:r>
                    </a:p>
                  </a:txBody>
                  <a:tcPr marL="7001" marR="7001" marT="70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73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Santander</a:t>
                      </a:r>
                    </a:p>
                  </a:txBody>
                  <a:tcPr marL="7001" marR="7001" marT="70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14773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Las Américas</a:t>
                      </a:r>
                    </a:p>
                  </a:txBody>
                  <a:tcPr marL="7001" marR="7001" marT="70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14773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Versalles</a:t>
                      </a:r>
                    </a:p>
                  </a:txBody>
                  <a:tcPr marL="7001" marR="7001" marT="70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38929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 Paz</a:t>
                      </a:r>
                    </a:p>
                  </a:txBody>
                  <a:tcPr marL="7001" marR="7001" marT="70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Viabilidad Reductores</a:t>
                      </a:r>
                    </a:p>
                  </a:txBody>
                  <a:tcPr marL="7001" marR="7001" marT="70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Visita al sector de la Carrera 36B entre calles 75ª y 75B, vías en proceso de auto pavimentación. Se expide la Resolución No. 1399 de septiembre  5 de 2016.</a:t>
                      </a:r>
                    </a:p>
                  </a:txBody>
                  <a:tcPr marL="7001" marR="7001" marT="70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270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Asoinquilinos Plazas de Mercado Central </a:t>
                      </a:r>
                    </a:p>
                  </a:txBody>
                  <a:tcPr marL="7001" marR="7001" marT="70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Organizar cargue y descargue, acciones de señalización y controles operativos para recuperación de espacio público en los alrededores de estas plazas</a:t>
                      </a:r>
                    </a:p>
                  </a:txBody>
                  <a:tcPr marL="7001" marR="7001" marT="70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 expide la Resolución No. 1728 del  15-09-016 donde se reglamentan horarios de cargue y descargue y la Resolución N. 1894 del 26-09-016 por la cual se señaliza y establecen zonas de prohibido estacionar en la plaza de mercado central.</a:t>
                      </a:r>
                    </a:p>
                  </a:txBody>
                  <a:tcPr marL="7001" marR="7001" marT="70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97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Plaza de Mercado Torcoroma</a:t>
                      </a:r>
                    </a:p>
                  </a:txBody>
                  <a:tcPr marL="7001" marR="7001" marT="70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51906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Las Granjas</a:t>
                      </a:r>
                    </a:p>
                  </a:txBody>
                  <a:tcPr marL="7001" marR="7001" marT="70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Viabilidad Reductores</a:t>
                      </a:r>
                    </a:p>
                  </a:txBody>
                  <a:tcPr marL="7001" marR="7001" marT="70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Visita al sector de la Transversal 43ª entre diagonal 59 y diagonal 58ª, vías en proceso de auto pavimentación, viabilizar zona con reductores de velocidad. Se expide la Resolución No. 1715 de septiembre 15 de 2.016.</a:t>
                      </a:r>
                    </a:p>
                  </a:txBody>
                  <a:tcPr marL="7001" marR="7001" marT="70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827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Las Granjas</a:t>
                      </a:r>
                    </a:p>
                  </a:txBody>
                  <a:tcPr marL="7001" marR="7001" marT="70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Viabilidad Reductores</a:t>
                      </a:r>
                    </a:p>
                  </a:txBody>
                  <a:tcPr marL="7001" marR="7001" marT="70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Visita al sector de la Diagonal 58 entre Transversal 42, 42Bis, 42ª, 42B y 43, vías en proceso de auto pavimentación,  viabilizar zona con reductores de velocidad. Se expide la Resolución No. 1907 del 26 de septiembre de 2.016.</a:t>
                      </a:r>
                    </a:p>
                  </a:txBody>
                  <a:tcPr marL="7001" marR="7001" marT="70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827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Versalles</a:t>
                      </a:r>
                    </a:p>
                  </a:txBody>
                  <a:tcPr marL="7001" marR="7001" marT="70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Viabilidad Reductores</a:t>
                      </a:r>
                    </a:p>
                  </a:txBody>
                  <a:tcPr marL="7001" marR="7001" marT="70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Visita al sector de la Transversal 42 entre diagonal 58 y carrera 53, vías en proceso de auto pavimentación, viabilizar zona con reductores de velocidad dentro del programa de pavimentación. Se expide la Resolución No. 1906 de septiembre 26 de 2.016.</a:t>
                      </a:r>
                    </a:p>
                  </a:txBody>
                  <a:tcPr marL="7001" marR="7001" marT="70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8631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</TotalTime>
  <Words>2405</Words>
  <Application>Microsoft Office PowerPoint</Application>
  <PresentationFormat>Personalizado</PresentationFormat>
  <Paragraphs>576</Paragraphs>
  <Slides>61</Slides>
  <Notes>21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61</vt:i4>
      </vt:variant>
    </vt:vector>
  </HeadingPairs>
  <TitlesOfParts>
    <vt:vector size="62" baseType="lpstr">
      <vt:lpstr>Tema de Office</vt:lpstr>
      <vt:lpstr> </vt:lpstr>
      <vt:lpstr>El presente documento expone los principales aspectos de gestión de los procesos misionales de la entidad, así como su interacción con los procesos de apoyo, evaluación y control; alineados a su contexto estratégico. Así mismo, del panorama financiero que soporta las actuaciones de la ITTB. 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omaro Design</dc:creator>
  <cp:lastModifiedBy>ittb</cp:lastModifiedBy>
  <cp:revision>183</cp:revision>
  <dcterms:created xsi:type="dcterms:W3CDTF">2016-07-21T17:48:19Z</dcterms:created>
  <dcterms:modified xsi:type="dcterms:W3CDTF">2016-10-10T13:46:02Z</dcterms:modified>
</cp:coreProperties>
</file>