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8" r:id="rId2"/>
    <p:sldId id="1046" r:id="rId3"/>
    <p:sldId id="1051" r:id="rId4"/>
    <p:sldId id="1047" r:id="rId5"/>
    <p:sldId id="1048" r:id="rId6"/>
    <p:sldId id="1049" r:id="rId7"/>
    <p:sldId id="1050" r:id="rId8"/>
    <p:sldId id="1052" r:id="rId9"/>
    <p:sldId id="1039" r:id="rId10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ANDREA" initials="MA" lastIdx="3" clrIdx="0"/>
  <p:cmAuthor id="2" name="sabina del pilar pulido reyes" initials="sdpp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D0E"/>
    <a:srgbClr val="FFCC00"/>
    <a:srgbClr val="C0C0C0"/>
    <a:srgbClr val="FF9900"/>
    <a:srgbClr val="996633"/>
    <a:srgbClr val="66FFFF"/>
    <a:srgbClr val="66FF33"/>
    <a:srgbClr val="FFFF66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387C-2947-4243-9B7E-BD3D5D42D487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6380-1451-4BB8-BE92-30CF17F7AC6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15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872F8-12D8-4D51-B46F-93CC23DEED4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50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09D6A-EC60-4E2C-A449-9A203E310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C380F8-3032-47AB-B0DE-FEE46F8DE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E493D-E1E6-45C9-9CD8-1ADDA760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080B6-86F8-4ED1-B87E-61FA70AE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E2E2D-2F74-432C-8743-2859A908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93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F5B6-C997-4446-A676-2D56BCB4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A5DF7B-BDAA-4ED6-956E-D77C8FD97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9BB5C-35E0-4F63-84F7-A04629CC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4F2A2-2FDD-45BA-888A-AE3E3C5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3E1D4-6E8F-4A48-A45B-044EBF0D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EF6A8C-6B33-4DEA-ACEF-BCF91084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2280C4-8F83-4E70-898B-35AB246A5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4A0B6-932D-437E-930A-229317BA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ADD58-3E96-4A6E-BDA6-75231C0C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FC6A5-2871-4476-9978-A2950F81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33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01172-D335-4B95-8C2F-8D8287AB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3F0D3-2888-4F66-8007-F1BFABE9E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F8C77-E538-425D-85FD-94A10E59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46A0B-BC42-407C-AB74-7C2BD28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0C4DB-08CC-41BF-8DAA-5B55F9C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8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FC761-6FF4-4403-B093-48A0DF1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924CD-95E2-4A45-B1CA-D75C29D6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020C-7ADA-4809-AAC0-A572BF5B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198DE-83CC-41A6-816A-AA145D4E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DE7E6-B115-4382-A27D-3AA30226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91BC-CE64-4D0C-B937-4BDB0F34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D5CF5-B7C4-4C29-8824-9889ED14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A85B9F-D537-4092-AB95-FE951B35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709123-D582-4785-AB1D-43B499A5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E17BE8-7680-4034-9F22-A686E75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EB9A76-29BA-491C-8278-32E64F6C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558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C6A03-6F2B-4E80-9787-146F79D0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A8EC24-6171-4504-9774-9DEB4709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6DE57-06F9-4AC5-BD6E-EE0CBFA07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8EF77-319E-4AD0-A5E0-5B193FE3F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7EAD14-54FD-4B8F-8374-8EB82FE56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079537-6B20-4DCF-A98C-A040312F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32E659-F7F8-4AAD-9F25-FC784C61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EB3225-61FA-4118-8A18-202F9C6E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06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E414-6C68-430C-B8A1-0103EC97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1CCDA-3F52-440E-8EE5-CEE0F6A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C26C2-A2F4-4032-BFAE-9B22D2C8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143E4-742B-4B3B-9A20-5019D071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04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CC46F7-C57C-4A34-AF89-EFFC948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188A7-C2D1-4C8D-8E47-A7047DAF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3991F7-5AEB-4520-A39C-DDC3AFB4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9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739E-7EC9-44A9-9F2E-46C37EAA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FA2C2-F687-4AA6-95C0-60E58095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E812C1-BED8-4B53-A27B-F344AC89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37DEF2-43B0-485E-861B-BC3DF729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238B2-DF22-4444-9512-AD1198D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2CB48-7A46-4C4D-844A-22C93A3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27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4C88-59D6-4B3D-9188-08996FED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F3CC3-1703-44D7-9626-EA94E12F0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B31BAF-CECC-4922-9A81-AAA7B2E47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528620-C51C-4E98-9B12-F12C4CED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E19F3-E711-4B05-96B2-FA0C9A5A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33EB7A-4CF6-4B96-B04D-A8996DB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44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1B777D-9E9D-472E-890B-815F6D8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B4278-A62F-4390-8345-BA07FC01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6E4325-A42F-438D-AFFC-962C011AA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20B0-523D-4C87-845F-9103362E052D}" type="datetimeFigureOut">
              <a:rPr lang="es-CO" smtClean="0"/>
              <a:t>8/11/2023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C4A3A-5DC3-4609-A846-5571E29A0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C37A0-5662-4334-84EE-409106802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31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.xls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64FC5C3-182F-47D9-9D0B-B4E266225B0D}"/>
              </a:ext>
            </a:extLst>
          </p:cNvPr>
          <p:cNvSpPr txBox="1">
            <a:spLocks/>
          </p:cNvSpPr>
          <p:nvPr/>
        </p:nvSpPr>
        <p:spPr>
          <a:xfrm>
            <a:off x="119743" y="118723"/>
            <a:ext cx="12192000" cy="685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INSPECCIÓN DE TRANSITO Y TRANSPORTE </a:t>
            </a:r>
          </a:p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DE BARRANCABERMEJA</a:t>
            </a: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ANALISIS DE COMPLEJIDAD EN LOS TRAMITES</a:t>
            </a:r>
            <a:endParaRPr lang="es-ES" sz="3200" b="1" i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2023</a:t>
            </a:r>
          </a:p>
          <a:p>
            <a:pPr lvl="0" algn="ctr">
              <a:defRPr/>
            </a:pPr>
            <a:endParaRPr lang="es-ES" sz="3200" b="1" dirty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4332FC-6A45-98C9-7D84-EA28E486D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-40771"/>
            <a:ext cx="2852605" cy="112185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5504096-1DC7-DA82-86C7-DC00A00D792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7754730" y="17509"/>
            <a:ext cx="1021339" cy="10009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08" y="2102861"/>
            <a:ext cx="676748" cy="6393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05" y="5029199"/>
            <a:ext cx="536686" cy="54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869C29-C05F-4977-B5CA-5B791D8BA08B}"/>
              </a:ext>
            </a:extLst>
          </p:cNvPr>
          <p:cNvSpPr txBox="1"/>
          <p:nvPr/>
        </p:nvSpPr>
        <p:spPr>
          <a:xfrm>
            <a:off x="1922520" y="1509567"/>
            <a:ext cx="7345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O" b="1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INTRODUCCION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50E4414-1659-4BF2-DF1E-99A3666E147D}"/>
              </a:ext>
            </a:extLst>
          </p:cNvPr>
          <p:cNvSpPr txBox="1"/>
          <p:nvPr/>
        </p:nvSpPr>
        <p:spPr>
          <a:xfrm>
            <a:off x="1919774" y="1910976"/>
            <a:ext cx="73478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La presente consulta tiene como finalidad, crear espacios y/o mecanismos para conocer la opinión de los diferentes actores y grupos de interés de los trámites o servicios ofrecidos en la Inspección de Transito y transporte de Barrancabermeja, a fin de disponer de retroalimentación que contribuya al rediseño de los procesos.</a:t>
            </a:r>
          </a:p>
          <a:p>
            <a:pPr algn="just"/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Esta consulta ciudadana sobre tramites y servicios, se realiza en desarrollo de lo contemplado en la Ley 2195 del 2022 “por medio de la cual se adoptan medidas en materia de transparencia, prevención y lucha contra la corrupción. </a:t>
            </a:r>
          </a:p>
          <a:p>
            <a:pPr algn="just"/>
            <a:endParaRPr lang="es-E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6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703E3D2-4FA9-93DD-8ECD-489120F39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764" y="2261075"/>
            <a:ext cx="4379898" cy="218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A674395-99DD-EAD9-6223-A0B09D952D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4404" y="1673649"/>
            <a:ext cx="3922497" cy="128319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869C29-C05F-4977-B5CA-5B791D8BA08B}"/>
              </a:ext>
            </a:extLst>
          </p:cNvPr>
          <p:cNvSpPr txBox="1"/>
          <p:nvPr/>
        </p:nvSpPr>
        <p:spPr>
          <a:xfrm>
            <a:off x="2111502" y="1091836"/>
            <a:ext cx="7345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CO" b="1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1.Seleccione la casilla según corresponda: Ciudadano/Empresa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FBA9316-0C2E-1657-3622-6EB5434E8BC6}"/>
              </a:ext>
            </a:extLst>
          </p:cNvPr>
          <p:cNvSpPr txBox="1"/>
          <p:nvPr/>
        </p:nvSpPr>
        <p:spPr>
          <a:xfrm>
            <a:off x="4196691" y="4815019"/>
            <a:ext cx="4969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El 100% de los </a:t>
            </a:r>
            <a:r>
              <a:rPr lang="es-CO" dirty="0"/>
              <a:t>participantes indicó ser</a:t>
            </a:r>
            <a:r>
              <a:rPr lang="es-ES" dirty="0"/>
              <a:t> Ciudadanos.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56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869C29-C05F-4977-B5CA-5B791D8BA08B}"/>
              </a:ext>
            </a:extLst>
          </p:cNvPr>
          <p:cNvSpPr txBox="1"/>
          <p:nvPr/>
        </p:nvSpPr>
        <p:spPr>
          <a:xfrm>
            <a:off x="2111502" y="1091836"/>
            <a:ext cx="73451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1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2.Considera que el tramite  realizado fue : Rápido/Engor</a:t>
            </a:r>
            <a:r>
              <a:rPr lang="es-CO" b="1" dirty="0">
                <a:solidFill>
                  <a:srgbClr val="212121"/>
                </a:solidFill>
                <a:latin typeface="Segoe UI" panose="020B0502040204020203" pitchFamily="34" charset="0"/>
              </a:rPr>
              <a:t>roso</a:t>
            </a:r>
            <a:endParaRPr lang="es-ES" b="1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D047E7E-A8F9-1D2A-13B8-1E1D5FA89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662" y="2148243"/>
            <a:ext cx="5071448" cy="253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28B3D616-D3B2-F79F-7783-B476FE4DC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9" t="38437" r="17202" b="44814"/>
          <a:stretch/>
        </p:blipFill>
        <p:spPr bwMode="auto">
          <a:xfrm>
            <a:off x="4669316" y="2697484"/>
            <a:ext cx="1592205" cy="31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46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869C29-C05F-4977-B5CA-5B791D8BA08B}"/>
              </a:ext>
            </a:extLst>
          </p:cNvPr>
          <p:cNvSpPr txBox="1"/>
          <p:nvPr/>
        </p:nvSpPr>
        <p:spPr>
          <a:xfrm>
            <a:off x="3148992" y="1280967"/>
            <a:ext cx="7345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1" dirty="0">
                <a:solidFill>
                  <a:srgbClr val="212121"/>
                </a:solidFill>
                <a:latin typeface="Segoe UI" panose="020B0502040204020203" pitchFamily="34" charset="0"/>
              </a:rPr>
              <a:t>3</a:t>
            </a:r>
            <a:r>
              <a:rPr lang="es-ES" b="1" i="0" dirty="0">
                <a:solidFill>
                  <a:srgbClr val="212121"/>
                </a:solidFill>
                <a:effectLst/>
                <a:latin typeface="Segoe UI" panose="020B0502040204020203" pitchFamily="34" charset="0"/>
              </a:rPr>
              <a:t>.Recurrió a un tramitador para realizar el trámite</a:t>
            </a:r>
          </a:p>
          <a:p>
            <a:pPr algn="l"/>
            <a:endParaRPr lang="es-CO" b="1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60A4831-F01E-409F-6C36-2FC38D754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30" y="1842556"/>
            <a:ext cx="4813117" cy="240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7B5D97F1-06C2-BD93-2A1A-5314D46C48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77" t="21738" r="45614" b="62112"/>
          <a:stretch/>
        </p:blipFill>
        <p:spPr bwMode="auto">
          <a:xfrm>
            <a:off x="5778062" y="2147979"/>
            <a:ext cx="1112930" cy="309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0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E869C29-C05F-4977-B5CA-5B791D8BA08B}"/>
              </a:ext>
            </a:extLst>
          </p:cNvPr>
          <p:cNvSpPr txBox="1"/>
          <p:nvPr/>
        </p:nvSpPr>
        <p:spPr>
          <a:xfrm>
            <a:off x="2111502" y="1091836"/>
            <a:ext cx="73451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4.¿Como crees que podemos mejorar la realización de este tramite?</a:t>
            </a:r>
            <a:r>
              <a:rPr lang="es-ES" dirty="0"/>
              <a:t> </a:t>
            </a:r>
            <a:endParaRPr lang="es-CO" b="1" i="0" dirty="0">
              <a:solidFill>
                <a:srgbClr val="212121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C021286F-6BFE-6774-CAFD-BE80EBD3A4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405286"/>
              </p:ext>
            </p:extLst>
          </p:nvPr>
        </p:nvGraphicFramePr>
        <p:xfrm>
          <a:off x="3131930" y="1887870"/>
          <a:ext cx="5522162" cy="323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914785" imgH="2876686" progId="Excel.Sheet.12">
                  <p:embed/>
                </p:oleObj>
              </mc:Choice>
              <mc:Fallback>
                <p:oleObj name="Worksheet" r:id="rId4" imgW="4914785" imgH="287668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1930" y="1887870"/>
                        <a:ext cx="5522162" cy="3231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916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0A8709B-50C9-DA00-58D4-EB1D93A306E3}"/>
              </a:ext>
            </a:extLst>
          </p:cNvPr>
          <p:cNvSpPr txBox="1"/>
          <p:nvPr/>
        </p:nvSpPr>
        <p:spPr>
          <a:xfrm>
            <a:off x="1268963" y="1650299"/>
            <a:ext cx="8013905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 observa participación del 100% por parte de ciudadanos, sin tener opinión por parte de las empresas.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El 55% de los encuestados considera que es ágil realizar un tramite en la ITTB, mientras el 45% cuestiona ser engorroso.</a:t>
            </a:r>
          </a:p>
          <a:p>
            <a:pPr algn="just"/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Las opiniones recibidas por parte de la  ciudadanía, como mejorar la realización de los tramites, se centraron en: ampliación de ventanillas, actualizar normas y mejorar el tiempo de respuesta  de las solicitudes.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Los ciudadanos sugieren la implementación del uso de las tecnologías para realizar tramites en línea.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B422B4-F4C8-7361-4775-C6DA3A182FFC}"/>
              </a:ext>
            </a:extLst>
          </p:cNvPr>
          <p:cNvSpPr txBox="1"/>
          <p:nvPr/>
        </p:nvSpPr>
        <p:spPr>
          <a:xfrm>
            <a:off x="1268963" y="1096301"/>
            <a:ext cx="27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5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90A8709B-50C9-DA00-58D4-EB1D93A306E3}"/>
              </a:ext>
            </a:extLst>
          </p:cNvPr>
          <p:cNvSpPr txBox="1"/>
          <p:nvPr/>
        </p:nvSpPr>
        <p:spPr>
          <a:xfrm>
            <a:off x="1268963" y="1650299"/>
            <a:ext cx="80139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1. Se requiere mejorar la accesibilidad e información en cada uno de los trámites y servicios de la ITTB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2. Para mejorar la identificación de necesidades se recomienda implementar una nueva consulta, mediante estrategias de consulta  para contar  con mayor participación de ciudadanos y grupos de valor de cada uno de los trámites y servicios. </a:t>
            </a:r>
          </a:p>
          <a:p>
            <a:pPr algn="just"/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3B422B4-F4C8-7361-4775-C6DA3A182FFC}"/>
              </a:ext>
            </a:extLst>
          </p:cNvPr>
          <p:cNvSpPr txBox="1"/>
          <p:nvPr/>
        </p:nvSpPr>
        <p:spPr>
          <a:xfrm>
            <a:off x="1442239" y="1140235"/>
            <a:ext cx="2702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81" y="2450962"/>
            <a:ext cx="1042771" cy="106176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394" y="2769326"/>
            <a:ext cx="961012" cy="90786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309266" y="2450962"/>
            <a:ext cx="49151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8000" b="1" u="sng" dirty="0">
                <a:solidFill>
                  <a:schemeClr val="bg2">
                    <a:lumMod val="10000"/>
                  </a:schemeClr>
                </a:solidFill>
                <a:latin typeface="Paloseco Medium"/>
              </a:rPr>
              <a:t>GRACIAS</a:t>
            </a:r>
            <a:endParaRPr lang="es-CO" sz="8000" u="sng" dirty="0">
              <a:solidFill>
                <a:schemeClr val="bg2">
                  <a:lumMod val="10000"/>
                </a:schemeClr>
              </a:solidFill>
              <a:latin typeface="Palosec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7203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7060</TotalTime>
  <Words>330</Words>
  <Application>Microsoft Office PowerPoint</Application>
  <PresentationFormat>Panorámica</PresentationFormat>
  <Paragraphs>35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Paloseco Medium</vt:lpstr>
      <vt:lpstr>Segoe UI</vt:lpstr>
      <vt:lpstr>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Pinto Salazar</dc:creator>
  <cp:lastModifiedBy>COMPUMAX</cp:lastModifiedBy>
  <cp:revision>843</cp:revision>
  <cp:lastPrinted>2022-02-03T22:28:46Z</cp:lastPrinted>
  <dcterms:created xsi:type="dcterms:W3CDTF">2020-10-02T23:32:49Z</dcterms:created>
  <dcterms:modified xsi:type="dcterms:W3CDTF">2023-11-08T13:59:54Z</dcterms:modified>
</cp:coreProperties>
</file>