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1.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2.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3.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284" r:id="rId30"/>
    <p:sldId id="290" r:id="rId31"/>
    <p:sldId id="285" r:id="rId32"/>
    <p:sldId id="286" r:id="rId33"/>
    <p:sldId id="287" r:id="rId34"/>
    <p:sldId id="288" r:id="rId35"/>
    <p:sldId id="289" r:id="rId36"/>
    <p:sldId id="292" r:id="rId37"/>
    <p:sldId id="293" r:id="rId38"/>
    <p:sldId id="294" r:id="rId39"/>
    <p:sldId id="295" r:id="rId40"/>
    <p:sldId id="296" r:id="rId41"/>
    <p:sldId id="297" r:id="rId42"/>
    <p:sldId id="298" r:id="rId43"/>
    <p:sldId id="299" r:id="rId44"/>
    <p:sldId id="301" r:id="rId45"/>
    <p:sldId id="302" r:id="rId46"/>
    <p:sldId id="303"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47"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5" autoAdjust="0"/>
    <p:restoredTop sz="94828" autoAdjust="0"/>
  </p:normalViewPr>
  <p:slideViewPr>
    <p:cSldViewPr snapToGrid="0">
      <p:cViewPr varScale="1">
        <p:scale>
          <a:sx n="80" d="100"/>
          <a:sy n="80" d="100"/>
        </p:scale>
        <p:origin x="-912" y="-112"/>
      </p:cViewPr>
      <p:guideLst>
        <p:guide orient="horz" pos="2160"/>
        <p:guide pos="3840"/>
      </p:guideLst>
    </p:cSldViewPr>
  </p:slideViewPr>
  <p:outlineViewPr>
    <p:cViewPr>
      <p:scale>
        <a:sx n="33" d="100"/>
        <a:sy n="33" d="100"/>
      </p:scale>
      <p:origin x="0" y="-63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Libro1"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file:///C:\CARTERA%20ITTB\cartera%20a%20Junio%20de%202016.xlsx"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file:///C:\CARTERA%20ITTB\cartera%20a%20Junio%20de%202016.xlsx"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oleObject" Target="file:///C:\CARTERA%20ITTB\cartera%20a%20Junio%20de%202016.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C:\Users\ittb\Documents\4%20I.T.T.B.%202016\INFORMES\CONCEJO\INGRESOS%20POR%20SEGURIDAD%20VIA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Users\ittb\Documents\4%20I.T.T.B.%202016\INFORMES\CONCEJO\INGRESOS%20POR%20SEGURIDAD%20VIAL.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C:\Users\ittb\Documents\4%20I.T.T.B.%202016\INFORMES\CONCEJO\PROCESADOS\CONSOLIDADO%20TABLA%20MATRICULAS.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C:\Users\ittb\Documents\4%20I.T.T.B.%202016\INFORMES\CONCEJO\PROCESADOS\CONSOLIDADO%20TABLA%20MATRICULAS.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C:\Users\ittb\Documents\4%20I.T.T.B.%202016\INFORMES\CONCEJO\TABLAS%20CONSOLIDADO%20LICENCIAS.xlsx"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C:\Users\ittb\Documents\4%20I.T.T.B.%202016\INFORMES\CONCEJO\TABLAS%20CONSOLIDADO%20LICENCI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ENERO</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Hoja1!$A$2:$A$8</c:f>
              <c:strCache>
                <c:ptCount val="7"/>
                <c:pt idx="0">
                  <c:v>Mal estacionamiento</c:v>
                </c:pt>
                <c:pt idx="1">
                  <c:v>equipo de seguridad vial</c:v>
                </c:pt>
                <c:pt idx="2">
                  <c:v>sobre cupo</c:v>
                </c:pt>
                <c:pt idx="3">
                  <c:v>transporte informal</c:v>
                </c:pt>
                <c:pt idx="4">
                  <c:v>Embriaguez</c:v>
                </c:pt>
                <c:pt idx="5">
                  <c:v>falta de documentos</c:v>
                </c:pt>
                <c:pt idx="6">
                  <c:v>otras infracciones</c:v>
                </c:pt>
              </c:strCache>
            </c:strRef>
          </c:cat>
          <c:val>
            <c:numRef>
              <c:f>Hoja1!$B$2:$B$8</c:f>
              <c:numCache>
                <c:formatCode>General</c:formatCode>
                <c:ptCount val="7"/>
                <c:pt idx="0">
                  <c:v>239.0</c:v>
                </c:pt>
                <c:pt idx="1">
                  <c:v>9.0</c:v>
                </c:pt>
                <c:pt idx="2">
                  <c:v>13.0</c:v>
                </c:pt>
                <c:pt idx="3">
                  <c:v>36.0</c:v>
                </c:pt>
                <c:pt idx="4">
                  <c:v>6.0</c:v>
                </c:pt>
                <c:pt idx="5">
                  <c:v>336.0</c:v>
                </c:pt>
                <c:pt idx="6">
                  <c:v>343.0</c:v>
                </c:pt>
              </c:numCache>
            </c:numRef>
          </c:val>
          <c:extLst xmlns:c16r2="http://schemas.microsoft.com/office/drawing/2015/06/chart">
            <c:ext xmlns:c16="http://schemas.microsoft.com/office/drawing/2014/chart" uri="{C3380CC4-5D6E-409C-BE32-E72D297353CC}">
              <c16:uniqueId val="{00000000-54AB-47C7-A560-1AA51F906190}"/>
            </c:ext>
          </c:extLst>
        </c:ser>
        <c:ser>
          <c:idx val="1"/>
          <c:order val="1"/>
          <c:tx>
            <c:strRef>
              <c:f>Hoja1!$C$1</c:f>
              <c:strCache>
                <c:ptCount val="1"/>
                <c:pt idx="0">
                  <c:v>FEBRERO</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Hoja1!$A$2:$A$8</c:f>
              <c:strCache>
                <c:ptCount val="7"/>
                <c:pt idx="0">
                  <c:v>Mal estacionamiento</c:v>
                </c:pt>
                <c:pt idx="1">
                  <c:v>equipo de seguridad vial</c:v>
                </c:pt>
                <c:pt idx="2">
                  <c:v>sobre cupo</c:v>
                </c:pt>
                <c:pt idx="3">
                  <c:v>transporte informal</c:v>
                </c:pt>
                <c:pt idx="4">
                  <c:v>Embriaguez</c:v>
                </c:pt>
                <c:pt idx="5">
                  <c:v>falta de documentos</c:v>
                </c:pt>
                <c:pt idx="6">
                  <c:v>otras infracciones</c:v>
                </c:pt>
              </c:strCache>
            </c:strRef>
          </c:cat>
          <c:val>
            <c:numRef>
              <c:f>Hoja1!$C$2:$C$8</c:f>
              <c:numCache>
                <c:formatCode>General</c:formatCode>
                <c:ptCount val="7"/>
                <c:pt idx="0">
                  <c:v>422.0</c:v>
                </c:pt>
                <c:pt idx="1">
                  <c:v>1.0</c:v>
                </c:pt>
                <c:pt idx="2">
                  <c:v>9.0</c:v>
                </c:pt>
                <c:pt idx="3">
                  <c:v>50.0</c:v>
                </c:pt>
                <c:pt idx="4">
                  <c:v>1.0</c:v>
                </c:pt>
                <c:pt idx="5">
                  <c:v>281.0</c:v>
                </c:pt>
                <c:pt idx="6">
                  <c:v>439.0</c:v>
                </c:pt>
              </c:numCache>
            </c:numRef>
          </c:val>
          <c:extLst xmlns:c16r2="http://schemas.microsoft.com/office/drawing/2015/06/chart">
            <c:ext xmlns:c16="http://schemas.microsoft.com/office/drawing/2014/chart" uri="{C3380CC4-5D6E-409C-BE32-E72D297353CC}">
              <c16:uniqueId val="{00000001-54AB-47C7-A560-1AA51F906190}"/>
            </c:ext>
          </c:extLst>
        </c:ser>
        <c:ser>
          <c:idx val="2"/>
          <c:order val="2"/>
          <c:tx>
            <c:strRef>
              <c:f>Hoja1!$D$1</c:f>
              <c:strCache>
                <c:ptCount val="1"/>
                <c:pt idx="0">
                  <c:v>MARZO</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Hoja1!$A$2:$A$8</c:f>
              <c:strCache>
                <c:ptCount val="7"/>
                <c:pt idx="0">
                  <c:v>Mal estacionamiento</c:v>
                </c:pt>
                <c:pt idx="1">
                  <c:v>equipo de seguridad vial</c:v>
                </c:pt>
                <c:pt idx="2">
                  <c:v>sobre cupo</c:v>
                </c:pt>
                <c:pt idx="3">
                  <c:v>transporte informal</c:v>
                </c:pt>
                <c:pt idx="4">
                  <c:v>Embriaguez</c:v>
                </c:pt>
                <c:pt idx="5">
                  <c:v>falta de documentos</c:v>
                </c:pt>
                <c:pt idx="6">
                  <c:v>otras infracciones</c:v>
                </c:pt>
              </c:strCache>
            </c:strRef>
          </c:cat>
          <c:val>
            <c:numRef>
              <c:f>Hoja1!$D$2:$D$8</c:f>
              <c:numCache>
                <c:formatCode>General</c:formatCode>
                <c:ptCount val="7"/>
                <c:pt idx="0">
                  <c:v>341.0</c:v>
                </c:pt>
                <c:pt idx="1">
                  <c:v>3.0</c:v>
                </c:pt>
                <c:pt idx="2">
                  <c:v>86.0</c:v>
                </c:pt>
                <c:pt idx="3">
                  <c:v>10.0</c:v>
                </c:pt>
                <c:pt idx="4">
                  <c:v>7.0</c:v>
                </c:pt>
                <c:pt idx="5">
                  <c:v>518.0</c:v>
                </c:pt>
                <c:pt idx="6">
                  <c:v>480.0</c:v>
                </c:pt>
              </c:numCache>
            </c:numRef>
          </c:val>
          <c:extLst xmlns:c16r2="http://schemas.microsoft.com/office/drawing/2015/06/chart">
            <c:ext xmlns:c16="http://schemas.microsoft.com/office/drawing/2014/chart" uri="{C3380CC4-5D6E-409C-BE32-E72D297353CC}">
              <c16:uniqueId val="{00000002-54AB-47C7-A560-1AA51F906190}"/>
            </c:ext>
          </c:extLst>
        </c:ser>
        <c:ser>
          <c:idx val="3"/>
          <c:order val="3"/>
          <c:tx>
            <c:strRef>
              <c:f>Hoja1!$E$1</c:f>
              <c:strCache>
                <c:ptCount val="1"/>
                <c:pt idx="0">
                  <c:v>ABRIL</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Hoja1!$A$2:$A$8</c:f>
              <c:strCache>
                <c:ptCount val="7"/>
                <c:pt idx="0">
                  <c:v>Mal estacionamiento</c:v>
                </c:pt>
                <c:pt idx="1">
                  <c:v>equipo de seguridad vial</c:v>
                </c:pt>
                <c:pt idx="2">
                  <c:v>sobre cupo</c:v>
                </c:pt>
                <c:pt idx="3">
                  <c:v>transporte informal</c:v>
                </c:pt>
                <c:pt idx="4">
                  <c:v>Embriaguez</c:v>
                </c:pt>
                <c:pt idx="5">
                  <c:v>falta de documentos</c:v>
                </c:pt>
                <c:pt idx="6">
                  <c:v>otras infracciones</c:v>
                </c:pt>
              </c:strCache>
            </c:strRef>
          </c:cat>
          <c:val>
            <c:numRef>
              <c:f>Hoja1!$E$2:$E$8</c:f>
              <c:numCache>
                <c:formatCode>General</c:formatCode>
                <c:ptCount val="7"/>
                <c:pt idx="0">
                  <c:v>416.0</c:v>
                </c:pt>
                <c:pt idx="1">
                  <c:v>9.0</c:v>
                </c:pt>
                <c:pt idx="2">
                  <c:v>48.0</c:v>
                </c:pt>
                <c:pt idx="3">
                  <c:v>60.0</c:v>
                </c:pt>
                <c:pt idx="4">
                  <c:v>2.0</c:v>
                </c:pt>
                <c:pt idx="5">
                  <c:v>356.0</c:v>
                </c:pt>
                <c:pt idx="6">
                  <c:v>384.0</c:v>
                </c:pt>
              </c:numCache>
            </c:numRef>
          </c:val>
          <c:extLst xmlns:c16r2="http://schemas.microsoft.com/office/drawing/2015/06/chart">
            <c:ext xmlns:c16="http://schemas.microsoft.com/office/drawing/2014/chart" uri="{C3380CC4-5D6E-409C-BE32-E72D297353CC}">
              <c16:uniqueId val="{00000003-54AB-47C7-A560-1AA51F906190}"/>
            </c:ext>
          </c:extLst>
        </c:ser>
        <c:ser>
          <c:idx val="4"/>
          <c:order val="4"/>
          <c:tx>
            <c:strRef>
              <c:f>Hoja1!$F$1</c:f>
              <c:strCache>
                <c:ptCount val="1"/>
                <c:pt idx="0">
                  <c:v>MAYO</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Hoja1!$A$2:$A$8</c:f>
              <c:strCache>
                <c:ptCount val="7"/>
                <c:pt idx="0">
                  <c:v>Mal estacionamiento</c:v>
                </c:pt>
                <c:pt idx="1">
                  <c:v>equipo de seguridad vial</c:v>
                </c:pt>
                <c:pt idx="2">
                  <c:v>sobre cupo</c:v>
                </c:pt>
                <c:pt idx="3">
                  <c:v>transporte informal</c:v>
                </c:pt>
                <c:pt idx="4">
                  <c:v>Embriaguez</c:v>
                </c:pt>
                <c:pt idx="5">
                  <c:v>falta de documentos</c:v>
                </c:pt>
                <c:pt idx="6">
                  <c:v>otras infracciones</c:v>
                </c:pt>
              </c:strCache>
            </c:strRef>
          </c:cat>
          <c:val>
            <c:numRef>
              <c:f>Hoja1!$F$2:$F$8</c:f>
              <c:numCache>
                <c:formatCode>General</c:formatCode>
                <c:ptCount val="7"/>
                <c:pt idx="0">
                  <c:v>456.0</c:v>
                </c:pt>
                <c:pt idx="1">
                  <c:v>12.0</c:v>
                </c:pt>
                <c:pt idx="2">
                  <c:v>36.0</c:v>
                </c:pt>
                <c:pt idx="3">
                  <c:v>60.0</c:v>
                </c:pt>
                <c:pt idx="4">
                  <c:v>5.0</c:v>
                </c:pt>
                <c:pt idx="5">
                  <c:v>596.0</c:v>
                </c:pt>
                <c:pt idx="6">
                  <c:v>467.0</c:v>
                </c:pt>
              </c:numCache>
            </c:numRef>
          </c:val>
          <c:extLst xmlns:c16r2="http://schemas.microsoft.com/office/drawing/2015/06/chart">
            <c:ext xmlns:c16="http://schemas.microsoft.com/office/drawing/2014/chart" uri="{C3380CC4-5D6E-409C-BE32-E72D297353CC}">
              <c16:uniqueId val="{00000004-54AB-47C7-A560-1AA51F906190}"/>
            </c:ext>
          </c:extLst>
        </c:ser>
        <c:dLbls>
          <c:showLegendKey val="0"/>
          <c:showVal val="1"/>
          <c:showCatName val="0"/>
          <c:showSerName val="0"/>
          <c:showPercent val="0"/>
          <c:showBubbleSize val="0"/>
        </c:dLbls>
        <c:gapWidth val="75"/>
        <c:shape val="box"/>
        <c:axId val="-2145198312"/>
        <c:axId val="2115191016"/>
        <c:axId val="0"/>
      </c:bar3DChart>
      <c:catAx>
        <c:axId val="-2145198312"/>
        <c:scaling>
          <c:orientation val="minMax"/>
        </c:scaling>
        <c:delete val="0"/>
        <c:axPos val="b"/>
        <c:numFmt formatCode="General" sourceLinked="0"/>
        <c:majorTickMark val="none"/>
        <c:minorTickMark val="none"/>
        <c:tickLblPos val="nextTo"/>
        <c:crossAx val="2115191016"/>
        <c:crosses val="autoZero"/>
        <c:auto val="1"/>
        <c:lblAlgn val="ctr"/>
        <c:lblOffset val="100"/>
        <c:noMultiLvlLbl val="0"/>
      </c:catAx>
      <c:valAx>
        <c:axId val="2115191016"/>
        <c:scaling>
          <c:orientation val="minMax"/>
        </c:scaling>
        <c:delete val="0"/>
        <c:axPos val="l"/>
        <c:numFmt formatCode="General" sourceLinked="1"/>
        <c:majorTickMark val="none"/>
        <c:minorTickMark val="none"/>
        <c:tickLblPos val="nextTo"/>
        <c:crossAx val="-2145198312"/>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RESUMEN!$A$2:$A$29</c:f>
              <c:strCache>
                <c:ptCount val="1"/>
                <c:pt idx="0">
                  <c:v>1989 1990 1991 1992 1993 1994 1995 1996 1997 1998 1999 2000 2001 2002 2003 2004 2005 2006 2007 2008 2009 2010 2011 2012 2013 2014 2015 2016</c:v>
                </c:pt>
              </c:strCache>
            </c:strRef>
          </c:tx>
          <c:spPr>
            <a:solidFill>
              <a:srgbClr val="002060"/>
            </a:solidFill>
          </c:spPr>
          <c:invertIfNegative val="0"/>
          <c:dPt>
            <c:idx val="14"/>
            <c:invertIfNegative val="0"/>
            <c:bubble3D val="0"/>
            <c:spPr>
              <a:solidFill>
                <a:srgbClr val="FF0000"/>
              </a:solidFill>
            </c:spPr>
            <c:extLst xmlns:c16r2="http://schemas.microsoft.com/office/drawing/2015/06/chart">
              <c:ext xmlns:c16="http://schemas.microsoft.com/office/drawing/2014/chart" uri="{C3380CC4-5D6E-409C-BE32-E72D297353CC}">
                <c16:uniqueId val="{00000001-AADC-4445-88C0-DD6A3ABF971B}"/>
              </c:ext>
            </c:extLst>
          </c:dPt>
          <c:dPt>
            <c:idx val="15"/>
            <c:invertIfNegative val="0"/>
            <c:bubble3D val="0"/>
            <c:spPr>
              <a:solidFill>
                <a:srgbClr val="FF0000"/>
              </a:solidFill>
            </c:spPr>
            <c:extLst xmlns:c16r2="http://schemas.microsoft.com/office/drawing/2015/06/chart">
              <c:ext xmlns:c16="http://schemas.microsoft.com/office/drawing/2014/chart" uri="{C3380CC4-5D6E-409C-BE32-E72D297353CC}">
                <c16:uniqueId val="{00000003-AADC-4445-88C0-DD6A3ABF971B}"/>
              </c:ext>
            </c:extLst>
          </c:dPt>
          <c:dPt>
            <c:idx val="16"/>
            <c:invertIfNegative val="0"/>
            <c:bubble3D val="0"/>
            <c:spPr>
              <a:solidFill>
                <a:srgbClr val="FF0000"/>
              </a:solidFill>
            </c:spPr>
            <c:extLst xmlns:c16r2="http://schemas.microsoft.com/office/drawing/2015/06/chart">
              <c:ext xmlns:c16="http://schemas.microsoft.com/office/drawing/2014/chart" uri="{C3380CC4-5D6E-409C-BE32-E72D297353CC}">
                <c16:uniqueId val="{00000005-AADC-4445-88C0-DD6A3ABF971B}"/>
              </c:ext>
            </c:extLst>
          </c:dPt>
          <c:dPt>
            <c:idx val="17"/>
            <c:invertIfNegative val="0"/>
            <c:bubble3D val="0"/>
            <c:spPr>
              <a:solidFill>
                <a:srgbClr val="FF0000"/>
              </a:solidFill>
            </c:spPr>
            <c:extLst xmlns:c16r2="http://schemas.microsoft.com/office/drawing/2015/06/chart">
              <c:ext xmlns:c16="http://schemas.microsoft.com/office/drawing/2014/chart" uri="{C3380CC4-5D6E-409C-BE32-E72D297353CC}">
                <c16:uniqueId val="{00000007-AADC-4445-88C0-DD6A3ABF971B}"/>
              </c:ext>
            </c:extLst>
          </c:dPt>
          <c:dPt>
            <c:idx val="18"/>
            <c:invertIfNegative val="0"/>
            <c:bubble3D val="0"/>
            <c:spPr>
              <a:solidFill>
                <a:srgbClr val="FF0000"/>
              </a:solidFill>
            </c:spPr>
            <c:extLst xmlns:c16r2="http://schemas.microsoft.com/office/drawing/2015/06/chart">
              <c:ext xmlns:c16="http://schemas.microsoft.com/office/drawing/2014/chart" uri="{C3380CC4-5D6E-409C-BE32-E72D297353CC}">
                <c16:uniqueId val="{00000009-AADC-4445-88C0-DD6A3ABF971B}"/>
              </c:ext>
            </c:extLst>
          </c:dPt>
          <c:dPt>
            <c:idx val="19"/>
            <c:invertIfNegative val="0"/>
            <c:bubble3D val="0"/>
            <c:spPr>
              <a:solidFill>
                <a:srgbClr val="FF0000"/>
              </a:solidFill>
            </c:spPr>
            <c:extLst xmlns:c16r2="http://schemas.microsoft.com/office/drawing/2015/06/chart">
              <c:ext xmlns:c16="http://schemas.microsoft.com/office/drawing/2014/chart" uri="{C3380CC4-5D6E-409C-BE32-E72D297353CC}">
                <c16:uniqueId val="{0000000B-AADC-4445-88C0-DD6A3ABF971B}"/>
              </c:ext>
            </c:extLst>
          </c:dPt>
          <c:dPt>
            <c:idx val="20"/>
            <c:invertIfNegative val="0"/>
            <c:bubble3D val="0"/>
            <c:spPr>
              <a:solidFill>
                <a:srgbClr val="FF0000"/>
              </a:solidFill>
            </c:spPr>
            <c:extLst xmlns:c16r2="http://schemas.microsoft.com/office/drawing/2015/06/chart">
              <c:ext xmlns:c16="http://schemas.microsoft.com/office/drawing/2014/chart" uri="{C3380CC4-5D6E-409C-BE32-E72D297353CC}">
                <c16:uniqueId val="{0000000D-AADC-4445-88C0-DD6A3ABF971B}"/>
              </c:ext>
            </c:extLst>
          </c:dPt>
          <c:dPt>
            <c:idx val="21"/>
            <c:invertIfNegative val="0"/>
            <c:bubble3D val="0"/>
            <c:spPr>
              <a:solidFill>
                <a:srgbClr val="FF0000"/>
              </a:solidFill>
            </c:spPr>
            <c:extLst xmlns:c16r2="http://schemas.microsoft.com/office/drawing/2015/06/chart">
              <c:ext xmlns:c16="http://schemas.microsoft.com/office/drawing/2014/chart" uri="{C3380CC4-5D6E-409C-BE32-E72D297353CC}">
                <c16:uniqueId val="{0000000F-AADC-4445-88C0-DD6A3ABF971B}"/>
              </c:ext>
            </c:extLst>
          </c:dPt>
          <c:dPt>
            <c:idx val="22"/>
            <c:invertIfNegative val="0"/>
            <c:bubble3D val="0"/>
            <c:spPr>
              <a:solidFill>
                <a:srgbClr val="FF0000"/>
              </a:solidFill>
            </c:spPr>
            <c:extLst xmlns:c16r2="http://schemas.microsoft.com/office/drawing/2015/06/chart">
              <c:ext xmlns:c16="http://schemas.microsoft.com/office/drawing/2014/chart" uri="{C3380CC4-5D6E-409C-BE32-E72D297353CC}">
                <c16:uniqueId val="{00000011-AADC-4445-88C0-DD6A3ABF971B}"/>
              </c:ext>
            </c:extLst>
          </c:dPt>
          <c:dPt>
            <c:idx val="23"/>
            <c:invertIfNegative val="0"/>
            <c:bubble3D val="0"/>
            <c:spPr>
              <a:solidFill>
                <a:srgbClr val="FF0000"/>
              </a:solidFill>
            </c:spPr>
            <c:extLst xmlns:c16r2="http://schemas.microsoft.com/office/drawing/2015/06/chart">
              <c:ext xmlns:c16="http://schemas.microsoft.com/office/drawing/2014/chart" uri="{C3380CC4-5D6E-409C-BE32-E72D297353CC}">
                <c16:uniqueId val="{00000013-AADC-4445-88C0-DD6A3ABF971B}"/>
              </c:ext>
            </c:extLst>
          </c:dPt>
          <c:dPt>
            <c:idx val="24"/>
            <c:invertIfNegative val="0"/>
            <c:bubble3D val="0"/>
            <c:spPr>
              <a:solidFill>
                <a:srgbClr val="FF0000"/>
              </a:solidFill>
            </c:spPr>
            <c:extLst xmlns:c16r2="http://schemas.microsoft.com/office/drawing/2015/06/chart">
              <c:ext xmlns:c16="http://schemas.microsoft.com/office/drawing/2014/chart" uri="{C3380CC4-5D6E-409C-BE32-E72D297353CC}">
                <c16:uniqueId val="{00000015-AADC-4445-88C0-DD6A3ABF971B}"/>
              </c:ext>
            </c:extLst>
          </c:dPt>
          <c:dPt>
            <c:idx val="25"/>
            <c:invertIfNegative val="0"/>
            <c:bubble3D val="0"/>
            <c:spPr>
              <a:solidFill>
                <a:srgbClr val="FF0000"/>
              </a:solidFill>
            </c:spPr>
            <c:extLst xmlns:c16r2="http://schemas.microsoft.com/office/drawing/2015/06/chart">
              <c:ext xmlns:c16="http://schemas.microsoft.com/office/drawing/2014/chart" uri="{C3380CC4-5D6E-409C-BE32-E72D297353CC}">
                <c16:uniqueId val="{00000017-AADC-4445-88C0-DD6A3ABF971B}"/>
              </c:ext>
            </c:extLst>
          </c:dPt>
          <c:dPt>
            <c:idx val="26"/>
            <c:invertIfNegative val="0"/>
            <c:bubble3D val="0"/>
            <c:spPr>
              <a:solidFill>
                <a:srgbClr val="FF0000"/>
              </a:solidFill>
            </c:spPr>
            <c:extLst xmlns:c16r2="http://schemas.microsoft.com/office/drawing/2015/06/chart">
              <c:ext xmlns:c16="http://schemas.microsoft.com/office/drawing/2014/chart" uri="{C3380CC4-5D6E-409C-BE32-E72D297353CC}">
                <c16:uniqueId val="{00000019-AADC-4445-88C0-DD6A3ABF971B}"/>
              </c:ext>
            </c:extLst>
          </c:dPt>
          <c:dPt>
            <c:idx val="27"/>
            <c:invertIfNegative val="0"/>
            <c:bubble3D val="0"/>
            <c:spPr>
              <a:solidFill>
                <a:srgbClr val="FF0000"/>
              </a:solidFill>
            </c:spPr>
            <c:extLst xmlns:c16r2="http://schemas.microsoft.com/office/drawing/2015/06/chart">
              <c:ext xmlns:c16="http://schemas.microsoft.com/office/drawing/2014/chart" uri="{C3380CC4-5D6E-409C-BE32-E72D297353CC}">
                <c16:uniqueId val="{0000001B-AADC-4445-88C0-DD6A3ABF971B}"/>
              </c:ext>
            </c:extLst>
          </c:dPt>
          <c:dLbls>
            <c:spPr>
              <a:noFill/>
              <a:ln>
                <a:noFill/>
              </a:ln>
              <a:effectLst/>
            </c:spPr>
            <c:txPr>
              <a:bodyPr/>
              <a:lstStyle/>
              <a:p>
                <a:pPr>
                  <a:defRPr b="1"/>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RESUMEN!$A$2:$A$30</c:f>
              <c:strCache>
                <c:ptCount val="29"/>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Total</c:v>
                </c:pt>
              </c:strCache>
            </c:strRef>
          </c:cat>
          <c:val>
            <c:numRef>
              <c:f>RESUMEN!$B$2:$B$29</c:f>
              <c:numCache>
                <c:formatCode>_-"$"* #,##0_-;\-"$"* #,##0_-;_-"$"* "-"??_-;_-@_-</c:formatCode>
                <c:ptCount val="28"/>
                <c:pt idx="0">
                  <c:v>22200.0</c:v>
                </c:pt>
                <c:pt idx="1">
                  <c:v>222000.0</c:v>
                </c:pt>
                <c:pt idx="2">
                  <c:v>333000.0</c:v>
                </c:pt>
                <c:pt idx="3">
                  <c:v>488400.0</c:v>
                </c:pt>
                <c:pt idx="4">
                  <c:v>1.642172E6</c:v>
                </c:pt>
                <c:pt idx="5">
                  <c:v>8.940586E6</c:v>
                </c:pt>
                <c:pt idx="6">
                  <c:v>2.1113636E7</c:v>
                </c:pt>
                <c:pt idx="7">
                  <c:v>1.9365009E7</c:v>
                </c:pt>
                <c:pt idx="8">
                  <c:v>1.4500202E7</c:v>
                </c:pt>
                <c:pt idx="9">
                  <c:v>1.6041934E7</c:v>
                </c:pt>
                <c:pt idx="10">
                  <c:v>2.6718923E7</c:v>
                </c:pt>
                <c:pt idx="11">
                  <c:v>3.7471626E7</c:v>
                </c:pt>
                <c:pt idx="12">
                  <c:v>7.6371039E7</c:v>
                </c:pt>
                <c:pt idx="13">
                  <c:v>1.06007828E8</c:v>
                </c:pt>
                <c:pt idx="14">
                  <c:v>2.38495369E8</c:v>
                </c:pt>
                <c:pt idx="15">
                  <c:v>3.08787069E8</c:v>
                </c:pt>
                <c:pt idx="16">
                  <c:v>3.45480044E8</c:v>
                </c:pt>
                <c:pt idx="17">
                  <c:v>5.86563125E8</c:v>
                </c:pt>
                <c:pt idx="18">
                  <c:v>1.121071557E9</c:v>
                </c:pt>
                <c:pt idx="19">
                  <c:v>1.012998617E9</c:v>
                </c:pt>
                <c:pt idx="20">
                  <c:v>1.580687873E9</c:v>
                </c:pt>
                <c:pt idx="21">
                  <c:v>6.401523608E9</c:v>
                </c:pt>
                <c:pt idx="22">
                  <c:v>6.705571934E9</c:v>
                </c:pt>
                <c:pt idx="23">
                  <c:v>7.84807466E9</c:v>
                </c:pt>
                <c:pt idx="24">
                  <c:v>7.636114785E9</c:v>
                </c:pt>
                <c:pt idx="25">
                  <c:v>1.030968071E10</c:v>
                </c:pt>
                <c:pt idx="26">
                  <c:v>7.85479519E9</c:v>
                </c:pt>
                <c:pt idx="27">
                  <c:v>4.053314433E9</c:v>
                </c:pt>
              </c:numCache>
            </c:numRef>
          </c:val>
          <c:extLst xmlns:c16r2="http://schemas.microsoft.com/office/drawing/2015/06/chart">
            <c:ext xmlns:c16="http://schemas.microsoft.com/office/drawing/2014/chart" uri="{C3380CC4-5D6E-409C-BE32-E72D297353CC}">
              <c16:uniqueId val="{0000001C-AADC-4445-88C0-DD6A3ABF971B}"/>
            </c:ext>
          </c:extLst>
        </c:ser>
        <c:dLbls>
          <c:showLegendKey val="0"/>
          <c:showVal val="1"/>
          <c:showCatName val="0"/>
          <c:showSerName val="0"/>
          <c:showPercent val="0"/>
          <c:showBubbleSize val="0"/>
        </c:dLbls>
        <c:gapWidth val="150"/>
        <c:shape val="box"/>
        <c:axId val="-2133927928"/>
        <c:axId val="-2133916056"/>
        <c:axId val="0"/>
      </c:bar3DChart>
      <c:catAx>
        <c:axId val="-2133927928"/>
        <c:scaling>
          <c:orientation val="minMax"/>
        </c:scaling>
        <c:delete val="0"/>
        <c:axPos val="l"/>
        <c:numFmt formatCode="General" sourceLinked="0"/>
        <c:majorTickMark val="out"/>
        <c:minorTickMark val="none"/>
        <c:tickLblPos val="nextTo"/>
        <c:crossAx val="-2133916056"/>
        <c:crosses val="autoZero"/>
        <c:auto val="1"/>
        <c:lblAlgn val="ctr"/>
        <c:lblOffset val="100"/>
        <c:noMultiLvlLbl val="0"/>
      </c:catAx>
      <c:valAx>
        <c:axId val="-2133916056"/>
        <c:scaling>
          <c:orientation val="minMax"/>
        </c:scaling>
        <c:delete val="0"/>
        <c:axPos val="b"/>
        <c:majorGridlines/>
        <c:numFmt formatCode="_-&quot;$&quot;* #,##0_-;\-&quot;$&quot;* #,##0_-;_-&quot;$&quot;* &quot;-&quot;??_-;_-@_-" sourceLinked="1"/>
        <c:majorTickMark val="out"/>
        <c:minorTickMark val="none"/>
        <c:tickLblPos val="nextTo"/>
        <c:crossAx val="-2133927928"/>
        <c:crosses val="autoZero"/>
        <c:crossBetween val="between"/>
      </c:valAx>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spPr>
            <a:solidFill>
              <a:srgbClr val="FF0000"/>
            </a:solidFill>
          </c:spPr>
          <c:invertIfNegative val="0"/>
          <c:dLbls>
            <c:spPr>
              <a:solidFill>
                <a:srgbClr val="FFFF00"/>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RESUMEN!$A$9:$A$29</c:f>
              <c:numCache>
                <c:formatCode>General</c:formatCode>
                <c:ptCount val="21"/>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numCache>
            </c:numRef>
          </c:cat>
          <c:val>
            <c:numRef>
              <c:f>RESUMEN!$C$9:$C$29</c:f>
              <c:numCache>
                <c:formatCode>_-"$"* #,##0_-;\-"$"* #,##0_-;_-"$"* "-"??_-;_-@_-</c:formatCode>
                <c:ptCount val="21"/>
                <c:pt idx="0">
                  <c:v>67554.0</c:v>
                </c:pt>
                <c:pt idx="1">
                  <c:v>332158.0</c:v>
                </c:pt>
                <c:pt idx="2">
                  <c:v>340438.0</c:v>
                </c:pt>
                <c:pt idx="3">
                  <c:v>1.79416394E8</c:v>
                </c:pt>
                <c:pt idx="4">
                  <c:v>2.23356112E8</c:v>
                </c:pt>
                <c:pt idx="5">
                  <c:v>2.69552349E8</c:v>
                </c:pt>
                <c:pt idx="6">
                  <c:v>3.1342573E8</c:v>
                </c:pt>
                <c:pt idx="7">
                  <c:v>3.69469357E8</c:v>
                </c:pt>
                <c:pt idx="8">
                  <c:v>4.32699586E8</c:v>
                </c:pt>
                <c:pt idx="9">
                  <c:v>4.77350402E8</c:v>
                </c:pt>
                <c:pt idx="10">
                  <c:v>5.19094271E8</c:v>
                </c:pt>
                <c:pt idx="11">
                  <c:v>5.9296633E8</c:v>
                </c:pt>
                <c:pt idx="12">
                  <c:v>7.20520439E8</c:v>
                </c:pt>
                <c:pt idx="13">
                  <c:v>9.32765248E8</c:v>
                </c:pt>
                <c:pt idx="14">
                  <c:v>1.130932519E9</c:v>
                </c:pt>
                <c:pt idx="15">
                  <c:v>1.278992081E9</c:v>
                </c:pt>
                <c:pt idx="16">
                  <c:v>1.539203021E9</c:v>
                </c:pt>
                <c:pt idx="17">
                  <c:v>1.778762385E9</c:v>
                </c:pt>
                <c:pt idx="18">
                  <c:v>2.086022767E9</c:v>
                </c:pt>
                <c:pt idx="19">
                  <c:v>2.633059484E9</c:v>
                </c:pt>
                <c:pt idx="20">
                  <c:v>3.515627734E9</c:v>
                </c:pt>
              </c:numCache>
            </c:numRef>
          </c:val>
          <c:extLst xmlns:c16r2="http://schemas.microsoft.com/office/drawing/2015/06/chart">
            <c:ext xmlns:c16="http://schemas.microsoft.com/office/drawing/2014/chart" uri="{C3380CC4-5D6E-409C-BE32-E72D297353CC}">
              <c16:uniqueId val="{00000000-EA39-4470-B421-AD1EA9FA7032}"/>
            </c:ext>
          </c:extLst>
        </c:ser>
        <c:dLbls>
          <c:showLegendKey val="0"/>
          <c:showVal val="1"/>
          <c:showCatName val="0"/>
          <c:showSerName val="0"/>
          <c:showPercent val="0"/>
          <c:showBubbleSize val="0"/>
        </c:dLbls>
        <c:gapWidth val="150"/>
        <c:shape val="cylinder"/>
        <c:axId val="2095517864"/>
        <c:axId val="-2137802920"/>
        <c:axId val="0"/>
      </c:bar3DChart>
      <c:catAx>
        <c:axId val="2095517864"/>
        <c:scaling>
          <c:orientation val="minMax"/>
        </c:scaling>
        <c:delete val="0"/>
        <c:axPos val="l"/>
        <c:numFmt formatCode="General" sourceLinked="1"/>
        <c:majorTickMark val="out"/>
        <c:minorTickMark val="none"/>
        <c:tickLblPos val="nextTo"/>
        <c:crossAx val="-2137802920"/>
        <c:crosses val="autoZero"/>
        <c:auto val="1"/>
        <c:lblAlgn val="ctr"/>
        <c:lblOffset val="100"/>
        <c:noMultiLvlLbl val="0"/>
      </c:catAx>
      <c:valAx>
        <c:axId val="-2137802920"/>
        <c:scaling>
          <c:orientation val="minMax"/>
        </c:scaling>
        <c:delete val="0"/>
        <c:axPos val="b"/>
        <c:majorGridlines/>
        <c:numFmt formatCode="_-&quot;$&quot;* #,##0_-;\-&quot;$&quot;* #,##0_-;_-&quot;$&quot;* &quot;-&quot;??_-;_-@_-" sourceLinked="1"/>
        <c:majorTickMark val="out"/>
        <c:minorTickMark val="none"/>
        <c:tickLblPos val="nextTo"/>
        <c:crossAx val="2095517864"/>
        <c:crosses val="autoZero"/>
        <c:crossBetween val="between"/>
      </c:valAx>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spPr>
            <a:solidFill>
              <a:srgbClr val="FF0000"/>
            </a:solidFill>
          </c:spPr>
          <c:invertIfNegative val="0"/>
          <c:dLbls>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RESUMEN!$A$12:$A$29</c:f>
              <c:numCache>
                <c:formatCode>General</c:formatCode>
                <c:ptCount val="18"/>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numCache>
            </c:numRef>
          </c:cat>
          <c:val>
            <c:numRef>
              <c:f>RESUMEN!$E$12:$E$29</c:f>
              <c:numCache>
                <c:formatCode>_-"$"* #,##0_-;\-"$"* #,##0_-;_-"$"* "-"??_-;_-@_-</c:formatCode>
                <c:ptCount val="18"/>
                <c:pt idx="0">
                  <c:v>564228.0</c:v>
                </c:pt>
                <c:pt idx="1">
                  <c:v>3.58691E6</c:v>
                </c:pt>
                <c:pt idx="2">
                  <c:v>2.266203E6</c:v>
                </c:pt>
                <c:pt idx="3">
                  <c:v>0.0</c:v>
                </c:pt>
                <c:pt idx="4">
                  <c:v>0.0</c:v>
                </c:pt>
                <c:pt idx="5">
                  <c:v>2.1281481E7</c:v>
                </c:pt>
                <c:pt idx="6">
                  <c:v>3.5806818E7</c:v>
                </c:pt>
                <c:pt idx="7">
                  <c:v>0.0</c:v>
                </c:pt>
                <c:pt idx="8">
                  <c:v>0.0</c:v>
                </c:pt>
                <c:pt idx="9">
                  <c:v>0.0</c:v>
                </c:pt>
                <c:pt idx="10">
                  <c:v>0.0</c:v>
                </c:pt>
                <c:pt idx="11">
                  <c:v>2.84625797E8</c:v>
                </c:pt>
                <c:pt idx="12">
                  <c:v>4.68115508E8</c:v>
                </c:pt>
                <c:pt idx="13">
                  <c:v>1.21227403E8</c:v>
                </c:pt>
                <c:pt idx="14">
                  <c:v>1.47555867E8</c:v>
                </c:pt>
                <c:pt idx="15">
                  <c:v>1.042521016E9</c:v>
                </c:pt>
                <c:pt idx="16">
                  <c:v>1.318813807E9</c:v>
                </c:pt>
                <c:pt idx="17">
                  <c:v>1.014601511E9</c:v>
                </c:pt>
              </c:numCache>
            </c:numRef>
          </c:val>
          <c:extLst xmlns:c16r2="http://schemas.microsoft.com/office/drawing/2015/06/chart">
            <c:ext xmlns:c16="http://schemas.microsoft.com/office/drawing/2014/chart" uri="{C3380CC4-5D6E-409C-BE32-E72D297353CC}">
              <c16:uniqueId val="{00000000-B0B8-41BE-94F0-4B12CF928BFD}"/>
            </c:ext>
          </c:extLst>
        </c:ser>
        <c:dLbls>
          <c:showLegendKey val="0"/>
          <c:showVal val="1"/>
          <c:showCatName val="0"/>
          <c:showSerName val="0"/>
          <c:showPercent val="0"/>
          <c:showBubbleSize val="0"/>
        </c:dLbls>
        <c:gapWidth val="150"/>
        <c:shape val="cylinder"/>
        <c:axId val="2145638072"/>
        <c:axId val="2114676984"/>
        <c:axId val="0"/>
      </c:bar3DChart>
      <c:catAx>
        <c:axId val="2145638072"/>
        <c:scaling>
          <c:orientation val="minMax"/>
        </c:scaling>
        <c:delete val="0"/>
        <c:axPos val="l"/>
        <c:numFmt formatCode="General" sourceLinked="1"/>
        <c:majorTickMark val="out"/>
        <c:minorTickMark val="none"/>
        <c:tickLblPos val="nextTo"/>
        <c:crossAx val="2114676984"/>
        <c:crosses val="autoZero"/>
        <c:auto val="1"/>
        <c:lblAlgn val="ctr"/>
        <c:lblOffset val="100"/>
        <c:noMultiLvlLbl val="0"/>
      </c:catAx>
      <c:valAx>
        <c:axId val="2114676984"/>
        <c:scaling>
          <c:orientation val="minMax"/>
        </c:scaling>
        <c:delete val="0"/>
        <c:axPos val="b"/>
        <c:majorGridlines/>
        <c:numFmt formatCode="_-&quot;$&quot;* #,##0_-;\-&quot;$&quot;* #,##0_-;_-&quot;$&quot;* &quot;-&quot;??_-;_-@_-" sourceLinked="1"/>
        <c:majorTickMark val="out"/>
        <c:minorTickMark val="none"/>
        <c:tickLblPos val="nextTo"/>
        <c:crossAx val="214563807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89485302009758"/>
          <c:y val="0.0"/>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Hoja1!$A$13</c:f>
              <c:strCache>
                <c:ptCount val="1"/>
                <c:pt idx="0">
                  <c:v>Número de lesionados </c:v>
                </c:pt>
              </c:strCache>
            </c:strRef>
          </c:tx>
          <c:spPr>
            <a:solidFill>
              <a:schemeClr val="tx2">
                <a:lumMod val="40000"/>
                <a:lumOff val="6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Hoja1!$B$12:$F$12</c:f>
              <c:strCache>
                <c:ptCount val="5"/>
                <c:pt idx="0">
                  <c:v>ENERO </c:v>
                </c:pt>
                <c:pt idx="1">
                  <c:v>FEBRERO </c:v>
                </c:pt>
                <c:pt idx="2">
                  <c:v>MARZO </c:v>
                </c:pt>
                <c:pt idx="3">
                  <c:v>ABRIL </c:v>
                </c:pt>
                <c:pt idx="4">
                  <c:v>MAYO </c:v>
                </c:pt>
              </c:strCache>
            </c:strRef>
          </c:cat>
          <c:val>
            <c:numRef>
              <c:f>Hoja1!$B$13:$F$13</c:f>
              <c:numCache>
                <c:formatCode>General</c:formatCode>
                <c:ptCount val="5"/>
                <c:pt idx="0">
                  <c:v>90.0</c:v>
                </c:pt>
                <c:pt idx="1">
                  <c:v>70.0</c:v>
                </c:pt>
                <c:pt idx="2">
                  <c:v>45.0</c:v>
                </c:pt>
                <c:pt idx="3">
                  <c:v>77.0</c:v>
                </c:pt>
                <c:pt idx="4">
                  <c:v>76.0</c:v>
                </c:pt>
              </c:numCache>
            </c:numRef>
          </c:val>
          <c:extLst xmlns:c16r2="http://schemas.microsoft.com/office/drawing/2015/06/chart">
            <c:ext xmlns:c16="http://schemas.microsoft.com/office/drawing/2014/chart" uri="{C3380CC4-5D6E-409C-BE32-E72D297353CC}">
              <c16:uniqueId val="{00000000-48EB-4481-9F1F-BBDB77F81D14}"/>
            </c:ext>
          </c:extLst>
        </c:ser>
        <c:dLbls>
          <c:showLegendKey val="0"/>
          <c:showVal val="0"/>
          <c:showCatName val="0"/>
          <c:showSerName val="0"/>
          <c:showPercent val="0"/>
          <c:showBubbleSize val="0"/>
        </c:dLbls>
        <c:gapWidth val="150"/>
        <c:shape val="cylinder"/>
        <c:axId val="2089317688"/>
        <c:axId val="2117346632"/>
        <c:axId val="0"/>
      </c:bar3DChart>
      <c:catAx>
        <c:axId val="2089317688"/>
        <c:scaling>
          <c:orientation val="minMax"/>
        </c:scaling>
        <c:delete val="0"/>
        <c:axPos val="b"/>
        <c:numFmt formatCode="General" sourceLinked="0"/>
        <c:majorTickMark val="out"/>
        <c:minorTickMark val="none"/>
        <c:tickLblPos val="nextTo"/>
        <c:crossAx val="2117346632"/>
        <c:crosses val="autoZero"/>
        <c:auto val="1"/>
        <c:lblAlgn val="ctr"/>
        <c:lblOffset val="100"/>
        <c:noMultiLvlLbl val="0"/>
      </c:catAx>
      <c:valAx>
        <c:axId val="2117346632"/>
        <c:scaling>
          <c:orientation val="minMax"/>
        </c:scaling>
        <c:delete val="0"/>
        <c:axPos val="l"/>
        <c:majorGridlines/>
        <c:numFmt formatCode="General" sourceLinked="1"/>
        <c:majorTickMark val="out"/>
        <c:minorTickMark val="none"/>
        <c:tickLblPos val="nextTo"/>
        <c:crossAx val="2089317688"/>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Hoja1!$A$2</c:f>
              <c:strCache>
                <c:ptCount val="1"/>
                <c:pt idx="0">
                  <c:v>solo daños materiales </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Hoja1!$B$1:$F$1</c:f>
              <c:strCache>
                <c:ptCount val="5"/>
                <c:pt idx="0">
                  <c:v>ENERO </c:v>
                </c:pt>
                <c:pt idx="1">
                  <c:v>FEBRERO </c:v>
                </c:pt>
                <c:pt idx="2">
                  <c:v>MARZO </c:v>
                </c:pt>
                <c:pt idx="3">
                  <c:v>ABRIL </c:v>
                </c:pt>
                <c:pt idx="4">
                  <c:v>MAYO </c:v>
                </c:pt>
              </c:strCache>
            </c:strRef>
          </c:cat>
          <c:val>
            <c:numRef>
              <c:f>Hoja1!$B$2:$F$2</c:f>
              <c:numCache>
                <c:formatCode>General</c:formatCode>
                <c:ptCount val="5"/>
                <c:pt idx="0">
                  <c:v>26.0</c:v>
                </c:pt>
                <c:pt idx="1">
                  <c:v>29.0</c:v>
                </c:pt>
                <c:pt idx="2">
                  <c:v>34.0</c:v>
                </c:pt>
                <c:pt idx="3">
                  <c:v>26.0</c:v>
                </c:pt>
                <c:pt idx="4">
                  <c:v>35.0</c:v>
                </c:pt>
              </c:numCache>
            </c:numRef>
          </c:val>
          <c:extLst xmlns:c16r2="http://schemas.microsoft.com/office/drawing/2015/06/chart">
            <c:ext xmlns:c16="http://schemas.microsoft.com/office/drawing/2014/chart" uri="{C3380CC4-5D6E-409C-BE32-E72D297353CC}">
              <c16:uniqueId val="{00000000-EDDF-4D39-882E-431330B8E43F}"/>
            </c:ext>
          </c:extLst>
        </c:ser>
        <c:ser>
          <c:idx val="1"/>
          <c:order val="1"/>
          <c:tx>
            <c:strRef>
              <c:f>Hoja1!$A$3</c:f>
              <c:strCache>
                <c:ptCount val="1"/>
                <c:pt idx="0">
                  <c:v>con lesionados </c:v>
                </c:pt>
              </c:strCache>
            </c:strRef>
          </c:tx>
          <c:spPr>
            <a:solidFill>
              <a:schemeClr val="tx2">
                <a:lumMod val="60000"/>
                <a:lumOff val="4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Hoja1!$B$1:$F$1</c:f>
              <c:strCache>
                <c:ptCount val="5"/>
                <c:pt idx="0">
                  <c:v>ENERO </c:v>
                </c:pt>
                <c:pt idx="1">
                  <c:v>FEBRERO </c:v>
                </c:pt>
                <c:pt idx="2">
                  <c:v>MARZO </c:v>
                </c:pt>
                <c:pt idx="3">
                  <c:v>ABRIL </c:v>
                </c:pt>
                <c:pt idx="4">
                  <c:v>MAYO </c:v>
                </c:pt>
              </c:strCache>
            </c:strRef>
          </c:cat>
          <c:val>
            <c:numRef>
              <c:f>Hoja1!$B$3:$F$3</c:f>
              <c:numCache>
                <c:formatCode>General</c:formatCode>
                <c:ptCount val="5"/>
                <c:pt idx="0">
                  <c:v>45.0</c:v>
                </c:pt>
                <c:pt idx="1">
                  <c:v>43.0</c:v>
                </c:pt>
                <c:pt idx="2">
                  <c:v>35.0</c:v>
                </c:pt>
                <c:pt idx="3">
                  <c:v>56.0</c:v>
                </c:pt>
                <c:pt idx="4">
                  <c:v>55.0</c:v>
                </c:pt>
              </c:numCache>
            </c:numRef>
          </c:val>
          <c:extLst xmlns:c16r2="http://schemas.microsoft.com/office/drawing/2015/06/chart">
            <c:ext xmlns:c16="http://schemas.microsoft.com/office/drawing/2014/chart" uri="{C3380CC4-5D6E-409C-BE32-E72D297353CC}">
              <c16:uniqueId val="{00000001-EDDF-4D39-882E-431330B8E43F}"/>
            </c:ext>
          </c:extLst>
        </c:ser>
        <c:ser>
          <c:idx val="2"/>
          <c:order val="2"/>
          <c:tx>
            <c:strRef>
              <c:f>Hoja1!$A$4</c:f>
              <c:strCache>
                <c:ptCount val="1"/>
                <c:pt idx="0">
                  <c:v>con occiso </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Hoja1!$B$1:$F$1</c:f>
              <c:strCache>
                <c:ptCount val="5"/>
                <c:pt idx="0">
                  <c:v>ENERO </c:v>
                </c:pt>
                <c:pt idx="1">
                  <c:v>FEBRERO </c:v>
                </c:pt>
                <c:pt idx="2">
                  <c:v>MARZO </c:v>
                </c:pt>
                <c:pt idx="3">
                  <c:v>ABRIL </c:v>
                </c:pt>
                <c:pt idx="4">
                  <c:v>MAYO </c:v>
                </c:pt>
              </c:strCache>
            </c:strRef>
          </c:cat>
          <c:val>
            <c:numRef>
              <c:f>Hoja1!$B$4:$F$4</c:f>
              <c:numCache>
                <c:formatCode>General</c:formatCode>
                <c:ptCount val="5"/>
                <c:pt idx="0">
                  <c:v>2.0</c:v>
                </c:pt>
                <c:pt idx="1">
                  <c:v>1.0</c:v>
                </c:pt>
                <c:pt idx="2">
                  <c:v>1.0</c:v>
                </c:pt>
                <c:pt idx="3">
                  <c:v>1.0</c:v>
                </c:pt>
                <c:pt idx="4">
                  <c:v>1.0</c:v>
                </c:pt>
              </c:numCache>
            </c:numRef>
          </c:val>
          <c:extLst xmlns:c16r2="http://schemas.microsoft.com/office/drawing/2015/06/chart">
            <c:ext xmlns:c16="http://schemas.microsoft.com/office/drawing/2014/chart" uri="{C3380CC4-5D6E-409C-BE32-E72D297353CC}">
              <c16:uniqueId val="{00000002-EDDF-4D39-882E-431330B8E43F}"/>
            </c:ext>
          </c:extLst>
        </c:ser>
        <c:dLbls>
          <c:showLegendKey val="0"/>
          <c:showVal val="0"/>
          <c:showCatName val="0"/>
          <c:showSerName val="0"/>
          <c:showPercent val="0"/>
          <c:showBubbleSize val="0"/>
        </c:dLbls>
        <c:gapWidth val="150"/>
        <c:shape val="cylinder"/>
        <c:axId val="2117167512"/>
        <c:axId val="2114798280"/>
        <c:axId val="0"/>
      </c:bar3DChart>
      <c:catAx>
        <c:axId val="2117167512"/>
        <c:scaling>
          <c:orientation val="minMax"/>
        </c:scaling>
        <c:delete val="0"/>
        <c:axPos val="b"/>
        <c:numFmt formatCode="General" sourceLinked="0"/>
        <c:majorTickMark val="out"/>
        <c:minorTickMark val="none"/>
        <c:tickLblPos val="nextTo"/>
        <c:crossAx val="2114798280"/>
        <c:crosses val="autoZero"/>
        <c:auto val="1"/>
        <c:lblAlgn val="ctr"/>
        <c:lblOffset val="100"/>
        <c:noMultiLvlLbl val="0"/>
      </c:catAx>
      <c:valAx>
        <c:axId val="2114798280"/>
        <c:scaling>
          <c:orientation val="minMax"/>
        </c:scaling>
        <c:delete val="0"/>
        <c:axPos val="l"/>
        <c:majorGridlines/>
        <c:numFmt formatCode="General" sourceLinked="1"/>
        <c:majorTickMark val="out"/>
        <c:minorTickMark val="none"/>
        <c:tickLblPos val="nextTo"/>
        <c:crossAx val="2117167512"/>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Hoja1!$C$18:$G$18</c:f>
              <c:strCache>
                <c:ptCount val="5"/>
                <c:pt idx="0">
                  <c:v>ENERO</c:v>
                </c:pt>
                <c:pt idx="1">
                  <c:v>FEBRERO</c:v>
                </c:pt>
                <c:pt idx="2">
                  <c:v>MARZO</c:v>
                </c:pt>
                <c:pt idx="3">
                  <c:v>ABRIL</c:v>
                </c:pt>
                <c:pt idx="4">
                  <c:v>MAYO</c:v>
                </c:pt>
              </c:strCache>
            </c:strRef>
          </c:cat>
          <c:val>
            <c:numRef>
              <c:f>Hoja1!$C$19:$G$19</c:f>
              <c:numCache>
                <c:formatCode>General</c:formatCode>
                <c:ptCount val="5"/>
                <c:pt idx="0">
                  <c:v>4.221874E6</c:v>
                </c:pt>
                <c:pt idx="1">
                  <c:v>9.406616E6</c:v>
                </c:pt>
                <c:pt idx="2">
                  <c:v>5.443764E6</c:v>
                </c:pt>
                <c:pt idx="3">
                  <c:v>5.249124E6</c:v>
                </c:pt>
                <c:pt idx="4">
                  <c:v>5.228172E6</c:v>
                </c:pt>
              </c:numCache>
            </c:numRef>
          </c:val>
          <c:extLst xmlns:c16r2="http://schemas.microsoft.com/office/drawing/2015/06/chart">
            <c:ext xmlns:c16="http://schemas.microsoft.com/office/drawing/2014/chart" uri="{C3380CC4-5D6E-409C-BE32-E72D297353CC}">
              <c16:uniqueId val="{00000000-750A-4D33-AA6E-0C81030D1051}"/>
            </c:ext>
          </c:extLst>
        </c:ser>
        <c:dLbls>
          <c:showLegendKey val="0"/>
          <c:showVal val="1"/>
          <c:showCatName val="0"/>
          <c:showSerName val="0"/>
          <c:showPercent val="0"/>
          <c:showBubbleSize val="0"/>
        </c:dLbls>
        <c:gapWidth val="150"/>
        <c:shape val="cylinder"/>
        <c:axId val="2118635976"/>
        <c:axId val="2096784360"/>
        <c:axId val="0"/>
      </c:bar3DChart>
      <c:catAx>
        <c:axId val="2118635976"/>
        <c:scaling>
          <c:orientation val="minMax"/>
        </c:scaling>
        <c:delete val="0"/>
        <c:axPos val="b"/>
        <c:numFmt formatCode="General" sourceLinked="0"/>
        <c:majorTickMark val="out"/>
        <c:minorTickMark val="none"/>
        <c:tickLblPos val="nextTo"/>
        <c:crossAx val="2096784360"/>
        <c:crosses val="autoZero"/>
        <c:auto val="1"/>
        <c:lblAlgn val="ctr"/>
        <c:lblOffset val="100"/>
        <c:noMultiLvlLbl val="0"/>
      </c:catAx>
      <c:valAx>
        <c:axId val="2096784360"/>
        <c:scaling>
          <c:orientation val="minMax"/>
        </c:scaling>
        <c:delete val="0"/>
        <c:axPos val="l"/>
        <c:majorGridlines/>
        <c:numFmt formatCode="General" sourceLinked="1"/>
        <c:majorTickMark val="out"/>
        <c:minorTickMark val="none"/>
        <c:tickLblPos val="nextTo"/>
        <c:crossAx val="2118635976"/>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chemeClr val="accent5">
                <a:lumMod val="40000"/>
                <a:lumOff val="6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Hoja1!$B$22:$B$24</c:f>
              <c:strCache>
                <c:ptCount val="3"/>
                <c:pt idx="0">
                  <c:v>Servicio de Agentes</c:v>
                </c:pt>
                <c:pt idx="1">
                  <c:v>Permisos Especiales</c:v>
                </c:pt>
                <c:pt idx="2">
                  <c:v>Resoluciones actividades</c:v>
                </c:pt>
              </c:strCache>
            </c:strRef>
          </c:cat>
          <c:val>
            <c:numRef>
              <c:f>Hoja1!$C$22:$C$24</c:f>
              <c:numCache>
                <c:formatCode>General</c:formatCode>
                <c:ptCount val="3"/>
                <c:pt idx="0">
                  <c:v>1.1471724E7</c:v>
                </c:pt>
                <c:pt idx="1">
                  <c:v>5.6703E6</c:v>
                </c:pt>
                <c:pt idx="2">
                  <c:v>1.2407526E7</c:v>
                </c:pt>
              </c:numCache>
            </c:numRef>
          </c:val>
          <c:extLst xmlns:c16r2="http://schemas.microsoft.com/office/drawing/2015/06/chart">
            <c:ext xmlns:c16="http://schemas.microsoft.com/office/drawing/2014/chart" uri="{C3380CC4-5D6E-409C-BE32-E72D297353CC}">
              <c16:uniqueId val="{00000000-E4E2-485A-9D08-B0E8FF3AF5E3}"/>
            </c:ext>
          </c:extLst>
        </c:ser>
        <c:dLbls>
          <c:showLegendKey val="0"/>
          <c:showVal val="1"/>
          <c:showCatName val="0"/>
          <c:showSerName val="0"/>
          <c:showPercent val="0"/>
          <c:showBubbleSize val="0"/>
        </c:dLbls>
        <c:gapWidth val="150"/>
        <c:shape val="cylinder"/>
        <c:axId val="-2143432184"/>
        <c:axId val="2096589448"/>
        <c:axId val="0"/>
      </c:bar3DChart>
      <c:catAx>
        <c:axId val="-2143432184"/>
        <c:scaling>
          <c:orientation val="minMax"/>
        </c:scaling>
        <c:delete val="0"/>
        <c:axPos val="b"/>
        <c:numFmt formatCode="General" sourceLinked="0"/>
        <c:majorTickMark val="out"/>
        <c:minorTickMark val="none"/>
        <c:tickLblPos val="nextTo"/>
        <c:crossAx val="2096589448"/>
        <c:crosses val="autoZero"/>
        <c:auto val="1"/>
        <c:lblAlgn val="ctr"/>
        <c:lblOffset val="100"/>
        <c:noMultiLvlLbl val="0"/>
      </c:catAx>
      <c:valAx>
        <c:axId val="2096589448"/>
        <c:scaling>
          <c:orientation val="minMax"/>
        </c:scaling>
        <c:delete val="0"/>
        <c:axPos val="l"/>
        <c:majorGridlines/>
        <c:numFmt formatCode="General" sourceLinked="1"/>
        <c:majorTickMark val="out"/>
        <c:minorTickMark val="none"/>
        <c:tickLblPos val="nextTo"/>
        <c:crossAx val="-2143432184"/>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'CONSOLIDADO PERIODO'!$K$77</c:f>
              <c:strCache>
                <c:ptCount val="1"/>
                <c:pt idx="0">
                  <c:v>MATRÍCULAS</c:v>
                </c:pt>
              </c:strCache>
            </c:strRef>
          </c:tx>
          <c:spPr>
            <a:solidFill>
              <a:schemeClr val="accent6">
                <a:lumMod val="75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'CONSOLIDADO PERIODO'!$J$78:$J$82</c:f>
              <c:strCache>
                <c:ptCount val="5"/>
                <c:pt idx="0">
                  <c:v>ENERO</c:v>
                </c:pt>
                <c:pt idx="1">
                  <c:v>FEBRERO</c:v>
                </c:pt>
                <c:pt idx="2">
                  <c:v>MARZO</c:v>
                </c:pt>
                <c:pt idx="3">
                  <c:v>ABRIL</c:v>
                </c:pt>
                <c:pt idx="4">
                  <c:v>MAYO</c:v>
                </c:pt>
              </c:strCache>
            </c:strRef>
          </c:cat>
          <c:val>
            <c:numRef>
              <c:f>'CONSOLIDADO PERIODO'!$K$78:$K$82</c:f>
              <c:numCache>
                <c:formatCode>General</c:formatCode>
                <c:ptCount val="5"/>
                <c:pt idx="0">
                  <c:v>273.0</c:v>
                </c:pt>
                <c:pt idx="1">
                  <c:v>318.0</c:v>
                </c:pt>
                <c:pt idx="2">
                  <c:v>323.0</c:v>
                </c:pt>
                <c:pt idx="3">
                  <c:v>278.0</c:v>
                </c:pt>
                <c:pt idx="4">
                  <c:v>484.0</c:v>
                </c:pt>
              </c:numCache>
            </c:numRef>
          </c:val>
          <c:extLst xmlns:c16r2="http://schemas.microsoft.com/office/drawing/2015/06/chart">
            <c:ext xmlns:c16="http://schemas.microsoft.com/office/drawing/2014/chart" uri="{C3380CC4-5D6E-409C-BE32-E72D297353CC}">
              <c16:uniqueId val="{00000000-26D7-4AF2-9185-CC88C771051F}"/>
            </c:ext>
          </c:extLst>
        </c:ser>
        <c:dLbls>
          <c:showLegendKey val="0"/>
          <c:showVal val="1"/>
          <c:showCatName val="0"/>
          <c:showSerName val="0"/>
          <c:showPercent val="0"/>
          <c:showBubbleSize val="0"/>
        </c:dLbls>
        <c:gapWidth val="150"/>
        <c:shape val="cylinder"/>
        <c:axId val="2147055768"/>
        <c:axId val="2147051464"/>
        <c:axId val="0"/>
      </c:bar3DChart>
      <c:catAx>
        <c:axId val="2147055768"/>
        <c:scaling>
          <c:orientation val="minMax"/>
        </c:scaling>
        <c:delete val="0"/>
        <c:axPos val="b"/>
        <c:numFmt formatCode="General" sourceLinked="0"/>
        <c:majorTickMark val="out"/>
        <c:minorTickMark val="none"/>
        <c:tickLblPos val="nextTo"/>
        <c:crossAx val="2147051464"/>
        <c:crosses val="autoZero"/>
        <c:auto val="1"/>
        <c:lblAlgn val="ctr"/>
        <c:lblOffset val="100"/>
        <c:noMultiLvlLbl val="0"/>
      </c:catAx>
      <c:valAx>
        <c:axId val="2147051464"/>
        <c:scaling>
          <c:orientation val="minMax"/>
        </c:scaling>
        <c:delete val="0"/>
        <c:axPos val="l"/>
        <c:majorGridlines/>
        <c:numFmt formatCode="General" sourceLinked="1"/>
        <c:majorTickMark val="out"/>
        <c:minorTickMark val="none"/>
        <c:tickLblPos val="nextTo"/>
        <c:crossAx val="214705576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'CONSOLIDADO PERIODO'!$K$84</c:f>
              <c:strCache>
                <c:ptCount val="1"/>
                <c:pt idx="0">
                  <c:v>TRASPASO</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'CONSOLIDADO PERIODO'!$J$85:$J$89</c:f>
              <c:strCache>
                <c:ptCount val="5"/>
                <c:pt idx="0">
                  <c:v>ENERO</c:v>
                </c:pt>
                <c:pt idx="1">
                  <c:v>FEBRERO</c:v>
                </c:pt>
                <c:pt idx="2">
                  <c:v>MARZO</c:v>
                </c:pt>
                <c:pt idx="3">
                  <c:v>ABRIL</c:v>
                </c:pt>
                <c:pt idx="4">
                  <c:v>MAYO</c:v>
                </c:pt>
              </c:strCache>
            </c:strRef>
          </c:cat>
          <c:val>
            <c:numRef>
              <c:f>'CONSOLIDADO PERIODO'!$K$85:$K$89</c:f>
              <c:numCache>
                <c:formatCode>General</c:formatCode>
                <c:ptCount val="5"/>
                <c:pt idx="0">
                  <c:v>354.0</c:v>
                </c:pt>
                <c:pt idx="1">
                  <c:v>334.0</c:v>
                </c:pt>
                <c:pt idx="2">
                  <c:v>570.0</c:v>
                </c:pt>
                <c:pt idx="3">
                  <c:v>252.0</c:v>
                </c:pt>
                <c:pt idx="4">
                  <c:v>473.0</c:v>
                </c:pt>
              </c:numCache>
            </c:numRef>
          </c:val>
          <c:extLst xmlns:c16r2="http://schemas.microsoft.com/office/drawing/2015/06/chart">
            <c:ext xmlns:c16="http://schemas.microsoft.com/office/drawing/2014/chart" uri="{C3380CC4-5D6E-409C-BE32-E72D297353CC}">
              <c16:uniqueId val="{00000000-A225-493E-9404-367EFBC89D28}"/>
            </c:ext>
          </c:extLst>
        </c:ser>
        <c:dLbls>
          <c:showLegendKey val="0"/>
          <c:showVal val="1"/>
          <c:showCatName val="0"/>
          <c:showSerName val="0"/>
          <c:showPercent val="0"/>
          <c:showBubbleSize val="0"/>
        </c:dLbls>
        <c:gapWidth val="150"/>
        <c:shape val="cylinder"/>
        <c:axId val="2142403304"/>
        <c:axId val="2140965304"/>
        <c:axId val="0"/>
      </c:bar3DChart>
      <c:catAx>
        <c:axId val="2142403304"/>
        <c:scaling>
          <c:orientation val="minMax"/>
        </c:scaling>
        <c:delete val="0"/>
        <c:axPos val="b"/>
        <c:numFmt formatCode="General" sourceLinked="0"/>
        <c:majorTickMark val="out"/>
        <c:minorTickMark val="none"/>
        <c:tickLblPos val="nextTo"/>
        <c:crossAx val="2140965304"/>
        <c:crosses val="autoZero"/>
        <c:auto val="1"/>
        <c:lblAlgn val="ctr"/>
        <c:lblOffset val="100"/>
        <c:noMultiLvlLbl val="0"/>
      </c:catAx>
      <c:valAx>
        <c:axId val="2140965304"/>
        <c:scaling>
          <c:orientation val="minMax"/>
        </c:scaling>
        <c:delete val="0"/>
        <c:axPos val="l"/>
        <c:majorGridlines/>
        <c:numFmt formatCode="General" sourceLinked="1"/>
        <c:majorTickMark val="out"/>
        <c:minorTickMark val="none"/>
        <c:tickLblPos val="nextTo"/>
        <c:crossAx val="214240330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FF330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Hoja2!$B$14:$G$14</c:f>
              <c:strCache>
                <c:ptCount val="6"/>
                <c:pt idx="0">
                  <c:v>LICENCIAS</c:v>
                </c:pt>
                <c:pt idx="1">
                  <c:v>ENERO</c:v>
                </c:pt>
                <c:pt idx="2">
                  <c:v>FEBRERO</c:v>
                </c:pt>
                <c:pt idx="3">
                  <c:v>MARZO</c:v>
                </c:pt>
                <c:pt idx="4">
                  <c:v>ABRIL</c:v>
                </c:pt>
                <c:pt idx="5">
                  <c:v>MAYO</c:v>
                </c:pt>
              </c:strCache>
            </c:strRef>
          </c:cat>
          <c:val>
            <c:numRef>
              <c:f>Hoja2!$B$15:$G$15</c:f>
              <c:numCache>
                <c:formatCode>General</c:formatCode>
                <c:ptCount val="6"/>
                <c:pt idx="1">
                  <c:v>1192.0</c:v>
                </c:pt>
                <c:pt idx="2">
                  <c:v>1189.0</c:v>
                </c:pt>
                <c:pt idx="3">
                  <c:v>1083.0</c:v>
                </c:pt>
                <c:pt idx="4">
                  <c:v>1059.0</c:v>
                </c:pt>
                <c:pt idx="5">
                  <c:v>930.0</c:v>
                </c:pt>
              </c:numCache>
            </c:numRef>
          </c:val>
          <c:extLst xmlns:c16r2="http://schemas.microsoft.com/office/drawing/2015/06/chart">
            <c:ext xmlns:c16="http://schemas.microsoft.com/office/drawing/2014/chart" uri="{C3380CC4-5D6E-409C-BE32-E72D297353CC}">
              <c16:uniqueId val="{00000000-C6E7-4474-BF36-1850A3D3EEB7}"/>
            </c:ext>
          </c:extLst>
        </c:ser>
        <c:dLbls>
          <c:showLegendKey val="0"/>
          <c:showVal val="1"/>
          <c:showCatName val="0"/>
          <c:showSerName val="0"/>
          <c:showPercent val="0"/>
          <c:showBubbleSize val="0"/>
        </c:dLbls>
        <c:gapWidth val="150"/>
        <c:shape val="cylinder"/>
        <c:axId val="2145057512"/>
        <c:axId val="2145269752"/>
        <c:axId val="0"/>
      </c:bar3DChart>
      <c:catAx>
        <c:axId val="2145057512"/>
        <c:scaling>
          <c:orientation val="minMax"/>
        </c:scaling>
        <c:delete val="0"/>
        <c:axPos val="b"/>
        <c:numFmt formatCode="General" sourceLinked="0"/>
        <c:majorTickMark val="out"/>
        <c:minorTickMark val="none"/>
        <c:tickLblPos val="nextTo"/>
        <c:crossAx val="2145269752"/>
        <c:crosses val="autoZero"/>
        <c:auto val="1"/>
        <c:lblAlgn val="ctr"/>
        <c:lblOffset val="100"/>
        <c:noMultiLvlLbl val="0"/>
      </c:catAx>
      <c:valAx>
        <c:axId val="2145269752"/>
        <c:scaling>
          <c:orientation val="minMax"/>
        </c:scaling>
        <c:delete val="0"/>
        <c:axPos val="l"/>
        <c:majorGridlines/>
        <c:numFmt formatCode="General" sourceLinked="1"/>
        <c:majorTickMark val="out"/>
        <c:minorTickMark val="none"/>
        <c:tickLblPos val="nextTo"/>
        <c:crossAx val="2145057512"/>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Hoja2!$B$17:$B$23</c:f>
              <c:strCache>
                <c:ptCount val="7"/>
                <c:pt idx="0">
                  <c:v>LICENCIAS</c:v>
                </c:pt>
                <c:pt idx="1">
                  <c:v>Inicial Carro</c:v>
                </c:pt>
                <c:pt idx="2">
                  <c:v>Inicial Moto</c:v>
                </c:pt>
                <c:pt idx="3">
                  <c:v>Refrendaciones</c:v>
                </c:pt>
                <c:pt idx="4">
                  <c:v>Recategorizaciones</c:v>
                </c:pt>
                <c:pt idx="5">
                  <c:v>Duplicados</c:v>
                </c:pt>
                <c:pt idx="6">
                  <c:v>Cambio de documento</c:v>
                </c:pt>
              </c:strCache>
            </c:strRef>
          </c:cat>
          <c:val>
            <c:numRef>
              <c:f>Hoja2!$C$17:$C$23</c:f>
              <c:numCache>
                <c:formatCode>General</c:formatCode>
                <c:ptCount val="7"/>
                <c:pt idx="1">
                  <c:v>1005.0</c:v>
                </c:pt>
                <c:pt idx="2">
                  <c:v>1395.0</c:v>
                </c:pt>
                <c:pt idx="3">
                  <c:v>2050.0</c:v>
                </c:pt>
                <c:pt idx="4">
                  <c:v>203.0</c:v>
                </c:pt>
                <c:pt idx="5">
                  <c:v>323.0</c:v>
                </c:pt>
                <c:pt idx="6">
                  <c:v>77.0</c:v>
                </c:pt>
              </c:numCache>
            </c:numRef>
          </c:val>
          <c:extLst xmlns:c16r2="http://schemas.microsoft.com/office/drawing/2015/06/chart">
            <c:ext xmlns:c16="http://schemas.microsoft.com/office/drawing/2014/chart" uri="{C3380CC4-5D6E-409C-BE32-E72D297353CC}">
              <c16:uniqueId val="{00000000-CE04-400B-AA2E-0B688E128FFF}"/>
            </c:ext>
          </c:extLst>
        </c:ser>
        <c:dLbls>
          <c:showLegendKey val="0"/>
          <c:showVal val="1"/>
          <c:showCatName val="0"/>
          <c:showSerName val="0"/>
          <c:showPercent val="0"/>
          <c:showBubbleSize val="0"/>
        </c:dLbls>
        <c:gapWidth val="150"/>
        <c:shape val="cylinder"/>
        <c:axId val="2143983880"/>
        <c:axId val="2143902344"/>
        <c:axId val="0"/>
      </c:bar3DChart>
      <c:catAx>
        <c:axId val="2143983880"/>
        <c:scaling>
          <c:orientation val="minMax"/>
        </c:scaling>
        <c:delete val="0"/>
        <c:axPos val="b"/>
        <c:numFmt formatCode="General" sourceLinked="0"/>
        <c:majorTickMark val="out"/>
        <c:minorTickMark val="none"/>
        <c:tickLblPos val="nextTo"/>
        <c:crossAx val="2143902344"/>
        <c:crosses val="autoZero"/>
        <c:auto val="1"/>
        <c:lblAlgn val="ctr"/>
        <c:lblOffset val="100"/>
        <c:noMultiLvlLbl val="0"/>
      </c:catAx>
      <c:valAx>
        <c:axId val="2143902344"/>
        <c:scaling>
          <c:orientation val="minMax"/>
        </c:scaling>
        <c:delete val="0"/>
        <c:axPos val="l"/>
        <c:majorGridlines/>
        <c:numFmt formatCode="General" sourceLinked="1"/>
        <c:majorTickMark val="out"/>
        <c:minorTickMark val="none"/>
        <c:tickLblPos val="nextTo"/>
        <c:crossAx val="2143983880"/>
        <c:crosses val="autoZero"/>
        <c:crossBetween val="between"/>
      </c:valAx>
    </c:plotArea>
    <c:legend>
      <c:legendPos val="b"/>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CC9E8-1E57-4F6A-96FC-7091C356BE0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1146ED23-7D71-4AC4-95B9-E0062D5E798B}">
      <dgm:prSet phldrT="[Texto]"/>
      <dgm:spPr/>
      <dgm:t>
        <a:bodyPr/>
        <a:lstStyle/>
        <a:p>
          <a:r>
            <a:rPr lang="es-ES_tradnl" b="1" dirty="0" smtClean="0">
              <a:latin typeface="Corbel" panose="020B0503020204020204" pitchFamily="34" charset="0"/>
            </a:rPr>
            <a:t>¿Como ciclistas cuáles son las situaciones problemas que generamos a la movilidad y seguridad vial de la ciudad?</a:t>
          </a:r>
          <a:endParaRPr lang="es-ES" dirty="0">
            <a:latin typeface="Corbel" panose="020B0503020204020204" pitchFamily="34" charset="0"/>
          </a:endParaRPr>
        </a:p>
      </dgm:t>
    </dgm:pt>
    <dgm:pt modelId="{0457A3BE-A1CF-419A-8BF8-1E7D2E858CE2}" type="parTrans" cxnId="{520EA508-FB67-466C-9555-EBB09B2C420C}">
      <dgm:prSet/>
      <dgm:spPr/>
      <dgm:t>
        <a:bodyPr/>
        <a:lstStyle/>
        <a:p>
          <a:endParaRPr lang="es-ES">
            <a:latin typeface="Corbel" panose="020B0503020204020204" pitchFamily="34" charset="0"/>
          </a:endParaRPr>
        </a:p>
      </dgm:t>
    </dgm:pt>
    <dgm:pt modelId="{447B34ED-902D-4CEC-83A5-1F1B38E43990}" type="sibTrans" cxnId="{520EA508-FB67-466C-9555-EBB09B2C420C}">
      <dgm:prSet/>
      <dgm:spPr/>
      <dgm:t>
        <a:bodyPr/>
        <a:lstStyle/>
        <a:p>
          <a:endParaRPr lang="es-ES">
            <a:latin typeface="Corbel" panose="020B0503020204020204" pitchFamily="34" charset="0"/>
          </a:endParaRPr>
        </a:p>
      </dgm:t>
    </dgm:pt>
    <dgm:pt modelId="{5CC67DF2-0AC8-4867-9C23-70278C926E12}">
      <dgm:prSet phldrT="[Texto]"/>
      <dgm:spPr/>
      <dgm:t>
        <a:bodyPr/>
        <a:lstStyle/>
        <a:p>
          <a:r>
            <a:rPr lang="es-ES_tradnl" dirty="0" smtClean="0"/>
            <a:t>No hay respeto por las señales de tránsito (pasarse los semáforos en rojo, no respetar el pare).</a:t>
          </a:r>
          <a:endParaRPr lang="es-ES" dirty="0">
            <a:latin typeface="Corbel" panose="020B0503020204020204" pitchFamily="34" charset="0"/>
          </a:endParaRPr>
        </a:p>
      </dgm:t>
    </dgm:pt>
    <dgm:pt modelId="{BC98B999-29A4-432E-82D6-01FF8ACBF609}" type="parTrans" cxnId="{714CAA5C-1739-46D2-8920-8F6C2A668A3B}">
      <dgm:prSet/>
      <dgm:spPr/>
      <dgm:t>
        <a:bodyPr/>
        <a:lstStyle/>
        <a:p>
          <a:endParaRPr lang="es-ES">
            <a:latin typeface="Corbel" panose="020B0503020204020204" pitchFamily="34" charset="0"/>
          </a:endParaRPr>
        </a:p>
      </dgm:t>
    </dgm:pt>
    <dgm:pt modelId="{C482A57A-9252-4D95-AF97-75DB2A410EA9}" type="sibTrans" cxnId="{714CAA5C-1739-46D2-8920-8F6C2A668A3B}">
      <dgm:prSet/>
      <dgm:spPr/>
      <dgm:t>
        <a:bodyPr/>
        <a:lstStyle/>
        <a:p>
          <a:endParaRPr lang="es-ES">
            <a:latin typeface="Corbel" panose="020B0503020204020204" pitchFamily="34" charset="0"/>
          </a:endParaRPr>
        </a:p>
      </dgm:t>
    </dgm:pt>
    <dgm:pt modelId="{9F0FC356-4134-424A-9943-DA63B3D24B4C}">
      <dgm:prSet phldrT="[Texto]"/>
      <dgm:spPr>
        <a:solidFill>
          <a:schemeClr val="accent5">
            <a:lumMod val="75000"/>
          </a:schemeClr>
        </a:solidFill>
      </dgm:spPr>
      <dgm:t>
        <a:bodyPr/>
        <a:lstStyle/>
        <a:p>
          <a:r>
            <a:rPr lang="es-ES_tradnl" b="1" dirty="0" smtClean="0">
              <a:latin typeface="Corbel" panose="020B0503020204020204" pitchFamily="34" charset="0"/>
            </a:rPr>
            <a:t>¿Qué condiciones externas afectan nuestra movilidad y seguridad vial como actores de la vía?</a:t>
          </a:r>
          <a:endParaRPr lang="es-ES" dirty="0">
            <a:latin typeface="Corbel" panose="020B0503020204020204" pitchFamily="34" charset="0"/>
          </a:endParaRPr>
        </a:p>
      </dgm:t>
    </dgm:pt>
    <dgm:pt modelId="{92E9F1B9-5885-4C22-B678-F3ED01BDBBCB}" type="parTrans" cxnId="{0C92F359-D1B2-4D6E-9572-FA090FC60164}">
      <dgm:prSet/>
      <dgm:spPr/>
      <dgm:t>
        <a:bodyPr/>
        <a:lstStyle/>
        <a:p>
          <a:endParaRPr lang="es-ES">
            <a:latin typeface="Corbel" panose="020B0503020204020204" pitchFamily="34" charset="0"/>
          </a:endParaRPr>
        </a:p>
      </dgm:t>
    </dgm:pt>
    <dgm:pt modelId="{72A1ABC4-7971-44DB-B6F7-85BAFA24B9BA}" type="sibTrans" cxnId="{0C92F359-D1B2-4D6E-9572-FA090FC60164}">
      <dgm:prSet/>
      <dgm:spPr/>
      <dgm:t>
        <a:bodyPr/>
        <a:lstStyle/>
        <a:p>
          <a:endParaRPr lang="es-ES">
            <a:latin typeface="Corbel" panose="020B0503020204020204" pitchFamily="34" charset="0"/>
          </a:endParaRPr>
        </a:p>
      </dgm:t>
    </dgm:pt>
    <dgm:pt modelId="{EC4F2092-532E-4703-AD2C-F174EF6DB363}">
      <dgm:prSet phldrT="[Texto]"/>
      <dgm:spPr>
        <a:solidFill>
          <a:schemeClr val="accent5">
            <a:lumMod val="20000"/>
            <a:lumOff val="80000"/>
            <a:alpha val="90000"/>
          </a:schemeClr>
        </a:solidFill>
      </dgm:spPr>
      <dgm:t>
        <a:bodyPr/>
        <a:lstStyle/>
        <a:p>
          <a:r>
            <a:rPr lang="es-CO" dirty="0" smtClean="0"/>
            <a:t>No hay las vías acondicionadas (falta de </a:t>
          </a:r>
          <a:r>
            <a:rPr lang="es-CO" dirty="0" err="1" smtClean="0"/>
            <a:t>ciclorutas</a:t>
          </a:r>
          <a:r>
            <a:rPr lang="es-CO" dirty="0" smtClean="0"/>
            <a:t>) y no hay señalización particular. </a:t>
          </a:r>
          <a:endParaRPr lang="es-ES" dirty="0">
            <a:latin typeface="Corbel" panose="020B0503020204020204" pitchFamily="34" charset="0"/>
          </a:endParaRPr>
        </a:p>
      </dgm:t>
    </dgm:pt>
    <dgm:pt modelId="{BB531E19-2543-4B36-B4A7-62590C0F94C9}" type="parTrans" cxnId="{F0E31C35-4D37-42AC-AAD2-2A09FEBEAA98}">
      <dgm:prSet/>
      <dgm:spPr/>
      <dgm:t>
        <a:bodyPr/>
        <a:lstStyle/>
        <a:p>
          <a:endParaRPr lang="es-ES">
            <a:latin typeface="Corbel" panose="020B0503020204020204" pitchFamily="34" charset="0"/>
          </a:endParaRPr>
        </a:p>
      </dgm:t>
    </dgm:pt>
    <dgm:pt modelId="{330211C7-DCFD-421A-9D18-44F637DC12AF}" type="sibTrans" cxnId="{F0E31C35-4D37-42AC-AAD2-2A09FEBEAA98}">
      <dgm:prSet/>
      <dgm:spPr/>
      <dgm:t>
        <a:bodyPr/>
        <a:lstStyle/>
        <a:p>
          <a:endParaRPr lang="es-ES">
            <a:latin typeface="Corbel" panose="020B0503020204020204" pitchFamily="34" charset="0"/>
          </a:endParaRPr>
        </a:p>
      </dgm:t>
    </dgm:pt>
    <dgm:pt modelId="{C5B47880-8F73-4525-A206-E10DA375E8F2}">
      <dgm:prSet phldrT="[Texto]"/>
      <dgm:spPr>
        <a:solidFill>
          <a:schemeClr val="accent3">
            <a:lumMod val="75000"/>
          </a:schemeClr>
        </a:solidFill>
      </dgm:spPr>
      <dgm:t>
        <a:bodyPr/>
        <a:lstStyle/>
        <a:p>
          <a:r>
            <a:rPr lang="es-ES_tradnl" b="1" dirty="0" smtClean="0">
              <a:latin typeface="Corbel" panose="020B0503020204020204" pitchFamily="34" charset="0"/>
            </a:rPr>
            <a:t>¿Qué somos capaces de hacer como ciclistas para mejorar la seguridad y la movilidad vial de Barrancabermeja?</a:t>
          </a:r>
          <a:endParaRPr lang="es-ES" dirty="0">
            <a:latin typeface="Corbel" panose="020B0503020204020204" pitchFamily="34" charset="0"/>
          </a:endParaRPr>
        </a:p>
      </dgm:t>
    </dgm:pt>
    <dgm:pt modelId="{A79A3177-C247-4634-A509-0FB8552E53C2}" type="parTrans" cxnId="{C24F4221-1DCD-4887-87D9-D40A8F5109FA}">
      <dgm:prSet/>
      <dgm:spPr/>
      <dgm:t>
        <a:bodyPr/>
        <a:lstStyle/>
        <a:p>
          <a:endParaRPr lang="es-ES">
            <a:latin typeface="Corbel" panose="020B0503020204020204" pitchFamily="34" charset="0"/>
          </a:endParaRPr>
        </a:p>
      </dgm:t>
    </dgm:pt>
    <dgm:pt modelId="{9889C645-5C5E-4D5F-89B7-1CEA21BBE437}" type="sibTrans" cxnId="{C24F4221-1DCD-4887-87D9-D40A8F5109FA}">
      <dgm:prSet/>
      <dgm:spPr/>
      <dgm:t>
        <a:bodyPr/>
        <a:lstStyle/>
        <a:p>
          <a:endParaRPr lang="es-ES">
            <a:latin typeface="Corbel" panose="020B0503020204020204" pitchFamily="34" charset="0"/>
          </a:endParaRPr>
        </a:p>
      </dgm:t>
    </dgm:pt>
    <dgm:pt modelId="{4A8CDE69-925F-4D57-9231-943AFC4326BA}">
      <dgm:prSet phldrT="[Texto]"/>
      <dgm:spPr>
        <a:solidFill>
          <a:schemeClr val="accent3">
            <a:lumMod val="20000"/>
            <a:lumOff val="80000"/>
            <a:alpha val="90000"/>
          </a:schemeClr>
        </a:solidFill>
      </dgm:spPr>
      <dgm:t>
        <a:bodyPr/>
        <a:lstStyle/>
        <a:p>
          <a:r>
            <a:rPr lang="es-CO" dirty="0" smtClean="0"/>
            <a:t>Mantener la dinámica grupal en los clubes para que nuestros integrantes respeten las condiciones de seguridad.</a:t>
          </a:r>
          <a:endParaRPr lang="es-ES" dirty="0">
            <a:latin typeface="Corbel" panose="020B0503020204020204" pitchFamily="34" charset="0"/>
          </a:endParaRPr>
        </a:p>
      </dgm:t>
    </dgm:pt>
    <dgm:pt modelId="{E472CCBD-9026-4962-BFFA-15BF3576C37B}" type="parTrans" cxnId="{2533F531-5E91-42F7-8BEF-AFBB1B0503F4}">
      <dgm:prSet/>
      <dgm:spPr/>
      <dgm:t>
        <a:bodyPr/>
        <a:lstStyle/>
        <a:p>
          <a:endParaRPr lang="es-ES">
            <a:latin typeface="Corbel" panose="020B0503020204020204" pitchFamily="34" charset="0"/>
          </a:endParaRPr>
        </a:p>
      </dgm:t>
    </dgm:pt>
    <dgm:pt modelId="{DB5621D0-21DA-4A11-B81D-8E76AFB9A114}" type="sibTrans" cxnId="{2533F531-5E91-42F7-8BEF-AFBB1B0503F4}">
      <dgm:prSet/>
      <dgm:spPr/>
      <dgm:t>
        <a:bodyPr/>
        <a:lstStyle/>
        <a:p>
          <a:endParaRPr lang="es-ES">
            <a:latin typeface="Corbel" panose="020B0503020204020204" pitchFamily="34" charset="0"/>
          </a:endParaRPr>
        </a:p>
      </dgm:t>
    </dgm:pt>
    <dgm:pt modelId="{463D5D7C-6A56-44C6-AA79-C4B18918E571}">
      <dgm:prSet/>
      <dgm:spPr/>
      <dgm:t>
        <a:bodyPr/>
        <a:lstStyle/>
        <a:p>
          <a:r>
            <a:rPr lang="es-ES_tradnl" smtClean="0"/>
            <a:t>Ir en contravía.</a:t>
          </a:r>
          <a:endParaRPr lang="es-CO"/>
        </a:p>
      </dgm:t>
    </dgm:pt>
    <dgm:pt modelId="{0E64942D-39A1-4502-95DB-FEEEA8E0DCED}" type="parTrans" cxnId="{3DB8068D-8175-4E48-A423-FE08EC686228}">
      <dgm:prSet/>
      <dgm:spPr/>
      <dgm:t>
        <a:bodyPr/>
        <a:lstStyle/>
        <a:p>
          <a:endParaRPr lang="es-ES"/>
        </a:p>
      </dgm:t>
    </dgm:pt>
    <dgm:pt modelId="{8A6E84DF-1E24-45F8-9558-CE330AA3C4BC}" type="sibTrans" cxnId="{3DB8068D-8175-4E48-A423-FE08EC686228}">
      <dgm:prSet/>
      <dgm:spPr/>
      <dgm:t>
        <a:bodyPr/>
        <a:lstStyle/>
        <a:p>
          <a:endParaRPr lang="es-ES"/>
        </a:p>
      </dgm:t>
    </dgm:pt>
    <dgm:pt modelId="{31ED2075-CB46-435B-8B6C-1DB8A7F27D77}">
      <dgm:prSet/>
      <dgm:spPr/>
      <dgm:t>
        <a:bodyPr/>
        <a:lstStyle/>
        <a:p>
          <a:r>
            <a:rPr lang="es-ES_tradnl" smtClean="0"/>
            <a:t>No tener adecuadamente la cicla o no hacerle mantenimiento adecuado a la cicla.</a:t>
          </a:r>
          <a:endParaRPr lang="es-CO"/>
        </a:p>
      </dgm:t>
    </dgm:pt>
    <dgm:pt modelId="{546CBCE1-A198-44B5-9DDF-7AE541CB851E}" type="parTrans" cxnId="{80F92E68-104C-4F2C-86FB-42B5CE4EAC3E}">
      <dgm:prSet/>
      <dgm:spPr/>
      <dgm:t>
        <a:bodyPr/>
        <a:lstStyle/>
        <a:p>
          <a:endParaRPr lang="es-ES"/>
        </a:p>
      </dgm:t>
    </dgm:pt>
    <dgm:pt modelId="{DD9143C1-B460-4A4B-B6D0-0DD93464F920}" type="sibTrans" cxnId="{80F92E68-104C-4F2C-86FB-42B5CE4EAC3E}">
      <dgm:prSet/>
      <dgm:spPr/>
      <dgm:t>
        <a:bodyPr/>
        <a:lstStyle/>
        <a:p>
          <a:endParaRPr lang="es-ES"/>
        </a:p>
      </dgm:t>
    </dgm:pt>
    <dgm:pt modelId="{1482E54E-C0C6-4AD8-BC4E-D226211FC949}">
      <dgm:prSet/>
      <dgm:spPr/>
      <dgm:t>
        <a:bodyPr/>
        <a:lstStyle/>
        <a:p>
          <a:r>
            <a:rPr lang="es-ES_tradnl" dirty="0" smtClean="0"/>
            <a:t>La presencia en grupos grandes que afectan la movilidad de la ciudad debido a la ocupación del espacio público por mal parqueo de carros, a la falta de espacios para transitar (</a:t>
          </a:r>
          <a:r>
            <a:rPr lang="es-ES_tradnl" dirty="0" err="1" smtClean="0"/>
            <a:t>cicloruta</a:t>
          </a:r>
          <a:r>
            <a:rPr lang="es-ES_tradnl" dirty="0" smtClean="0"/>
            <a:t>). </a:t>
          </a:r>
          <a:endParaRPr lang="es-CO" dirty="0"/>
        </a:p>
      </dgm:t>
    </dgm:pt>
    <dgm:pt modelId="{63DA1913-62C5-49B7-BB0B-734B34520880}" type="parTrans" cxnId="{5AEEC844-9239-4F4E-810F-B43F054C33AC}">
      <dgm:prSet/>
      <dgm:spPr/>
      <dgm:t>
        <a:bodyPr/>
        <a:lstStyle/>
        <a:p>
          <a:endParaRPr lang="es-ES"/>
        </a:p>
      </dgm:t>
    </dgm:pt>
    <dgm:pt modelId="{49FE060D-4331-416F-826D-C23B7AFAE591}" type="sibTrans" cxnId="{5AEEC844-9239-4F4E-810F-B43F054C33AC}">
      <dgm:prSet/>
      <dgm:spPr/>
      <dgm:t>
        <a:bodyPr/>
        <a:lstStyle/>
        <a:p>
          <a:endParaRPr lang="es-ES"/>
        </a:p>
      </dgm:t>
    </dgm:pt>
    <dgm:pt modelId="{B006BE1D-F65B-45B3-903A-37C9B464989B}">
      <dgm:prSet/>
      <dgm:spPr/>
      <dgm:t>
        <a:bodyPr/>
        <a:lstStyle/>
        <a:p>
          <a:r>
            <a:rPr lang="es-ES_tradnl" smtClean="0"/>
            <a:t>No tener los implementos adecuados para movilizarse en bicicleta (casco, reflectores, gafas, luces, guantes, etc.).</a:t>
          </a:r>
          <a:endParaRPr lang="es-CO"/>
        </a:p>
      </dgm:t>
    </dgm:pt>
    <dgm:pt modelId="{390D5DE8-3CAC-4782-BCD3-8C35BE1B6C3D}" type="parTrans" cxnId="{D4D200B0-1388-4CFA-A615-D0A3D6AAF8CB}">
      <dgm:prSet/>
      <dgm:spPr/>
      <dgm:t>
        <a:bodyPr/>
        <a:lstStyle/>
        <a:p>
          <a:endParaRPr lang="es-ES"/>
        </a:p>
      </dgm:t>
    </dgm:pt>
    <dgm:pt modelId="{B23FD567-B821-4979-8785-0E6CB773A7A8}" type="sibTrans" cxnId="{D4D200B0-1388-4CFA-A615-D0A3D6AAF8CB}">
      <dgm:prSet/>
      <dgm:spPr/>
      <dgm:t>
        <a:bodyPr/>
        <a:lstStyle/>
        <a:p>
          <a:endParaRPr lang="es-ES"/>
        </a:p>
      </dgm:t>
    </dgm:pt>
    <dgm:pt modelId="{4224916E-01BC-44CD-80D4-78BA84F0E1F3}">
      <dgm:prSet/>
      <dgm:spPr/>
      <dgm:t>
        <a:bodyPr/>
        <a:lstStyle/>
        <a:p>
          <a:r>
            <a:rPr lang="es-ES_tradnl" smtClean="0"/>
            <a:t>Limitada incorporación e institucionalización de una cultura para la protección del ciclista (como la importancia de usar el casco).</a:t>
          </a:r>
          <a:endParaRPr lang="es-CO"/>
        </a:p>
      </dgm:t>
    </dgm:pt>
    <dgm:pt modelId="{50A550C5-0740-48AF-88B5-AECABDBA3516}" type="parTrans" cxnId="{2922DE00-DE3F-4FA5-8C7E-F7B541CC72FE}">
      <dgm:prSet/>
      <dgm:spPr/>
      <dgm:t>
        <a:bodyPr/>
        <a:lstStyle/>
        <a:p>
          <a:endParaRPr lang="es-ES"/>
        </a:p>
      </dgm:t>
    </dgm:pt>
    <dgm:pt modelId="{322DB439-4361-4E83-8FAE-E6B058B3ABFE}" type="sibTrans" cxnId="{2922DE00-DE3F-4FA5-8C7E-F7B541CC72FE}">
      <dgm:prSet/>
      <dgm:spPr/>
      <dgm:t>
        <a:bodyPr/>
        <a:lstStyle/>
        <a:p>
          <a:endParaRPr lang="es-ES"/>
        </a:p>
      </dgm:t>
    </dgm:pt>
    <dgm:pt modelId="{34BC4D00-0E3B-4B58-B439-B86A0FFB3C3B}">
      <dgm:prSet/>
      <dgm:spPr/>
      <dgm:t>
        <a:bodyPr/>
        <a:lstStyle/>
        <a:p>
          <a:r>
            <a:rPr lang="es-ES_tradnl" smtClean="0"/>
            <a:t>La pedaleada individual hace más peligroso el uso de la cicla que la pedaleada en grupo porque no hay adecuación vial en la ciudad, se evitan accidentes y hay más seguridad.</a:t>
          </a:r>
          <a:endParaRPr lang="es-CO"/>
        </a:p>
      </dgm:t>
    </dgm:pt>
    <dgm:pt modelId="{B06F9488-9E10-4110-B9E7-44F4CFE1E876}" type="parTrans" cxnId="{42989715-DF7F-43AD-9B5F-DC7A46D30A0C}">
      <dgm:prSet/>
      <dgm:spPr/>
      <dgm:t>
        <a:bodyPr/>
        <a:lstStyle/>
        <a:p>
          <a:endParaRPr lang="es-ES"/>
        </a:p>
      </dgm:t>
    </dgm:pt>
    <dgm:pt modelId="{5CA973B5-9616-468E-85CB-F4FFE68CDD14}" type="sibTrans" cxnId="{42989715-DF7F-43AD-9B5F-DC7A46D30A0C}">
      <dgm:prSet/>
      <dgm:spPr/>
      <dgm:t>
        <a:bodyPr/>
        <a:lstStyle/>
        <a:p>
          <a:endParaRPr lang="es-ES"/>
        </a:p>
      </dgm:t>
    </dgm:pt>
    <dgm:pt modelId="{E7760E38-E4F7-4E49-86F3-0F9785AD0784}">
      <dgm:prSet/>
      <dgm:spPr/>
      <dgm:t>
        <a:bodyPr/>
        <a:lstStyle/>
        <a:p>
          <a:r>
            <a:rPr lang="es-ES_tradnl" smtClean="0"/>
            <a:t>El uso inadecuado de la cicla (más de una persona en una bicicleta).</a:t>
          </a:r>
          <a:endParaRPr lang="es-CO"/>
        </a:p>
      </dgm:t>
    </dgm:pt>
    <dgm:pt modelId="{BF6A5E19-9AB8-487C-AD72-46A33FC0D3BB}" type="parTrans" cxnId="{36A601EB-3D40-420D-8D3C-9BF62DC9A8A5}">
      <dgm:prSet/>
      <dgm:spPr/>
      <dgm:t>
        <a:bodyPr/>
        <a:lstStyle/>
        <a:p>
          <a:endParaRPr lang="es-ES"/>
        </a:p>
      </dgm:t>
    </dgm:pt>
    <dgm:pt modelId="{8DE5203C-ECBC-43A9-BBF7-54D87E799AC1}" type="sibTrans" cxnId="{36A601EB-3D40-420D-8D3C-9BF62DC9A8A5}">
      <dgm:prSet/>
      <dgm:spPr/>
      <dgm:t>
        <a:bodyPr/>
        <a:lstStyle/>
        <a:p>
          <a:endParaRPr lang="es-ES"/>
        </a:p>
      </dgm:t>
    </dgm:pt>
    <dgm:pt modelId="{F5B73A7D-26F6-4745-B64D-11B64E9F1D3E}">
      <dgm:prSet/>
      <dgm:spPr/>
      <dgm:t>
        <a:bodyPr/>
        <a:lstStyle/>
        <a:p>
          <a:r>
            <a:rPr lang="es-ES_tradnl" smtClean="0"/>
            <a:t>El uso inapropiado como la cicla como instrumento de trabajo (llevar escaleras, cajas u otros elementos).</a:t>
          </a:r>
          <a:endParaRPr lang="es-CO"/>
        </a:p>
      </dgm:t>
    </dgm:pt>
    <dgm:pt modelId="{4B462868-D51F-4AA5-9D9B-182806D1FC8A}" type="parTrans" cxnId="{50C121CE-01BC-4A8C-81BB-41FBBDFA849E}">
      <dgm:prSet/>
      <dgm:spPr/>
      <dgm:t>
        <a:bodyPr/>
        <a:lstStyle/>
        <a:p>
          <a:endParaRPr lang="es-ES"/>
        </a:p>
      </dgm:t>
    </dgm:pt>
    <dgm:pt modelId="{D6A3D957-6133-4BB8-A720-FBED8538CF95}" type="sibTrans" cxnId="{50C121CE-01BC-4A8C-81BB-41FBBDFA849E}">
      <dgm:prSet/>
      <dgm:spPr/>
      <dgm:t>
        <a:bodyPr/>
        <a:lstStyle/>
        <a:p>
          <a:endParaRPr lang="es-ES"/>
        </a:p>
      </dgm:t>
    </dgm:pt>
    <dgm:pt modelId="{D529F504-BF0C-4505-809D-B9AEA28A9EB4}">
      <dgm:prSet/>
      <dgm:spPr/>
      <dgm:t>
        <a:bodyPr/>
        <a:lstStyle/>
        <a:p>
          <a:r>
            <a:rPr lang="es-ES_tradnl" smtClean="0"/>
            <a:t>La carencia de un inventario de las ciclas en la ciudad podría evitar los problemas de seguridad en la ciudad.</a:t>
          </a:r>
          <a:endParaRPr lang="es-CO"/>
        </a:p>
      </dgm:t>
    </dgm:pt>
    <dgm:pt modelId="{48B4B8DC-BD65-47CC-9069-C93C6789021B}" type="parTrans" cxnId="{AAC7106A-E35F-4770-9D87-F223BCD46A9A}">
      <dgm:prSet/>
      <dgm:spPr/>
      <dgm:t>
        <a:bodyPr/>
        <a:lstStyle/>
        <a:p>
          <a:endParaRPr lang="es-ES"/>
        </a:p>
      </dgm:t>
    </dgm:pt>
    <dgm:pt modelId="{41007B44-6A36-472C-BE9F-5C7CF9074419}" type="sibTrans" cxnId="{AAC7106A-E35F-4770-9D87-F223BCD46A9A}">
      <dgm:prSet/>
      <dgm:spPr/>
      <dgm:t>
        <a:bodyPr/>
        <a:lstStyle/>
        <a:p>
          <a:endParaRPr lang="es-ES"/>
        </a:p>
      </dgm:t>
    </dgm:pt>
    <dgm:pt modelId="{4DC3B9D3-9BCF-4014-AF0B-1940C7A97A4C}">
      <dgm:prSet/>
      <dgm:spPr/>
      <dgm:t>
        <a:bodyPr/>
        <a:lstStyle/>
        <a:p>
          <a:r>
            <a:rPr lang="es-CO" smtClean="0"/>
            <a:t>En la colectividad funciona el rol como ciclista, sin embargo, al abandonar la cicla cambia su responsabilidad como ciclista. </a:t>
          </a:r>
          <a:endParaRPr lang="es-CO"/>
        </a:p>
      </dgm:t>
    </dgm:pt>
    <dgm:pt modelId="{4111F00B-54BE-42AD-9DDE-136BF8BCFA10}" type="parTrans" cxnId="{6DACE355-663C-4B98-A6E5-7784E0546F9D}">
      <dgm:prSet/>
      <dgm:spPr/>
      <dgm:t>
        <a:bodyPr/>
        <a:lstStyle/>
        <a:p>
          <a:endParaRPr lang="es-ES"/>
        </a:p>
      </dgm:t>
    </dgm:pt>
    <dgm:pt modelId="{36AAE5E5-500B-483A-A37C-62E4EBEE294A}" type="sibTrans" cxnId="{6DACE355-663C-4B98-A6E5-7784E0546F9D}">
      <dgm:prSet/>
      <dgm:spPr/>
      <dgm:t>
        <a:bodyPr/>
        <a:lstStyle/>
        <a:p>
          <a:endParaRPr lang="es-ES"/>
        </a:p>
      </dgm:t>
    </dgm:pt>
    <dgm:pt modelId="{705A164E-7F61-4A39-A38E-D8486E242440}">
      <dgm:prSet/>
      <dgm:spPr/>
      <dgm:t>
        <a:bodyPr/>
        <a:lstStyle/>
        <a:p>
          <a:r>
            <a:rPr lang="es-CO" dirty="0" smtClean="0"/>
            <a:t>Ausencia de preparación del ciclista (nuevo), no hay indicaciones para la buena conducción de la cicla (uso de las señales y elementos de seguridad). </a:t>
          </a:r>
          <a:endParaRPr lang="es-CO" dirty="0"/>
        </a:p>
      </dgm:t>
    </dgm:pt>
    <dgm:pt modelId="{CDDC8736-4077-4FCC-A5B3-361DC2D117D9}" type="parTrans" cxnId="{A0B2EC7E-CAE1-4667-9D5A-6C6FD2FA86C3}">
      <dgm:prSet/>
      <dgm:spPr/>
      <dgm:t>
        <a:bodyPr/>
        <a:lstStyle/>
        <a:p>
          <a:endParaRPr lang="es-ES"/>
        </a:p>
      </dgm:t>
    </dgm:pt>
    <dgm:pt modelId="{0DA22B0A-58D6-4FB6-A006-B8100A57A333}" type="sibTrans" cxnId="{A0B2EC7E-CAE1-4667-9D5A-6C6FD2FA86C3}">
      <dgm:prSet/>
      <dgm:spPr/>
      <dgm:t>
        <a:bodyPr/>
        <a:lstStyle/>
        <a:p>
          <a:endParaRPr lang="es-ES"/>
        </a:p>
      </dgm:t>
    </dgm:pt>
    <dgm:pt modelId="{7E4B7B51-4C94-42AD-93C5-21FDE13A8061}">
      <dgm:prSet/>
      <dgm:spPr/>
      <dgm:t>
        <a:bodyPr/>
        <a:lstStyle/>
        <a:p>
          <a:r>
            <a:rPr lang="es-CO" smtClean="0"/>
            <a:t>Buena parte de las vías que se utilizan corresponden a la jurisdicción de INVIAS, limitando la intervención en ella desde el municipio.</a:t>
          </a:r>
          <a:endParaRPr lang="es-CO"/>
        </a:p>
      </dgm:t>
    </dgm:pt>
    <dgm:pt modelId="{4E06D008-F202-4363-BACD-EF5C0EBD49B8}" type="parTrans" cxnId="{9AE96D71-87EC-4A98-898B-B2E8E03F2CA1}">
      <dgm:prSet/>
      <dgm:spPr/>
      <dgm:t>
        <a:bodyPr/>
        <a:lstStyle/>
        <a:p>
          <a:endParaRPr lang="es-ES"/>
        </a:p>
      </dgm:t>
    </dgm:pt>
    <dgm:pt modelId="{033E6EC2-DB7E-45B0-B324-5132E6400F78}" type="sibTrans" cxnId="{9AE96D71-87EC-4A98-898B-B2E8E03F2CA1}">
      <dgm:prSet/>
      <dgm:spPr/>
      <dgm:t>
        <a:bodyPr/>
        <a:lstStyle/>
        <a:p>
          <a:endParaRPr lang="es-ES"/>
        </a:p>
      </dgm:t>
    </dgm:pt>
    <dgm:pt modelId="{8F2719F5-E37C-4B1B-82A8-FC63A4533351}">
      <dgm:prSet/>
      <dgm:spPr/>
      <dgm:t>
        <a:bodyPr/>
        <a:lstStyle/>
        <a:p>
          <a:r>
            <a:rPr lang="es-CO" smtClean="0"/>
            <a:t>Los conductores de servicio público no respetan al ciclista por recoger a un pasajero. </a:t>
          </a:r>
          <a:endParaRPr lang="es-CO"/>
        </a:p>
      </dgm:t>
    </dgm:pt>
    <dgm:pt modelId="{CBEDC6F4-8BFA-401B-AF1B-2EDEB77F29A5}" type="parTrans" cxnId="{CA44A45B-2FED-428C-944B-4AF757B740E0}">
      <dgm:prSet/>
      <dgm:spPr/>
      <dgm:t>
        <a:bodyPr/>
        <a:lstStyle/>
        <a:p>
          <a:endParaRPr lang="es-ES"/>
        </a:p>
      </dgm:t>
    </dgm:pt>
    <dgm:pt modelId="{4EF6AD9F-2A24-4EF8-95EF-8F2A8F6EFEE6}" type="sibTrans" cxnId="{CA44A45B-2FED-428C-944B-4AF757B740E0}">
      <dgm:prSet/>
      <dgm:spPr/>
      <dgm:t>
        <a:bodyPr/>
        <a:lstStyle/>
        <a:p>
          <a:endParaRPr lang="es-ES"/>
        </a:p>
      </dgm:t>
    </dgm:pt>
    <dgm:pt modelId="{A0415420-E6E2-49EA-A91D-BD8CE2C89DB5}">
      <dgm:prSet/>
      <dgm:spPr/>
      <dgm:t>
        <a:bodyPr/>
        <a:lstStyle/>
        <a:p>
          <a:r>
            <a:rPr lang="es-CO" smtClean="0"/>
            <a:t>Presencia de animales en la vía (vacas, caballos, búfalos) durante todo el día, hacia la jurisdicción de los corregimientos.</a:t>
          </a:r>
          <a:endParaRPr lang="es-CO"/>
        </a:p>
      </dgm:t>
    </dgm:pt>
    <dgm:pt modelId="{D4D20EEA-CB01-409D-A9F4-343FC7CEFB5A}" type="parTrans" cxnId="{DB173D25-2F93-4947-B1CA-332B0978CEDC}">
      <dgm:prSet/>
      <dgm:spPr/>
      <dgm:t>
        <a:bodyPr/>
        <a:lstStyle/>
        <a:p>
          <a:endParaRPr lang="es-ES"/>
        </a:p>
      </dgm:t>
    </dgm:pt>
    <dgm:pt modelId="{C1DAA1D7-0D58-455C-A656-638FCC47EAAE}" type="sibTrans" cxnId="{DB173D25-2F93-4947-B1CA-332B0978CEDC}">
      <dgm:prSet/>
      <dgm:spPr/>
      <dgm:t>
        <a:bodyPr/>
        <a:lstStyle/>
        <a:p>
          <a:endParaRPr lang="es-ES"/>
        </a:p>
      </dgm:t>
    </dgm:pt>
    <dgm:pt modelId="{534B186B-E049-4DD4-81F7-4FAC68F72E2F}">
      <dgm:prSet/>
      <dgm:spPr/>
      <dgm:t>
        <a:bodyPr/>
        <a:lstStyle/>
        <a:p>
          <a:r>
            <a:rPr lang="es-CO" dirty="0" smtClean="0"/>
            <a:t>Conductores no prevenidos que irrespetan las señales de tránsito y ponen en riesgo la vida de los ciclistas. </a:t>
          </a:r>
          <a:endParaRPr lang="es-CO" dirty="0"/>
        </a:p>
      </dgm:t>
    </dgm:pt>
    <dgm:pt modelId="{3AAAAD32-0D50-4679-BB90-5646400705E5}" type="parTrans" cxnId="{1C407DDE-95E3-4978-BC7D-AE0C06EAE601}">
      <dgm:prSet/>
      <dgm:spPr/>
      <dgm:t>
        <a:bodyPr/>
        <a:lstStyle/>
        <a:p>
          <a:endParaRPr lang="es-ES"/>
        </a:p>
      </dgm:t>
    </dgm:pt>
    <dgm:pt modelId="{6FDB4FD5-359B-45C1-80A5-62967CFFB25E}" type="sibTrans" cxnId="{1C407DDE-95E3-4978-BC7D-AE0C06EAE601}">
      <dgm:prSet/>
      <dgm:spPr/>
      <dgm:t>
        <a:bodyPr/>
        <a:lstStyle/>
        <a:p>
          <a:endParaRPr lang="es-ES"/>
        </a:p>
      </dgm:t>
    </dgm:pt>
    <dgm:pt modelId="{0BB36312-7319-4DB3-84E9-4953620A4AAB}">
      <dgm:prSet/>
      <dgm:spPr/>
      <dgm:t>
        <a:bodyPr/>
        <a:lstStyle/>
        <a:p>
          <a:r>
            <a:rPr lang="es-CO" smtClean="0"/>
            <a:t>El no reconocimiento y la poca valoración del ciclista como actor de la vía, con una condición de vulnerabilidad particular.</a:t>
          </a:r>
          <a:endParaRPr lang="es-CO"/>
        </a:p>
      </dgm:t>
    </dgm:pt>
    <dgm:pt modelId="{BF9D3E86-EECB-4608-BDBC-9F7890DC0C16}" type="parTrans" cxnId="{8A359DE8-7188-4A21-97B5-0E2E05FA9678}">
      <dgm:prSet/>
      <dgm:spPr/>
      <dgm:t>
        <a:bodyPr/>
        <a:lstStyle/>
        <a:p>
          <a:endParaRPr lang="es-ES"/>
        </a:p>
      </dgm:t>
    </dgm:pt>
    <dgm:pt modelId="{6C19C54D-C3A0-458A-8D22-A180BE62B50A}" type="sibTrans" cxnId="{8A359DE8-7188-4A21-97B5-0E2E05FA9678}">
      <dgm:prSet/>
      <dgm:spPr/>
      <dgm:t>
        <a:bodyPr/>
        <a:lstStyle/>
        <a:p>
          <a:endParaRPr lang="es-ES"/>
        </a:p>
      </dgm:t>
    </dgm:pt>
    <dgm:pt modelId="{2BE37207-1EAA-44CB-975D-B8F8C61AE468}">
      <dgm:prSet/>
      <dgm:spPr/>
      <dgm:t>
        <a:bodyPr/>
        <a:lstStyle/>
        <a:p>
          <a:r>
            <a:rPr lang="es-CO" smtClean="0"/>
            <a:t>Limitados estímulos para el uso de la bicicleta por parte de la institucionalidad local. </a:t>
          </a:r>
          <a:endParaRPr lang="es-CO"/>
        </a:p>
      </dgm:t>
    </dgm:pt>
    <dgm:pt modelId="{E5F4529B-8CB7-44B8-88B6-03CD15BF96D3}" type="parTrans" cxnId="{90E840EB-2C99-4D6B-9CC2-94166D84706E}">
      <dgm:prSet/>
      <dgm:spPr/>
      <dgm:t>
        <a:bodyPr/>
        <a:lstStyle/>
        <a:p>
          <a:endParaRPr lang="es-ES"/>
        </a:p>
      </dgm:t>
    </dgm:pt>
    <dgm:pt modelId="{40AE534E-B34A-4885-A099-F7F9E7F9F0E2}" type="sibTrans" cxnId="{90E840EB-2C99-4D6B-9CC2-94166D84706E}">
      <dgm:prSet/>
      <dgm:spPr/>
      <dgm:t>
        <a:bodyPr/>
        <a:lstStyle/>
        <a:p>
          <a:endParaRPr lang="es-ES"/>
        </a:p>
      </dgm:t>
    </dgm:pt>
    <dgm:pt modelId="{B00E81EE-2C68-44F1-9765-182BDF06F425}">
      <dgm:prSet/>
      <dgm:spPr/>
      <dgm:t>
        <a:bodyPr/>
        <a:lstStyle/>
        <a:p>
          <a:r>
            <a:rPr lang="es-CO" smtClean="0"/>
            <a:t>Uso del espacio público indebido (mal parqueo de automóviles, establecimientos o ventas informales, etc.).</a:t>
          </a:r>
          <a:endParaRPr lang="es-CO"/>
        </a:p>
      </dgm:t>
    </dgm:pt>
    <dgm:pt modelId="{CFBFB975-AF8A-4973-8414-61AEFE3ACCE9}" type="parTrans" cxnId="{8D5485D3-320A-4DAE-AD03-435821B7529A}">
      <dgm:prSet/>
      <dgm:spPr/>
      <dgm:t>
        <a:bodyPr/>
        <a:lstStyle/>
        <a:p>
          <a:endParaRPr lang="es-ES"/>
        </a:p>
      </dgm:t>
    </dgm:pt>
    <dgm:pt modelId="{055B741C-6CD3-4722-AC71-B90A25B5D792}" type="sibTrans" cxnId="{8D5485D3-320A-4DAE-AD03-435821B7529A}">
      <dgm:prSet/>
      <dgm:spPr/>
      <dgm:t>
        <a:bodyPr/>
        <a:lstStyle/>
        <a:p>
          <a:endParaRPr lang="es-ES"/>
        </a:p>
      </dgm:t>
    </dgm:pt>
    <dgm:pt modelId="{961BD552-A470-4AB5-AB54-0A2ECDB905C5}">
      <dgm:prSet/>
      <dgm:spPr/>
      <dgm:t>
        <a:bodyPr/>
        <a:lstStyle/>
        <a:p>
          <a:r>
            <a:rPr lang="es-CO" smtClean="0"/>
            <a:t>Limitada concientización de la movilidad alternativa y protección ambiental en la ciudad.</a:t>
          </a:r>
          <a:endParaRPr lang="es-CO"/>
        </a:p>
      </dgm:t>
    </dgm:pt>
    <dgm:pt modelId="{61EE62DC-7A10-417A-B590-82535A56FC7A}" type="parTrans" cxnId="{4F9B71EA-B98A-427C-8334-C95BAF020E30}">
      <dgm:prSet/>
      <dgm:spPr/>
      <dgm:t>
        <a:bodyPr/>
        <a:lstStyle/>
        <a:p>
          <a:endParaRPr lang="es-ES"/>
        </a:p>
      </dgm:t>
    </dgm:pt>
    <dgm:pt modelId="{2963EDE9-E2A2-4DCB-8587-8951C4E47154}" type="sibTrans" cxnId="{4F9B71EA-B98A-427C-8334-C95BAF020E30}">
      <dgm:prSet/>
      <dgm:spPr/>
      <dgm:t>
        <a:bodyPr/>
        <a:lstStyle/>
        <a:p>
          <a:endParaRPr lang="es-ES"/>
        </a:p>
      </dgm:t>
    </dgm:pt>
    <dgm:pt modelId="{F677ACE1-3820-4038-900D-8064282EE8C7}">
      <dgm:prSet/>
      <dgm:spPr/>
      <dgm:t>
        <a:bodyPr/>
        <a:lstStyle/>
        <a:p>
          <a:r>
            <a:rPr lang="es-CO" dirty="0" smtClean="0"/>
            <a:t>Bajo reconocimiento del ciclista como un actor clave en la movilidad de la ciudad. </a:t>
          </a:r>
          <a:endParaRPr lang="es-CO" dirty="0"/>
        </a:p>
      </dgm:t>
    </dgm:pt>
    <dgm:pt modelId="{61E4B6B7-1A8B-452D-80CA-42DE5EFE2821}" type="parTrans" cxnId="{2955CF05-2E5F-475B-97E4-30D2D8BBD8F7}">
      <dgm:prSet/>
      <dgm:spPr/>
      <dgm:t>
        <a:bodyPr/>
        <a:lstStyle/>
        <a:p>
          <a:endParaRPr lang="es-ES"/>
        </a:p>
      </dgm:t>
    </dgm:pt>
    <dgm:pt modelId="{F928CDA4-195C-48FC-83EF-137B8A0F3A1E}" type="sibTrans" cxnId="{2955CF05-2E5F-475B-97E4-30D2D8BBD8F7}">
      <dgm:prSet/>
      <dgm:spPr/>
      <dgm:t>
        <a:bodyPr/>
        <a:lstStyle/>
        <a:p>
          <a:endParaRPr lang="es-ES"/>
        </a:p>
      </dgm:t>
    </dgm:pt>
    <dgm:pt modelId="{999940C8-04A3-482C-9D04-328DDAE75740}">
      <dgm:prSet/>
      <dgm:spPr/>
      <dgm:t>
        <a:bodyPr/>
        <a:lstStyle/>
        <a:p>
          <a:r>
            <a:rPr lang="es-CO" dirty="0" smtClean="0"/>
            <a:t>Promover el respeto de las señales de tránsito con los integrantes de los clubes de la ciudad. </a:t>
          </a:r>
          <a:endParaRPr lang="es-CO" dirty="0"/>
        </a:p>
      </dgm:t>
    </dgm:pt>
    <dgm:pt modelId="{3E45A2F2-05B8-4D4E-BA1D-131727463EA8}" type="parTrans" cxnId="{0D4BAD00-87E3-40AD-A003-A0AAD34B4C03}">
      <dgm:prSet/>
      <dgm:spPr/>
      <dgm:t>
        <a:bodyPr/>
        <a:lstStyle/>
        <a:p>
          <a:endParaRPr lang="es-ES"/>
        </a:p>
      </dgm:t>
    </dgm:pt>
    <dgm:pt modelId="{EB1B76A5-03E3-4F5F-8F78-3D46ABF13FE4}" type="sibTrans" cxnId="{0D4BAD00-87E3-40AD-A003-A0AAD34B4C03}">
      <dgm:prSet/>
      <dgm:spPr/>
      <dgm:t>
        <a:bodyPr/>
        <a:lstStyle/>
        <a:p>
          <a:endParaRPr lang="es-ES"/>
        </a:p>
      </dgm:t>
    </dgm:pt>
    <dgm:pt modelId="{09714154-1231-4752-97F9-3957CCFD6400}">
      <dgm:prSet/>
      <dgm:spPr/>
      <dgm:t>
        <a:bodyPr/>
        <a:lstStyle/>
        <a:p>
          <a:r>
            <a:rPr lang="es-CO" dirty="0" smtClean="0"/>
            <a:t>Promover en los ciclistas cotidianos un comportamiento idóneo y de respeto por las normas de seguridad. </a:t>
          </a:r>
          <a:endParaRPr lang="es-CO" dirty="0"/>
        </a:p>
      </dgm:t>
    </dgm:pt>
    <dgm:pt modelId="{B39D371F-D4FF-4CA3-830A-E14114EB1FC6}" type="parTrans" cxnId="{1340A619-525F-4698-848E-A652D2D2D124}">
      <dgm:prSet/>
      <dgm:spPr/>
      <dgm:t>
        <a:bodyPr/>
        <a:lstStyle/>
        <a:p>
          <a:endParaRPr lang="es-ES"/>
        </a:p>
      </dgm:t>
    </dgm:pt>
    <dgm:pt modelId="{A9E247BC-B053-46D9-8899-66786CCB9EAD}" type="sibTrans" cxnId="{1340A619-525F-4698-848E-A652D2D2D124}">
      <dgm:prSet/>
      <dgm:spPr/>
      <dgm:t>
        <a:bodyPr/>
        <a:lstStyle/>
        <a:p>
          <a:endParaRPr lang="es-ES"/>
        </a:p>
      </dgm:t>
    </dgm:pt>
    <dgm:pt modelId="{F918F12C-F372-4B0F-A1CD-F15906AE796C}">
      <dgm:prSet/>
      <dgm:spPr/>
      <dgm:t>
        <a:bodyPr/>
        <a:lstStyle/>
        <a:p>
          <a:r>
            <a:rPr lang="es-CO" dirty="0" smtClean="0"/>
            <a:t>Promover una cultura del ciclista preocupado por el medio ambiente. </a:t>
          </a:r>
          <a:endParaRPr lang="es-CO" dirty="0"/>
        </a:p>
      </dgm:t>
    </dgm:pt>
    <dgm:pt modelId="{B97202D4-3AF8-4F6C-B4DC-B5F10C0F3BC7}" type="parTrans" cxnId="{27B73EFE-C41B-4D68-9C8E-2F540F027184}">
      <dgm:prSet/>
      <dgm:spPr/>
      <dgm:t>
        <a:bodyPr/>
        <a:lstStyle/>
        <a:p>
          <a:endParaRPr lang="es-ES"/>
        </a:p>
      </dgm:t>
    </dgm:pt>
    <dgm:pt modelId="{FED99229-1B23-455A-B66D-948F68A1A45D}" type="sibTrans" cxnId="{27B73EFE-C41B-4D68-9C8E-2F540F027184}">
      <dgm:prSet/>
      <dgm:spPr/>
      <dgm:t>
        <a:bodyPr/>
        <a:lstStyle/>
        <a:p>
          <a:endParaRPr lang="es-ES"/>
        </a:p>
      </dgm:t>
    </dgm:pt>
    <dgm:pt modelId="{7B3E0A9E-EFAE-460E-983D-3D5783C4D0C0}" type="pres">
      <dgm:prSet presAssocID="{DFDCC9E8-1E57-4F6A-96FC-7091C356BE0B}" presName="Name0" presStyleCnt="0">
        <dgm:presLayoutVars>
          <dgm:dir/>
          <dgm:animLvl val="lvl"/>
          <dgm:resizeHandles val="exact"/>
        </dgm:presLayoutVars>
      </dgm:prSet>
      <dgm:spPr/>
      <dgm:t>
        <a:bodyPr/>
        <a:lstStyle/>
        <a:p>
          <a:endParaRPr lang="es-ES"/>
        </a:p>
      </dgm:t>
    </dgm:pt>
    <dgm:pt modelId="{11589843-7F2A-4167-96F9-EDBEEDA53F2B}" type="pres">
      <dgm:prSet presAssocID="{1146ED23-7D71-4AC4-95B9-E0062D5E798B}" presName="composite" presStyleCnt="0"/>
      <dgm:spPr/>
    </dgm:pt>
    <dgm:pt modelId="{42ED6C40-2B1B-4019-ADDC-6B0FA82AC78A}" type="pres">
      <dgm:prSet presAssocID="{1146ED23-7D71-4AC4-95B9-E0062D5E798B}" presName="parTx" presStyleLbl="alignNode1" presStyleIdx="0" presStyleCnt="3">
        <dgm:presLayoutVars>
          <dgm:chMax val="0"/>
          <dgm:chPref val="0"/>
          <dgm:bulletEnabled val="1"/>
        </dgm:presLayoutVars>
      </dgm:prSet>
      <dgm:spPr/>
      <dgm:t>
        <a:bodyPr/>
        <a:lstStyle/>
        <a:p>
          <a:endParaRPr lang="es-ES"/>
        </a:p>
      </dgm:t>
    </dgm:pt>
    <dgm:pt modelId="{983B3610-449B-43CA-ACE0-AC1E7DE9C4BE}" type="pres">
      <dgm:prSet presAssocID="{1146ED23-7D71-4AC4-95B9-E0062D5E798B}" presName="desTx" presStyleLbl="alignAccFollowNode1" presStyleIdx="0" presStyleCnt="3">
        <dgm:presLayoutVars>
          <dgm:bulletEnabled val="1"/>
        </dgm:presLayoutVars>
      </dgm:prSet>
      <dgm:spPr/>
      <dgm:t>
        <a:bodyPr/>
        <a:lstStyle/>
        <a:p>
          <a:endParaRPr lang="es-ES"/>
        </a:p>
      </dgm:t>
    </dgm:pt>
    <dgm:pt modelId="{CCB189D9-850A-408F-9BDF-F4CD89578C11}" type="pres">
      <dgm:prSet presAssocID="{447B34ED-902D-4CEC-83A5-1F1B38E43990}" presName="space" presStyleCnt="0"/>
      <dgm:spPr/>
    </dgm:pt>
    <dgm:pt modelId="{48991B18-5849-4922-98D5-03AC7DBC47F5}" type="pres">
      <dgm:prSet presAssocID="{9F0FC356-4134-424A-9943-DA63B3D24B4C}" presName="composite" presStyleCnt="0"/>
      <dgm:spPr/>
    </dgm:pt>
    <dgm:pt modelId="{68B6D372-6176-4B4D-A175-010DF04BFFA1}" type="pres">
      <dgm:prSet presAssocID="{9F0FC356-4134-424A-9943-DA63B3D24B4C}" presName="parTx" presStyleLbl="alignNode1" presStyleIdx="1" presStyleCnt="3">
        <dgm:presLayoutVars>
          <dgm:chMax val="0"/>
          <dgm:chPref val="0"/>
          <dgm:bulletEnabled val="1"/>
        </dgm:presLayoutVars>
      </dgm:prSet>
      <dgm:spPr/>
      <dgm:t>
        <a:bodyPr/>
        <a:lstStyle/>
        <a:p>
          <a:endParaRPr lang="es-ES"/>
        </a:p>
      </dgm:t>
    </dgm:pt>
    <dgm:pt modelId="{A484101A-24DC-429C-B0E0-EA1CD6ACAE16}" type="pres">
      <dgm:prSet presAssocID="{9F0FC356-4134-424A-9943-DA63B3D24B4C}" presName="desTx" presStyleLbl="alignAccFollowNode1" presStyleIdx="1" presStyleCnt="3">
        <dgm:presLayoutVars>
          <dgm:bulletEnabled val="1"/>
        </dgm:presLayoutVars>
      </dgm:prSet>
      <dgm:spPr/>
      <dgm:t>
        <a:bodyPr/>
        <a:lstStyle/>
        <a:p>
          <a:endParaRPr lang="es-ES"/>
        </a:p>
      </dgm:t>
    </dgm:pt>
    <dgm:pt modelId="{617D1158-E61B-4F68-92B9-A5693A4059AE}" type="pres">
      <dgm:prSet presAssocID="{72A1ABC4-7971-44DB-B6F7-85BAFA24B9BA}" presName="space" presStyleCnt="0"/>
      <dgm:spPr/>
    </dgm:pt>
    <dgm:pt modelId="{E1AC920F-BB48-4304-9C03-341F4460191F}" type="pres">
      <dgm:prSet presAssocID="{C5B47880-8F73-4525-A206-E10DA375E8F2}" presName="composite" presStyleCnt="0"/>
      <dgm:spPr/>
    </dgm:pt>
    <dgm:pt modelId="{683E7550-80C5-49F5-A2E4-3F0936BA89D7}" type="pres">
      <dgm:prSet presAssocID="{C5B47880-8F73-4525-A206-E10DA375E8F2}" presName="parTx" presStyleLbl="alignNode1" presStyleIdx="2" presStyleCnt="3">
        <dgm:presLayoutVars>
          <dgm:chMax val="0"/>
          <dgm:chPref val="0"/>
          <dgm:bulletEnabled val="1"/>
        </dgm:presLayoutVars>
      </dgm:prSet>
      <dgm:spPr/>
      <dgm:t>
        <a:bodyPr/>
        <a:lstStyle/>
        <a:p>
          <a:endParaRPr lang="es-ES"/>
        </a:p>
      </dgm:t>
    </dgm:pt>
    <dgm:pt modelId="{03912A38-5C38-4946-8A26-03C64807F218}" type="pres">
      <dgm:prSet presAssocID="{C5B47880-8F73-4525-A206-E10DA375E8F2}" presName="desTx" presStyleLbl="alignAccFollowNode1" presStyleIdx="2" presStyleCnt="3">
        <dgm:presLayoutVars>
          <dgm:bulletEnabled val="1"/>
        </dgm:presLayoutVars>
      </dgm:prSet>
      <dgm:spPr/>
      <dgm:t>
        <a:bodyPr/>
        <a:lstStyle/>
        <a:p>
          <a:endParaRPr lang="es-ES"/>
        </a:p>
      </dgm:t>
    </dgm:pt>
  </dgm:ptLst>
  <dgm:cxnLst>
    <dgm:cxn modelId="{6EE0FB78-6CE0-4B48-9FFB-ECD2F12E1BBC}" type="presOf" srcId="{09714154-1231-4752-97F9-3957CCFD6400}" destId="{03912A38-5C38-4946-8A26-03C64807F218}" srcOrd="0" destOrd="2" presId="urn:microsoft.com/office/officeart/2005/8/layout/hList1"/>
    <dgm:cxn modelId="{C746B46A-952B-0145-834E-6E701505C1D0}" type="presOf" srcId="{F677ACE1-3820-4038-900D-8064282EE8C7}" destId="{A484101A-24DC-429C-B0E0-EA1CD6ACAE16}" srcOrd="0" destOrd="9" presId="urn:microsoft.com/office/officeart/2005/8/layout/hList1"/>
    <dgm:cxn modelId="{69141886-2F9A-FE49-8BF1-81EEBC9A04D6}" type="presOf" srcId="{F918F12C-F372-4B0F-A1CD-F15906AE796C}" destId="{03912A38-5C38-4946-8A26-03C64807F218}" srcOrd="0" destOrd="3" presId="urn:microsoft.com/office/officeart/2005/8/layout/hList1"/>
    <dgm:cxn modelId="{36A601EB-3D40-420D-8D3C-9BF62DC9A8A5}" srcId="{1146ED23-7D71-4AC4-95B9-E0062D5E798B}" destId="{E7760E38-E4F7-4E49-86F3-0F9785AD0784}" srcOrd="7" destOrd="0" parTransId="{BF6A5E19-9AB8-487C-AD72-46A33FC0D3BB}" sibTransId="{8DE5203C-ECBC-43A9-BBF7-54D87E799AC1}"/>
    <dgm:cxn modelId="{AC7BAAA9-5441-5E42-B413-AC8C787D7067}" type="presOf" srcId="{961BD552-A470-4AB5-AB54-0A2ECDB905C5}" destId="{A484101A-24DC-429C-B0E0-EA1CD6ACAE16}" srcOrd="0" destOrd="8" presId="urn:microsoft.com/office/officeart/2005/8/layout/hList1"/>
    <dgm:cxn modelId="{2324B824-65C1-514A-B151-D74DB11CC4EC}" type="presOf" srcId="{D529F504-BF0C-4505-809D-B9AEA28A9EB4}" destId="{983B3610-449B-43CA-ACE0-AC1E7DE9C4BE}" srcOrd="0" destOrd="9" presId="urn:microsoft.com/office/officeart/2005/8/layout/hList1"/>
    <dgm:cxn modelId="{42989715-DF7F-43AD-9B5F-DC7A46D30A0C}" srcId="{1146ED23-7D71-4AC4-95B9-E0062D5E798B}" destId="{34BC4D00-0E3B-4B58-B439-B86A0FFB3C3B}" srcOrd="6" destOrd="0" parTransId="{B06F9488-9E10-4110-B9E7-44F4CFE1E876}" sibTransId="{5CA973B5-9616-468E-85CB-F4FFE68CDD14}"/>
    <dgm:cxn modelId="{EA925C4B-B8D7-554B-AA0B-F1EF05C94390}" type="presOf" srcId="{8F2719F5-E37C-4B1B-82A8-FC63A4533351}" destId="{A484101A-24DC-429C-B0E0-EA1CD6ACAE16}" srcOrd="0" destOrd="2" presId="urn:microsoft.com/office/officeart/2005/8/layout/hList1"/>
    <dgm:cxn modelId="{4C675F97-9E34-DB4C-88B6-7A9F564E7559}" type="presOf" srcId="{9F0FC356-4134-424A-9943-DA63B3D24B4C}" destId="{68B6D372-6176-4B4D-A175-010DF04BFFA1}" srcOrd="0" destOrd="0" presId="urn:microsoft.com/office/officeart/2005/8/layout/hList1"/>
    <dgm:cxn modelId="{1340A619-525F-4698-848E-A652D2D2D124}" srcId="{C5B47880-8F73-4525-A206-E10DA375E8F2}" destId="{09714154-1231-4752-97F9-3957CCFD6400}" srcOrd="2" destOrd="0" parTransId="{B39D371F-D4FF-4CA3-830A-E14114EB1FC6}" sibTransId="{A9E247BC-B053-46D9-8899-66786CCB9EAD}"/>
    <dgm:cxn modelId="{7FE0C192-2308-4A46-AB0D-B106EFB53146}" type="presOf" srcId="{B006BE1D-F65B-45B3-903A-37C9B464989B}" destId="{983B3610-449B-43CA-ACE0-AC1E7DE9C4BE}" srcOrd="0" destOrd="4" presId="urn:microsoft.com/office/officeart/2005/8/layout/hList1"/>
    <dgm:cxn modelId="{3DB8068D-8175-4E48-A423-FE08EC686228}" srcId="{1146ED23-7D71-4AC4-95B9-E0062D5E798B}" destId="{463D5D7C-6A56-44C6-AA79-C4B18918E571}" srcOrd="1" destOrd="0" parTransId="{0E64942D-39A1-4502-95DB-FEEEA8E0DCED}" sibTransId="{8A6E84DF-1E24-45F8-9558-CE330AA3C4BC}"/>
    <dgm:cxn modelId="{8D5485D3-320A-4DAE-AD03-435821B7529A}" srcId="{9F0FC356-4134-424A-9943-DA63B3D24B4C}" destId="{B00E81EE-2C68-44F1-9765-182BDF06F425}" srcOrd="7" destOrd="0" parTransId="{CFBFB975-AF8A-4973-8414-61AEFE3ACCE9}" sibTransId="{055B741C-6CD3-4722-AC71-B90A25B5D792}"/>
    <dgm:cxn modelId="{C24F4221-1DCD-4887-87D9-D40A8F5109FA}" srcId="{DFDCC9E8-1E57-4F6A-96FC-7091C356BE0B}" destId="{C5B47880-8F73-4525-A206-E10DA375E8F2}" srcOrd="2" destOrd="0" parTransId="{A79A3177-C247-4634-A509-0FB8552E53C2}" sibTransId="{9889C645-5C5E-4D5F-89B7-1CEA21BBE437}"/>
    <dgm:cxn modelId="{9AE96D71-87EC-4A98-898B-B2E8E03F2CA1}" srcId="{9F0FC356-4134-424A-9943-DA63B3D24B4C}" destId="{7E4B7B51-4C94-42AD-93C5-21FDE13A8061}" srcOrd="1" destOrd="0" parTransId="{4E06D008-F202-4363-BACD-EF5C0EBD49B8}" sibTransId="{033E6EC2-DB7E-45B0-B324-5132E6400F78}"/>
    <dgm:cxn modelId="{65AE4078-2E8F-3D4D-8F78-9B301613E2AF}" type="presOf" srcId="{0BB36312-7319-4DB3-84E9-4953620A4AAB}" destId="{A484101A-24DC-429C-B0E0-EA1CD6ACAE16}" srcOrd="0" destOrd="5" presId="urn:microsoft.com/office/officeart/2005/8/layout/hList1"/>
    <dgm:cxn modelId="{719F9503-308C-1445-997F-AB77BB53B0E4}" type="presOf" srcId="{705A164E-7F61-4A39-A38E-D8486E242440}" destId="{983B3610-449B-43CA-ACE0-AC1E7DE9C4BE}" srcOrd="0" destOrd="11" presId="urn:microsoft.com/office/officeart/2005/8/layout/hList1"/>
    <dgm:cxn modelId="{45B2E10B-7050-D846-9A55-3B8380C612A5}" type="presOf" srcId="{31ED2075-CB46-435B-8B6C-1DB8A7F27D77}" destId="{983B3610-449B-43CA-ACE0-AC1E7DE9C4BE}" srcOrd="0" destOrd="2" presId="urn:microsoft.com/office/officeart/2005/8/layout/hList1"/>
    <dgm:cxn modelId="{8A359DE8-7188-4A21-97B5-0E2E05FA9678}" srcId="{9F0FC356-4134-424A-9943-DA63B3D24B4C}" destId="{0BB36312-7319-4DB3-84E9-4953620A4AAB}" srcOrd="5" destOrd="0" parTransId="{BF9D3E86-EECB-4608-BDBC-9F7890DC0C16}" sibTransId="{6C19C54D-C3A0-458A-8D22-A180BE62B50A}"/>
    <dgm:cxn modelId="{DB173D25-2F93-4947-B1CA-332B0978CEDC}" srcId="{9F0FC356-4134-424A-9943-DA63B3D24B4C}" destId="{A0415420-E6E2-49EA-A91D-BD8CE2C89DB5}" srcOrd="3" destOrd="0" parTransId="{D4D20EEA-CB01-409D-A9F4-343FC7CEFB5A}" sibTransId="{C1DAA1D7-0D58-455C-A656-638FCC47EAAE}"/>
    <dgm:cxn modelId="{F0E31C35-4D37-42AC-AAD2-2A09FEBEAA98}" srcId="{9F0FC356-4134-424A-9943-DA63B3D24B4C}" destId="{EC4F2092-532E-4703-AD2C-F174EF6DB363}" srcOrd="0" destOrd="0" parTransId="{BB531E19-2543-4B36-B4A7-62590C0F94C9}" sibTransId="{330211C7-DCFD-421A-9D18-44F637DC12AF}"/>
    <dgm:cxn modelId="{91990CE2-2237-E442-91A8-4E41E9B2CFFB}" type="presOf" srcId="{34BC4D00-0E3B-4B58-B439-B86A0FFB3C3B}" destId="{983B3610-449B-43CA-ACE0-AC1E7DE9C4BE}" srcOrd="0" destOrd="6" presId="urn:microsoft.com/office/officeart/2005/8/layout/hList1"/>
    <dgm:cxn modelId="{2922DE00-DE3F-4FA5-8C7E-F7B541CC72FE}" srcId="{1146ED23-7D71-4AC4-95B9-E0062D5E798B}" destId="{4224916E-01BC-44CD-80D4-78BA84F0E1F3}" srcOrd="5" destOrd="0" parTransId="{50A550C5-0740-48AF-88B5-AECABDBA3516}" sibTransId="{322DB439-4361-4E83-8FAE-E6B058B3ABFE}"/>
    <dgm:cxn modelId="{0C92F359-D1B2-4D6E-9572-FA090FC60164}" srcId="{DFDCC9E8-1E57-4F6A-96FC-7091C356BE0B}" destId="{9F0FC356-4134-424A-9943-DA63B3D24B4C}" srcOrd="1" destOrd="0" parTransId="{92E9F1B9-5885-4C22-B678-F3ED01BDBBCB}" sibTransId="{72A1ABC4-7971-44DB-B6F7-85BAFA24B9BA}"/>
    <dgm:cxn modelId="{50C121CE-01BC-4A8C-81BB-41FBBDFA849E}" srcId="{1146ED23-7D71-4AC4-95B9-E0062D5E798B}" destId="{F5B73A7D-26F6-4745-B64D-11B64E9F1D3E}" srcOrd="8" destOrd="0" parTransId="{4B462868-D51F-4AA5-9D9B-182806D1FC8A}" sibTransId="{D6A3D957-6133-4BB8-A720-FBED8538CF95}"/>
    <dgm:cxn modelId="{1C407DDE-95E3-4978-BC7D-AE0C06EAE601}" srcId="{9F0FC356-4134-424A-9943-DA63B3D24B4C}" destId="{534B186B-E049-4DD4-81F7-4FAC68F72E2F}" srcOrd="4" destOrd="0" parTransId="{3AAAAD32-0D50-4679-BB90-5646400705E5}" sibTransId="{6FDB4FD5-359B-45C1-80A5-62967CFFB25E}"/>
    <dgm:cxn modelId="{80F92E68-104C-4F2C-86FB-42B5CE4EAC3E}" srcId="{1146ED23-7D71-4AC4-95B9-E0062D5E798B}" destId="{31ED2075-CB46-435B-8B6C-1DB8A7F27D77}" srcOrd="2" destOrd="0" parTransId="{546CBCE1-A198-44B5-9DDF-7AE541CB851E}" sibTransId="{DD9143C1-B460-4A4B-B6D0-0DD93464F920}"/>
    <dgm:cxn modelId="{B9C9E54F-FEDB-E847-B288-C5116E34B20E}" type="presOf" srcId="{DFDCC9E8-1E57-4F6A-96FC-7091C356BE0B}" destId="{7B3E0A9E-EFAE-460E-983D-3D5783C4D0C0}" srcOrd="0" destOrd="0" presId="urn:microsoft.com/office/officeart/2005/8/layout/hList1"/>
    <dgm:cxn modelId="{E2D4570C-2C5E-B846-B522-D1050D44F1BB}" type="presOf" srcId="{534B186B-E049-4DD4-81F7-4FAC68F72E2F}" destId="{A484101A-24DC-429C-B0E0-EA1CD6ACAE16}" srcOrd="0" destOrd="4" presId="urn:microsoft.com/office/officeart/2005/8/layout/hList1"/>
    <dgm:cxn modelId="{2533F531-5E91-42F7-8BEF-AFBB1B0503F4}" srcId="{C5B47880-8F73-4525-A206-E10DA375E8F2}" destId="{4A8CDE69-925F-4D57-9231-943AFC4326BA}" srcOrd="0" destOrd="0" parTransId="{E472CCBD-9026-4962-BFFA-15BF3576C37B}" sibTransId="{DB5621D0-21DA-4A11-B81D-8E76AFB9A114}"/>
    <dgm:cxn modelId="{AAC7106A-E35F-4770-9D87-F223BCD46A9A}" srcId="{1146ED23-7D71-4AC4-95B9-E0062D5E798B}" destId="{D529F504-BF0C-4505-809D-B9AEA28A9EB4}" srcOrd="9" destOrd="0" parTransId="{48B4B8DC-BD65-47CC-9069-C93C6789021B}" sibTransId="{41007B44-6A36-472C-BE9F-5C7CF9074419}"/>
    <dgm:cxn modelId="{8544619D-ECE5-6C40-91C1-F22424B0AD36}" type="presOf" srcId="{2BE37207-1EAA-44CB-975D-B8F8C61AE468}" destId="{A484101A-24DC-429C-B0E0-EA1CD6ACAE16}" srcOrd="0" destOrd="6" presId="urn:microsoft.com/office/officeart/2005/8/layout/hList1"/>
    <dgm:cxn modelId="{408ABB50-3869-BF4A-9A8F-260463DAC143}" type="presOf" srcId="{999940C8-04A3-482C-9D04-328DDAE75740}" destId="{03912A38-5C38-4946-8A26-03C64807F218}" srcOrd="0" destOrd="1" presId="urn:microsoft.com/office/officeart/2005/8/layout/hList1"/>
    <dgm:cxn modelId="{CA44A45B-2FED-428C-944B-4AF757B740E0}" srcId="{9F0FC356-4134-424A-9943-DA63B3D24B4C}" destId="{8F2719F5-E37C-4B1B-82A8-FC63A4533351}" srcOrd="2" destOrd="0" parTransId="{CBEDC6F4-8BFA-401B-AF1B-2EDEB77F29A5}" sibTransId="{4EF6AD9F-2A24-4EF8-95EF-8F2A8F6EFEE6}"/>
    <dgm:cxn modelId="{90E840EB-2C99-4D6B-9CC2-94166D84706E}" srcId="{9F0FC356-4134-424A-9943-DA63B3D24B4C}" destId="{2BE37207-1EAA-44CB-975D-B8F8C61AE468}" srcOrd="6" destOrd="0" parTransId="{E5F4529B-8CB7-44B8-88B6-03CD15BF96D3}" sibTransId="{40AE534E-B34A-4885-A099-F7F9E7F9F0E2}"/>
    <dgm:cxn modelId="{2955CF05-2E5F-475B-97E4-30D2D8BBD8F7}" srcId="{9F0FC356-4134-424A-9943-DA63B3D24B4C}" destId="{F677ACE1-3820-4038-900D-8064282EE8C7}" srcOrd="9" destOrd="0" parTransId="{61E4B6B7-1A8B-452D-80CA-42DE5EFE2821}" sibTransId="{F928CDA4-195C-48FC-83EF-137B8A0F3A1E}"/>
    <dgm:cxn modelId="{D4D200B0-1388-4CFA-A615-D0A3D6AAF8CB}" srcId="{1146ED23-7D71-4AC4-95B9-E0062D5E798B}" destId="{B006BE1D-F65B-45B3-903A-37C9B464989B}" srcOrd="4" destOrd="0" parTransId="{390D5DE8-3CAC-4782-BCD3-8C35BE1B6C3D}" sibTransId="{B23FD567-B821-4979-8785-0E6CB773A7A8}"/>
    <dgm:cxn modelId="{68FCC7AB-06AB-3846-9B8F-0E2D60A6946C}" type="presOf" srcId="{EC4F2092-532E-4703-AD2C-F174EF6DB363}" destId="{A484101A-24DC-429C-B0E0-EA1CD6ACAE16}" srcOrd="0" destOrd="0" presId="urn:microsoft.com/office/officeart/2005/8/layout/hList1"/>
    <dgm:cxn modelId="{022D653C-716C-AC42-BA4F-3BFEA2B5C796}" type="presOf" srcId="{5CC67DF2-0AC8-4867-9C23-70278C926E12}" destId="{983B3610-449B-43CA-ACE0-AC1E7DE9C4BE}" srcOrd="0" destOrd="0" presId="urn:microsoft.com/office/officeart/2005/8/layout/hList1"/>
    <dgm:cxn modelId="{0D4BAD00-87E3-40AD-A003-A0AAD34B4C03}" srcId="{C5B47880-8F73-4525-A206-E10DA375E8F2}" destId="{999940C8-04A3-482C-9D04-328DDAE75740}" srcOrd="1" destOrd="0" parTransId="{3E45A2F2-05B8-4D4E-BA1D-131727463EA8}" sibTransId="{EB1B76A5-03E3-4F5F-8F78-3D46ABF13FE4}"/>
    <dgm:cxn modelId="{B2D7CB50-EAA8-174E-A749-FD60D7C2B74B}" type="presOf" srcId="{1482E54E-C0C6-4AD8-BC4E-D226211FC949}" destId="{983B3610-449B-43CA-ACE0-AC1E7DE9C4BE}" srcOrd="0" destOrd="3" presId="urn:microsoft.com/office/officeart/2005/8/layout/hList1"/>
    <dgm:cxn modelId="{590A02E7-96BE-3F4B-8BBA-5A3E1D35C28F}" type="presOf" srcId="{7E4B7B51-4C94-42AD-93C5-21FDE13A8061}" destId="{A484101A-24DC-429C-B0E0-EA1CD6ACAE16}" srcOrd="0" destOrd="1" presId="urn:microsoft.com/office/officeart/2005/8/layout/hList1"/>
    <dgm:cxn modelId="{520EA508-FB67-466C-9555-EBB09B2C420C}" srcId="{DFDCC9E8-1E57-4F6A-96FC-7091C356BE0B}" destId="{1146ED23-7D71-4AC4-95B9-E0062D5E798B}" srcOrd="0" destOrd="0" parTransId="{0457A3BE-A1CF-419A-8BF8-1E7D2E858CE2}" sibTransId="{447B34ED-902D-4CEC-83A5-1F1B38E43990}"/>
    <dgm:cxn modelId="{27929180-F5A7-0A4A-9D41-8382F26A12B6}" type="presOf" srcId="{B00E81EE-2C68-44F1-9765-182BDF06F425}" destId="{A484101A-24DC-429C-B0E0-EA1CD6ACAE16}" srcOrd="0" destOrd="7" presId="urn:microsoft.com/office/officeart/2005/8/layout/hList1"/>
    <dgm:cxn modelId="{5AEEC844-9239-4F4E-810F-B43F054C33AC}" srcId="{1146ED23-7D71-4AC4-95B9-E0062D5E798B}" destId="{1482E54E-C0C6-4AD8-BC4E-D226211FC949}" srcOrd="3" destOrd="0" parTransId="{63DA1913-62C5-49B7-BB0B-734B34520880}" sibTransId="{49FE060D-4331-416F-826D-C23B7AFAE591}"/>
    <dgm:cxn modelId="{8D48B469-3D51-DD44-B277-BD77F8571669}" type="presOf" srcId="{1146ED23-7D71-4AC4-95B9-E0062D5E798B}" destId="{42ED6C40-2B1B-4019-ADDC-6B0FA82AC78A}" srcOrd="0" destOrd="0" presId="urn:microsoft.com/office/officeart/2005/8/layout/hList1"/>
    <dgm:cxn modelId="{27B73EFE-C41B-4D68-9C8E-2F540F027184}" srcId="{C5B47880-8F73-4525-A206-E10DA375E8F2}" destId="{F918F12C-F372-4B0F-A1CD-F15906AE796C}" srcOrd="3" destOrd="0" parTransId="{B97202D4-3AF8-4F6C-B4DC-B5F10C0F3BC7}" sibTransId="{FED99229-1B23-455A-B66D-948F68A1A45D}"/>
    <dgm:cxn modelId="{C7B29A1C-97E2-2948-9680-A7AEC5C4CF67}" type="presOf" srcId="{4A8CDE69-925F-4D57-9231-943AFC4326BA}" destId="{03912A38-5C38-4946-8A26-03C64807F218}" srcOrd="0" destOrd="0" presId="urn:microsoft.com/office/officeart/2005/8/layout/hList1"/>
    <dgm:cxn modelId="{714CAA5C-1739-46D2-8920-8F6C2A668A3B}" srcId="{1146ED23-7D71-4AC4-95B9-E0062D5E798B}" destId="{5CC67DF2-0AC8-4867-9C23-70278C926E12}" srcOrd="0" destOrd="0" parTransId="{BC98B999-29A4-432E-82D6-01FF8ACBF609}" sibTransId="{C482A57A-9252-4D95-AF97-75DB2A410EA9}"/>
    <dgm:cxn modelId="{A4452F66-8B5A-0F47-80FC-CDBF8A9768D8}" type="presOf" srcId="{C5B47880-8F73-4525-A206-E10DA375E8F2}" destId="{683E7550-80C5-49F5-A2E4-3F0936BA89D7}" srcOrd="0" destOrd="0" presId="urn:microsoft.com/office/officeart/2005/8/layout/hList1"/>
    <dgm:cxn modelId="{4F9B71EA-B98A-427C-8334-C95BAF020E30}" srcId="{9F0FC356-4134-424A-9943-DA63B3D24B4C}" destId="{961BD552-A470-4AB5-AB54-0A2ECDB905C5}" srcOrd="8" destOrd="0" parTransId="{61EE62DC-7A10-417A-B590-82535A56FC7A}" sibTransId="{2963EDE9-E2A2-4DCB-8587-8951C4E47154}"/>
    <dgm:cxn modelId="{575E9260-4569-9743-A96D-FFBAB45E37C0}" type="presOf" srcId="{4DC3B9D3-9BCF-4014-AF0B-1940C7A97A4C}" destId="{983B3610-449B-43CA-ACE0-AC1E7DE9C4BE}" srcOrd="0" destOrd="10" presId="urn:microsoft.com/office/officeart/2005/8/layout/hList1"/>
    <dgm:cxn modelId="{E932B60C-480C-5943-BA73-C5678F612181}" type="presOf" srcId="{A0415420-E6E2-49EA-A91D-BD8CE2C89DB5}" destId="{A484101A-24DC-429C-B0E0-EA1CD6ACAE16}" srcOrd="0" destOrd="3" presId="urn:microsoft.com/office/officeart/2005/8/layout/hList1"/>
    <dgm:cxn modelId="{64A10C4E-2962-C141-8258-8FFC6B3B95EA}" type="presOf" srcId="{463D5D7C-6A56-44C6-AA79-C4B18918E571}" destId="{983B3610-449B-43CA-ACE0-AC1E7DE9C4BE}" srcOrd="0" destOrd="1" presId="urn:microsoft.com/office/officeart/2005/8/layout/hList1"/>
    <dgm:cxn modelId="{0DD4AA61-3D38-D34F-8F73-703E0A1DC2A6}" type="presOf" srcId="{E7760E38-E4F7-4E49-86F3-0F9785AD0784}" destId="{983B3610-449B-43CA-ACE0-AC1E7DE9C4BE}" srcOrd="0" destOrd="7" presId="urn:microsoft.com/office/officeart/2005/8/layout/hList1"/>
    <dgm:cxn modelId="{51775B72-5A2F-DF49-9F49-1A99EE3D3B0F}" type="presOf" srcId="{F5B73A7D-26F6-4745-B64D-11B64E9F1D3E}" destId="{983B3610-449B-43CA-ACE0-AC1E7DE9C4BE}" srcOrd="0" destOrd="8" presId="urn:microsoft.com/office/officeart/2005/8/layout/hList1"/>
    <dgm:cxn modelId="{A0B2EC7E-CAE1-4667-9D5A-6C6FD2FA86C3}" srcId="{1146ED23-7D71-4AC4-95B9-E0062D5E798B}" destId="{705A164E-7F61-4A39-A38E-D8486E242440}" srcOrd="11" destOrd="0" parTransId="{CDDC8736-4077-4FCC-A5B3-361DC2D117D9}" sibTransId="{0DA22B0A-58D6-4FB6-A006-B8100A57A333}"/>
    <dgm:cxn modelId="{A47A8869-8865-E74D-B852-A9D6EF8F8712}" type="presOf" srcId="{4224916E-01BC-44CD-80D4-78BA84F0E1F3}" destId="{983B3610-449B-43CA-ACE0-AC1E7DE9C4BE}" srcOrd="0" destOrd="5" presId="urn:microsoft.com/office/officeart/2005/8/layout/hList1"/>
    <dgm:cxn modelId="{6DACE355-663C-4B98-A6E5-7784E0546F9D}" srcId="{1146ED23-7D71-4AC4-95B9-E0062D5E798B}" destId="{4DC3B9D3-9BCF-4014-AF0B-1940C7A97A4C}" srcOrd="10" destOrd="0" parTransId="{4111F00B-54BE-42AD-9DDE-136BF8BCFA10}" sibTransId="{36AAE5E5-500B-483A-A37C-62E4EBEE294A}"/>
    <dgm:cxn modelId="{033FA28C-0C4B-2843-B13D-37F5C160ACB0}" type="presParOf" srcId="{7B3E0A9E-EFAE-460E-983D-3D5783C4D0C0}" destId="{11589843-7F2A-4167-96F9-EDBEEDA53F2B}" srcOrd="0" destOrd="0" presId="urn:microsoft.com/office/officeart/2005/8/layout/hList1"/>
    <dgm:cxn modelId="{DC36FD7F-1D4A-C649-AC5E-4E38F12D33B8}" type="presParOf" srcId="{11589843-7F2A-4167-96F9-EDBEEDA53F2B}" destId="{42ED6C40-2B1B-4019-ADDC-6B0FA82AC78A}" srcOrd="0" destOrd="0" presId="urn:microsoft.com/office/officeart/2005/8/layout/hList1"/>
    <dgm:cxn modelId="{81E953CB-BF84-F343-B8AC-13274DADDB7B}" type="presParOf" srcId="{11589843-7F2A-4167-96F9-EDBEEDA53F2B}" destId="{983B3610-449B-43CA-ACE0-AC1E7DE9C4BE}" srcOrd="1" destOrd="0" presId="urn:microsoft.com/office/officeart/2005/8/layout/hList1"/>
    <dgm:cxn modelId="{B25C01C3-50A5-DF48-86EE-3A0C62E74DD5}" type="presParOf" srcId="{7B3E0A9E-EFAE-460E-983D-3D5783C4D0C0}" destId="{CCB189D9-850A-408F-9BDF-F4CD89578C11}" srcOrd="1" destOrd="0" presId="urn:microsoft.com/office/officeart/2005/8/layout/hList1"/>
    <dgm:cxn modelId="{442EACA4-1FD3-FD46-8AC3-04F1CD49012C}" type="presParOf" srcId="{7B3E0A9E-EFAE-460E-983D-3D5783C4D0C0}" destId="{48991B18-5849-4922-98D5-03AC7DBC47F5}" srcOrd="2" destOrd="0" presId="urn:microsoft.com/office/officeart/2005/8/layout/hList1"/>
    <dgm:cxn modelId="{7B6AC4E9-21F3-AF4E-BEE1-815F6C427C68}" type="presParOf" srcId="{48991B18-5849-4922-98D5-03AC7DBC47F5}" destId="{68B6D372-6176-4B4D-A175-010DF04BFFA1}" srcOrd="0" destOrd="0" presId="urn:microsoft.com/office/officeart/2005/8/layout/hList1"/>
    <dgm:cxn modelId="{8B8B1ED8-F5B8-3146-898A-92E561A76A08}" type="presParOf" srcId="{48991B18-5849-4922-98D5-03AC7DBC47F5}" destId="{A484101A-24DC-429C-B0E0-EA1CD6ACAE16}" srcOrd="1" destOrd="0" presId="urn:microsoft.com/office/officeart/2005/8/layout/hList1"/>
    <dgm:cxn modelId="{0148709C-1FA0-2E45-88A0-B082543D33F4}" type="presParOf" srcId="{7B3E0A9E-EFAE-460E-983D-3D5783C4D0C0}" destId="{617D1158-E61B-4F68-92B9-A5693A4059AE}" srcOrd="3" destOrd="0" presId="urn:microsoft.com/office/officeart/2005/8/layout/hList1"/>
    <dgm:cxn modelId="{0BF979DF-4504-A844-9376-74673925264B}" type="presParOf" srcId="{7B3E0A9E-EFAE-460E-983D-3D5783C4D0C0}" destId="{E1AC920F-BB48-4304-9C03-341F4460191F}" srcOrd="4" destOrd="0" presId="urn:microsoft.com/office/officeart/2005/8/layout/hList1"/>
    <dgm:cxn modelId="{099D7E99-B824-4947-AA9C-7D97FCD6BEDD}" type="presParOf" srcId="{E1AC920F-BB48-4304-9C03-341F4460191F}" destId="{683E7550-80C5-49F5-A2E4-3F0936BA89D7}" srcOrd="0" destOrd="0" presId="urn:microsoft.com/office/officeart/2005/8/layout/hList1"/>
    <dgm:cxn modelId="{4EBCAED5-6E47-D940-A2D8-5891CDE6B350}" type="presParOf" srcId="{E1AC920F-BB48-4304-9C03-341F4460191F}" destId="{03912A38-5C38-4946-8A26-03C64807F218}"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CC9E8-1E57-4F6A-96FC-7091C356BE0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1146ED23-7D71-4AC4-95B9-E0062D5E798B}">
      <dgm:prSet phldrT="[Texto]"/>
      <dgm:spPr/>
      <dgm:t>
        <a:bodyPr/>
        <a:lstStyle/>
        <a:p>
          <a:r>
            <a:rPr lang="es-ES_tradnl" b="1" dirty="0" smtClean="0">
              <a:latin typeface="Corbel" panose="020B0503020204020204" pitchFamily="34" charset="0"/>
            </a:rPr>
            <a:t>¿Como motociclistas cuáles son las situaciones problemas que generamos a la movilidad y seguridad vial de la ciudad?</a:t>
          </a:r>
          <a:endParaRPr lang="es-ES" dirty="0">
            <a:latin typeface="Corbel" panose="020B0503020204020204" pitchFamily="34" charset="0"/>
          </a:endParaRPr>
        </a:p>
      </dgm:t>
    </dgm:pt>
    <dgm:pt modelId="{0457A3BE-A1CF-419A-8BF8-1E7D2E858CE2}" type="parTrans" cxnId="{520EA508-FB67-466C-9555-EBB09B2C420C}">
      <dgm:prSet/>
      <dgm:spPr/>
      <dgm:t>
        <a:bodyPr/>
        <a:lstStyle/>
        <a:p>
          <a:endParaRPr lang="es-ES">
            <a:latin typeface="Corbel" panose="020B0503020204020204" pitchFamily="34" charset="0"/>
          </a:endParaRPr>
        </a:p>
      </dgm:t>
    </dgm:pt>
    <dgm:pt modelId="{447B34ED-902D-4CEC-83A5-1F1B38E43990}" type="sibTrans" cxnId="{520EA508-FB67-466C-9555-EBB09B2C420C}">
      <dgm:prSet/>
      <dgm:spPr/>
      <dgm:t>
        <a:bodyPr/>
        <a:lstStyle/>
        <a:p>
          <a:endParaRPr lang="es-ES">
            <a:latin typeface="Corbel" panose="020B0503020204020204" pitchFamily="34" charset="0"/>
          </a:endParaRPr>
        </a:p>
      </dgm:t>
    </dgm:pt>
    <dgm:pt modelId="{5CC67DF2-0AC8-4867-9C23-70278C926E12}">
      <dgm:prSet phldrT="[Texto]"/>
      <dgm:spPr/>
      <dgm:t>
        <a:bodyPr/>
        <a:lstStyle/>
        <a:p>
          <a:r>
            <a:rPr lang="es-ES_tradnl" dirty="0" smtClean="0"/>
            <a:t>Exceso de confianza al manejar. </a:t>
          </a:r>
          <a:endParaRPr lang="es-ES" dirty="0">
            <a:latin typeface="Corbel" panose="020B0503020204020204" pitchFamily="34" charset="0"/>
          </a:endParaRPr>
        </a:p>
      </dgm:t>
    </dgm:pt>
    <dgm:pt modelId="{BC98B999-29A4-432E-82D6-01FF8ACBF609}" type="parTrans" cxnId="{714CAA5C-1739-46D2-8920-8F6C2A668A3B}">
      <dgm:prSet/>
      <dgm:spPr/>
      <dgm:t>
        <a:bodyPr/>
        <a:lstStyle/>
        <a:p>
          <a:endParaRPr lang="es-ES">
            <a:latin typeface="Corbel" panose="020B0503020204020204" pitchFamily="34" charset="0"/>
          </a:endParaRPr>
        </a:p>
      </dgm:t>
    </dgm:pt>
    <dgm:pt modelId="{C482A57A-9252-4D95-AF97-75DB2A410EA9}" type="sibTrans" cxnId="{714CAA5C-1739-46D2-8920-8F6C2A668A3B}">
      <dgm:prSet/>
      <dgm:spPr/>
      <dgm:t>
        <a:bodyPr/>
        <a:lstStyle/>
        <a:p>
          <a:endParaRPr lang="es-ES">
            <a:latin typeface="Corbel" panose="020B0503020204020204" pitchFamily="34" charset="0"/>
          </a:endParaRPr>
        </a:p>
      </dgm:t>
    </dgm:pt>
    <dgm:pt modelId="{9F0FC356-4134-424A-9943-DA63B3D24B4C}">
      <dgm:prSet phldrT="[Texto]"/>
      <dgm:spPr>
        <a:solidFill>
          <a:schemeClr val="accent5">
            <a:lumMod val="75000"/>
          </a:schemeClr>
        </a:solidFill>
      </dgm:spPr>
      <dgm:t>
        <a:bodyPr/>
        <a:lstStyle/>
        <a:p>
          <a:r>
            <a:rPr lang="es-ES_tradnl" b="1" dirty="0" smtClean="0">
              <a:latin typeface="Corbel" panose="020B0503020204020204" pitchFamily="34" charset="0"/>
            </a:rPr>
            <a:t>¿Qué condiciones externas afectan nuestra movilidad y seguridad vial como actores de la vía?</a:t>
          </a:r>
          <a:endParaRPr lang="es-ES" dirty="0">
            <a:latin typeface="Corbel" panose="020B0503020204020204" pitchFamily="34" charset="0"/>
          </a:endParaRPr>
        </a:p>
      </dgm:t>
    </dgm:pt>
    <dgm:pt modelId="{92E9F1B9-5885-4C22-B678-F3ED01BDBBCB}" type="parTrans" cxnId="{0C92F359-D1B2-4D6E-9572-FA090FC60164}">
      <dgm:prSet/>
      <dgm:spPr/>
      <dgm:t>
        <a:bodyPr/>
        <a:lstStyle/>
        <a:p>
          <a:endParaRPr lang="es-ES">
            <a:latin typeface="Corbel" panose="020B0503020204020204" pitchFamily="34" charset="0"/>
          </a:endParaRPr>
        </a:p>
      </dgm:t>
    </dgm:pt>
    <dgm:pt modelId="{72A1ABC4-7971-44DB-B6F7-85BAFA24B9BA}" type="sibTrans" cxnId="{0C92F359-D1B2-4D6E-9572-FA090FC60164}">
      <dgm:prSet/>
      <dgm:spPr/>
      <dgm:t>
        <a:bodyPr/>
        <a:lstStyle/>
        <a:p>
          <a:endParaRPr lang="es-ES">
            <a:latin typeface="Corbel" panose="020B0503020204020204" pitchFamily="34" charset="0"/>
          </a:endParaRPr>
        </a:p>
      </dgm:t>
    </dgm:pt>
    <dgm:pt modelId="{EC4F2092-532E-4703-AD2C-F174EF6DB363}">
      <dgm:prSet phldrT="[Texto]"/>
      <dgm:spPr>
        <a:solidFill>
          <a:schemeClr val="accent5">
            <a:lumMod val="20000"/>
            <a:lumOff val="80000"/>
            <a:alpha val="90000"/>
          </a:schemeClr>
        </a:solidFill>
      </dgm:spPr>
      <dgm:t>
        <a:bodyPr/>
        <a:lstStyle/>
        <a:p>
          <a:r>
            <a:rPr lang="es-ES_tradnl" dirty="0" smtClean="0"/>
            <a:t>Estigmatización del transporte público hacia las motos que los ven como piratas.</a:t>
          </a:r>
          <a:endParaRPr lang="es-ES" dirty="0">
            <a:latin typeface="Corbel" panose="020B0503020204020204" pitchFamily="34" charset="0"/>
          </a:endParaRPr>
        </a:p>
      </dgm:t>
    </dgm:pt>
    <dgm:pt modelId="{BB531E19-2543-4B36-B4A7-62590C0F94C9}" type="parTrans" cxnId="{F0E31C35-4D37-42AC-AAD2-2A09FEBEAA98}">
      <dgm:prSet/>
      <dgm:spPr/>
      <dgm:t>
        <a:bodyPr/>
        <a:lstStyle/>
        <a:p>
          <a:endParaRPr lang="es-ES">
            <a:latin typeface="Corbel" panose="020B0503020204020204" pitchFamily="34" charset="0"/>
          </a:endParaRPr>
        </a:p>
      </dgm:t>
    </dgm:pt>
    <dgm:pt modelId="{330211C7-DCFD-421A-9D18-44F637DC12AF}" type="sibTrans" cxnId="{F0E31C35-4D37-42AC-AAD2-2A09FEBEAA98}">
      <dgm:prSet/>
      <dgm:spPr/>
      <dgm:t>
        <a:bodyPr/>
        <a:lstStyle/>
        <a:p>
          <a:endParaRPr lang="es-ES">
            <a:latin typeface="Corbel" panose="020B0503020204020204" pitchFamily="34" charset="0"/>
          </a:endParaRPr>
        </a:p>
      </dgm:t>
    </dgm:pt>
    <dgm:pt modelId="{C5B47880-8F73-4525-A206-E10DA375E8F2}">
      <dgm:prSet phldrT="[Texto]"/>
      <dgm:spPr>
        <a:solidFill>
          <a:schemeClr val="accent3">
            <a:lumMod val="75000"/>
          </a:schemeClr>
        </a:solidFill>
      </dgm:spPr>
      <dgm:t>
        <a:bodyPr/>
        <a:lstStyle/>
        <a:p>
          <a:r>
            <a:rPr lang="es-ES_tradnl" b="1" dirty="0" smtClean="0">
              <a:latin typeface="Corbel" panose="020B0503020204020204" pitchFamily="34" charset="0"/>
            </a:rPr>
            <a:t>¿Qué somos capaces de hacer como motociclistas para mejorar la seguridad y la movilidad vial de Barrancabermeja?</a:t>
          </a:r>
          <a:endParaRPr lang="es-ES" dirty="0">
            <a:latin typeface="Corbel" panose="020B0503020204020204" pitchFamily="34" charset="0"/>
          </a:endParaRPr>
        </a:p>
      </dgm:t>
    </dgm:pt>
    <dgm:pt modelId="{A79A3177-C247-4634-A509-0FB8552E53C2}" type="parTrans" cxnId="{C24F4221-1DCD-4887-87D9-D40A8F5109FA}">
      <dgm:prSet/>
      <dgm:spPr/>
      <dgm:t>
        <a:bodyPr/>
        <a:lstStyle/>
        <a:p>
          <a:endParaRPr lang="es-ES">
            <a:latin typeface="Corbel" panose="020B0503020204020204" pitchFamily="34" charset="0"/>
          </a:endParaRPr>
        </a:p>
      </dgm:t>
    </dgm:pt>
    <dgm:pt modelId="{9889C645-5C5E-4D5F-89B7-1CEA21BBE437}" type="sibTrans" cxnId="{C24F4221-1DCD-4887-87D9-D40A8F5109FA}">
      <dgm:prSet/>
      <dgm:spPr/>
      <dgm:t>
        <a:bodyPr/>
        <a:lstStyle/>
        <a:p>
          <a:endParaRPr lang="es-ES">
            <a:latin typeface="Corbel" panose="020B0503020204020204" pitchFamily="34" charset="0"/>
          </a:endParaRPr>
        </a:p>
      </dgm:t>
    </dgm:pt>
    <dgm:pt modelId="{4A8CDE69-925F-4D57-9231-943AFC4326BA}">
      <dgm:prSet phldrT="[Texto]"/>
      <dgm:spPr>
        <a:solidFill>
          <a:schemeClr val="accent3">
            <a:lumMod val="20000"/>
            <a:lumOff val="80000"/>
            <a:alpha val="90000"/>
          </a:schemeClr>
        </a:solidFill>
      </dgm:spPr>
      <dgm:t>
        <a:bodyPr/>
        <a:lstStyle/>
        <a:p>
          <a:r>
            <a:rPr lang="es-ES_tradnl" dirty="0" smtClean="0"/>
            <a:t>Utilizar el posicionamiento que tienen los clubes para promover la seguridad vial entre los usuarios de las motos.</a:t>
          </a:r>
          <a:endParaRPr lang="es-ES" dirty="0">
            <a:latin typeface="Corbel" panose="020B0503020204020204" pitchFamily="34" charset="0"/>
          </a:endParaRPr>
        </a:p>
      </dgm:t>
    </dgm:pt>
    <dgm:pt modelId="{E472CCBD-9026-4962-BFFA-15BF3576C37B}" type="parTrans" cxnId="{2533F531-5E91-42F7-8BEF-AFBB1B0503F4}">
      <dgm:prSet/>
      <dgm:spPr/>
      <dgm:t>
        <a:bodyPr/>
        <a:lstStyle/>
        <a:p>
          <a:endParaRPr lang="es-ES">
            <a:latin typeface="Corbel" panose="020B0503020204020204" pitchFamily="34" charset="0"/>
          </a:endParaRPr>
        </a:p>
      </dgm:t>
    </dgm:pt>
    <dgm:pt modelId="{DB5621D0-21DA-4A11-B81D-8E76AFB9A114}" type="sibTrans" cxnId="{2533F531-5E91-42F7-8BEF-AFBB1B0503F4}">
      <dgm:prSet/>
      <dgm:spPr/>
      <dgm:t>
        <a:bodyPr/>
        <a:lstStyle/>
        <a:p>
          <a:endParaRPr lang="es-ES">
            <a:latin typeface="Corbel" panose="020B0503020204020204" pitchFamily="34" charset="0"/>
          </a:endParaRPr>
        </a:p>
      </dgm:t>
    </dgm:pt>
    <dgm:pt modelId="{C7B43093-1A1F-43E0-8736-DA7168FB8AC3}">
      <dgm:prSet/>
      <dgm:spPr/>
      <dgm:t>
        <a:bodyPr/>
        <a:lstStyle/>
        <a:p>
          <a:r>
            <a:rPr lang="es-ES_tradnl" smtClean="0"/>
            <a:t>No preocuparse por otro actor vial.</a:t>
          </a:r>
          <a:endParaRPr lang="es-CO"/>
        </a:p>
      </dgm:t>
    </dgm:pt>
    <dgm:pt modelId="{54F257D2-304C-4577-A3FE-72719213F8B2}" type="parTrans" cxnId="{B555FE27-2BAE-438E-87E4-3924D9AE804E}">
      <dgm:prSet/>
      <dgm:spPr/>
      <dgm:t>
        <a:bodyPr/>
        <a:lstStyle/>
        <a:p>
          <a:endParaRPr lang="es-ES"/>
        </a:p>
      </dgm:t>
    </dgm:pt>
    <dgm:pt modelId="{C23EFE82-E788-44D4-86C2-60E931AA202D}" type="sibTrans" cxnId="{B555FE27-2BAE-438E-87E4-3924D9AE804E}">
      <dgm:prSet/>
      <dgm:spPr/>
      <dgm:t>
        <a:bodyPr/>
        <a:lstStyle/>
        <a:p>
          <a:endParaRPr lang="es-ES"/>
        </a:p>
      </dgm:t>
    </dgm:pt>
    <dgm:pt modelId="{A2F3BBEF-6FCB-45D0-B729-C67DD914E96E}">
      <dgm:prSet/>
      <dgm:spPr/>
      <dgm:t>
        <a:bodyPr/>
        <a:lstStyle/>
        <a:p>
          <a:r>
            <a:rPr lang="es-ES_tradnl" dirty="0" smtClean="0"/>
            <a:t>Uso inadecuado del tiempo “todo rápido”.</a:t>
          </a:r>
          <a:endParaRPr lang="es-CO" dirty="0"/>
        </a:p>
      </dgm:t>
    </dgm:pt>
    <dgm:pt modelId="{23018E81-C9A3-4505-A74E-1B12697D194C}" type="parTrans" cxnId="{9EFD88B0-82A6-43BC-B9B1-DEA5258B3EB8}">
      <dgm:prSet/>
      <dgm:spPr/>
      <dgm:t>
        <a:bodyPr/>
        <a:lstStyle/>
        <a:p>
          <a:endParaRPr lang="es-ES"/>
        </a:p>
      </dgm:t>
    </dgm:pt>
    <dgm:pt modelId="{E3D61D8C-AE67-4244-A4A6-EBF3A602ACE6}" type="sibTrans" cxnId="{9EFD88B0-82A6-43BC-B9B1-DEA5258B3EB8}">
      <dgm:prSet/>
      <dgm:spPr/>
      <dgm:t>
        <a:bodyPr/>
        <a:lstStyle/>
        <a:p>
          <a:endParaRPr lang="es-ES"/>
        </a:p>
      </dgm:t>
    </dgm:pt>
    <dgm:pt modelId="{B18ABA22-B1AC-4C39-8CAB-F9BF0F0585D1}">
      <dgm:prSet/>
      <dgm:spPr/>
      <dgm:t>
        <a:bodyPr/>
        <a:lstStyle/>
        <a:p>
          <a:r>
            <a:rPr lang="es-ES_tradnl" smtClean="0"/>
            <a:t>No portar los elementos de seguridad adecuados.</a:t>
          </a:r>
          <a:endParaRPr lang="es-CO"/>
        </a:p>
      </dgm:t>
    </dgm:pt>
    <dgm:pt modelId="{B68B2D5E-0D28-44D7-998E-18A87FE9BBBC}" type="parTrans" cxnId="{3ACF8CA8-5279-49FE-A861-C2233F8C61CE}">
      <dgm:prSet/>
      <dgm:spPr/>
      <dgm:t>
        <a:bodyPr/>
        <a:lstStyle/>
        <a:p>
          <a:endParaRPr lang="es-ES"/>
        </a:p>
      </dgm:t>
    </dgm:pt>
    <dgm:pt modelId="{25C6BC21-55D0-4D4A-ADE1-ECCAE8FABA04}" type="sibTrans" cxnId="{3ACF8CA8-5279-49FE-A861-C2233F8C61CE}">
      <dgm:prSet/>
      <dgm:spPr/>
      <dgm:t>
        <a:bodyPr/>
        <a:lstStyle/>
        <a:p>
          <a:endParaRPr lang="es-ES"/>
        </a:p>
      </dgm:t>
    </dgm:pt>
    <dgm:pt modelId="{253ECE43-5DA9-4D3A-8668-E18AF9FA1D15}">
      <dgm:prSet/>
      <dgm:spPr/>
      <dgm:t>
        <a:bodyPr/>
        <a:lstStyle/>
        <a:p>
          <a:r>
            <a:rPr lang="es-ES_tradnl" smtClean="0"/>
            <a:t>No existe claridad sobre las normas de tránsito para motociclistas.</a:t>
          </a:r>
          <a:endParaRPr lang="es-CO"/>
        </a:p>
      </dgm:t>
    </dgm:pt>
    <dgm:pt modelId="{A0828AAA-65E0-43BE-9A69-82D5EE24AEE5}" type="parTrans" cxnId="{C3570AB4-B880-43D1-9236-39D49CFCECE7}">
      <dgm:prSet/>
      <dgm:spPr/>
      <dgm:t>
        <a:bodyPr/>
        <a:lstStyle/>
        <a:p>
          <a:endParaRPr lang="es-ES"/>
        </a:p>
      </dgm:t>
    </dgm:pt>
    <dgm:pt modelId="{52010693-3088-495E-A574-536B697836E0}" type="sibTrans" cxnId="{C3570AB4-B880-43D1-9236-39D49CFCECE7}">
      <dgm:prSet/>
      <dgm:spPr/>
      <dgm:t>
        <a:bodyPr/>
        <a:lstStyle/>
        <a:p>
          <a:endParaRPr lang="es-ES"/>
        </a:p>
      </dgm:t>
    </dgm:pt>
    <dgm:pt modelId="{557D2291-1D96-46A9-BCB9-ED5216ADC44A}">
      <dgm:prSet/>
      <dgm:spPr/>
      <dgm:t>
        <a:bodyPr/>
        <a:lstStyle/>
        <a:p>
          <a:r>
            <a:rPr lang="es-ES_tradnl" smtClean="0"/>
            <a:t>Presencia de las motos en los carriles no debidos durante la movilidad. </a:t>
          </a:r>
          <a:endParaRPr lang="es-CO"/>
        </a:p>
      </dgm:t>
    </dgm:pt>
    <dgm:pt modelId="{470810B5-A1F9-47C9-A7A8-C2031666EAE3}" type="parTrans" cxnId="{767C4F52-40D8-484D-9386-946145557D22}">
      <dgm:prSet/>
      <dgm:spPr/>
      <dgm:t>
        <a:bodyPr/>
        <a:lstStyle/>
        <a:p>
          <a:endParaRPr lang="es-ES"/>
        </a:p>
      </dgm:t>
    </dgm:pt>
    <dgm:pt modelId="{38F3CDC2-E913-44FA-BE72-F41FC7FFFDBA}" type="sibTrans" cxnId="{767C4F52-40D8-484D-9386-946145557D22}">
      <dgm:prSet/>
      <dgm:spPr/>
      <dgm:t>
        <a:bodyPr/>
        <a:lstStyle/>
        <a:p>
          <a:endParaRPr lang="es-ES"/>
        </a:p>
      </dgm:t>
    </dgm:pt>
    <dgm:pt modelId="{E31534CC-ED47-4243-ADD0-84ED08E1A602}">
      <dgm:prSet/>
      <dgm:spPr/>
      <dgm:t>
        <a:bodyPr/>
        <a:lstStyle/>
        <a:p>
          <a:r>
            <a:rPr lang="es-ES_tradnl" smtClean="0"/>
            <a:t>No tener la documentación adecuada, especialmente, el SOAT.</a:t>
          </a:r>
          <a:endParaRPr lang="es-CO"/>
        </a:p>
      </dgm:t>
    </dgm:pt>
    <dgm:pt modelId="{8BE2BA00-9983-485B-B015-5F21AD8F483A}" type="parTrans" cxnId="{82687C29-E4EA-47F6-B60E-F3874D7DED48}">
      <dgm:prSet/>
      <dgm:spPr/>
      <dgm:t>
        <a:bodyPr/>
        <a:lstStyle/>
        <a:p>
          <a:endParaRPr lang="es-ES"/>
        </a:p>
      </dgm:t>
    </dgm:pt>
    <dgm:pt modelId="{5329135F-CBA3-4D85-B13A-1B5263FD09CA}" type="sibTrans" cxnId="{82687C29-E4EA-47F6-B60E-F3874D7DED48}">
      <dgm:prSet/>
      <dgm:spPr/>
      <dgm:t>
        <a:bodyPr/>
        <a:lstStyle/>
        <a:p>
          <a:endParaRPr lang="es-ES"/>
        </a:p>
      </dgm:t>
    </dgm:pt>
    <dgm:pt modelId="{DDFE866C-3168-4DC6-8033-0CF37CBBF0CF}">
      <dgm:prSet/>
      <dgm:spPr/>
      <dgm:t>
        <a:bodyPr/>
        <a:lstStyle/>
        <a:p>
          <a:r>
            <a:rPr lang="es-ES_tradnl" smtClean="0"/>
            <a:t>Limitada concepción de la moto como vehículo más allá de un instrumento de recreación. </a:t>
          </a:r>
          <a:endParaRPr lang="es-CO"/>
        </a:p>
      </dgm:t>
    </dgm:pt>
    <dgm:pt modelId="{22F3FBFC-064B-421F-86F1-28768419F002}" type="parTrans" cxnId="{7938D174-C563-499D-8EAA-BD716CEC1A66}">
      <dgm:prSet/>
      <dgm:spPr/>
      <dgm:t>
        <a:bodyPr/>
        <a:lstStyle/>
        <a:p>
          <a:endParaRPr lang="es-ES"/>
        </a:p>
      </dgm:t>
    </dgm:pt>
    <dgm:pt modelId="{812B64A6-F586-4864-B980-F4DD735B0F63}" type="sibTrans" cxnId="{7938D174-C563-499D-8EAA-BD716CEC1A66}">
      <dgm:prSet/>
      <dgm:spPr/>
      <dgm:t>
        <a:bodyPr/>
        <a:lstStyle/>
        <a:p>
          <a:endParaRPr lang="es-ES"/>
        </a:p>
      </dgm:t>
    </dgm:pt>
    <dgm:pt modelId="{0DE13928-1077-4F52-8B91-5D003B498682}">
      <dgm:prSet/>
      <dgm:spPr/>
      <dgm:t>
        <a:bodyPr/>
        <a:lstStyle/>
        <a:p>
          <a:r>
            <a:rPr lang="es-ES_tradnl" dirty="0" smtClean="0"/>
            <a:t>Limitado conocimiento de la moto en términos mecánicos y manejo. </a:t>
          </a:r>
          <a:endParaRPr lang="es-CO" dirty="0"/>
        </a:p>
      </dgm:t>
    </dgm:pt>
    <dgm:pt modelId="{77C8DF47-1E70-4406-A239-E5C7D432571D}" type="parTrans" cxnId="{E955CBA0-ED49-4738-AA26-2A0680070502}">
      <dgm:prSet/>
      <dgm:spPr/>
      <dgm:t>
        <a:bodyPr/>
        <a:lstStyle/>
        <a:p>
          <a:endParaRPr lang="es-ES"/>
        </a:p>
      </dgm:t>
    </dgm:pt>
    <dgm:pt modelId="{A541E552-62F4-4CFA-AAEC-970BB2012B48}" type="sibTrans" cxnId="{E955CBA0-ED49-4738-AA26-2A0680070502}">
      <dgm:prSet/>
      <dgm:spPr/>
      <dgm:t>
        <a:bodyPr/>
        <a:lstStyle/>
        <a:p>
          <a:endParaRPr lang="es-ES"/>
        </a:p>
      </dgm:t>
    </dgm:pt>
    <dgm:pt modelId="{ADC8F1DC-C5CE-49C0-BD7D-06BEA30E1A2D}">
      <dgm:prSet/>
      <dgm:spPr/>
      <dgm:t>
        <a:bodyPr/>
        <a:lstStyle/>
        <a:p>
          <a:r>
            <a:rPr lang="es-ES_tradnl" smtClean="0"/>
            <a:t>Imprudencia de los peatones (no señalización de cebras).</a:t>
          </a:r>
          <a:endParaRPr lang="es-CO"/>
        </a:p>
      </dgm:t>
    </dgm:pt>
    <dgm:pt modelId="{2383DFFE-11B7-47C0-90BF-0B91B58F1449}" type="parTrans" cxnId="{3F3868FC-D793-4F30-BB9A-CBB979E319DB}">
      <dgm:prSet/>
      <dgm:spPr/>
      <dgm:t>
        <a:bodyPr/>
        <a:lstStyle/>
        <a:p>
          <a:endParaRPr lang="es-ES"/>
        </a:p>
      </dgm:t>
    </dgm:pt>
    <dgm:pt modelId="{FC2C9820-0A8B-44A6-A38B-B72624CA8EA0}" type="sibTrans" cxnId="{3F3868FC-D793-4F30-BB9A-CBB979E319DB}">
      <dgm:prSet/>
      <dgm:spPr/>
      <dgm:t>
        <a:bodyPr/>
        <a:lstStyle/>
        <a:p>
          <a:endParaRPr lang="es-ES"/>
        </a:p>
      </dgm:t>
    </dgm:pt>
    <dgm:pt modelId="{D5C8E995-37AD-467F-956D-7AEC881FA37C}">
      <dgm:prSet/>
      <dgm:spPr/>
      <dgm:t>
        <a:bodyPr/>
        <a:lstStyle/>
        <a:p>
          <a:r>
            <a:rPr lang="es-CO" dirty="0" smtClean="0"/>
            <a:t>Estado de las vías (huecos). </a:t>
          </a:r>
          <a:endParaRPr lang="es-CO" dirty="0"/>
        </a:p>
      </dgm:t>
    </dgm:pt>
    <dgm:pt modelId="{CE141EC4-FCB1-45C5-BBF2-56691D51C1FB}" type="parTrans" cxnId="{B340F4D2-9D69-40C9-A42A-6A2222FFE8D4}">
      <dgm:prSet/>
      <dgm:spPr/>
      <dgm:t>
        <a:bodyPr/>
        <a:lstStyle/>
        <a:p>
          <a:endParaRPr lang="es-ES"/>
        </a:p>
      </dgm:t>
    </dgm:pt>
    <dgm:pt modelId="{44934929-4130-4512-AE19-3D67C77FC514}" type="sibTrans" cxnId="{B340F4D2-9D69-40C9-A42A-6A2222FFE8D4}">
      <dgm:prSet/>
      <dgm:spPr/>
      <dgm:t>
        <a:bodyPr/>
        <a:lstStyle/>
        <a:p>
          <a:endParaRPr lang="es-ES"/>
        </a:p>
      </dgm:t>
    </dgm:pt>
    <dgm:pt modelId="{D41A9270-046C-4069-92B4-09B6F30094BD}">
      <dgm:prSet/>
      <dgm:spPr/>
      <dgm:t>
        <a:bodyPr/>
        <a:lstStyle/>
        <a:p>
          <a:r>
            <a:rPr lang="es-CO" smtClean="0"/>
            <a:t>Mala señalización de las vías.</a:t>
          </a:r>
          <a:endParaRPr lang="es-CO"/>
        </a:p>
      </dgm:t>
    </dgm:pt>
    <dgm:pt modelId="{DA134FC6-6C43-4855-9476-D11A6AD0B2F7}" type="parTrans" cxnId="{9E3908EA-5C0C-47BA-A3E0-CD87868F57C5}">
      <dgm:prSet/>
      <dgm:spPr/>
      <dgm:t>
        <a:bodyPr/>
        <a:lstStyle/>
        <a:p>
          <a:endParaRPr lang="es-ES"/>
        </a:p>
      </dgm:t>
    </dgm:pt>
    <dgm:pt modelId="{93651827-5500-4C18-9457-1DC2089AB4E2}" type="sibTrans" cxnId="{9E3908EA-5C0C-47BA-A3E0-CD87868F57C5}">
      <dgm:prSet/>
      <dgm:spPr/>
      <dgm:t>
        <a:bodyPr/>
        <a:lstStyle/>
        <a:p>
          <a:endParaRPr lang="es-ES"/>
        </a:p>
      </dgm:t>
    </dgm:pt>
    <dgm:pt modelId="{6B5E18A8-3B79-4018-8E66-A332FDC36A27}">
      <dgm:prSet/>
      <dgm:spPr/>
      <dgm:t>
        <a:bodyPr/>
        <a:lstStyle/>
        <a:p>
          <a:r>
            <a:rPr lang="es-CO" dirty="0" smtClean="0"/>
            <a:t>Vehículos pesados que cierran a las motos en la vía. </a:t>
          </a:r>
          <a:endParaRPr lang="es-CO" dirty="0"/>
        </a:p>
      </dgm:t>
    </dgm:pt>
    <dgm:pt modelId="{3ABEF2A0-37CB-424A-B005-6DFFBED1CC76}" type="parTrans" cxnId="{7AE6ED9B-C577-4F6F-9EC5-04D35D6EB748}">
      <dgm:prSet/>
      <dgm:spPr/>
      <dgm:t>
        <a:bodyPr/>
        <a:lstStyle/>
        <a:p>
          <a:endParaRPr lang="es-ES"/>
        </a:p>
      </dgm:t>
    </dgm:pt>
    <dgm:pt modelId="{01AD89EF-C5CD-4550-B8F9-91E89A2F779A}" type="sibTrans" cxnId="{7AE6ED9B-C577-4F6F-9EC5-04D35D6EB748}">
      <dgm:prSet/>
      <dgm:spPr/>
      <dgm:t>
        <a:bodyPr/>
        <a:lstStyle/>
        <a:p>
          <a:endParaRPr lang="es-ES"/>
        </a:p>
      </dgm:t>
    </dgm:pt>
    <dgm:pt modelId="{805853BC-DE22-49D2-864D-2B2144B2C1C4}">
      <dgm:prSet/>
      <dgm:spPr/>
      <dgm:t>
        <a:bodyPr/>
        <a:lstStyle/>
        <a:p>
          <a:r>
            <a:rPr lang="es-CO" smtClean="0"/>
            <a:t>Limitada señalización en retenes de la autoridad. </a:t>
          </a:r>
          <a:endParaRPr lang="es-CO"/>
        </a:p>
      </dgm:t>
    </dgm:pt>
    <dgm:pt modelId="{ED7A9F31-959D-40E7-BD25-472856FA48B6}" type="parTrans" cxnId="{C95AAD0A-7D52-4813-89C6-04601999366E}">
      <dgm:prSet/>
      <dgm:spPr/>
      <dgm:t>
        <a:bodyPr/>
        <a:lstStyle/>
        <a:p>
          <a:endParaRPr lang="es-ES"/>
        </a:p>
      </dgm:t>
    </dgm:pt>
    <dgm:pt modelId="{6BCD6ADF-7165-4B2D-B4B2-35FE1AB8A729}" type="sibTrans" cxnId="{C95AAD0A-7D52-4813-89C6-04601999366E}">
      <dgm:prSet/>
      <dgm:spPr/>
      <dgm:t>
        <a:bodyPr/>
        <a:lstStyle/>
        <a:p>
          <a:endParaRPr lang="es-ES"/>
        </a:p>
      </dgm:t>
    </dgm:pt>
    <dgm:pt modelId="{468EBC04-FB72-4343-802B-F4B72C5D98B8}">
      <dgm:prSet/>
      <dgm:spPr/>
      <dgm:t>
        <a:bodyPr/>
        <a:lstStyle/>
        <a:p>
          <a:r>
            <a:rPr lang="es-CO" dirty="0" smtClean="0"/>
            <a:t>Evidencia de temor a la autoridad de tránsito hace que se busquen alternativas de escape.</a:t>
          </a:r>
          <a:endParaRPr lang="es-CO" dirty="0"/>
        </a:p>
      </dgm:t>
    </dgm:pt>
    <dgm:pt modelId="{E1E98859-E71B-4ED0-ACB7-56CE81E81D7B}" type="parTrans" cxnId="{F9C10D14-C48D-4A48-B378-52135BF999AE}">
      <dgm:prSet/>
      <dgm:spPr/>
      <dgm:t>
        <a:bodyPr/>
        <a:lstStyle/>
        <a:p>
          <a:endParaRPr lang="es-ES"/>
        </a:p>
      </dgm:t>
    </dgm:pt>
    <dgm:pt modelId="{5EC3322F-5470-4390-A658-A163707D377D}" type="sibTrans" cxnId="{F9C10D14-C48D-4A48-B378-52135BF999AE}">
      <dgm:prSet/>
      <dgm:spPr/>
      <dgm:t>
        <a:bodyPr/>
        <a:lstStyle/>
        <a:p>
          <a:endParaRPr lang="es-ES"/>
        </a:p>
      </dgm:t>
    </dgm:pt>
    <dgm:pt modelId="{469A98FB-B497-4232-B549-ABB039501A34}">
      <dgm:prSet/>
      <dgm:spPr/>
      <dgm:t>
        <a:bodyPr/>
        <a:lstStyle/>
        <a:p>
          <a:r>
            <a:rPr lang="es-CO" smtClean="0"/>
            <a:t>Como moteros y motociclistas generar alianzas con la ITTB para promover acciones conjuntas. </a:t>
          </a:r>
          <a:endParaRPr lang="es-CO"/>
        </a:p>
      </dgm:t>
    </dgm:pt>
    <dgm:pt modelId="{D4A08249-BAFF-4A03-9A56-0B43472B7D47}" type="parTrans" cxnId="{7658C346-F5F5-4A90-90E1-CC7B25586C72}">
      <dgm:prSet/>
      <dgm:spPr/>
      <dgm:t>
        <a:bodyPr/>
        <a:lstStyle/>
        <a:p>
          <a:endParaRPr lang="es-ES"/>
        </a:p>
      </dgm:t>
    </dgm:pt>
    <dgm:pt modelId="{A16F4ADA-1BD8-4702-B038-715CFDE1A150}" type="sibTrans" cxnId="{7658C346-F5F5-4A90-90E1-CC7B25586C72}">
      <dgm:prSet/>
      <dgm:spPr/>
      <dgm:t>
        <a:bodyPr/>
        <a:lstStyle/>
        <a:p>
          <a:endParaRPr lang="es-ES"/>
        </a:p>
      </dgm:t>
    </dgm:pt>
    <dgm:pt modelId="{01E2C149-F30E-40DF-A703-05272854A0CB}">
      <dgm:prSet/>
      <dgm:spPr/>
      <dgm:t>
        <a:bodyPr/>
        <a:lstStyle/>
        <a:p>
          <a:r>
            <a:rPr lang="es-CO" dirty="0" smtClean="0"/>
            <a:t>Establecer reuniones con transporte público para propiciar escenarios de diálogos que analicen el problema de movilidad.</a:t>
          </a:r>
          <a:endParaRPr lang="es-CO" dirty="0"/>
        </a:p>
      </dgm:t>
    </dgm:pt>
    <dgm:pt modelId="{139030C5-EE51-437B-A1DB-9BC73B8F90A1}" type="parTrans" cxnId="{B0773F31-6631-4EF2-981D-D00CF64138EA}">
      <dgm:prSet/>
      <dgm:spPr/>
      <dgm:t>
        <a:bodyPr/>
        <a:lstStyle/>
        <a:p>
          <a:endParaRPr lang="es-ES"/>
        </a:p>
      </dgm:t>
    </dgm:pt>
    <dgm:pt modelId="{6D61B22F-44D0-462D-9F93-B82B12099D45}" type="sibTrans" cxnId="{B0773F31-6631-4EF2-981D-D00CF64138EA}">
      <dgm:prSet/>
      <dgm:spPr/>
      <dgm:t>
        <a:bodyPr/>
        <a:lstStyle/>
        <a:p>
          <a:endParaRPr lang="es-ES"/>
        </a:p>
      </dgm:t>
    </dgm:pt>
    <dgm:pt modelId="{BF30779F-59F1-4D86-BF3D-BA3500E68462}">
      <dgm:prSet/>
      <dgm:spPr/>
      <dgm:t>
        <a:bodyPr/>
        <a:lstStyle/>
        <a:p>
          <a:r>
            <a:rPr lang="es-CO" dirty="0" smtClean="0"/>
            <a:t>Acompañar a la </a:t>
          </a:r>
          <a:r>
            <a:rPr lang="es-CO" dirty="0" err="1" smtClean="0"/>
            <a:t>ITTB</a:t>
          </a:r>
          <a:r>
            <a:rPr lang="es-CO" dirty="0" smtClean="0"/>
            <a:t> cuando requiera apoyo en acciones sociales. </a:t>
          </a:r>
          <a:endParaRPr lang="es-CO" dirty="0"/>
        </a:p>
      </dgm:t>
    </dgm:pt>
    <dgm:pt modelId="{133E443D-C1F9-4EF2-A621-348A2BBF57FC}" type="parTrans" cxnId="{BEAF5A34-9EC1-442F-803C-253AEF341546}">
      <dgm:prSet/>
      <dgm:spPr/>
      <dgm:t>
        <a:bodyPr/>
        <a:lstStyle/>
        <a:p>
          <a:endParaRPr lang="es-ES"/>
        </a:p>
      </dgm:t>
    </dgm:pt>
    <dgm:pt modelId="{8DDD7A02-A252-4225-A157-69E6943DE728}" type="sibTrans" cxnId="{BEAF5A34-9EC1-442F-803C-253AEF341546}">
      <dgm:prSet/>
      <dgm:spPr/>
      <dgm:t>
        <a:bodyPr/>
        <a:lstStyle/>
        <a:p>
          <a:endParaRPr lang="es-ES"/>
        </a:p>
      </dgm:t>
    </dgm:pt>
    <dgm:pt modelId="{7B3E0A9E-EFAE-460E-983D-3D5783C4D0C0}" type="pres">
      <dgm:prSet presAssocID="{DFDCC9E8-1E57-4F6A-96FC-7091C356BE0B}" presName="Name0" presStyleCnt="0">
        <dgm:presLayoutVars>
          <dgm:dir/>
          <dgm:animLvl val="lvl"/>
          <dgm:resizeHandles val="exact"/>
        </dgm:presLayoutVars>
      </dgm:prSet>
      <dgm:spPr/>
      <dgm:t>
        <a:bodyPr/>
        <a:lstStyle/>
        <a:p>
          <a:endParaRPr lang="es-ES"/>
        </a:p>
      </dgm:t>
    </dgm:pt>
    <dgm:pt modelId="{11589843-7F2A-4167-96F9-EDBEEDA53F2B}" type="pres">
      <dgm:prSet presAssocID="{1146ED23-7D71-4AC4-95B9-E0062D5E798B}" presName="composite" presStyleCnt="0"/>
      <dgm:spPr/>
    </dgm:pt>
    <dgm:pt modelId="{42ED6C40-2B1B-4019-ADDC-6B0FA82AC78A}" type="pres">
      <dgm:prSet presAssocID="{1146ED23-7D71-4AC4-95B9-E0062D5E798B}" presName="parTx" presStyleLbl="alignNode1" presStyleIdx="0" presStyleCnt="3">
        <dgm:presLayoutVars>
          <dgm:chMax val="0"/>
          <dgm:chPref val="0"/>
          <dgm:bulletEnabled val="1"/>
        </dgm:presLayoutVars>
      </dgm:prSet>
      <dgm:spPr/>
      <dgm:t>
        <a:bodyPr/>
        <a:lstStyle/>
        <a:p>
          <a:endParaRPr lang="es-ES"/>
        </a:p>
      </dgm:t>
    </dgm:pt>
    <dgm:pt modelId="{983B3610-449B-43CA-ACE0-AC1E7DE9C4BE}" type="pres">
      <dgm:prSet presAssocID="{1146ED23-7D71-4AC4-95B9-E0062D5E798B}" presName="desTx" presStyleLbl="alignAccFollowNode1" presStyleIdx="0" presStyleCnt="3">
        <dgm:presLayoutVars>
          <dgm:bulletEnabled val="1"/>
        </dgm:presLayoutVars>
      </dgm:prSet>
      <dgm:spPr/>
      <dgm:t>
        <a:bodyPr/>
        <a:lstStyle/>
        <a:p>
          <a:endParaRPr lang="es-ES"/>
        </a:p>
      </dgm:t>
    </dgm:pt>
    <dgm:pt modelId="{CCB189D9-850A-408F-9BDF-F4CD89578C11}" type="pres">
      <dgm:prSet presAssocID="{447B34ED-902D-4CEC-83A5-1F1B38E43990}" presName="space" presStyleCnt="0"/>
      <dgm:spPr/>
    </dgm:pt>
    <dgm:pt modelId="{48991B18-5849-4922-98D5-03AC7DBC47F5}" type="pres">
      <dgm:prSet presAssocID="{9F0FC356-4134-424A-9943-DA63B3D24B4C}" presName="composite" presStyleCnt="0"/>
      <dgm:spPr/>
    </dgm:pt>
    <dgm:pt modelId="{68B6D372-6176-4B4D-A175-010DF04BFFA1}" type="pres">
      <dgm:prSet presAssocID="{9F0FC356-4134-424A-9943-DA63B3D24B4C}" presName="parTx" presStyleLbl="alignNode1" presStyleIdx="1" presStyleCnt="3">
        <dgm:presLayoutVars>
          <dgm:chMax val="0"/>
          <dgm:chPref val="0"/>
          <dgm:bulletEnabled val="1"/>
        </dgm:presLayoutVars>
      </dgm:prSet>
      <dgm:spPr/>
      <dgm:t>
        <a:bodyPr/>
        <a:lstStyle/>
        <a:p>
          <a:endParaRPr lang="es-ES"/>
        </a:p>
      </dgm:t>
    </dgm:pt>
    <dgm:pt modelId="{A484101A-24DC-429C-B0E0-EA1CD6ACAE16}" type="pres">
      <dgm:prSet presAssocID="{9F0FC356-4134-424A-9943-DA63B3D24B4C}" presName="desTx" presStyleLbl="alignAccFollowNode1" presStyleIdx="1" presStyleCnt="3">
        <dgm:presLayoutVars>
          <dgm:bulletEnabled val="1"/>
        </dgm:presLayoutVars>
      </dgm:prSet>
      <dgm:spPr/>
      <dgm:t>
        <a:bodyPr/>
        <a:lstStyle/>
        <a:p>
          <a:endParaRPr lang="es-ES"/>
        </a:p>
      </dgm:t>
    </dgm:pt>
    <dgm:pt modelId="{617D1158-E61B-4F68-92B9-A5693A4059AE}" type="pres">
      <dgm:prSet presAssocID="{72A1ABC4-7971-44DB-B6F7-85BAFA24B9BA}" presName="space" presStyleCnt="0"/>
      <dgm:spPr/>
    </dgm:pt>
    <dgm:pt modelId="{E1AC920F-BB48-4304-9C03-341F4460191F}" type="pres">
      <dgm:prSet presAssocID="{C5B47880-8F73-4525-A206-E10DA375E8F2}" presName="composite" presStyleCnt="0"/>
      <dgm:spPr/>
    </dgm:pt>
    <dgm:pt modelId="{683E7550-80C5-49F5-A2E4-3F0936BA89D7}" type="pres">
      <dgm:prSet presAssocID="{C5B47880-8F73-4525-A206-E10DA375E8F2}" presName="parTx" presStyleLbl="alignNode1" presStyleIdx="2" presStyleCnt="3">
        <dgm:presLayoutVars>
          <dgm:chMax val="0"/>
          <dgm:chPref val="0"/>
          <dgm:bulletEnabled val="1"/>
        </dgm:presLayoutVars>
      </dgm:prSet>
      <dgm:spPr/>
      <dgm:t>
        <a:bodyPr/>
        <a:lstStyle/>
        <a:p>
          <a:endParaRPr lang="es-ES"/>
        </a:p>
      </dgm:t>
    </dgm:pt>
    <dgm:pt modelId="{03912A38-5C38-4946-8A26-03C64807F218}" type="pres">
      <dgm:prSet presAssocID="{C5B47880-8F73-4525-A206-E10DA375E8F2}" presName="desTx" presStyleLbl="alignAccFollowNode1" presStyleIdx="2" presStyleCnt="3">
        <dgm:presLayoutVars>
          <dgm:bulletEnabled val="1"/>
        </dgm:presLayoutVars>
      </dgm:prSet>
      <dgm:spPr/>
      <dgm:t>
        <a:bodyPr/>
        <a:lstStyle/>
        <a:p>
          <a:endParaRPr lang="es-ES"/>
        </a:p>
      </dgm:t>
    </dgm:pt>
  </dgm:ptLst>
  <dgm:cxnLst>
    <dgm:cxn modelId="{4DB5EA7E-DEF2-E84D-9C9F-BCCA04AD8C96}" type="presOf" srcId="{C5B47880-8F73-4525-A206-E10DA375E8F2}" destId="{683E7550-80C5-49F5-A2E4-3F0936BA89D7}" srcOrd="0" destOrd="0" presId="urn:microsoft.com/office/officeart/2005/8/layout/hList1"/>
    <dgm:cxn modelId="{7AE6ED9B-C577-4F6F-9EC5-04D35D6EB748}" srcId="{9F0FC356-4134-424A-9943-DA63B3D24B4C}" destId="{6B5E18A8-3B79-4018-8E66-A332FDC36A27}" srcOrd="4" destOrd="0" parTransId="{3ABEF2A0-37CB-424A-B005-6DFFBED1CC76}" sibTransId="{01AD89EF-C5CD-4550-B8F9-91E89A2F779A}"/>
    <dgm:cxn modelId="{23182ADA-DEDB-B249-857D-559941DEB0F0}" type="presOf" srcId="{B18ABA22-B1AC-4C39-8CAB-F9BF0F0585D1}" destId="{983B3610-449B-43CA-ACE0-AC1E7DE9C4BE}" srcOrd="0" destOrd="3" presId="urn:microsoft.com/office/officeart/2005/8/layout/hList1"/>
    <dgm:cxn modelId="{E955CBA0-ED49-4738-AA26-2A0680070502}" srcId="{1146ED23-7D71-4AC4-95B9-E0062D5E798B}" destId="{0DE13928-1077-4F52-8B91-5D003B498682}" srcOrd="8" destOrd="0" parTransId="{77C8DF47-1E70-4406-A239-E5C7D432571D}" sibTransId="{A541E552-62F4-4CFA-AAEC-970BB2012B48}"/>
    <dgm:cxn modelId="{27E1E3A5-A974-7541-8C5D-230B563575E2}" type="presOf" srcId="{BF30779F-59F1-4D86-BF3D-BA3500E68462}" destId="{03912A38-5C38-4946-8A26-03C64807F218}" srcOrd="0" destOrd="3" presId="urn:microsoft.com/office/officeart/2005/8/layout/hList1"/>
    <dgm:cxn modelId="{7658C346-F5F5-4A90-90E1-CC7B25586C72}" srcId="{C5B47880-8F73-4525-A206-E10DA375E8F2}" destId="{469A98FB-B497-4232-B549-ABB039501A34}" srcOrd="1" destOrd="0" parTransId="{D4A08249-BAFF-4A03-9A56-0B43472B7D47}" sibTransId="{A16F4ADA-1BD8-4702-B038-715CFDE1A150}"/>
    <dgm:cxn modelId="{BBFD0E15-2548-5B4B-AB36-D984AF0F02A5}" type="presOf" srcId="{01E2C149-F30E-40DF-A703-05272854A0CB}" destId="{03912A38-5C38-4946-8A26-03C64807F218}" srcOrd="0" destOrd="2" presId="urn:microsoft.com/office/officeart/2005/8/layout/hList1"/>
    <dgm:cxn modelId="{1CA98CAD-F52B-9548-A47D-395145C9AA89}" type="presOf" srcId="{805853BC-DE22-49D2-864D-2B2144B2C1C4}" destId="{A484101A-24DC-429C-B0E0-EA1CD6ACAE16}" srcOrd="0" destOrd="5" presId="urn:microsoft.com/office/officeart/2005/8/layout/hList1"/>
    <dgm:cxn modelId="{C24F4221-1DCD-4887-87D9-D40A8F5109FA}" srcId="{DFDCC9E8-1E57-4F6A-96FC-7091C356BE0B}" destId="{C5B47880-8F73-4525-A206-E10DA375E8F2}" srcOrd="2" destOrd="0" parTransId="{A79A3177-C247-4634-A509-0FB8552E53C2}" sibTransId="{9889C645-5C5E-4D5F-89B7-1CEA21BBE437}"/>
    <dgm:cxn modelId="{42F30BF3-7487-2E42-8AFE-40575750643F}" type="presOf" srcId="{ADC8F1DC-C5CE-49C0-BD7D-06BEA30E1A2D}" destId="{A484101A-24DC-429C-B0E0-EA1CD6ACAE16}" srcOrd="0" destOrd="1" presId="urn:microsoft.com/office/officeart/2005/8/layout/hList1"/>
    <dgm:cxn modelId="{82687C29-E4EA-47F6-B60E-F3874D7DED48}" srcId="{1146ED23-7D71-4AC4-95B9-E0062D5E798B}" destId="{E31534CC-ED47-4243-ADD0-84ED08E1A602}" srcOrd="6" destOrd="0" parTransId="{8BE2BA00-9983-485B-B015-5F21AD8F483A}" sibTransId="{5329135F-CBA3-4D85-B13A-1B5263FD09CA}"/>
    <dgm:cxn modelId="{B7C247FF-6A42-874A-B6C6-1341CB04DCDF}" type="presOf" srcId="{0DE13928-1077-4F52-8B91-5D003B498682}" destId="{983B3610-449B-43CA-ACE0-AC1E7DE9C4BE}" srcOrd="0" destOrd="8" presId="urn:microsoft.com/office/officeart/2005/8/layout/hList1"/>
    <dgm:cxn modelId="{3ACF8CA8-5279-49FE-A861-C2233F8C61CE}" srcId="{1146ED23-7D71-4AC4-95B9-E0062D5E798B}" destId="{B18ABA22-B1AC-4C39-8CAB-F9BF0F0585D1}" srcOrd="3" destOrd="0" parTransId="{B68B2D5E-0D28-44D7-998E-18A87FE9BBBC}" sibTransId="{25C6BC21-55D0-4D4A-ADE1-ECCAE8FABA04}"/>
    <dgm:cxn modelId="{374D8D7A-F799-1440-9EAF-DA17F7CBB79B}" type="presOf" srcId="{4A8CDE69-925F-4D57-9231-943AFC4326BA}" destId="{03912A38-5C38-4946-8A26-03C64807F218}" srcOrd="0" destOrd="0" presId="urn:microsoft.com/office/officeart/2005/8/layout/hList1"/>
    <dgm:cxn modelId="{4ABBF87C-461A-3545-B9CA-FE5122192CD3}" type="presOf" srcId="{557D2291-1D96-46A9-BCB9-ED5216ADC44A}" destId="{983B3610-449B-43CA-ACE0-AC1E7DE9C4BE}" srcOrd="0" destOrd="5" presId="urn:microsoft.com/office/officeart/2005/8/layout/hList1"/>
    <dgm:cxn modelId="{F0E31C35-4D37-42AC-AAD2-2A09FEBEAA98}" srcId="{9F0FC356-4134-424A-9943-DA63B3D24B4C}" destId="{EC4F2092-532E-4703-AD2C-F174EF6DB363}" srcOrd="0" destOrd="0" parTransId="{BB531E19-2543-4B36-B4A7-62590C0F94C9}" sibTransId="{330211C7-DCFD-421A-9D18-44F637DC12AF}"/>
    <dgm:cxn modelId="{3F3868FC-D793-4F30-BB9A-CBB979E319DB}" srcId="{9F0FC356-4134-424A-9943-DA63B3D24B4C}" destId="{ADC8F1DC-C5CE-49C0-BD7D-06BEA30E1A2D}" srcOrd="1" destOrd="0" parTransId="{2383DFFE-11B7-47C0-90BF-0B91B58F1449}" sibTransId="{FC2C9820-0A8B-44A6-A38B-B72624CA8EA0}"/>
    <dgm:cxn modelId="{6A04948E-00D3-7941-A9B3-DEB4F8599C3C}" type="presOf" srcId="{E31534CC-ED47-4243-ADD0-84ED08E1A602}" destId="{983B3610-449B-43CA-ACE0-AC1E7DE9C4BE}" srcOrd="0" destOrd="6" presId="urn:microsoft.com/office/officeart/2005/8/layout/hList1"/>
    <dgm:cxn modelId="{8E6C8EC9-9FEC-EE40-8DD3-88BD44476764}" type="presOf" srcId="{468EBC04-FB72-4343-802B-F4B72C5D98B8}" destId="{A484101A-24DC-429C-B0E0-EA1CD6ACAE16}" srcOrd="0" destOrd="6" presId="urn:microsoft.com/office/officeart/2005/8/layout/hList1"/>
    <dgm:cxn modelId="{0C92F359-D1B2-4D6E-9572-FA090FC60164}" srcId="{DFDCC9E8-1E57-4F6A-96FC-7091C356BE0B}" destId="{9F0FC356-4134-424A-9943-DA63B3D24B4C}" srcOrd="1" destOrd="0" parTransId="{92E9F1B9-5885-4C22-B678-F3ED01BDBBCB}" sibTransId="{72A1ABC4-7971-44DB-B6F7-85BAFA24B9BA}"/>
    <dgm:cxn modelId="{7938D174-C563-499D-8EAA-BD716CEC1A66}" srcId="{1146ED23-7D71-4AC4-95B9-E0062D5E798B}" destId="{DDFE866C-3168-4DC6-8033-0CF37CBBF0CF}" srcOrd="7" destOrd="0" parTransId="{22F3FBFC-064B-421F-86F1-28768419F002}" sibTransId="{812B64A6-F586-4864-B980-F4DD735B0F63}"/>
    <dgm:cxn modelId="{2533F531-5E91-42F7-8BEF-AFBB1B0503F4}" srcId="{C5B47880-8F73-4525-A206-E10DA375E8F2}" destId="{4A8CDE69-925F-4D57-9231-943AFC4326BA}" srcOrd="0" destOrd="0" parTransId="{E472CCBD-9026-4962-BFFA-15BF3576C37B}" sibTransId="{DB5621D0-21DA-4A11-B81D-8E76AFB9A114}"/>
    <dgm:cxn modelId="{9EA45E28-E89A-F843-8056-26165B97A756}" type="presOf" srcId="{DFDCC9E8-1E57-4F6A-96FC-7091C356BE0B}" destId="{7B3E0A9E-EFAE-460E-983D-3D5783C4D0C0}" srcOrd="0" destOrd="0" presId="urn:microsoft.com/office/officeart/2005/8/layout/hList1"/>
    <dgm:cxn modelId="{2CDC15B4-1606-DA46-B5B0-5840E92595ED}" type="presOf" srcId="{C7B43093-1A1F-43E0-8736-DA7168FB8AC3}" destId="{983B3610-449B-43CA-ACE0-AC1E7DE9C4BE}" srcOrd="0" destOrd="1" presId="urn:microsoft.com/office/officeart/2005/8/layout/hList1"/>
    <dgm:cxn modelId="{55965CD6-D574-7843-B30C-4794DD0A5F50}" type="presOf" srcId="{EC4F2092-532E-4703-AD2C-F174EF6DB363}" destId="{A484101A-24DC-429C-B0E0-EA1CD6ACAE16}" srcOrd="0" destOrd="0" presId="urn:microsoft.com/office/officeart/2005/8/layout/hList1"/>
    <dgm:cxn modelId="{F1DFE145-271B-4342-A556-61FFDE406D84}" type="presOf" srcId="{A2F3BBEF-6FCB-45D0-B729-C67DD914E96E}" destId="{983B3610-449B-43CA-ACE0-AC1E7DE9C4BE}" srcOrd="0" destOrd="2" presId="urn:microsoft.com/office/officeart/2005/8/layout/hList1"/>
    <dgm:cxn modelId="{ABBC1B6F-05D1-D440-813A-637056688263}" type="presOf" srcId="{469A98FB-B497-4232-B549-ABB039501A34}" destId="{03912A38-5C38-4946-8A26-03C64807F218}" srcOrd="0" destOrd="1" presId="urn:microsoft.com/office/officeart/2005/8/layout/hList1"/>
    <dgm:cxn modelId="{2246A53F-2DFD-F44F-A1BB-D9CCB24CE4F8}" type="presOf" srcId="{DDFE866C-3168-4DC6-8033-0CF37CBBF0CF}" destId="{983B3610-449B-43CA-ACE0-AC1E7DE9C4BE}" srcOrd="0" destOrd="7" presId="urn:microsoft.com/office/officeart/2005/8/layout/hList1"/>
    <dgm:cxn modelId="{C3570AB4-B880-43D1-9236-39D49CFCECE7}" srcId="{1146ED23-7D71-4AC4-95B9-E0062D5E798B}" destId="{253ECE43-5DA9-4D3A-8668-E18AF9FA1D15}" srcOrd="4" destOrd="0" parTransId="{A0828AAA-65E0-43BE-9A69-82D5EE24AEE5}" sibTransId="{52010693-3088-495E-A574-536B697836E0}"/>
    <dgm:cxn modelId="{9EFD88B0-82A6-43BC-B9B1-DEA5258B3EB8}" srcId="{1146ED23-7D71-4AC4-95B9-E0062D5E798B}" destId="{A2F3BBEF-6FCB-45D0-B729-C67DD914E96E}" srcOrd="2" destOrd="0" parTransId="{23018E81-C9A3-4505-A74E-1B12697D194C}" sibTransId="{E3D61D8C-AE67-4244-A4A6-EBF3A602ACE6}"/>
    <dgm:cxn modelId="{520EA508-FB67-466C-9555-EBB09B2C420C}" srcId="{DFDCC9E8-1E57-4F6A-96FC-7091C356BE0B}" destId="{1146ED23-7D71-4AC4-95B9-E0062D5E798B}" srcOrd="0" destOrd="0" parTransId="{0457A3BE-A1CF-419A-8BF8-1E7D2E858CE2}" sibTransId="{447B34ED-902D-4CEC-83A5-1F1B38E43990}"/>
    <dgm:cxn modelId="{9E3908EA-5C0C-47BA-A3E0-CD87868F57C5}" srcId="{9F0FC356-4134-424A-9943-DA63B3D24B4C}" destId="{D41A9270-046C-4069-92B4-09B6F30094BD}" srcOrd="3" destOrd="0" parTransId="{DA134FC6-6C43-4855-9476-D11A6AD0B2F7}" sibTransId="{93651827-5500-4C18-9457-1DC2089AB4E2}"/>
    <dgm:cxn modelId="{E6043ED6-826B-B34E-85EB-3D79C47D8C6F}" type="presOf" srcId="{1146ED23-7D71-4AC4-95B9-E0062D5E798B}" destId="{42ED6C40-2B1B-4019-ADDC-6B0FA82AC78A}" srcOrd="0" destOrd="0" presId="urn:microsoft.com/office/officeart/2005/8/layout/hList1"/>
    <dgm:cxn modelId="{767C4F52-40D8-484D-9386-946145557D22}" srcId="{1146ED23-7D71-4AC4-95B9-E0062D5E798B}" destId="{557D2291-1D96-46A9-BCB9-ED5216ADC44A}" srcOrd="5" destOrd="0" parTransId="{470810B5-A1F9-47C9-A7A8-C2031666EAE3}" sibTransId="{38F3CDC2-E913-44FA-BE72-F41FC7FFFDBA}"/>
    <dgm:cxn modelId="{B0773F31-6631-4EF2-981D-D00CF64138EA}" srcId="{C5B47880-8F73-4525-A206-E10DA375E8F2}" destId="{01E2C149-F30E-40DF-A703-05272854A0CB}" srcOrd="2" destOrd="0" parTransId="{139030C5-EE51-437B-A1DB-9BC73B8F90A1}" sibTransId="{6D61B22F-44D0-462D-9F93-B82B12099D45}"/>
    <dgm:cxn modelId="{B340F4D2-9D69-40C9-A42A-6A2222FFE8D4}" srcId="{9F0FC356-4134-424A-9943-DA63B3D24B4C}" destId="{D5C8E995-37AD-467F-956D-7AEC881FA37C}" srcOrd="2" destOrd="0" parTransId="{CE141EC4-FCB1-45C5-BBF2-56691D51C1FB}" sibTransId="{44934929-4130-4512-AE19-3D67C77FC514}"/>
    <dgm:cxn modelId="{CE6600DC-A439-DE4C-9452-B32C6FDAACB1}" type="presOf" srcId="{9F0FC356-4134-424A-9943-DA63B3D24B4C}" destId="{68B6D372-6176-4B4D-A175-010DF04BFFA1}" srcOrd="0" destOrd="0" presId="urn:microsoft.com/office/officeart/2005/8/layout/hList1"/>
    <dgm:cxn modelId="{F9C10D14-C48D-4A48-B378-52135BF999AE}" srcId="{9F0FC356-4134-424A-9943-DA63B3D24B4C}" destId="{468EBC04-FB72-4343-802B-F4B72C5D98B8}" srcOrd="6" destOrd="0" parTransId="{E1E98859-E71B-4ED0-ACB7-56CE81E81D7B}" sibTransId="{5EC3322F-5470-4390-A658-A163707D377D}"/>
    <dgm:cxn modelId="{BC46ED30-A9FB-E34B-BB01-D426F15342AC}" type="presOf" srcId="{6B5E18A8-3B79-4018-8E66-A332FDC36A27}" destId="{A484101A-24DC-429C-B0E0-EA1CD6ACAE16}" srcOrd="0" destOrd="4" presId="urn:microsoft.com/office/officeart/2005/8/layout/hList1"/>
    <dgm:cxn modelId="{714CAA5C-1739-46D2-8920-8F6C2A668A3B}" srcId="{1146ED23-7D71-4AC4-95B9-E0062D5E798B}" destId="{5CC67DF2-0AC8-4867-9C23-70278C926E12}" srcOrd="0" destOrd="0" parTransId="{BC98B999-29A4-432E-82D6-01FF8ACBF609}" sibTransId="{C482A57A-9252-4D95-AF97-75DB2A410EA9}"/>
    <dgm:cxn modelId="{B555FE27-2BAE-438E-87E4-3924D9AE804E}" srcId="{1146ED23-7D71-4AC4-95B9-E0062D5E798B}" destId="{C7B43093-1A1F-43E0-8736-DA7168FB8AC3}" srcOrd="1" destOrd="0" parTransId="{54F257D2-304C-4577-A3FE-72719213F8B2}" sibTransId="{C23EFE82-E788-44D4-86C2-60E931AA202D}"/>
    <dgm:cxn modelId="{B71D68DE-BBC2-CC4E-8EA5-D50C98B6627A}" type="presOf" srcId="{D41A9270-046C-4069-92B4-09B6F30094BD}" destId="{A484101A-24DC-429C-B0E0-EA1CD6ACAE16}" srcOrd="0" destOrd="3" presId="urn:microsoft.com/office/officeart/2005/8/layout/hList1"/>
    <dgm:cxn modelId="{BEA850DA-F548-9346-A364-7B4FE8803264}" type="presOf" srcId="{253ECE43-5DA9-4D3A-8668-E18AF9FA1D15}" destId="{983B3610-449B-43CA-ACE0-AC1E7DE9C4BE}" srcOrd="0" destOrd="4" presId="urn:microsoft.com/office/officeart/2005/8/layout/hList1"/>
    <dgm:cxn modelId="{BEAF5A34-9EC1-442F-803C-253AEF341546}" srcId="{C5B47880-8F73-4525-A206-E10DA375E8F2}" destId="{BF30779F-59F1-4D86-BF3D-BA3500E68462}" srcOrd="3" destOrd="0" parTransId="{133E443D-C1F9-4EF2-A621-348A2BBF57FC}" sibTransId="{8DDD7A02-A252-4225-A157-69E6943DE728}"/>
    <dgm:cxn modelId="{C95AAD0A-7D52-4813-89C6-04601999366E}" srcId="{9F0FC356-4134-424A-9943-DA63B3D24B4C}" destId="{805853BC-DE22-49D2-864D-2B2144B2C1C4}" srcOrd="5" destOrd="0" parTransId="{ED7A9F31-959D-40E7-BD25-472856FA48B6}" sibTransId="{6BCD6ADF-7165-4B2D-B4B2-35FE1AB8A729}"/>
    <dgm:cxn modelId="{2372EF38-26DD-D440-BC0B-CCC94FF90E4F}" type="presOf" srcId="{5CC67DF2-0AC8-4867-9C23-70278C926E12}" destId="{983B3610-449B-43CA-ACE0-AC1E7DE9C4BE}" srcOrd="0" destOrd="0" presId="urn:microsoft.com/office/officeart/2005/8/layout/hList1"/>
    <dgm:cxn modelId="{A1C91204-DA55-5C4B-98DE-675152D47382}" type="presOf" srcId="{D5C8E995-37AD-467F-956D-7AEC881FA37C}" destId="{A484101A-24DC-429C-B0E0-EA1CD6ACAE16}" srcOrd="0" destOrd="2" presId="urn:microsoft.com/office/officeart/2005/8/layout/hList1"/>
    <dgm:cxn modelId="{A2C7ABEA-06BD-2143-8079-7C351FBAC2B6}" type="presParOf" srcId="{7B3E0A9E-EFAE-460E-983D-3D5783C4D0C0}" destId="{11589843-7F2A-4167-96F9-EDBEEDA53F2B}" srcOrd="0" destOrd="0" presId="urn:microsoft.com/office/officeart/2005/8/layout/hList1"/>
    <dgm:cxn modelId="{CD8C9805-EEA1-BB4C-8F67-375D2C8A6AF9}" type="presParOf" srcId="{11589843-7F2A-4167-96F9-EDBEEDA53F2B}" destId="{42ED6C40-2B1B-4019-ADDC-6B0FA82AC78A}" srcOrd="0" destOrd="0" presId="urn:microsoft.com/office/officeart/2005/8/layout/hList1"/>
    <dgm:cxn modelId="{28BC1494-FCE0-D346-87E6-59CCF5E5100E}" type="presParOf" srcId="{11589843-7F2A-4167-96F9-EDBEEDA53F2B}" destId="{983B3610-449B-43CA-ACE0-AC1E7DE9C4BE}" srcOrd="1" destOrd="0" presId="urn:microsoft.com/office/officeart/2005/8/layout/hList1"/>
    <dgm:cxn modelId="{32441A02-137D-AF4D-890E-60E06254C607}" type="presParOf" srcId="{7B3E0A9E-EFAE-460E-983D-3D5783C4D0C0}" destId="{CCB189D9-850A-408F-9BDF-F4CD89578C11}" srcOrd="1" destOrd="0" presId="urn:microsoft.com/office/officeart/2005/8/layout/hList1"/>
    <dgm:cxn modelId="{4DBFDC7E-9DFC-A641-975F-A7D357792AD1}" type="presParOf" srcId="{7B3E0A9E-EFAE-460E-983D-3D5783C4D0C0}" destId="{48991B18-5849-4922-98D5-03AC7DBC47F5}" srcOrd="2" destOrd="0" presId="urn:microsoft.com/office/officeart/2005/8/layout/hList1"/>
    <dgm:cxn modelId="{66BF5C38-9208-D040-A4E1-26FAEA4981BB}" type="presParOf" srcId="{48991B18-5849-4922-98D5-03AC7DBC47F5}" destId="{68B6D372-6176-4B4D-A175-010DF04BFFA1}" srcOrd="0" destOrd="0" presId="urn:microsoft.com/office/officeart/2005/8/layout/hList1"/>
    <dgm:cxn modelId="{5C429D09-6BA7-CC48-9F08-5451E560E9BE}" type="presParOf" srcId="{48991B18-5849-4922-98D5-03AC7DBC47F5}" destId="{A484101A-24DC-429C-B0E0-EA1CD6ACAE16}" srcOrd="1" destOrd="0" presId="urn:microsoft.com/office/officeart/2005/8/layout/hList1"/>
    <dgm:cxn modelId="{59E22E7A-831B-9F4E-932C-E736D9BF7DC4}" type="presParOf" srcId="{7B3E0A9E-EFAE-460E-983D-3D5783C4D0C0}" destId="{617D1158-E61B-4F68-92B9-A5693A4059AE}" srcOrd="3" destOrd="0" presId="urn:microsoft.com/office/officeart/2005/8/layout/hList1"/>
    <dgm:cxn modelId="{1BB68190-8860-CB42-9359-AC6762E66D33}" type="presParOf" srcId="{7B3E0A9E-EFAE-460E-983D-3D5783C4D0C0}" destId="{E1AC920F-BB48-4304-9C03-341F4460191F}" srcOrd="4" destOrd="0" presId="urn:microsoft.com/office/officeart/2005/8/layout/hList1"/>
    <dgm:cxn modelId="{BD5B24EA-A762-8F4D-9E42-977B8FFDE48D}" type="presParOf" srcId="{E1AC920F-BB48-4304-9C03-341F4460191F}" destId="{683E7550-80C5-49F5-A2E4-3F0936BA89D7}" srcOrd="0" destOrd="0" presId="urn:microsoft.com/office/officeart/2005/8/layout/hList1"/>
    <dgm:cxn modelId="{6473BE3F-1325-BE41-9D3F-DFD3D3860940}" type="presParOf" srcId="{E1AC920F-BB48-4304-9C03-341F4460191F}" destId="{03912A38-5C38-4946-8A26-03C64807F218}"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DCC9E8-1E57-4F6A-96FC-7091C356BE0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1146ED23-7D71-4AC4-95B9-E0062D5E798B}">
      <dgm:prSet phldrT="[Texto]"/>
      <dgm:spPr/>
      <dgm:t>
        <a:bodyPr/>
        <a:lstStyle/>
        <a:p>
          <a:r>
            <a:rPr lang="es-ES_tradnl" b="1" dirty="0" smtClean="0">
              <a:latin typeface="Corbel" panose="020B0503020204020204" pitchFamily="34" charset="0"/>
            </a:rPr>
            <a:t>¿Como motociclistas cuáles son las situaciones problemas que generamos a la movilidad y seguridad vial de la </a:t>
          </a:r>
          <a:r>
            <a:rPr lang="es-ES_tradnl" b="1" dirty="0" err="1" smtClean="0">
              <a:latin typeface="Corbel" panose="020B0503020204020204" pitchFamily="34" charset="0"/>
            </a:rPr>
            <a:t>cudad</a:t>
          </a:r>
          <a:r>
            <a:rPr lang="es-ES_tradnl" b="1" dirty="0" smtClean="0">
              <a:latin typeface="Corbel" panose="020B0503020204020204" pitchFamily="34" charset="0"/>
            </a:rPr>
            <a:t>?</a:t>
          </a:r>
          <a:endParaRPr lang="es-ES" dirty="0">
            <a:latin typeface="Corbel" panose="020B0503020204020204" pitchFamily="34" charset="0"/>
          </a:endParaRPr>
        </a:p>
      </dgm:t>
    </dgm:pt>
    <dgm:pt modelId="{0457A3BE-A1CF-419A-8BF8-1E7D2E858CE2}" type="parTrans" cxnId="{520EA508-FB67-466C-9555-EBB09B2C420C}">
      <dgm:prSet/>
      <dgm:spPr/>
      <dgm:t>
        <a:bodyPr/>
        <a:lstStyle/>
        <a:p>
          <a:endParaRPr lang="es-ES">
            <a:latin typeface="Corbel" panose="020B0503020204020204" pitchFamily="34" charset="0"/>
          </a:endParaRPr>
        </a:p>
      </dgm:t>
    </dgm:pt>
    <dgm:pt modelId="{447B34ED-902D-4CEC-83A5-1F1B38E43990}" type="sibTrans" cxnId="{520EA508-FB67-466C-9555-EBB09B2C420C}">
      <dgm:prSet/>
      <dgm:spPr/>
      <dgm:t>
        <a:bodyPr/>
        <a:lstStyle/>
        <a:p>
          <a:endParaRPr lang="es-ES">
            <a:latin typeface="Corbel" panose="020B0503020204020204" pitchFamily="34" charset="0"/>
          </a:endParaRPr>
        </a:p>
      </dgm:t>
    </dgm:pt>
    <dgm:pt modelId="{5CC67DF2-0AC8-4867-9C23-70278C926E12}">
      <dgm:prSet phldrT="[Texto]"/>
      <dgm:spPr/>
      <dgm:t>
        <a:bodyPr/>
        <a:lstStyle/>
        <a:p>
          <a:r>
            <a:rPr lang="es-ES_tradnl" dirty="0" smtClean="0"/>
            <a:t>No atendemos las señales de tránsito. </a:t>
          </a:r>
          <a:endParaRPr lang="es-ES" dirty="0">
            <a:latin typeface="Corbel" panose="020B0503020204020204" pitchFamily="34" charset="0"/>
          </a:endParaRPr>
        </a:p>
      </dgm:t>
    </dgm:pt>
    <dgm:pt modelId="{BC98B999-29A4-432E-82D6-01FF8ACBF609}" type="parTrans" cxnId="{714CAA5C-1739-46D2-8920-8F6C2A668A3B}">
      <dgm:prSet/>
      <dgm:spPr/>
      <dgm:t>
        <a:bodyPr/>
        <a:lstStyle/>
        <a:p>
          <a:endParaRPr lang="es-ES">
            <a:latin typeface="Corbel" panose="020B0503020204020204" pitchFamily="34" charset="0"/>
          </a:endParaRPr>
        </a:p>
      </dgm:t>
    </dgm:pt>
    <dgm:pt modelId="{C482A57A-9252-4D95-AF97-75DB2A410EA9}" type="sibTrans" cxnId="{714CAA5C-1739-46D2-8920-8F6C2A668A3B}">
      <dgm:prSet/>
      <dgm:spPr/>
      <dgm:t>
        <a:bodyPr/>
        <a:lstStyle/>
        <a:p>
          <a:endParaRPr lang="es-ES">
            <a:latin typeface="Corbel" panose="020B0503020204020204" pitchFamily="34" charset="0"/>
          </a:endParaRPr>
        </a:p>
      </dgm:t>
    </dgm:pt>
    <dgm:pt modelId="{9F0FC356-4134-424A-9943-DA63B3D24B4C}">
      <dgm:prSet phldrT="[Texto]"/>
      <dgm:spPr>
        <a:solidFill>
          <a:schemeClr val="accent5">
            <a:lumMod val="75000"/>
          </a:schemeClr>
        </a:solidFill>
      </dgm:spPr>
      <dgm:t>
        <a:bodyPr/>
        <a:lstStyle/>
        <a:p>
          <a:r>
            <a:rPr lang="es-ES_tradnl" b="1" dirty="0" smtClean="0">
              <a:latin typeface="Corbel" panose="020B0503020204020204" pitchFamily="34" charset="0"/>
            </a:rPr>
            <a:t>¿Qué condiciones externas afectan nuestra movilidad y seguridad vial como actores de la vía?</a:t>
          </a:r>
          <a:endParaRPr lang="es-ES" dirty="0">
            <a:latin typeface="Corbel" panose="020B0503020204020204" pitchFamily="34" charset="0"/>
          </a:endParaRPr>
        </a:p>
      </dgm:t>
    </dgm:pt>
    <dgm:pt modelId="{92E9F1B9-5885-4C22-B678-F3ED01BDBBCB}" type="parTrans" cxnId="{0C92F359-D1B2-4D6E-9572-FA090FC60164}">
      <dgm:prSet/>
      <dgm:spPr/>
      <dgm:t>
        <a:bodyPr/>
        <a:lstStyle/>
        <a:p>
          <a:endParaRPr lang="es-ES">
            <a:latin typeface="Corbel" panose="020B0503020204020204" pitchFamily="34" charset="0"/>
          </a:endParaRPr>
        </a:p>
      </dgm:t>
    </dgm:pt>
    <dgm:pt modelId="{72A1ABC4-7971-44DB-B6F7-85BAFA24B9BA}" type="sibTrans" cxnId="{0C92F359-D1B2-4D6E-9572-FA090FC60164}">
      <dgm:prSet/>
      <dgm:spPr/>
      <dgm:t>
        <a:bodyPr/>
        <a:lstStyle/>
        <a:p>
          <a:endParaRPr lang="es-ES">
            <a:latin typeface="Corbel" panose="020B0503020204020204" pitchFamily="34" charset="0"/>
          </a:endParaRPr>
        </a:p>
      </dgm:t>
    </dgm:pt>
    <dgm:pt modelId="{EC4F2092-532E-4703-AD2C-F174EF6DB363}">
      <dgm:prSet phldrT="[Texto]"/>
      <dgm:spPr>
        <a:solidFill>
          <a:schemeClr val="accent5">
            <a:lumMod val="20000"/>
            <a:lumOff val="80000"/>
            <a:alpha val="90000"/>
          </a:schemeClr>
        </a:solidFill>
      </dgm:spPr>
      <dgm:t>
        <a:bodyPr/>
        <a:lstStyle/>
        <a:p>
          <a:r>
            <a:rPr lang="es-ES_tradnl" dirty="0" smtClean="0"/>
            <a:t>Las zonas de parqueo para los taxis.</a:t>
          </a:r>
          <a:endParaRPr lang="es-ES" dirty="0">
            <a:latin typeface="Corbel" panose="020B0503020204020204" pitchFamily="34" charset="0"/>
          </a:endParaRPr>
        </a:p>
      </dgm:t>
    </dgm:pt>
    <dgm:pt modelId="{BB531E19-2543-4B36-B4A7-62590C0F94C9}" type="parTrans" cxnId="{F0E31C35-4D37-42AC-AAD2-2A09FEBEAA98}">
      <dgm:prSet/>
      <dgm:spPr/>
      <dgm:t>
        <a:bodyPr/>
        <a:lstStyle/>
        <a:p>
          <a:endParaRPr lang="es-ES">
            <a:latin typeface="Corbel" panose="020B0503020204020204" pitchFamily="34" charset="0"/>
          </a:endParaRPr>
        </a:p>
      </dgm:t>
    </dgm:pt>
    <dgm:pt modelId="{330211C7-DCFD-421A-9D18-44F637DC12AF}" type="sibTrans" cxnId="{F0E31C35-4D37-42AC-AAD2-2A09FEBEAA98}">
      <dgm:prSet/>
      <dgm:spPr/>
      <dgm:t>
        <a:bodyPr/>
        <a:lstStyle/>
        <a:p>
          <a:endParaRPr lang="es-ES">
            <a:latin typeface="Corbel" panose="020B0503020204020204" pitchFamily="34" charset="0"/>
          </a:endParaRPr>
        </a:p>
      </dgm:t>
    </dgm:pt>
    <dgm:pt modelId="{C5B47880-8F73-4525-A206-E10DA375E8F2}">
      <dgm:prSet phldrT="[Texto]"/>
      <dgm:spPr>
        <a:solidFill>
          <a:schemeClr val="accent3">
            <a:lumMod val="75000"/>
          </a:schemeClr>
        </a:solidFill>
      </dgm:spPr>
      <dgm:t>
        <a:bodyPr/>
        <a:lstStyle/>
        <a:p>
          <a:r>
            <a:rPr lang="es-ES_tradnl" b="1" dirty="0" smtClean="0">
              <a:latin typeface="Corbel" panose="020B0503020204020204" pitchFamily="34" charset="0"/>
            </a:rPr>
            <a:t>¿Qué somos capaces de hacer como motociclistas para mejorar la seguridad y la movilidad vial de Barrancabermeja?</a:t>
          </a:r>
          <a:endParaRPr lang="es-ES" dirty="0">
            <a:latin typeface="Corbel" panose="020B0503020204020204" pitchFamily="34" charset="0"/>
          </a:endParaRPr>
        </a:p>
      </dgm:t>
    </dgm:pt>
    <dgm:pt modelId="{A79A3177-C247-4634-A509-0FB8552E53C2}" type="parTrans" cxnId="{C24F4221-1DCD-4887-87D9-D40A8F5109FA}">
      <dgm:prSet/>
      <dgm:spPr/>
      <dgm:t>
        <a:bodyPr/>
        <a:lstStyle/>
        <a:p>
          <a:endParaRPr lang="es-ES">
            <a:latin typeface="Corbel" panose="020B0503020204020204" pitchFamily="34" charset="0"/>
          </a:endParaRPr>
        </a:p>
      </dgm:t>
    </dgm:pt>
    <dgm:pt modelId="{9889C645-5C5E-4D5F-89B7-1CEA21BBE437}" type="sibTrans" cxnId="{C24F4221-1DCD-4887-87D9-D40A8F5109FA}">
      <dgm:prSet/>
      <dgm:spPr/>
      <dgm:t>
        <a:bodyPr/>
        <a:lstStyle/>
        <a:p>
          <a:endParaRPr lang="es-ES">
            <a:latin typeface="Corbel" panose="020B0503020204020204" pitchFamily="34" charset="0"/>
          </a:endParaRPr>
        </a:p>
      </dgm:t>
    </dgm:pt>
    <dgm:pt modelId="{4A8CDE69-925F-4D57-9231-943AFC4326BA}">
      <dgm:prSet phldrT="[Texto]"/>
      <dgm:spPr>
        <a:solidFill>
          <a:schemeClr val="accent3">
            <a:lumMod val="20000"/>
            <a:lumOff val="80000"/>
            <a:alpha val="90000"/>
          </a:schemeClr>
        </a:solidFill>
      </dgm:spPr>
      <dgm:t>
        <a:bodyPr/>
        <a:lstStyle/>
        <a:p>
          <a:r>
            <a:rPr lang="es-ES_tradnl" dirty="0" smtClean="0"/>
            <a:t>Gestionar con la alcaldía y otras instituciones las condiciones para el deporte: “Se trata de poner entre todos un grano de arena”.</a:t>
          </a:r>
          <a:endParaRPr lang="es-ES" dirty="0">
            <a:latin typeface="Corbel" panose="020B0503020204020204" pitchFamily="34" charset="0"/>
          </a:endParaRPr>
        </a:p>
      </dgm:t>
    </dgm:pt>
    <dgm:pt modelId="{E472CCBD-9026-4962-BFFA-15BF3576C37B}" type="parTrans" cxnId="{2533F531-5E91-42F7-8BEF-AFBB1B0503F4}">
      <dgm:prSet/>
      <dgm:spPr/>
      <dgm:t>
        <a:bodyPr/>
        <a:lstStyle/>
        <a:p>
          <a:endParaRPr lang="es-ES">
            <a:latin typeface="Corbel" panose="020B0503020204020204" pitchFamily="34" charset="0"/>
          </a:endParaRPr>
        </a:p>
      </dgm:t>
    </dgm:pt>
    <dgm:pt modelId="{DB5621D0-21DA-4A11-B81D-8E76AFB9A114}" type="sibTrans" cxnId="{2533F531-5E91-42F7-8BEF-AFBB1B0503F4}">
      <dgm:prSet/>
      <dgm:spPr/>
      <dgm:t>
        <a:bodyPr/>
        <a:lstStyle/>
        <a:p>
          <a:endParaRPr lang="es-ES">
            <a:latin typeface="Corbel" panose="020B0503020204020204" pitchFamily="34" charset="0"/>
          </a:endParaRPr>
        </a:p>
      </dgm:t>
    </dgm:pt>
    <dgm:pt modelId="{4C1524CE-4B36-463B-B233-C61484218449}">
      <dgm:prSet/>
      <dgm:spPr/>
      <dgm:t>
        <a:bodyPr/>
        <a:lstStyle/>
        <a:p>
          <a:r>
            <a:rPr lang="es-ES_tradnl" smtClean="0"/>
            <a:t>No cumplir con las normas de tránsito. </a:t>
          </a:r>
          <a:endParaRPr lang="es-CO"/>
        </a:p>
      </dgm:t>
    </dgm:pt>
    <dgm:pt modelId="{2E9C7B36-2245-4AAD-93B9-AF31C530FA26}" type="parTrans" cxnId="{25FEE779-0F3D-47B4-A1B5-6B9646A826B1}">
      <dgm:prSet/>
      <dgm:spPr/>
      <dgm:t>
        <a:bodyPr/>
        <a:lstStyle/>
        <a:p>
          <a:endParaRPr lang="es-ES"/>
        </a:p>
      </dgm:t>
    </dgm:pt>
    <dgm:pt modelId="{F0C97A51-922C-4C38-B5B7-F0BF63274ECA}" type="sibTrans" cxnId="{25FEE779-0F3D-47B4-A1B5-6B9646A826B1}">
      <dgm:prSet/>
      <dgm:spPr/>
      <dgm:t>
        <a:bodyPr/>
        <a:lstStyle/>
        <a:p>
          <a:endParaRPr lang="es-ES"/>
        </a:p>
      </dgm:t>
    </dgm:pt>
    <dgm:pt modelId="{E46CFB64-1930-498E-8B1C-20D135FF8391}">
      <dgm:prSet/>
      <dgm:spPr/>
      <dgm:t>
        <a:bodyPr/>
        <a:lstStyle/>
        <a:p>
          <a:r>
            <a:rPr lang="es-CO" smtClean="0"/>
            <a:t>No respetar las señales de tránsito.</a:t>
          </a:r>
          <a:endParaRPr lang="es-CO"/>
        </a:p>
      </dgm:t>
    </dgm:pt>
    <dgm:pt modelId="{0A249AC8-6B08-42B7-952D-B664FEBF34CD}" type="parTrans" cxnId="{39EE9257-C592-4F78-9784-17C5EB58C73C}">
      <dgm:prSet/>
      <dgm:spPr/>
      <dgm:t>
        <a:bodyPr/>
        <a:lstStyle/>
        <a:p>
          <a:endParaRPr lang="es-ES"/>
        </a:p>
      </dgm:t>
    </dgm:pt>
    <dgm:pt modelId="{98A3069B-4D9E-4702-8E91-83BD84EF069A}" type="sibTrans" cxnId="{39EE9257-C592-4F78-9784-17C5EB58C73C}">
      <dgm:prSet/>
      <dgm:spPr/>
      <dgm:t>
        <a:bodyPr/>
        <a:lstStyle/>
        <a:p>
          <a:endParaRPr lang="es-ES"/>
        </a:p>
      </dgm:t>
    </dgm:pt>
    <dgm:pt modelId="{F328FE8C-3007-4AC4-9BAA-65EF2169842E}">
      <dgm:prSet/>
      <dgm:spPr/>
      <dgm:t>
        <a:bodyPr/>
        <a:lstStyle/>
        <a:p>
          <a:r>
            <a:rPr lang="es-CO" smtClean="0"/>
            <a:t>La consciencia en las personas, me parece que es la idea principal.</a:t>
          </a:r>
          <a:endParaRPr lang="es-CO"/>
        </a:p>
      </dgm:t>
    </dgm:pt>
    <dgm:pt modelId="{B5A8ECB9-E498-45A8-AF04-A2D50744BAEC}" type="parTrans" cxnId="{3FD54F2A-029B-4511-97D4-2E370F00E1A1}">
      <dgm:prSet/>
      <dgm:spPr/>
      <dgm:t>
        <a:bodyPr/>
        <a:lstStyle/>
        <a:p>
          <a:endParaRPr lang="es-ES"/>
        </a:p>
      </dgm:t>
    </dgm:pt>
    <dgm:pt modelId="{9A9A0A1F-2664-4D1C-B884-D6B9989F2C0A}" type="sibTrans" cxnId="{3FD54F2A-029B-4511-97D4-2E370F00E1A1}">
      <dgm:prSet/>
      <dgm:spPr/>
      <dgm:t>
        <a:bodyPr/>
        <a:lstStyle/>
        <a:p>
          <a:endParaRPr lang="es-ES"/>
        </a:p>
      </dgm:t>
    </dgm:pt>
    <dgm:pt modelId="{2BBC5AB2-66E9-4E19-B7C1-03AF3E43BF8F}">
      <dgm:prSet/>
      <dgm:spPr/>
      <dgm:t>
        <a:bodyPr/>
        <a:lstStyle/>
        <a:p>
          <a:r>
            <a:rPr lang="es-CO" smtClean="0"/>
            <a:t>Parqueo donde sea más fácil para realizar mis diligencias. </a:t>
          </a:r>
          <a:endParaRPr lang="es-CO"/>
        </a:p>
      </dgm:t>
    </dgm:pt>
    <dgm:pt modelId="{F33BB6BD-45C8-44EB-A562-428D38ADCAEA}" type="parTrans" cxnId="{87F35865-60F9-4FD4-936C-6559D7CED732}">
      <dgm:prSet/>
      <dgm:spPr/>
      <dgm:t>
        <a:bodyPr/>
        <a:lstStyle/>
        <a:p>
          <a:endParaRPr lang="es-ES"/>
        </a:p>
      </dgm:t>
    </dgm:pt>
    <dgm:pt modelId="{D81CAF29-23B8-4ACC-AA85-B6A3301B3C6E}" type="sibTrans" cxnId="{87F35865-60F9-4FD4-936C-6559D7CED732}">
      <dgm:prSet/>
      <dgm:spPr/>
      <dgm:t>
        <a:bodyPr/>
        <a:lstStyle/>
        <a:p>
          <a:endParaRPr lang="es-ES"/>
        </a:p>
      </dgm:t>
    </dgm:pt>
    <dgm:pt modelId="{149908A2-73F4-4EBB-81A3-CA54A77CF1ED}">
      <dgm:prSet/>
      <dgm:spPr/>
      <dgm:t>
        <a:bodyPr/>
        <a:lstStyle/>
        <a:p>
          <a:r>
            <a:rPr lang="es-CO" smtClean="0"/>
            <a:t>Utilizar las vías para probar las motos (deportivas en especial).</a:t>
          </a:r>
          <a:endParaRPr lang="es-CO"/>
        </a:p>
      </dgm:t>
    </dgm:pt>
    <dgm:pt modelId="{C5B1EACF-DE4D-4CF1-BA30-64BF24157E65}" type="parTrans" cxnId="{0E3B2D89-EDAE-478B-A240-D673A84349DC}">
      <dgm:prSet/>
      <dgm:spPr/>
      <dgm:t>
        <a:bodyPr/>
        <a:lstStyle/>
        <a:p>
          <a:endParaRPr lang="es-ES"/>
        </a:p>
      </dgm:t>
    </dgm:pt>
    <dgm:pt modelId="{EB9E49BA-C0FC-4D14-A43D-E3B2191FC295}" type="sibTrans" cxnId="{0E3B2D89-EDAE-478B-A240-D673A84349DC}">
      <dgm:prSet/>
      <dgm:spPr/>
      <dgm:t>
        <a:bodyPr/>
        <a:lstStyle/>
        <a:p>
          <a:endParaRPr lang="es-ES"/>
        </a:p>
      </dgm:t>
    </dgm:pt>
    <dgm:pt modelId="{8939A03A-8588-489A-A382-49410273C7A2}">
      <dgm:prSet/>
      <dgm:spPr/>
      <dgm:t>
        <a:bodyPr/>
        <a:lstStyle/>
        <a:p>
          <a:r>
            <a:rPr lang="es-CO" dirty="0" smtClean="0"/>
            <a:t>Exceso de confianza (alta velocidad). </a:t>
          </a:r>
          <a:endParaRPr lang="es-CO" dirty="0"/>
        </a:p>
      </dgm:t>
    </dgm:pt>
    <dgm:pt modelId="{47B6552E-BC13-4654-A2E2-2E3365EA52EF}" type="parTrans" cxnId="{7805F71C-93AF-4DFB-896A-B66BA9F76960}">
      <dgm:prSet/>
      <dgm:spPr/>
      <dgm:t>
        <a:bodyPr/>
        <a:lstStyle/>
        <a:p>
          <a:endParaRPr lang="es-ES"/>
        </a:p>
      </dgm:t>
    </dgm:pt>
    <dgm:pt modelId="{4A37C700-8942-45F1-82FD-287F4B369E06}" type="sibTrans" cxnId="{7805F71C-93AF-4DFB-896A-B66BA9F76960}">
      <dgm:prSet/>
      <dgm:spPr/>
      <dgm:t>
        <a:bodyPr/>
        <a:lstStyle/>
        <a:p>
          <a:endParaRPr lang="es-ES"/>
        </a:p>
      </dgm:t>
    </dgm:pt>
    <dgm:pt modelId="{28F395D5-CDA2-415A-AF91-F8D9A75F6C99}">
      <dgm:prSet/>
      <dgm:spPr/>
      <dgm:t>
        <a:bodyPr/>
        <a:lstStyle/>
        <a:p>
          <a:r>
            <a:rPr lang="es-CO" dirty="0" smtClean="0"/>
            <a:t>Algunos vehículos no están adecuados (por ejemplo, les faltan luces).</a:t>
          </a:r>
          <a:endParaRPr lang="es-CO" dirty="0"/>
        </a:p>
      </dgm:t>
    </dgm:pt>
    <dgm:pt modelId="{746FF5C4-BCC7-47E6-8CFD-0E7B85C64AD3}" type="parTrans" cxnId="{54C8876A-1D99-4EF5-8B42-5E08CF116026}">
      <dgm:prSet/>
      <dgm:spPr/>
      <dgm:t>
        <a:bodyPr/>
        <a:lstStyle/>
        <a:p>
          <a:endParaRPr lang="es-ES"/>
        </a:p>
      </dgm:t>
    </dgm:pt>
    <dgm:pt modelId="{5472ECC9-D425-4601-9BCA-BCEF1A6D2D29}" type="sibTrans" cxnId="{54C8876A-1D99-4EF5-8B42-5E08CF116026}">
      <dgm:prSet/>
      <dgm:spPr/>
      <dgm:t>
        <a:bodyPr/>
        <a:lstStyle/>
        <a:p>
          <a:endParaRPr lang="es-ES"/>
        </a:p>
      </dgm:t>
    </dgm:pt>
    <dgm:pt modelId="{542C7C9C-0A03-4CCE-812E-594C15A54906}">
      <dgm:prSet/>
      <dgm:spPr/>
      <dgm:t>
        <a:bodyPr/>
        <a:lstStyle/>
        <a:p>
          <a:r>
            <a:rPr lang="es-ES_tradnl" smtClean="0"/>
            <a:t>Irresponsabilidad a la hora de asistir al Indio, por ejemplo, no asistir con seguridad, actitudes irresponsables por parte de otras personas o motociclistas.</a:t>
          </a:r>
          <a:endParaRPr lang="es-CO"/>
        </a:p>
      </dgm:t>
    </dgm:pt>
    <dgm:pt modelId="{BF764A6B-B210-4EE8-99FC-CD00010851BE}" type="parTrans" cxnId="{D2A652B9-A9F6-404A-87CA-A5DD968E4780}">
      <dgm:prSet/>
      <dgm:spPr/>
      <dgm:t>
        <a:bodyPr/>
        <a:lstStyle/>
        <a:p>
          <a:endParaRPr lang="es-ES"/>
        </a:p>
      </dgm:t>
    </dgm:pt>
    <dgm:pt modelId="{35708763-B106-46A3-97E8-5B91737681E3}" type="sibTrans" cxnId="{D2A652B9-A9F6-404A-87CA-A5DD968E4780}">
      <dgm:prSet/>
      <dgm:spPr/>
      <dgm:t>
        <a:bodyPr/>
        <a:lstStyle/>
        <a:p>
          <a:endParaRPr lang="es-ES"/>
        </a:p>
      </dgm:t>
    </dgm:pt>
    <dgm:pt modelId="{B0A06CB0-DA8E-4A3F-B364-86C2F834EBAF}">
      <dgm:prSet/>
      <dgm:spPr/>
      <dgm:t>
        <a:bodyPr/>
        <a:lstStyle/>
        <a:p>
          <a:r>
            <a:rPr lang="es-ES_tradnl" smtClean="0"/>
            <a:t>No contamos con espacios adecuados para nuestras prácticas y pruebas. </a:t>
          </a:r>
          <a:endParaRPr lang="es-CO"/>
        </a:p>
      </dgm:t>
    </dgm:pt>
    <dgm:pt modelId="{86F89314-7E1D-45CE-B08D-867F99DCFEA2}" type="parTrans" cxnId="{910031A4-ADF0-4EC6-ADE7-08FF0E34C83E}">
      <dgm:prSet/>
      <dgm:spPr/>
      <dgm:t>
        <a:bodyPr/>
        <a:lstStyle/>
        <a:p>
          <a:endParaRPr lang="es-ES"/>
        </a:p>
      </dgm:t>
    </dgm:pt>
    <dgm:pt modelId="{8026D2BF-185F-4973-AD89-746A4B269478}" type="sibTrans" cxnId="{910031A4-ADF0-4EC6-ADE7-08FF0E34C83E}">
      <dgm:prSet/>
      <dgm:spPr/>
      <dgm:t>
        <a:bodyPr/>
        <a:lstStyle/>
        <a:p>
          <a:endParaRPr lang="es-ES"/>
        </a:p>
      </dgm:t>
    </dgm:pt>
    <dgm:pt modelId="{BB32E8A9-1588-4D67-8CAB-634DDCD10CFF}">
      <dgm:prSet/>
      <dgm:spPr/>
      <dgm:t>
        <a:bodyPr/>
        <a:lstStyle/>
        <a:p>
          <a:r>
            <a:rPr lang="es-ES_tradnl" smtClean="0"/>
            <a:t>El mal estado de las vías urbanas.</a:t>
          </a:r>
          <a:endParaRPr lang="es-CO"/>
        </a:p>
      </dgm:t>
    </dgm:pt>
    <dgm:pt modelId="{E1CCF4EC-53B8-49F9-A2BC-0AD30613EEEF}" type="parTrans" cxnId="{46BA4FDF-2822-46EA-9C65-AD614C844EC6}">
      <dgm:prSet/>
      <dgm:spPr/>
      <dgm:t>
        <a:bodyPr/>
        <a:lstStyle/>
        <a:p>
          <a:endParaRPr lang="es-ES"/>
        </a:p>
      </dgm:t>
    </dgm:pt>
    <dgm:pt modelId="{FBB65ADC-03BD-4BA5-909B-20D0FA911752}" type="sibTrans" cxnId="{46BA4FDF-2822-46EA-9C65-AD614C844EC6}">
      <dgm:prSet/>
      <dgm:spPr/>
      <dgm:t>
        <a:bodyPr/>
        <a:lstStyle/>
        <a:p>
          <a:endParaRPr lang="es-ES"/>
        </a:p>
      </dgm:t>
    </dgm:pt>
    <dgm:pt modelId="{481A8D61-D422-4EA1-800A-D55337128685}">
      <dgm:prSet/>
      <dgm:spPr/>
      <dgm:t>
        <a:bodyPr/>
        <a:lstStyle/>
        <a:p>
          <a:r>
            <a:rPr lang="es-ES_tradnl" smtClean="0"/>
            <a:t>La pésima semaforización.</a:t>
          </a:r>
          <a:endParaRPr lang="es-CO"/>
        </a:p>
      </dgm:t>
    </dgm:pt>
    <dgm:pt modelId="{D2154D5C-1666-49DD-A30C-E4654F891D57}" type="parTrans" cxnId="{1E5A3332-D91D-4BE9-8302-D02D50C0FC39}">
      <dgm:prSet/>
      <dgm:spPr/>
      <dgm:t>
        <a:bodyPr/>
        <a:lstStyle/>
        <a:p>
          <a:endParaRPr lang="es-ES"/>
        </a:p>
      </dgm:t>
    </dgm:pt>
    <dgm:pt modelId="{AFB884E4-4F13-4038-985E-965F404954D5}" type="sibTrans" cxnId="{1E5A3332-D91D-4BE9-8302-D02D50C0FC39}">
      <dgm:prSet/>
      <dgm:spPr/>
      <dgm:t>
        <a:bodyPr/>
        <a:lstStyle/>
        <a:p>
          <a:endParaRPr lang="es-ES"/>
        </a:p>
      </dgm:t>
    </dgm:pt>
    <dgm:pt modelId="{EEB31717-D670-49AB-87BE-3688EBC1A742}">
      <dgm:prSet/>
      <dgm:spPr/>
      <dgm:t>
        <a:bodyPr/>
        <a:lstStyle/>
        <a:p>
          <a:r>
            <a:rPr lang="es-ES_tradnl" smtClean="0"/>
            <a:t>La poca señalización del perímetro.</a:t>
          </a:r>
          <a:endParaRPr lang="es-CO"/>
        </a:p>
      </dgm:t>
    </dgm:pt>
    <dgm:pt modelId="{79EFDEB9-01ED-4A45-8191-19F394D8D22B}" type="parTrans" cxnId="{53CCA3E3-ACA0-41EF-8581-EA9AB3B21C2D}">
      <dgm:prSet/>
      <dgm:spPr/>
      <dgm:t>
        <a:bodyPr/>
        <a:lstStyle/>
        <a:p>
          <a:endParaRPr lang="es-ES"/>
        </a:p>
      </dgm:t>
    </dgm:pt>
    <dgm:pt modelId="{272D4317-4D91-4E97-98A5-A71B53254149}" type="sibTrans" cxnId="{53CCA3E3-ACA0-41EF-8581-EA9AB3B21C2D}">
      <dgm:prSet/>
      <dgm:spPr/>
      <dgm:t>
        <a:bodyPr/>
        <a:lstStyle/>
        <a:p>
          <a:endParaRPr lang="es-ES"/>
        </a:p>
      </dgm:t>
    </dgm:pt>
    <dgm:pt modelId="{2951F9D5-9447-43C6-BCF0-6A6816094E4D}">
      <dgm:prSet/>
      <dgm:spPr/>
      <dgm:t>
        <a:bodyPr/>
        <a:lstStyle/>
        <a:p>
          <a:r>
            <a:rPr lang="es-ES_tradnl" smtClean="0"/>
            <a:t>La congestión del transporte público.</a:t>
          </a:r>
          <a:endParaRPr lang="es-CO"/>
        </a:p>
      </dgm:t>
    </dgm:pt>
    <dgm:pt modelId="{B47CA05E-1225-4C82-B286-822D8DD1E190}" type="parTrans" cxnId="{64C99664-BCAE-49D2-AE27-4F95D34B9F50}">
      <dgm:prSet/>
      <dgm:spPr/>
      <dgm:t>
        <a:bodyPr/>
        <a:lstStyle/>
        <a:p>
          <a:endParaRPr lang="es-ES"/>
        </a:p>
      </dgm:t>
    </dgm:pt>
    <dgm:pt modelId="{4BF3685B-49DB-4840-8A3D-6E9AB651423D}" type="sibTrans" cxnId="{64C99664-BCAE-49D2-AE27-4F95D34B9F50}">
      <dgm:prSet/>
      <dgm:spPr/>
      <dgm:t>
        <a:bodyPr/>
        <a:lstStyle/>
        <a:p>
          <a:endParaRPr lang="es-ES"/>
        </a:p>
      </dgm:t>
    </dgm:pt>
    <dgm:pt modelId="{457E0379-0605-44C1-8A7E-0A6D22388782}">
      <dgm:prSet/>
      <dgm:spPr/>
      <dgm:t>
        <a:bodyPr/>
        <a:lstStyle/>
        <a:p>
          <a:r>
            <a:rPr lang="es-ES_tradnl" smtClean="0"/>
            <a:t>La mala planificación vial urbana.</a:t>
          </a:r>
          <a:endParaRPr lang="es-CO"/>
        </a:p>
      </dgm:t>
    </dgm:pt>
    <dgm:pt modelId="{F01CFADF-9A8C-4C13-84D8-7882F2514D9A}" type="parTrans" cxnId="{CCF2A4E3-6B81-4AE5-906B-7708E414AE12}">
      <dgm:prSet/>
      <dgm:spPr/>
      <dgm:t>
        <a:bodyPr/>
        <a:lstStyle/>
        <a:p>
          <a:endParaRPr lang="es-ES"/>
        </a:p>
      </dgm:t>
    </dgm:pt>
    <dgm:pt modelId="{A67B297E-BA0C-4EB9-8900-6D47C95BCD3D}" type="sibTrans" cxnId="{CCF2A4E3-6B81-4AE5-906B-7708E414AE12}">
      <dgm:prSet/>
      <dgm:spPr/>
      <dgm:t>
        <a:bodyPr/>
        <a:lstStyle/>
        <a:p>
          <a:endParaRPr lang="es-ES"/>
        </a:p>
      </dgm:t>
    </dgm:pt>
    <dgm:pt modelId="{9F8D3886-F76D-4213-A8B7-9F07E3AE7160}">
      <dgm:prSet/>
      <dgm:spPr/>
      <dgm:t>
        <a:bodyPr/>
        <a:lstStyle/>
        <a:p>
          <a:r>
            <a:rPr lang="es-ES_tradnl" smtClean="0"/>
            <a:t>Pocas zonas de parqueaderos públicos.</a:t>
          </a:r>
          <a:endParaRPr lang="es-CO"/>
        </a:p>
      </dgm:t>
    </dgm:pt>
    <dgm:pt modelId="{70855F00-8D0D-48A9-A2A9-AC81B0A1DB11}" type="parTrans" cxnId="{84F66735-AA15-4E9B-9BC2-C9CAD74E2394}">
      <dgm:prSet/>
      <dgm:spPr/>
      <dgm:t>
        <a:bodyPr/>
        <a:lstStyle/>
        <a:p>
          <a:endParaRPr lang="es-ES"/>
        </a:p>
      </dgm:t>
    </dgm:pt>
    <dgm:pt modelId="{53CD9BC1-2CD2-4D99-90A9-576CCA3B9A7F}" type="sibTrans" cxnId="{84F66735-AA15-4E9B-9BC2-C9CAD74E2394}">
      <dgm:prSet/>
      <dgm:spPr/>
      <dgm:t>
        <a:bodyPr/>
        <a:lstStyle/>
        <a:p>
          <a:endParaRPr lang="es-ES"/>
        </a:p>
      </dgm:t>
    </dgm:pt>
    <dgm:pt modelId="{D2F86952-E4D6-426B-BCA4-C3550261A11B}">
      <dgm:prSet/>
      <dgm:spPr/>
      <dgm:t>
        <a:bodyPr/>
        <a:lstStyle/>
        <a:p>
          <a:r>
            <a:rPr lang="es-ES_tradnl" smtClean="0"/>
            <a:t>No tener escenarios para la práctica de nuestros deportes a motor (pista de motos- velocidad).</a:t>
          </a:r>
          <a:endParaRPr lang="es-CO"/>
        </a:p>
      </dgm:t>
    </dgm:pt>
    <dgm:pt modelId="{6F3FB60A-CEA3-4CF3-B7CA-F510161FD2DB}" type="parTrans" cxnId="{8D7398D1-71CF-45A8-BCA2-9F23E13256A2}">
      <dgm:prSet/>
      <dgm:spPr/>
      <dgm:t>
        <a:bodyPr/>
        <a:lstStyle/>
        <a:p>
          <a:endParaRPr lang="es-ES"/>
        </a:p>
      </dgm:t>
    </dgm:pt>
    <dgm:pt modelId="{99F85036-5F5E-4666-8D36-50BAE6660FAC}" type="sibTrans" cxnId="{8D7398D1-71CF-45A8-BCA2-9F23E13256A2}">
      <dgm:prSet/>
      <dgm:spPr/>
      <dgm:t>
        <a:bodyPr/>
        <a:lstStyle/>
        <a:p>
          <a:endParaRPr lang="es-ES"/>
        </a:p>
      </dgm:t>
    </dgm:pt>
    <dgm:pt modelId="{E58AADC9-7959-4A01-B0C8-CB9A5F7D3951}">
      <dgm:prSet/>
      <dgm:spPr/>
      <dgm:t>
        <a:bodyPr/>
        <a:lstStyle/>
        <a:p>
          <a:r>
            <a:rPr lang="es-ES_tradnl" smtClean="0"/>
            <a:t>Agentes con más consciencia de prevención, mayor sensibilidad (no solo concentración en la multa).</a:t>
          </a:r>
          <a:endParaRPr lang="es-CO"/>
        </a:p>
      </dgm:t>
    </dgm:pt>
    <dgm:pt modelId="{62F91700-C6D4-4F23-B9DB-82EF98D4C056}" type="parTrans" cxnId="{6BFCD3A1-9141-4DC8-A3E4-C58FE02B3EA7}">
      <dgm:prSet/>
      <dgm:spPr/>
      <dgm:t>
        <a:bodyPr/>
        <a:lstStyle/>
        <a:p>
          <a:endParaRPr lang="es-ES"/>
        </a:p>
      </dgm:t>
    </dgm:pt>
    <dgm:pt modelId="{2F777984-1BD4-4522-835B-9324A5D72945}" type="sibTrans" cxnId="{6BFCD3A1-9141-4DC8-A3E4-C58FE02B3EA7}">
      <dgm:prSet/>
      <dgm:spPr/>
      <dgm:t>
        <a:bodyPr/>
        <a:lstStyle/>
        <a:p>
          <a:endParaRPr lang="es-ES"/>
        </a:p>
      </dgm:t>
    </dgm:pt>
    <dgm:pt modelId="{7EA6314E-EB18-48B3-A8EE-4D6D4E776F81}">
      <dgm:prSet/>
      <dgm:spPr/>
      <dgm:t>
        <a:bodyPr/>
        <a:lstStyle/>
        <a:p>
          <a:r>
            <a:rPr lang="es-ES_tradnl" smtClean="0"/>
            <a:t>Falta de socialización de los cambios en la señalización de las vías.</a:t>
          </a:r>
          <a:endParaRPr lang="es-CO"/>
        </a:p>
      </dgm:t>
    </dgm:pt>
    <dgm:pt modelId="{4A4585DC-CFD7-4F72-ABBD-6D8EAA4F7A3F}" type="parTrans" cxnId="{8016E0F9-C564-4BAB-9072-F8C69EEDCA7A}">
      <dgm:prSet/>
      <dgm:spPr/>
      <dgm:t>
        <a:bodyPr/>
        <a:lstStyle/>
        <a:p>
          <a:endParaRPr lang="es-ES"/>
        </a:p>
      </dgm:t>
    </dgm:pt>
    <dgm:pt modelId="{3C4A12BC-B876-46D3-BB05-95697C6740B7}" type="sibTrans" cxnId="{8016E0F9-C564-4BAB-9072-F8C69EEDCA7A}">
      <dgm:prSet/>
      <dgm:spPr/>
      <dgm:t>
        <a:bodyPr/>
        <a:lstStyle/>
        <a:p>
          <a:endParaRPr lang="es-ES"/>
        </a:p>
      </dgm:t>
    </dgm:pt>
    <dgm:pt modelId="{8F315C9C-8CE6-4C81-B83E-335637544E32}">
      <dgm:prSet/>
      <dgm:spPr/>
      <dgm:t>
        <a:bodyPr/>
        <a:lstStyle/>
        <a:p>
          <a:r>
            <a:rPr lang="es-ES_tradnl" dirty="0" smtClean="0"/>
            <a:t>La percepción de otras personas, no se entiende el deporte. </a:t>
          </a:r>
          <a:endParaRPr lang="es-CO" dirty="0"/>
        </a:p>
      </dgm:t>
    </dgm:pt>
    <dgm:pt modelId="{A377DAE3-26AD-404D-B5C7-3D000BF46533}" type="parTrans" cxnId="{4EAE3309-C7B6-4292-B526-A9FF55F92878}">
      <dgm:prSet/>
      <dgm:spPr/>
      <dgm:t>
        <a:bodyPr/>
        <a:lstStyle/>
        <a:p>
          <a:endParaRPr lang="es-ES"/>
        </a:p>
      </dgm:t>
    </dgm:pt>
    <dgm:pt modelId="{42C26D85-08F3-47FB-A1D3-D77213B0E544}" type="sibTrans" cxnId="{4EAE3309-C7B6-4292-B526-A9FF55F92878}">
      <dgm:prSet/>
      <dgm:spPr/>
      <dgm:t>
        <a:bodyPr/>
        <a:lstStyle/>
        <a:p>
          <a:endParaRPr lang="es-ES"/>
        </a:p>
      </dgm:t>
    </dgm:pt>
    <dgm:pt modelId="{65FD30D6-7F20-4085-9404-D93EEB1D3E23}">
      <dgm:prSet/>
      <dgm:spPr/>
      <dgm:t>
        <a:bodyPr/>
        <a:lstStyle/>
        <a:p>
          <a:r>
            <a:rPr lang="es-CO" smtClean="0"/>
            <a:t>Campañas y foros para deportistas aplicando las leyes viales establecidas por el ministerio de tránsito y transporte a nivel nacional y local.</a:t>
          </a:r>
          <a:endParaRPr lang="es-CO"/>
        </a:p>
      </dgm:t>
    </dgm:pt>
    <dgm:pt modelId="{13F12862-AE7D-4CE6-BE67-D8AE0BB7AD96}" type="parTrans" cxnId="{FE84263F-C438-4451-8527-F157CB83A564}">
      <dgm:prSet/>
      <dgm:spPr/>
      <dgm:t>
        <a:bodyPr/>
        <a:lstStyle/>
        <a:p>
          <a:endParaRPr lang="es-ES"/>
        </a:p>
      </dgm:t>
    </dgm:pt>
    <dgm:pt modelId="{3AC21C71-1D20-4825-BBE8-164DF8F56FE3}" type="sibTrans" cxnId="{FE84263F-C438-4451-8527-F157CB83A564}">
      <dgm:prSet/>
      <dgm:spPr/>
      <dgm:t>
        <a:bodyPr/>
        <a:lstStyle/>
        <a:p>
          <a:endParaRPr lang="es-ES"/>
        </a:p>
      </dgm:t>
    </dgm:pt>
    <dgm:pt modelId="{55ECBBC8-1D3E-4A98-8666-00725CB4FE8B}">
      <dgm:prSet/>
      <dgm:spPr/>
      <dgm:t>
        <a:bodyPr/>
        <a:lstStyle/>
        <a:p>
          <a:r>
            <a:rPr lang="es-CO" smtClean="0"/>
            <a:t>Nosotros como clubes podemos enseñar a las personas las señales de tránsito. </a:t>
          </a:r>
          <a:endParaRPr lang="es-CO"/>
        </a:p>
      </dgm:t>
    </dgm:pt>
    <dgm:pt modelId="{70A66196-3988-485C-BE92-2B781B1080FA}" type="parTrans" cxnId="{185CC480-40F8-4971-A639-EF86F8B6E06B}">
      <dgm:prSet/>
      <dgm:spPr/>
      <dgm:t>
        <a:bodyPr/>
        <a:lstStyle/>
        <a:p>
          <a:endParaRPr lang="es-ES"/>
        </a:p>
      </dgm:t>
    </dgm:pt>
    <dgm:pt modelId="{3A7E164E-D716-4FBC-8CC8-0744E7A9F4A9}" type="sibTrans" cxnId="{185CC480-40F8-4971-A639-EF86F8B6E06B}">
      <dgm:prSet/>
      <dgm:spPr/>
      <dgm:t>
        <a:bodyPr/>
        <a:lstStyle/>
        <a:p>
          <a:endParaRPr lang="es-ES"/>
        </a:p>
      </dgm:t>
    </dgm:pt>
    <dgm:pt modelId="{1C5F14AF-EA4C-4284-AA31-9786C7DE19C9}">
      <dgm:prSet/>
      <dgm:spPr/>
      <dgm:t>
        <a:bodyPr/>
        <a:lstStyle/>
        <a:p>
          <a:r>
            <a:rPr lang="es-CO" smtClean="0"/>
            <a:t>Seguir exigiendo a las personas de los clubes el cumplimiento de las normas de tránsito.</a:t>
          </a:r>
          <a:endParaRPr lang="es-CO"/>
        </a:p>
      </dgm:t>
    </dgm:pt>
    <dgm:pt modelId="{787B7252-60E2-404C-AE27-ACFD73301C03}" type="parTrans" cxnId="{A8EDB810-E623-4E07-813B-BF578BE4EAA3}">
      <dgm:prSet/>
      <dgm:spPr/>
      <dgm:t>
        <a:bodyPr/>
        <a:lstStyle/>
        <a:p>
          <a:endParaRPr lang="es-ES"/>
        </a:p>
      </dgm:t>
    </dgm:pt>
    <dgm:pt modelId="{D6A2EA87-D967-4C33-A29F-AA07CF108863}" type="sibTrans" cxnId="{A8EDB810-E623-4E07-813B-BF578BE4EAA3}">
      <dgm:prSet/>
      <dgm:spPr/>
      <dgm:t>
        <a:bodyPr/>
        <a:lstStyle/>
        <a:p>
          <a:endParaRPr lang="es-ES"/>
        </a:p>
      </dgm:t>
    </dgm:pt>
    <dgm:pt modelId="{E9AEFBBE-C58B-48C3-8835-E74FEC5F3722}">
      <dgm:prSet/>
      <dgm:spPr/>
      <dgm:t>
        <a:bodyPr/>
        <a:lstStyle/>
        <a:p>
          <a:r>
            <a:rPr lang="es-CO" smtClean="0"/>
            <a:t>Nos comprometemos a que los amantes de las motos tengan un día a la semana de integración.</a:t>
          </a:r>
          <a:endParaRPr lang="es-CO"/>
        </a:p>
      </dgm:t>
    </dgm:pt>
    <dgm:pt modelId="{A5A54C4C-03D4-4D4A-B934-4502CAD91858}" type="parTrans" cxnId="{D79E5205-2D20-41F8-B7C1-D13E9E5184BA}">
      <dgm:prSet/>
      <dgm:spPr/>
      <dgm:t>
        <a:bodyPr/>
        <a:lstStyle/>
        <a:p>
          <a:endParaRPr lang="es-ES"/>
        </a:p>
      </dgm:t>
    </dgm:pt>
    <dgm:pt modelId="{A14CD79E-38E2-4686-A891-3097111A43A1}" type="sibTrans" cxnId="{D79E5205-2D20-41F8-B7C1-D13E9E5184BA}">
      <dgm:prSet/>
      <dgm:spPr/>
      <dgm:t>
        <a:bodyPr/>
        <a:lstStyle/>
        <a:p>
          <a:endParaRPr lang="es-ES"/>
        </a:p>
      </dgm:t>
    </dgm:pt>
    <dgm:pt modelId="{9DB2E0CD-0ACC-471C-8048-42273C84E235}">
      <dgm:prSet/>
      <dgm:spPr/>
      <dgm:t>
        <a:bodyPr/>
        <a:lstStyle/>
        <a:p>
          <a:r>
            <a:rPr lang="es-CO" dirty="0" smtClean="0"/>
            <a:t>Empezar con el ejemplo, ser buenos ciudadanos e involucrarnos como capacitadores y así generar recursos para nuestros deportistas. </a:t>
          </a:r>
          <a:endParaRPr lang="es-CO" dirty="0"/>
        </a:p>
      </dgm:t>
    </dgm:pt>
    <dgm:pt modelId="{3C2F0641-F87F-4B23-934B-CA0FA8DCFDC6}" type="parTrans" cxnId="{965334D4-DA42-4A13-A85A-3B43BFD30078}">
      <dgm:prSet/>
      <dgm:spPr/>
      <dgm:t>
        <a:bodyPr/>
        <a:lstStyle/>
        <a:p>
          <a:endParaRPr lang="es-ES"/>
        </a:p>
      </dgm:t>
    </dgm:pt>
    <dgm:pt modelId="{BA503952-451E-4301-B050-895D50F7D0EA}" type="sibTrans" cxnId="{965334D4-DA42-4A13-A85A-3B43BFD30078}">
      <dgm:prSet/>
      <dgm:spPr/>
      <dgm:t>
        <a:bodyPr/>
        <a:lstStyle/>
        <a:p>
          <a:endParaRPr lang="es-ES"/>
        </a:p>
      </dgm:t>
    </dgm:pt>
    <dgm:pt modelId="{7B3E0A9E-EFAE-460E-983D-3D5783C4D0C0}" type="pres">
      <dgm:prSet presAssocID="{DFDCC9E8-1E57-4F6A-96FC-7091C356BE0B}" presName="Name0" presStyleCnt="0">
        <dgm:presLayoutVars>
          <dgm:dir/>
          <dgm:animLvl val="lvl"/>
          <dgm:resizeHandles val="exact"/>
        </dgm:presLayoutVars>
      </dgm:prSet>
      <dgm:spPr/>
      <dgm:t>
        <a:bodyPr/>
        <a:lstStyle/>
        <a:p>
          <a:endParaRPr lang="es-ES"/>
        </a:p>
      </dgm:t>
    </dgm:pt>
    <dgm:pt modelId="{11589843-7F2A-4167-96F9-EDBEEDA53F2B}" type="pres">
      <dgm:prSet presAssocID="{1146ED23-7D71-4AC4-95B9-E0062D5E798B}" presName="composite" presStyleCnt="0"/>
      <dgm:spPr/>
    </dgm:pt>
    <dgm:pt modelId="{42ED6C40-2B1B-4019-ADDC-6B0FA82AC78A}" type="pres">
      <dgm:prSet presAssocID="{1146ED23-7D71-4AC4-95B9-E0062D5E798B}" presName="parTx" presStyleLbl="alignNode1" presStyleIdx="0" presStyleCnt="3">
        <dgm:presLayoutVars>
          <dgm:chMax val="0"/>
          <dgm:chPref val="0"/>
          <dgm:bulletEnabled val="1"/>
        </dgm:presLayoutVars>
      </dgm:prSet>
      <dgm:spPr/>
      <dgm:t>
        <a:bodyPr/>
        <a:lstStyle/>
        <a:p>
          <a:endParaRPr lang="es-ES"/>
        </a:p>
      </dgm:t>
    </dgm:pt>
    <dgm:pt modelId="{983B3610-449B-43CA-ACE0-AC1E7DE9C4BE}" type="pres">
      <dgm:prSet presAssocID="{1146ED23-7D71-4AC4-95B9-E0062D5E798B}" presName="desTx" presStyleLbl="alignAccFollowNode1" presStyleIdx="0" presStyleCnt="3">
        <dgm:presLayoutVars>
          <dgm:bulletEnabled val="1"/>
        </dgm:presLayoutVars>
      </dgm:prSet>
      <dgm:spPr/>
      <dgm:t>
        <a:bodyPr/>
        <a:lstStyle/>
        <a:p>
          <a:endParaRPr lang="es-ES"/>
        </a:p>
      </dgm:t>
    </dgm:pt>
    <dgm:pt modelId="{CCB189D9-850A-408F-9BDF-F4CD89578C11}" type="pres">
      <dgm:prSet presAssocID="{447B34ED-902D-4CEC-83A5-1F1B38E43990}" presName="space" presStyleCnt="0"/>
      <dgm:spPr/>
    </dgm:pt>
    <dgm:pt modelId="{48991B18-5849-4922-98D5-03AC7DBC47F5}" type="pres">
      <dgm:prSet presAssocID="{9F0FC356-4134-424A-9943-DA63B3D24B4C}" presName="composite" presStyleCnt="0"/>
      <dgm:spPr/>
    </dgm:pt>
    <dgm:pt modelId="{68B6D372-6176-4B4D-A175-010DF04BFFA1}" type="pres">
      <dgm:prSet presAssocID="{9F0FC356-4134-424A-9943-DA63B3D24B4C}" presName="parTx" presStyleLbl="alignNode1" presStyleIdx="1" presStyleCnt="3">
        <dgm:presLayoutVars>
          <dgm:chMax val="0"/>
          <dgm:chPref val="0"/>
          <dgm:bulletEnabled val="1"/>
        </dgm:presLayoutVars>
      </dgm:prSet>
      <dgm:spPr/>
      <dgm:t>
        <a:bodyPr/>
        <a:lstStyle/>
        <a:p>
          <a:endParaRPr lang="es-ES"/>
        </a:p>
      </dgm:t>
    </dgm:pt>
    <dgm:pt modelId="{A484101A-24DC-429C-B0E0-EA1CD6ACAE16}" type="pres">
      <dgm:prSet presAssocID="{9F0FC356-4134-424A-9943-DA63B3D24B4C}" presName="desTx" presStyleLbl="alignAccFollowNode1" presStyleIdx="1" presStyleCnt="3">
        <dgm:presLayoutVars>
          <dgm:bulletEnabled val="1"/>
        </dgm:presLayoutVars>
      </dgm:prSet>
      <dgm:spPr/>
      <dgm:t>
        <a:bodyPr/>
        <a:lstStyle/>
        <a:p>
          <a:endParaRPr lang="es-ES"/>
        </a:p>
      </dgm:t>
    </dgm:pt>
    <dgm:pt modelId="{617D1158-E61B-4F68-92B9-A5693A4059AE}" type="pres">
      <dgm:prSet presAssocID="{72A1ABC4-7971-44DB-B6F7-85BAFA24B9BA}" presName="space" presStyleCnt="0"/>
      <dgm:spPr/>
    </dgm:pt>
    <dgm:pt modelId="{E1AC920F-BB48-4304-9C03-341F4460191F}" type="pres">
      <dgm:prSet presAssocID="{C5B47880-8F73-4525-A206-E10DA375E8F2}" presName="composite" presStyleCnt="0"/>
      <dgm:spPr/>
    </dgm:pt>
    <dgm:pt modelId="{683E7550-80C5-49F5-A2E4-3F0936BA89D7}" type="pres">
      <dgm:prSet presAssocID="{C5B47880-8F73-4525-A206-E10DA375E8F2}" presName="parTx" presStyleLbl="alignNode1" presStyleIdx="2" presStyleCnt="3">
        <dgm:presLayoutVars>
          <dgm:chMax val="0"/>
          <dgm:chPref val="0"/>
          <dgm:bulletEnabled val="1"/>
        </dgm:presLayoutVars>
      </dgm:prSet>
      <dgm:spPr/>
      <dgm:t>
        <a:bodyPr/>
        <a:lstStyle/>
        <a:p>
          <a:endParaRPr lang="es-ES"/>
        </a:p>
      </dgm:t>
    </dgm:pt>
    <dgm:pt modelId="{03912A38-5C38-4946-8A26-03C64807F218}" type="pres">
      <dgm:prSet presAssocID="{C5B47880-8F73-4525-A206-E10DA375E8F2}" presName="desTx" presStyleLbl="alignAccFollowNode1" presStyleIdx="2" presStyleCnt="3">
        <dgm:presLayoutVars>
          <dgm:bulletEnabled val="1"/>
        </dgm:presLayoutVars>
      </dgm:prSet>
      <dgm:spPr/>
      <dgm:t>
        <a:bodyPr/>
        <a:lstStyle/>
        <a:p>
          <a:endParaRPr lang="es-ES"/>
        </a:p>
      </dgm:t>
    </dgm:pt>
  </dgm:ptLst>
  <dgm:cxnLst>
    <dgm:cxn modelId="{F0E31C35-4D37-42AC-AAD2-2A09FEBEAA98}" srcId="{9F0FC356-4134-424A-9943-DA63B3D24B4C}" destId="{EC4F2092-532E-4703-AD2C-F174EF6DB363}" srcOrd="0" destOrd="0" parTransId="{BB531E19-2543-4B36-B4A7-62590C0F94C9}" sibTransId="{330211C7-DCFD-421A-9D18-44F637DC12AF}"/>
    <dgm:cxn modelId="{C24F4221-1DCD-4887-87D9-D40A8F5109FA}" srcId="{DFDCC9E8-1E57-4F6A-96FC-7091C356BE0B}" destId="{C5B47880-8F73-4525-A206-E10DA375E8F2}" srcOrd="2" destOrd="0" parTransId="{A79A3177-C247-4634-A509-0FB8552E53C2}" sibTransId="{9889C645-5C5E-4D5F-89B7-1CEA21BBE437}"/>
    <dgm:cxn modelId="{4D908A8D-5AFD-2646-BB00-790F12A5A762}" type="presOf" srcId="{542C7C9C-0A03-4CCE-812E-594C15A54906}" destId="{A484101A-24DC-429C-B0E0-EA1CD6ACAE16}" srcOrd="0" destOrd="1" presId="urn:microsoft.com/office/officeart/2005/8/layout/hList1"/>
    <dgm:cxn modelId="{7F063028-848E-5F4C-8EA9-1C90D89C6982}" type="presOf" srcId="{8F315C9C-8CE6-4C81-B83E-335637544E32}" destId="{A484101A-24DC-429C-B0E0-EA1CD6ACAE16}" srcOrd="0" destOrd="12" presId="urn:microsoft.com/office/officeart/2005/8/layout/hList1"/>
    <dgm:cxn modelId="{46BA4FDF-2822-46EA-9C65-AD614C844EC6}" srcId="{9F0FC356-4134-424A-9943-DA63B3D24B4C}" destId="{BB32E8A9-1588-4D67-8CAB-634DDCD10CFF}" srcOrd="3" destOrd="0" parTransId="{E1CCF4EC-53B8-49F9-A2BC-0AD30613EEEF}" sibTransId="{FBB65ADC-03BD-4BA5-909B-20D0FA911752}"/>
    <dgm:cxn modelId="{4DBB7A04-5692-D349-A78F-8084348B28EF}" type="presOf" srcId="{2951F9D5-9447-43C6-BCF0-6A6816094E4D}" destId="{A484101A-24DC-429C-B0E0-EA1CD6ACAE16}" srcOrd="0" destOrd="6" presId="urn:microsoft.com/office/officeart/2005/8/layout/hList1"/>
    <dgm:cxn modelId="{5E77D307-C419-0743-89E4-11C0B8046257}" type="presOf" srcId="{1C5F14AF-EA4C-4284-AA31-9786C7DE19C9}" destId="{03912A38-5C38-4946-8A26-03C64807F218}" srcOrd="0" destOrd="3" presId="urn:microsoft.com/office/officeart/2005/8/layout/hList1"/>
    <dgm:cxn modelId="{13DF032B-6F8E-CE49-A15F-89EF9B618940}" type="presOf" srcId="{9F0FC356-4134-424A-9943-DA63B3D24B4C}" destId="{68B6D372-6176-4B4D-A175-010DF04BFFA1}" srcOrd="0" destOrd="0" presId="urn:microsoft.com/office/officeart/2005/8/layout/hList1"/>
    <dgm:cxn modelId="{25FEE779-0F3D-47B4-A1B5-6B9646A826B1}" srcId="{1146ED23-7D71-4AC4-95B9-E0062D5E798B}" destId="{4C1524CE-4B36-463B-B233-C61484218449}" srcOrd="1" destOrd="0" parTransId="{2E9C7B36-2245-4AAD-93B9-AF31C530FA26}" sibTransId="{F0C97A51-922C-4C38-B5B7-F0BF63274ECA}"/>
    <dgm:cxn modelId="{F19A6712-8E13-A64B-9B14-5C3D1F3F56D2}" type="presOf" srcId="{149908A2-73F4-4EBB-81A3-CA54A77CF1ED}" destId="{983B3610-449B-43CA-ACE0-AC1E7DE9C4BE}" srcOrd="0" destOrd="5" presId="urn:microsoft.com/office/officeart/2005/8/layout/hList1"/>
    <dgm:cxn modelId="{C59EF567-8F30-684D-96A9-0530A4990BB2}" type="presOf" srcId="{2BBC5AB2-66E9-4E19-B7C1-03AF3E43BF8F}" destId="{983B3610-449B-43CA-ACE0-AC1E7DE9C4BE}" srcOrd="0" destOrd="4" presId="urn:microsoft.com/office/officeart/2005/8/layout/hList1"/>
    <dgm:cxn modelId="{BE478038-6AE5-274E-A447-631895D47B32}" type="presOf" srcId="{E9AEFBBE-C58B-48C3-8835-E74FEC5F3722}" destId="{03912A38-5C38-4946-8A26-03C64807F218}" srcOrd="0" destOrd="4" presId="urn:microsoft.com/office/officeart/2005/8/layout/hList1"/>
    <dgm:cxn modelId="{A8EDB810-E623-4E07-813B-BF578BE4EAA3}" srcId="{C5B47880-8F73-4525-A206-E10DA375E8F2}" destId="{1C5F14AF-EA4C-4284-AA31-9786C7DE19C9}" srcOrd="3" destOrd="0" parTransId="{787B7252-60E2-404C-AE27-ACFD73301C03}" sibTransId="{D6A2EA87-D967-4C33-A29F-AA07CF108863}"/>
    <dgm:cxn modelId="{0E3B2D89-EDAE-478B-A240-D673A84349DC}" srcId="{1146ED23-7D71-4AC4-95B9-E0062D5E798B}" destId="{149908A2-73F4-4EBB-81A3-CA54A77CF1ED}" srcOrd="5" destOrd="0" parTransId="{C5B1EACF-DE4D-4CF1-BA30-64BF24157E65}" sibTransId="{EB9E49BA-C0FC-4D14-A43D-E3B2191FC295}"/>
    <dgm:cxn modelId="{7805F71C-93AF-4DFB-896A-B66BA9F76960}" srcId="{1146ED23-7D71-4AC4-95B9-E0062D5E798B}" destId="{8939A03A-8588-489A-A382-49410273C7A2}" srcOrd="6" destOrd="0" parTransId="{47B6552E-BC13-4654-A2E2-2E3365EA52EF}" sibTransId="{4A37C700-8942-45F1-82FD-287F4B369E06}"/>
    <dgm:cxn modelId="{1C48C2E1-4615-2846-8221-A8DAE6775143}" type="presOf" srcId="{65FD30D6-7F20-4085-9404-D93EEB1D3E23}" destId="{03912A38-5C38-4946-8A26-03C64807F218}" srcOrd="0" destOrd="1" presId="urn:microsoft.com/office/officeart/2005/8/layout/hList1"/>
    <dgm:cxn modelId="{FE84263F-C438-4451-8527-F157CB83A564}" srcId="{C5B47880-8F73-4525-A206-E10DA375E8F2}" destId="{65FD30D6-7F20-4085-9404-D93EEB1D3E23}" srcOrd="1" destOrd="0" parTransId="{13F12862-AE7D-4CE6-BE67-D8AE0BB7AD96}" sibTransId="{3AC21C71-1D20-4825-BBE8-164DF8F56FE3}"/>
    <dgm:cxn modelId="{714CAA5C-1739-46D2-8920-8F6C2A668A3B}" srcId="{1146ED23-7D71-4AC4-95B9-E0062D5E798B}" destId="{5CC67DF2-0AC8-4867-9C23-70278C926E12}" srcOrd="0" destOrd="0" parTransId="{BC98B999-29A4-432E-82D6-01FF8ACBF609}" sibTransId="{C482A57A-9252-4D95-AF97-75DB2A410EA9}"/>
    <dgm:cxn modelId="{743CD099-015B-524D-86DA-4722FAAE2953}" type="presOf" srcId="{4C1524CE-4B36-463B-B233-C61484218449}" destId="{983B3610-449B-43CA-ACE0-AC1E7DE9C4BE}" srcOrd="0" destOrd="1" presId="urn:microsoft.com/office/officeart/2005/8/layout/hList1"/>
    <dgm:cxn modelId="{653798F2-5B34-5C42-95EF-B827D2890DE8}" type="presOf" srcId="{E46CFB64-1930-498E-8B1C-20D135FF8391}" destId="{983B3610-449B-43CA-ACE0-AC1E7DE9C4BE}" srcOrd="0" destOrd="2" presId="urn:microsoft.com/office/officeart/2005/8/layout/hList1"/>
    <dgm:cxn modelId="{87F35865-60F9-4FD4-936C-6559D7CED732}" srcId="{1146ED23-7D71-4AC4-95B9-E0062D5E798B}" destId="{2BBC5AB2-66E9-4E19-B7C1-03AF3E43BF8F}" srcOrd="4" destOrd="0" parTransId="{F33BB6BD-45C8-44EB-A562-428D38ADCAEA}" sibTransId="{D81CAF29-23B8-4ACC-AA85-B6A3301B3C6E}"/>
    <dgm:cxn modelId="{520EA508-FB67-466C-9555-EBB09B2C420C}" srcId="{DFDCC9E8-1E57-4F6A-96FC-7091C356BE0B}" destId="{1146ED23-7D71-4AC4-95B9-E0062D5E798B}" srcOrd="0" destOrd="0" parTransId="{0457A3BE-A1CF-419A-8BF8-1E7D2E858CE2}" sibTransId="{447B34ED-902D-4CEC-83A5-1F1B38E43990}"/>
    <dgm:cxn modelId="{CCF2A4E3-6B81-4AE5-906B-7708E414AE12}" srcId="{9F0FC356-4134-424A-9943-DA63B3D24B4C}" destId="{457E0379-0605-44C1-8A7E-0A6D22388782}" srcOrd="7" destOrd="0" parTransId="{F01CFADF-9A8C-4C13-84D8-7882F2514D9A}" sibTransId="{A67B297E-BA0C-4EB9-8900-6D47C95BCD3D}"/>
    <dgm:cxn modelId="{2533F531-5E91-42F7-8BEF-AFBB1B0503F4}" srcId="{C5B47880-8F73-4525-A206-E10DA375E8F2}" destId="{4A8CDE69-925F-4D57-9231-943AFC4326BA}" srcOrd="0" destOrd="0" parTransId="{E472CCBD-9026-4962-BFFA-15BF3576C37B}" sibTransId="{DB5621D0-21DA-4A11-B81D-8E76AFB9A114}"/>
    <dgm:cxn modelId="{3063E02C-69CE-D14F-9574-D1718A306BA9}" type="presOf" srcId="{EC4F2092-532E-4703-AD2C-F174EF6DB363}" destId="{A484101A-24DC-429C-B0E0-EA1CD6ACAE16}" srcOrd="0" destOrd="0" presId="urn:microsoft.com/office/officeart/2005/8/layout/hList1"/>
    <dgm:cxn modelId="{436F45F3-82DD-0C44-A061-A3CD468B9697}" type="presOf" srcId="{C5B47880-8F73-4525-A206-E10DA375E8F2}" destId="{683E7550-80C5-49F5-A2E4-3F0936BA89D7}" srcOrd="0" destOrd="0" presId="urn:microsoft.com/office/officeart/2005/8/layout/hList1"/>
    <dgm:cxn modelId="{0C92F359-D1B2-4D6E-9572-FA090FC60164}" srcId="{DFDCC9E8-1E57-4F6A-96FC-7091C356BE0B}" destId="{9F0FC356-4134-424A-9943-DA63B3D24B4C}" srcOrd="1" destOrd="0" parTransId="{92E9F1B9-5885-4C22-B678-F3ED01BDBBCB}" sibTransId="{72A1ABC4-7971-44DB-B6F7-85BAFA24B9BA}"/>
    <dgm:cxn modelId="{64C99664-BCAE-49D2-AE27-4F95D34B9F50}" srcId="{9F0FC356-4134-424A-9943-DA63B3D24B4C}" destId="{2951F9D5-9447-43C6-BCF0-6A6816094E4D}" srcOrd="6" destOrd="0" parTransId="{B47CA05E-1225-4C82-B286-822D8DD1E190}" sibTransId="{4BF3685B-49DB-4840-8A3D-6E9AB651423D}"/>
    <dgm:cxn modelId="{8D7398D1-71CF-45A8-BCA2-9F23E13256A2}" srcId="{9F0FC356-4134-424A-9943-DA63B3D24B4C}" destId="{D2F86952-E4D6-426B-BCA4-C3550261A11B}" srcOrd="9" destOrd="0" parTransId="{6F3FB60A-CEA3-4CF3-B7CA-F510161FD2DB}" sibTransId="{99F85036-5F5E-4666-8D36-50BAE6660FAC}"/>
    <dgm:cxn modelId="{769BF746-826D-5449-B1FA-799C364C2F97}" type="presOf" srcId="{B0A06CB0-DA8E-4A3F-B364-86C2F834EBAF}" destId="{A484101A-24DC-429C-B0E0-EA1CD6ACAE16}" srcOrd="0" destOrd="2" presId="urn:microsoft.com/office/officeart/2005/8/layout/hList1"/>
    <dgm:cxn modelId="{185CC480-40F8-4971-A639-EF86F8B6E06B}" srcId="{C5B47880-8F73-4525-A206-E10DA375E8F2}" destId="{55ECBBC8-1D3E-4A98-8666-00725CB4FE8B}" srcOrd="2" destOrd="0" parTransId="{70A66196-3988-485C-BE92-2B781B1080FA}" sibTransId="{3A7E164E-D716-4FBC-8CC8-0744E7A9F4A9}"/>
    <dgm:cxn modelId="{10BE32D4-B9E8-B445-97EE-A9ED8693A7BD}" type="presOf" srcId="{7EA6314E-EB18-48B3-A8EE-4D6D4E776F81}" destId="{A484101A-24DC-429C-B0E0-EA1CD6ACAE16}" srcOrd="0" destOrd="11" presId="urn:microsoft.com/office/officeart/2005/8/layout/hList1"/>
    <dgm:cxn modelId="{0EB46AAE-075C-8E46-9499-467539B584E0}" type="presOf" srcId="{E58AADC9-7959-4A01-B0C8-CB9A5F7D3951}" destId="{A484101A-24DC-429C-B0E0-EA1CD6ACAE16}" srcOrd="0" destOrd="10" presId="urn:microsoft.com/office/officeart/2005/8/layout/hList1"/>
    <dgm:cxn modelId="{965334D4-DA42-4A13-A85A-3B43BFD30078}" srcId="{C5B47880-8F73-4525-A206-E10DA375E8F2}" destId="{9DB2E0CD-0ACC-471C-8048-42273C84E235}" srcOrd="5" destOrd="0" parTransId="{3C2F0641-F87F-4B23-934B-CA0FA8DCFDC6}" sibTransId="{BA503952-451E-4301-B050-895D50F7D0EA}"/>
    <dgm:cxn modelId="{910031A4-ADF0-4EC6-ADE7-08FF0E34C83E}" srcId="{9F0FC356-4134-424A-9943-DA63B3D24B4C}" destId="{B0A06CB0-DA8E-4A3F-B364-86C2F834EBAF}" srcOrd="2" destOrd="0" parTransId="{86F89314-7E1D-45CE-B08D-867F99DCFEA2}" sibTransId="{8026D2BF-185F-4973-AD89-746A4B269478}"/>
    <dgm:cxn modelId="{857D6FBF-A10D-D14E-88A9-08C111359FE1}" type="presOf" srcId="{D2F86952-E4D6-426B-BCA4-C3550261A11B}" destId="{A484101A-24DC-429C-B0E0-EA1CD6ACAE16}" srcOrd="0" destOrd="9" presId="urn:microsoft.com/office/officeart/2005/8/layout/hList1"/>
    <dgm:cxn modelId="{54C8876A-1D99-4EF5-8B42-5E08CF116026}" srcId="{1146ED23-7D71-4AC4-95B9-E0062D5E798B}" destId="{28F395D5-CDA2-415A-AF91-F8D9A75F6C99}" srcOrd="7" destOrd="0" parTransId="{746FF5C4-BCC7-47E6-8CFD-0E7B85C64AD3}" sibTransId="{5472ECC9-D425-4601-9BCA-BCEF1A6D2D29}"/>
    <dgm:cxn modelId="{A9CA27C8-C7C4-2241-A472-05F8DDF870A4}" type="presOf" srcId="{9DB2E0CD-0ACC-471C-8048-42273C84E235}" destId="{03912A38-5C38-4946-8A26-03C64807F218}" srcOrd="0" destOrd="5" presId="urn:microsoft.com/office/officeart/2005/8/layout/hList1"/>
    <dgm:cxn modelId="{CC6C75D9-A78F-8B4E-92C6-682E2F834DAD}" type="presOf" srcId="{481A8D61-D422-4EA1-800A-D55337128685}" destId="{A484101A-24DC-429C-B0E0-EA1CD6ACAE16}" srcOrd="0" destOrd="4" presId="urn:microsoft.com/office/officeart/2005/8/layout/hList1"/>
    <dgm:cxn modelId="{D2A652B9-A9F6-404A-87CA-A5DD968E4780}" srcId="{9F0FC356-4134-424A-9943-DA63B3D24B4C}" destId="{542C7C9C-0A03-4CCE-812E-594C15A54906}" srcOrd="1" destOrd="0" parTransId="{BF764A6B-B210-4EE8-99FC-CD00010851BE}" sibTransId="{35708763-B106-46A3-97E8-5B91737681E3}"/>
    <dgm:cxn modelId="{39EE9257-C592-4F78-9784-17C5EB58C73C}" srcId="{1146ED23-7D71-4AC4-95B9-E0062D5E798B}" destId="{E46CFB64-1930-498E-8B1C-20D135FF8391}" srcOrd="2" destOrd="0" parTransId="{0A249AC8-6B08-42B7-952D-B664FEBF34CD}" sibTransId="{98A3069B-4D9E-4702-8E91-83BD84EF069A}"/>
    <dgm:cxn modelId="{DBA2B2B9-0D1E-434C-96F7-2B1458700365}" type="presOf" srcId="{8939A03A-8588-489A-A382-49410273C7A2}" destId="{983B3610-449B-43CA-ACE0-AC1E7DE9C4BE}" srcOrd="0" destOrd="6" presId="urn:microsoft.com/office/officeart/2005/8/layout/hList1"/>
    <dgm:cxn modelId="{8FFBFD87-AB0B-FF4E-91EC-49F7C62F2800}" type="presOf" srcId="{1146ED23-7D71-4AC4-95B9-E0062D5E798B}" destId="{42ED6C40-2B1B-4019-ADDC-6B0FA82AC78A}" srcOrd="0" destOrd="0" presId="urn:microsoft.com/office/officeart/2005/8/layout/hList1"/>
    <dgm:cxn modelId="{4EAE3309-C7B6-4292-B526-A9FF55F92878}" srcId="{9F0FC356-4134-424A-9943-DA63B3D24B4C}" destId="{8F315C9C-8CE6-4C81-B83E-335637544E32}" srcOrd="12" destOrd="0" parTransId="{A377DAE3-26AD-404D-B5C7-3D000BF46533}" sibTransId="{42C26D85-08F3-47FB-A1D3-D77213B0E544}"/>
    <dgm:cxn modelId="{51060700-C166-1A4B-B547-05C7687A6066}" type="presOf" srcId="{BB32E8A9-1588-4D67-8CAB-634DDCD10CFF}" destId="{A484101A-24DC-429C-B0E0-EA1CD6ACAE16}" srcOrd="0" destOrd="3" presId="urn:microsoft.com/office/officeart/2005/8/layout/hList1"/>
    <dgm:cxn modelId="{0431E0FA-3704-3F4A-98B0-46A6BBE6239C}" type="presOf" srcId="{55ECBBC8-1D3E-4A98-8666-00725CB4FE8B}" destId="{03912A38-5C38-4946-8A26-03C64807F218}" srcOrd="0" destOrd="2" presId="urn:microsoft.com/office/officeart/2005/8/layout/hList1"/>
    <dgm:cxn modelId="{B87042B3-3BEA-164E-9762-42263563935F}" type="presOf" srcId="{9F8D3886-F76D-4213-A8B7-9F07E3AE7160}" destId="{A484101A-24DC-429C-B0E0-EA1CD6ACAE16}" srcOrd="0" destOrd="8" presId="urn:microsoft.com/office/officeart/2005/8/layout/hList1"/>
    <dgm:cxn modelId="{35687FE8-AD44-2541-AB7E-5BAC6179029C}" type="presOf" srcId="{5CC67DF2-0AC8-4867-9C23-70278C926E12}" destId="{983B3610-449B-43CA-ACE0-AC1E7DE9C4BE}" srcOrd="0" destOrd="0" presId="urn:microsoft.com/office/officeart/2005/8/layout/hList1"/>
    <dgm:cxn modelId="{14115FA3-BFBA-4E43-A5FD-76408FAE454D}" type="presOf" srcId="{457E0379-0605-44C1-8A7E-0A6D22388782}" destId="{A484101A-24DC-429C-B0E0-EA1CD6ACAE16}" srcOrd="0" destOrd="7" presId="urn:microsoft.com/office/officeart/2005/8/layout/hList1"/>
    <dgm:cxn modelId="{5036F000-B787-3642-AC43-6056915050FD}" type="presOf" srcId="{EEB31717-D670-49AB-87BE-3688EBC1A742}" destId="{A484101A-24DC-429C-B0E0-EA1CD6ACAE16}" srcOrd="0" destOrd="5" presId="urn:microsoft.com/office/officeart/2005/8/layout/hList1"/>
    <dgm:cxn modelId="{89042B09-6182-7C4A-952C-777EBEEECE30}" type="presOf" srcId="{DFDCC9E8-1E57-4F6A-96FC-7091C356BE0B}" destId="{7B3E0A9E-EFAE-460E-983D-3D5783C4D0C0}" srcOrd="0" destOrd="0" presId="urn:microsoft.com/office/officeart/2005/8/layout/hList1"/>
    <dgm:cxn modelId="{6BFCD3A1-9141-4DC8-A3E4-C58FE02B3EA7}" srcId="{9F0FC356-4134-424A-9943-DA63B3D24B4C}" destId="{E58AADC9-7959-4A01-B0C8-CB9A5F7D3951}" srcOrd="10" destOrd="0" parTransId="{62F91700-C6D4-4F23-B9DB-82EF98D4C056}" sibTransId="{2F777984-1BD4-4522-835B-9324A5D72945}"/>
    <dgm:cxn modelId="{D79E5205-2D20-41F8-B7C1-D13E9E5184BA}" srcId="{C5B47880-8F73-4525-A206-E10DA375E8F2}" destId="{E9AEFBBE-C58B-48C3-8835-E74FEC5F3722}" srcOrd="4" destOrd="0" parTransId="{A5A54C4C-03D4-4D4A-B934-4502CAD91858}" sibTransId="{A14CD79E-38E2-4686-A891-3097111A43A1}"/>
    <dgm:cxn modelId="{3FD54F2A-029B-4511-97D4-2E370F00E1A1}" srcId="{1146ED23-7D71-4AC4-95B9-E0062D5E798B}" destId="{F328FE8C-3007-4AC4-9BAA-65EF2169842E}" srcOrd="3" destOrd="0" parTransId="{B5A8ECB9-E498-45A8-AF04-A2D50744BAEC}" sibTransId="{9A9A0A1F-2664-4D1C-B884-D6B9989F2C0A}"/>
    <dgm:cxn modelId="{53CCA3E3-ACA0-41EF-8581-EA9AB3B21C2D}" srcId="{9F0FC356-4134-424A-9943-DA63B3D24B4C}" destId="{EEB31717-D670-49AB-87BE-3688EBC1A742}" srcOrd="5" destOrd="0" parTransId="{79EFDEB9-01ED-4A45-8191-19F394D8D22B}" sibTransId="{272D4317-4D91-4E97-98A5-A71B53254149}"/>
    <dgm:cxn modelId="{84F66735-AA15-4E9B-9BC2-C9CAD74E2394}" srcId="{9F0FC356-4134-424A-9943-DA63B3D24B4C}" destId="{9F8D3886-F76D-4213-A8B7-9F07E3AE7160}" srcOrd="8" destOrd="0" parTransId="{70855F00-8D0D-48A9-A2A9-AC81B0A1DB11}" sibTransId="{53CD9BC1-2CD2-4D99-90A9-576CCA3B9A7F}"/>
    <dgm:cxn modelId="{1E5A3332-D91D-4BE9-8302-D02D50C0FC39}" srcId="{9F0FC356-4134-424A-9943-DA63B3D24B4C}" destId="{481A8D61-D422-4EA1-800A-D55337128685}" srcOrd="4" destOrd="0" parTransId="{D2154D5C-1666-49DD-A30C-E4654F891D57}" sibTransId="{AFB884E4-4F13-4038-985E-965F404954D5}"/>
    <dgm:cxn modelId="{F6D0CB4A-C89A-3043-8D15-D27156CDA276}" type="presOf" srcId="{28F395D5-CDA2-415A-AF91-F8D9A75F6C99}" destId="{983B3610-449B-43CA-ACE0-AC1E7DE9C4BE}" srcOrd="0" destOrd="7" presId="urn:microsoft.com/office/officeart/2005/8/layout/hList1"/>
    <dgm:cxn modelId="{F86FF587-C9C4-F442-86A6-9621AAA9182B}" type="presOf" srcId="{4A8CDE69-925F-4D57-9231-943AFC4326BA}" destId="{03912A38-5C38-4946-8A26-03C64807F218}" srcOrd="0" destOrd="0" presId="urn:microsoft.com/office/officeart/2005/8/layout/hList1"/>
    <dgm:cxn modelId="{8016E0F9-C564-4BAB-9072-F8C69EEDCA7A}" srcId="{9F0FC356-4134-424A-9943-DA63B3D24B4C}" destId="{7EA6314E-EB18-48B3-A8EE-4D6D4E776F81}" srcOrd="11" destOrd="0" parTransId="{4A4585DC-CFD7-4F72-ABBD-6D8EAA4F7A3F}" sibTransId="{3C4A12BC-B876-46D3-BB05-95697C6740B7}"/>
    <dgm:cxn modelId="{2E96C2B9-C960-C346-81D3-FE38D744B65F}" type="presOf" srcId="{F328FE8C-3007-4AC4-9BAA-65EF2169842E}" destId="{983B3610-449B-43CA-ACE0-AC1E7DE9C4BE}" srcOrd="0" destOrd="3" presId="urn:microsoft.com/office/officeart/2005/8/layout/hList1"/>
    <dgm:cxn modelId="{64D37BBC-FC42-D34D-94E9-0F97813AFA59}" type="presParOf" srcId="{7B3E0A9E-EFAE-460E-983D-3D5783C4D0C0}" destId="{11589843-7F2A-4167-96F9-EDBEEDA53F2B}" srcOrd="0" destOrd="0" presId="urn:microsoft.com/office/officeart/2005/8/layout/hList1"/>
    <dgm:cxn modelId="{8DDAEB74-4539-9B44-8E17-25FD7FB5D6B8}" type="presParOf" srcId="{11589843-7F2A-4167-96F9-EDBEEDA53F2B}" destId="{42ED6C40-2B1B-4019-ADDC-6B0FA82AC78A}" srcOrd="0" destOrd="0" presId="urn:microsoft.com/office/officeart/2005/8/layout/hList1"/>
    <dgm:cxn modelId="{8338A6C3-FD20-F141-8372-90CDF70CF12C}" type="presParOf" srcId="{11589843-7F2A-4167-96F9-EDBEEDA53F2B}" destId="{983B3610-449B-43CA-ACE0-AC1E7DE9C4BE}" srcOrd="1" destOrd="0" presId="urn:microsoft.com/office/officeart/2005/8/layout/hList1"/>
    <dgm:cxn modelId="{53CA9F58-FBBC-9348-9D23-1C48792FE3D1}" type="presParOf" srcId="{7B3E0A9E-EFAE-460E-983D-3D5783C4D0C0}" destId="{CCB189D9-850A-408F-9BDF-F4CD89578C11}" srcOrd="1" destOrd="0" presId="urn:microsoft.com/office/officeart/2005/8/layout/hList1"/>
    <dgm:cxn modelId="{66BBB2A3-E3E5-5E4E-8D6A-6B3FE75A1FCE}" type="presParOf" srcId="{7B3E0A9E-EFAE-460E-983D-3D5783C4D0C0}" destId="{48991B18-5849-4922-98D5-03AC7DBC47F5}" srcOrd="2" destOrd="0" presId="urn:microsoft.com/office/officeart/2005/8/layout/hList1"/>
    <dgm:cxn modelId="{C8502601-4EF5-9C4E-A2C9-B71CF81F818A}" type="presParOf" srcId="{48991B18-5849-4922-98D5-03AC7DBC47F5}" destId="{68B6D372-6176-4B4D-A175-010DF04BFFA1}" srcOrd="0" destOrd="0" presId="urn:microsoft.com/office/officeart/2005/8/layout/hList1"/>
    <dgm:cxn modelId="{239DFD37-AA99-DB41-9400-6228A245D0DD}" type="presParOf" srcId="{48991B18-5849-4922-98D5-03AC7DBC47F5}" destId="{A484101A-24DC-429C-B0E0-EA1CD6ACAE16}" srcOrd="1" destOrd="0" presId="urn:microsoft.com/office/officeart/2005/8/layout/hList1"/>
    <dgm:cxn modelId="{EA794CB9-68EB-F347-9D83-1C1837502CBF}" type="presParOf" srcId="{7B3E0A9E-EFAE-460E-983D-3D5783C4D0C0}" destId="{617D1158-E61B-4F68-92B9-A5693A4059AE}" srcOrd="3" destOrd="0" presId="urn:microsoft.com/office/officeart/2005/8/layout/hList1"/>
    <dgm:cxn modelId="{B9EE2683-1D6A-6449-85E5-823A99ACA4AB}" type="presParOf" srcId="{7B3E0A9E-EFAE-460E-983D-3D5783C4D0C0}" destId="{E1AC920F-BB48-4304-9C03-341F4460191F}" srcOrd="4" destOrd="0" presId="urn:microsoft.com/office/officeart/2005/8/layout/hList1"/>
    <dgm:cxn modelId="{A7B3AE31-74C7-FF48-83F7-A96DAA805E7A}" type="presParOf" srcId="{E1AC920F-BB48-4304-9C03-341F4460191F}" destId="{683E7550-80C5-49F5-A2E4-3F0936BA89D7}" srcOrd="0" destOrd="0" presId="urn:microsoft.com/office/officeart/2005/8/layout/hList1"/>
    <dgm:cxn modelId="{675C7321-FF84-4449-8EAF-F235E2DEB992}" type="presParOf" srcId="{E1AC920F-BB48-4304-9C03-341F4460191F}" destId="{03912A38-5C38-4946-8A26-03C64807F218}"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DCC9E8-1E57-4F6A-96FC-7091C356BE0B}" type="doc">
      <dgm:prSet loTypeId="urn:microsoft.com/office/officeart/2005/8/layout/hList1" loCatId="list" qsTypeId="urn:microsoft.com/office/officeart/2005/8/quickstyle/simple3" qsCatId="simple" csTypeId="urn:microsoft.com/office/officeart/2005/8/colors/colorful1" csCatId="colorful" phldr="1"/>
      <dgm:spPr/>
      <dgm:t>
        <a:bodyPr/>
        <a:lstStyle/>
        <a:p>
          <a:endParaRPr lang="es-ES"/>
        </a:p>
      </dgm:t>
    </dgm:pt>
    <dgm:pt modelId="{1146ED23-7D71-4AC4-95B9-E0062D5E798B}">
      <dgm:prSet phldrT="[Texto]"/>
      <dgm:spPr/>
      <dgm:t>
        <a:bodyPr/>
        <a:lstStyle/>
        <a:p>
          <a:r>
            <a:rPr lang="es-ES_tradnl" b="1" dirty="0" smtClean="0">
              <a:latin typeface="Corbel" panose="020B0503020204020204" pitchFamily="34" charset="0"/>
            </a:rPr>
            <a:t>¿Como transportadores públicos cuáles son las situaciones problemas que generamos a la movilidad y seguridad vial de la ciudad?</a:t>
          </a:r>
          <a:endParaRPr lang="es-ES" dirty="0">
            <a:latin typeface="Corbel" panose="020B0503020204020204" pitchFamily="34" charset="0"/>
          </a:endParaRPr>
        </a:p>
      </dgm:t>
    </dgm:pt>
    <dgm:pt modelId="{0457A3BE-A1CF-419A-8BF8-1E7D2E858CE2}" type="parTrans" cxnId="{520EA508-FB67-466C-9555-EBB09B2C420C}">
      <dgm:prSet/>
      <dgm:spPr/>
      <dgm:t>
        <a:bodyPr/>
        <a:lstStyle/>
        <a:p>
          <a:endParaRPr lang="es-ES">
            <a:latin typeface="Corbel" panose="020B0503020204020204" pitchFamily="34" charset="0"/>
          </a:endParaRPr>
        </a:p>
      </dgm:t>
    </dgm:pt>
    <dgm:pt modelId="{447B34ED-902D-4CEC-83A5-1F1B38E43990}" type="sibTrans" cxnId="{520EA508-FB67-466C-9555-EBB09B2C420C}">
      <dgm:prSet/>
      <dgm:spPr/>
      <dgm:t>
        <a:bodyPr/>
        <a:lstStyle/>
        <a:p>
          <a:endParaRPr lang="es-ES">
            <a:latin typeface="Corbel" panose="020B0503020204020204" pitchFamily="34" charset="0"/>
          </a:endParaRPr>
        </a:p>
      </dgm:t>
    </dgm:pt>
    <dgm:pt modelId="{5CC67DF2-0AC8-4867-9C23-70278C926E12}">
      <dgm:prSet phldrT="[Texto]"/>
      <dgm:spPr/>
      <dgm:t>
        <a:bodyPr/>
        <a:lstStyle/>
        <a:p>
          <a:r>
            <a:rPr lang="es-ES_tradnl" dirty="0" smtClean="0"/>
            <a:t>Competencia con todos los actores por los espacios de movilidad, pues la vía es el medio de trabajo y sustento de los transportadores públicos. </a:t>
          </a:r>
          <a:endParaRPr lang="es-ES" dirty="0">
            <a:latin typeface="Corbel" panose="020B0503020204020204" pitchFamily="34" charset="0"/>
          </a:endParaRPr>
        </a:p>
      </dgm:t>
    </dgm:pt>
    <dgm:pt modelId="{BC98B999-29A4-432E-82D6-01FF8ACBF609}" type="parTrans" cxnId="{714CAA5C-1739-46D2-8920-8F6C2A668A3B}">
      <dgm:prSet/>
      <dgm:spPr/>
      <dgm:t>
        <a:bodyPr/>
        <a:lstStyle/>
        <a:p>
          <a:endParaRPr lang="es-ES">
            <a:latin typeface="Corbel" panose="020B0503020204020204" pitchFamily="34" charset="0"/>
          </a:endParaRPr>
        </a:p>
      </dgm:t>
    </dgm:pt>
    <dgm:pt modelId="{C482A57A-9252-4D95-AF97-75DB2A410EA9}" type="sibTrans" cxnId="{714CAA5C-1739-46D2-8920-8F6C2A668A3B}">
      <dgm:prSet/>
      <dgm:spPr/>
      <dgm:t>
        <a:bodyPr/>
        <a:lstStyle/>
        <a:p>
          <a:endParaRPr lang="es-ES">
            <a:latin typeface="Corbel" panose="020B0503020204020204" pitchFamily="34" charset="0"/>
          </a:endParaRPr>
        </a:p>
      </dgm:t>
    </dgm:pt>
    <dgm:pt modelId="{9F0FC356-4134-424A-9943-DA63B3D24B4C}">
      <dgm:prSet phldrT="[Texto]"/>
      <dgm:spPr/>
      <dgm:t>
        <a:bodyPr/>
        <a:lstStyle/>
        <a:p>
          <a:r>
            <a:rPr lang="es-ES_tradnl" b="1" dirty="0" smtClean="0">
              <a:latin typeface="Corbel" panose="020B0503020204020204" pitchFamily="34" charset="0"/>
            </a:rPr>
            <a:t>¿Qué condiciones externas afectan nuestra movilidad y seguridad vial como actores de la vía?</a:t>
          </a:r>
          <a:endParaRPr lang="es-ES" dirty="0">
            <a:latin typeface="Corbel" panose="020B0503020204020204" pitchFamily="34" charset="0"/>
          </a:endParaRPr>
        </a:p>
      </dgm:t>
    </dgm:pt>
    <dgm:pt modelId="{92E9F1B9-5885-4C22-B678-F3ED01BDBBCB}" type="parTrans" cxnId="{0C92F359-D1B2-4D6E-9572-FA090FC60164}">
      <dgm:prSet/>
      <dgm:spPr/>
      <dgm:t>
        <a:bodyPr/>
        <a:lstStyle/>
        <a:p>
          <a:endParaRPr lang="es-ES">
            <a:latin typeface="Corbel" panose="020B0503020204020204" pitchFamily="34" charset="0"/>
          </a:endParaRPr>
        </a:p>
      </dgm:t>
    </dgm:pt>
    <dgm:pt modelId="{72A1ABC4-7971-44DB-B6F7-85BAFA24B9BA}" type="sibTrans" cxnId="{0C92F359-D1B2-4D6E-9572-FA090FC60164}">
      <dgm:prSet/>
      <dgm:spPr/>
      <dgm:t>
        <a:bodyPr/>
        <a:lstStyle/>
        <a:p>
          <a:endParaRPr lang="es-ES">
            <a:latin typeface="Corbel" panose="020B0503020204020204" pitchFamily="34" charset="0"/>
          </a:endParaRPr>
        </a:p>
      </dgm:t>
    </dgm:pt>
    <dgm:pt modelId="{EC4F2092-532E-4703-AD2C-F174EF6DB363}">
      <dgm:prSet phldrT="[Texto]"/>
      <dgm:spPr/>
      <dgm:t>
        <a:bodyPr/>
        <a:lstStyle/>
        <a:p>
          <a:r>
            <a:rPr lang="es-CO" dirty="0" smtClean="0"/>
            <a:t>La no consideración especial de la situación económica que atraviesa el gremio en la ciudad. </a:t>
          </a:r>
          <a:endParaRPr lang="es-ES" dirty="0">
            <a:latin typeface="Corbel" panose="020B0503020204020204" pitchFamily="34" charset="0"/>
          </a:endParaRPr>
        </a:p>
      </dgm:t>
    </dgm:pt>
    <dgm:pt modelId="{BB531E19-2543-4B36-B4A7-62590C0F94C9}" type="parTrans" cxnId="{F0E31C35-4D37-42AC-AAD2-2A09FEBEAA98}">
      <dgm:prSet/>
      <dgm:spPr/>
      <dgm:t>
        <a:bodyPr/>
        <a:lstStyle/>
        <a:p>
          <a:endParaRPr lang="es-ES">
            <a:latin typeface="Corbel" panose="020B0503020204020204" pitchFamily="34" charset="0"/>
          </a:endParaRPr>
        </a:p>
      </dgm:t>
    </dgm:pt>
    <dgm:pt modelId="{330211C7-DCFD-421A-9D18-44F637DC12AF}" type="sibTrans" cxnId="{F0E31C35-4D37-42AC-AAD2-2A09FEBEAA98}">
      <dgm:prSet/>
      <dgm:spPr/>
      <dgm:t>
        <a:bodyPr/>
        <a:lstStyle/>
        <a:p>
          <a:endParaRPr lang="es-ES">
            <a:latin typeface="Corbel" panose="020B0503020204020204" pitchFamily="34" charset="0"/>
          </a:endParaRPr>
        </a:p>
      </dgm:t>
    </dgm:pt>
    <dgm:pt modelId="{C5B47880-8F73-4525-A206-E10DA375E8F2}">
      <dgm:prSet phldrT="[Texto]"/>
      <dgm:spPr/>
      <dgm:t>
        <a:bodyPr/>
        <a:lstStyle/>
        <a:p>
          <a:r>
            <a:rPr lang="es-ES_tradnl" b="1" dirty="0" smtClean="0">
              <a:latin typeface="Corbel" panose="020B0503020204020204" pitchFamily="34" charset="0"/>
            </a:rPr>
            <a:t>¿Qué somos capaces de hacer como transportadores públicos para mejorar la seguridad y la movilidad vial de Barrancabermeja?</a:t>
          </a:r>
          <a:endParaRPr lang="es-ES" dirty="0">
            <a:latin typeface="Corbel" panose="020B0503020204020204" pitchFamily="34" charset="0"/>
          </a:endParaRPr>
        </a:p>
      </dgm:t>
    </dgm:pt>
    <dgm:pt modelId="{A79A3177-C247-4634-A509-0FB8552E53C2}" type="parTrans" cxnId="{C24F4221-1DCD-4887-87D9-D40A8F5109FA}">
      <dgm:prSet/>
      <dgm:spPr/>
      <dgm:t>
        <a:bodyPr/>
        <a:lstStyle/>
        <a:p>
          <a:endParaRPr lang="es-ES">
            <a:latin typeface="Corbel" panose="020B0503020204020204" pitchFamily="34" charset="0"/>
          </a:endParaRPr>
        </a:p>
      </dgm:t>
    </dgm:pt>
    <dgm:pt modelId="{9889C645-5C5E-4D5F-89B7-1CEA21BBE437}" type="sibTrans" cxnId="{C24F4221-1DCD-4887-87D9-D40A8F5109FA}">
      <dgm:prSet/>
      <dgm:spPr/>
      <dgm:t>
        <a:bodyPr/>
        <a:lstStyle/>
        <a:p>
          <a:endParaRPr lang="es-ES">
            <a:latin typeface="Corbel" panose="020B0503020204020204" pitchFamily="34" charset="0"/>
          </a:endParaRPr>
        </a:p>
      </dgm:t>
    </dgm:pt>
    <dgm:pt modelId="{4A8CDE69-925F-4D57-9231-943AFC4326BA}">
      <dgm:prSet phldrT="[Texto]"/>
      <dgm:spPr/>
      <dgm:t>
        <a:bodyPr/>
        <a:lstStyle/>
        <a:p>
          <a:r>
            <a:rPr lang="es-CO" dirty="0" smtClean="0"/>
            <a:t>Mantener y promover el respeto por las normas de tránsito.</a:t>
          </a:r>
          <a:endParaRPr lang="es-ES" dirty="0">
            <a:latin typeface="Corbel" panose="020B0503020204020204" pitchFamily="34" charset="0"/>
          </a:endParaRPr>
        </a:p>
      </dgm:t>
    </dgm:pt>
    <dgm:pt modelId="{E472CCBD-9026-4962-BFFA-15BF3576C37B}" type="parTrans" cxnId="{2533F531-5E91-42F7-8BEF-AFBB1B0503F4}">
      <dgm:prSet/>
      <dgm:spPr/>
      <dgm:t>
        <a:bodyPr/>
        <a:lstStyle/>
        <a:p>
          <a:endParaRPr lang="es-ES">
            <a:latin typeface="Corbel" panose="020B0503020204020204" pitchFamily="34" charset="0"/>
          </a:endParaRPr>
        </a:p>
      </dgm:t>
    </dgm:pt>
    <dgm:pt modelId="{DB5621D0-21DA-4A11-B81D-8E76AFB9A114}" type="sibTrans" cxnId="{2533F531-5E91-42F7-8BEF-AFBB1B0503F4}">
      <dgm:prSet/>
      <dgm:spPr/>
      <dgm:t>
        <a:bodyPr/>
        <a:lstStyle/>
        <a:p>
          <a:endParaRPr lang="es-ES">
            <a:latin typeface="Corbel" panose="020B0503020204020204" pitchFamily="34" charset="0"/>
          </a:endParaRPr>
        </a:p>
      </dgm:t>
    </dgm:pt>
    <dgm:pt modelId="{38054E18-A18B-409A-916F-0B0432B23B00}">
      <dgm:prSet/>
      <dgm:spPr/>
      <dgm:t>
        <a:bodyPr/>
        <a:lstStyle/>
        <a:p>
          <a:r>
            <a:rPr lang="es-ES_tradnl" smtClean="0"/>
            <a:t>No uso debido del retrovisor. </a:t>
          </a:r>
          <a:endParaRPr lang="es-CO"/>
        </a:p>
      </dgm:t>
    </dgm:pt>
    <dgm:pt modelId="{01574EE6-630E-4AEF-BB3E-23164C74638C}" type="parTrans" cxnId="{63ED5783-36FA-44E0-93D8-BCD4EC398F80}">
      <dgm:prSet/>
      <dgm:spPr/>
      <dgm:t>
        <a:bodyPr/>
        <a:lstStyle/>
        <a:p>
          <a:endParaRPr lang="es-ES"/>
        </a:p>
      </dgm:t>
    </dgm:pt>
    <dgm:pt modelId="{0CA88BC5-4918-437B-84F6-2FD4C6F66917}" type="sibTrans" cxnId="{63ED5783-36FA-44E0-93D8-BCD4EC398F80}">
      <dgm:prSet/>
      <dgm:spPr/>
      <dgm:t>
        <a:bodyPr/>
        <a:lstStyle/>
        <a:p>
          <a:endParaRPr lang="es-ES"/>
        </a:p>
      </dgm:t>
    </dgm:pt>
    <dgm:pt modelId="{C3E1D65E-ABA3-45E5-9725-E129F9FB2ACA}">
      <dgm:prSet/>
      <dgm:spPr/>
      <dgm:t>
        <a:bodyPr/>
        <a:lstStyle/>
        <a:p>
          <a:r>
            <a:rPr lang="es-ES_tradnl" dirty="0" smtClean="0"/>
            <a:t>Generación de caos por mal parqueo. </a:t>
          </a:r>
          <a:endParaRPr lang="es-CO" dirty="0"/>
        </a:p>
      </dgm:t>
    </dgm:pt>
    <dgm:pt modelId="{9972FBD4-301C-4956-AB4F-6E7E91F08A49}" type="parTrans" cxnId="{0F28F089-4AB8-42F7-A926-823BCE2CF394}">
      <dgm:prSet/>
      <dgm:spPr/>
      <dgm:t>
        <a:bodyPr/>
        <a:lstStyle/>
        <a:p>
          <a:endParaRPr lang="es-ES"/>
        </a:p>
      </dgm:t>
    </dgm:pt>
    <dgm:pt modelId="{3F5E9CE8-55D9-49AC-BE97-9F773015C1A8}" type="sibTrans" cxnId="{0F28F089-4AB8-42F7-A926-823BCE2CF394}">
      <dgm:prSet/>
      <dgm:spPr/>
      <dgm:t>
        <a:bodyPr/>
        <a:lstStyle/>
        <a:p>
          <a:endParaRPr lang="es-ES"/>
        </a:p>
      </dgm:t>
    </dgm:pt>
    <dgm:pt modelId="{0F0D0BA7-69B0-4133-90BD-580F4EFAE7F9}">
      <dgm:prSet/>
      <dgm:spPr/>
      <dgm:t>
        <a:bodyPr/>
        <a:lstStyle/>
        <a:p>
          <a:r>
            <a:rPr lang="es-ES_tradnl" dirty="0" smtClean="0"/>
            <a:t>No hay sitios adecuados para recoger pasajeros, no hay disposición de paraderos. </a:t>
          </a:r>
          <a:endParaRPr lang="es-CO" dirty="0"/>
        </a:p>
      </dgm:t>
    </dgm:pt>
    <dgm:pt modelId="{D8B2B6A0-6E35-4E26-89A3-575E95A7B926}" type="parTrans" cxnId="{D64958A1-1FB3-40CE-8B0C-F200F87DED35}">
      <dgm:prSet/>
      <dgm:spPr/>
      <dgm:t>
        <a:bodyPr/>
        <a:lstStyle/>
        <a:p>
          <a:endParaRPr lang="es-ES"/>
        </a:p>
      </dgm:t>
    </dgm:pt>
    <dgm:pt modelId="{6F1554A3-5E52-4D6F-B177-B3980A12AB6C}" type="sibTrans" cxnId="{D64958A1-1FB3-40CE-8B0C-F200F87DED35}">
      <dgm:prSet/>
      <dgm:spPr/>
      <dgm:t>
        <a:bodyPr/>
        <a:lstStyle/>
        <a:p>
          <a:endParaRPr lang="es-ES"/>
        </a:p>
      </dgm:t>
    </dgm:pt>
    <dgm:pt modelId="{80AFEC94-6E45-4098-B2D5-ABF7BD2085B1}">
      <dgm:prSet/>
      <dgm:spPr/>
      <dgm:t>
        <a:bodyPr/>
        <a:lstStyle/>
        <a:p>
          <a:r>
            <a:rPr lang="es-ES_tradnl" smtClean="0"/>
            <a:t>La guerra por el pasajero, “Guerra del centavo”, hace que las empresas de transporte se peleen y generen problemáticas (posiblemente ocasionadas por las rutas paralelas). </a:t>
          </a:r>
          <a:endParaRPr lang="es-CO"/>
        </a:p>
      </dgm:t>
    </dgm:pt>
    <dgm:pt modelId="{62CC8AD3-55E7-4DCC-83D8-C3ECD86E8642}" type="parTrans" cxnId="{7798D471-89D6-4543-A89C-6A54C996BFE6}">
      <dgm:prSet/>
      <dgm:spPr/>
      <dgm:t>
        <a:bodyPr/>
        <a:lstStyle/>
        <a:p>
          <a:endParaRPr lang="es-ES"/>
        </a:p>
      </dgm:t>
    </dgm:pt>
    <dgm:pt modelId="{C2752B09-5928-4493-A38B-C15397361D40}" type="sibTrans" cxnId="{7798D471-89D6-4543-A89C-6A54C996BFE6}">
      <dgm:prSet/>
      <dgm:spPr/>
      <dgm:t>
        <a:bodyPr/>
        <a:lstStyle/>
        <a:p>
          <a:endParaRPr lang="es-ES"/>
        </a:p>
      </dgm:t>
    </dgm:pt>
    <dgm:pt modelId="{24FF7335-4836-4D0E-8692-8A679C4246DE}">
      <dgm:prSet/>
      <dgm:spPr/>
      <dgm:t>
        <a:bodyPr/>
        <a:lstStyle/>
        <a:p>
          <a:r>
            <a:rPr lang="es-ES_tradnl" smtClean="0"/>
            <a:t>No uso adecuado de las direccionales y estacionarias. </a:t>
          </a:r>
          <a:endParaRPr lang="es-CO"/>
        </a:p>
      </dgm:t>
    </dgm:pt>
    <dgm:pt modelId="{4692E253-EB20-40A4-8263-D188295A96E8}" type="parTrans" cxnId="{11C97DF3-2CC6-44AF-9532-ECE25FB65869}">
      <dgm:prSet/>
      <dgm:spPr/>
      <dgm:t>
        <a:bodyPr/>
        <a:lstStyle/>
        <a:p>
          <a:endParaRPr lang="es-ES"/>
        </a:p>
      </dgm:t>
    </dgm:pt>
    <dgm:pt modelId="{F42FD186-2354-44D3-836C-34A3090A3A0F}" type="sibTrans" cxnId="{11C97DF3-2CC6-44AF-9532-ECE25FB65869}">
      <dgm:prSet/>
      <dgm:spPr/>
      <dgm:t>
        <a:bodyPr/>
        <a:lstStyle/>
        <a:p>
          <a:endParaRPr lang="es-ES"/>
        </a:p>
      </dgm:t>
    </dgm:pt>
    <dgm:pt modelId="{09C1EDAA-90AD-4BFA-8484-9D271E4ADDBE}">
      <dgm:prSet/>
      <dgm:spPr/>
      <dgm:t>
        <a:bodyPr/>
        <a:lstStyle/>
        <a:p>
          <a:r>
            <a:rPr lang="es-ES_tradnl" smtClean="0"/>
            <a:t>No respetamos las normas de tránsito, especialmente el pare. </a:t>
          </a:r>
          <a:endParaRPr lang="es-CO"/>
        </a:p>
      </dgm:t>
    </dgm:pt>
    <dgm:pt modelId="{543DB753-5120-42B3-88E6-711CB3A6F95D}" type="parTrans" cxnId="{459AF90B-4798-4DC0-AB37-F724670D970F}">
      <dgm:prSet/>
      <dgm:spPr/>
      <dgm:t>
        <a:bodyPr/>
        <a:lstStyle/>
        <a:p>
          <a:endParaRPr lang="es-ES"/>
        </a:p>
      </dgm:t>
    </dgm:pt>
    <dgm:pt modelId="{8691A005-4F7F-4FC0-9182-DE12AADC8F11}" type="sibTrans" cxnId="{459AF90B-4798-4DC0-AB37-F724670D970F}">
      <dgm:prSet/>
      <dgm:spPr/>
      <dgm:t>
        <a:bodyPr/>
        <a:lstStyle/>
        <a:p>
          <a:endParaRPr lang="es-ES"/>
        </a:p>
      </dgm:t>
    </dgm:pt>
    <dgm:pt modelId="{91D3C69B-A64F-4646-9976-D3D56E5837FD}">
      <dgm:prSet/>
      <dgm:spPr/>
      <dgm:t>
        <a:bodyPr/>
        <a:lstStyle/>
        <a:p>
          <a:r>
            <a:rPr lang="es-ES_tradnl" smtClean="0"/>
            <a:t>No prevalencia de valores hacia el otro diferente a mi como conductor (intolerancia, irritabilidad, irrespeto etc.) y pedagogía para prestar el servicio (capacitación). </a:t>
          </a:r>
          <a:endParaRPr lang="es-CO"/>
        </a:p>
      </dgm:t>
    </dgm:pt>
    <dgm:pt modelId="{A8906C63-DCEE-48BE-AA16-37753FB84FA5}" type="parTrans" cxnId="{4B4BF97E-6BF7-4CA3-BFE3-2647E128C41D}">
      <dgm:prSet/>
      <dgm:spPr/>
      <dgm:t>
        <a:bodyPr/>
        <a:lstStyle/>
        <a:p>
          <a:endParaRPr lang="es-ES"/>
        </a:p>
      </dgm:t>
    </dgm:pt>
    <dgm:pt modelId="{F6DE8487-D780-4755-8776-9A992A5780C2}" type="sibTrans" cxnId="{4B4BF97E-6BF7-4CA3-BFE3-2647E128C41D}">
      <dgm:prSet/>
      <dgm:spPr/>
      <dgm:t>
        <a:bodyPr/>
        <a:lstStyle/>
        <a:p>
          <a:endParaRPr lang="es-ES"/>
        </a:p>
      </dgm:t>
    </dgm:pt>
    <dgm:pt modelId="{C9424F2C-AA60-431A-AED1-880AD279495E}">
      <dgm:prSet/>
      <dgm:spPr/>
      <dgm:t>
        <a:bodyPr/>
        <a:lstStyle/>
        <a:p>
          <a:r>
            <a:rPr lang="es-ES_tradnl" smtClean="0"/>
            <a:t>Falta apropiación de una cultura ciudadana, particularmente, de servicio al cliente. </a:t>
          </a:r>
          <a:endParaRPr lang="es-CO"/>
        </a:p>
      </dgm:t>
    </dgm:pt>
    <dgm:pt modelId="{92F83C2F-45FC-43D9-9673-4B2F2F73E904}" type="parTrans" cxnId="{DB36F73C-D056-4FE2-9D86-8E94782BF51B}">
      <dgm:prSet/>
      <dgm:spPr/>
      <dgm:t>
        <a:bodyPr/>
        <a:lstStyle/>
        <a:p>
          <a:endParaRPr lang="es-ES"/>
        </a:p>
      </dgm:t>
    </dgm:pt>
    <dgm:pt modelId="{E236F8AD-F802-41DE-BB59-E426A32F7A9D}" type="sibTrans" cxnId="{DB36F73C-D056-4FE2-9D86-8E94782BF51B}">
      <dgm:prSet/>
      <dgm:spPr/>
      <dgm:t>
        <a:bodyPr/>
        <a:lstStyle/>
        <a:p>
          <a:endParaRPr lang="es-ES"/>
        </a:p>
      </dgm:t>
    </dgm:pt>
    <dgm:pt modelId="{D0B3E1BF-F7E4-4DCF-A628-2200A7E5E050}">
      <dgm:prSet/>
      <dgm:spPr/>
      <dgm:t>
        <a:bodyPr/>
        <a:lstStyle/>
        <a:p>
          <a:r>
            <a:rPr lang="es-ES_tradnl" smtClean="0"/>
            <a:t>Falta de amor por la labor desarrollada con el ánimo de mejorar la calidad del servicio. (Es una labor por la que se debe tener pasión y vocación). </a:t>
          </a:r>
          <a:endParaRPr lang="es-CO"/>
        </a:p>
      </dgm:t>
    </dgm:pt>
    <dgm:pt modelId="{297E3B5A-C70D-4A27-9BB7-18BF94B4B544}" type="parTrans" cxnId="{5028289D-C998-4820-A342-E64D41EBE97C}">
      <dgm:prSet/>
      <dgm:spPr/>
      <dgm:t>
        <a:bodyPr/>
        <a:lstStyle/>
        <a:p>
          <a:endParaRPr lang="es-ES"/>
        </a:p>
      </dgm:t>
    </dgm:pt>
    <dgm:pt modelId="{599FD5F1-CDE8-4B90-B897-491E192C5E94}" type="sibTrans" cxnId="{5028289D-C998-4820-A342-E64D41EBE97C}">
      <dgm:prSet/>
      <dgm:spPr/>
      <dgm:t>
        <a:bodyPr/>
        <a:lstStyle/>
        <a:p>
          <a:endParaRPr lang="es-ES"/>
        </a:p>
      </dgm:t>
    </dgm:pt>
    <dgm:pt modelId="{17E11E69-D70F-4655-9B2B-B903A017B3B6}">
      <dgm:prSet/>
      <dgm:spPr/>
      <dgm:t>
        <a:bodyPr/>
        <a:lstStyle/>
        <a:p>
          <a:r>
            <a:rPr lang="es-ES_tradnl" smtClean="0"/>
            <a:t>Asumimos una labor por la que no estamos certificados ni capacitados (profesionalización). </a:t>
          </a:r>
          <a:endParaRPr lang="es-CO"/>
        </a:p>
      </dgm:t>
    </dgm:pt>
    <dgm:pt modelId="{D5A31517-BC73-4601-9FD5-699C47768020}" type="parTrans" cxnId="{3A880752-DA5D-4F4C-AF51-80938D1277C9}">
      <dgm:prSet/>
      <dgm:spPr/>
      <dgm:t>
        <a:bodyPr/>
        <a:lstStyle/>
        <a:p>
          <a:endParaRPr lang="es-ES"/>
        </a:p>
      </dgm:t>
    </dgm:pt>
    <dgm:pt modelId="{682C8296-F1D6-478D-92D3-5DA88B6DF177}" type="sibTrans" cxnId="{3A880752-DA5D-4F4C-AF51-80938D1277C9}">
      <dgm:prSet/>
      <dgm:spPr/>
      <dgm:t>
        <a:bodyPr/>
        <a:lstStyle/>
        <a:p>
          <a:endParaRPr lang="es-ES"/>
        </a:p>
      </dgm:t>
    </dgm:pt>
    <dgm:pt modelId="{4388C6FC-0EC6-4FB2-8B2C-C3C0B1740CBB}">
      <dgm:prSet/>
      <dgm:spPr/>
      <dgm:t>
        <a:bodyPr/>
        <a:lstStyle/>
        <a:p>
          <a:r>
            <a:rPr lang="es-ES_tradnl" smtClean="0"/>
            <a:t>No se ha asumido una atención preferencial por los pasajeros. </a:t>
          </a:r>
          <a:endParaRPr lang="es-CO"/>
        </a:p>
      </dgm:t>
    </dgm:pt>
    <dgm:pt modelId="{755F46AA-4004-4BEB-AAD7-23E548CD3043}" type="parTrans" cxnId="{DEC89DDA-5186-41EB-98F7-BFD4C6889A56}">
      <dgm:prSet/>
      <dgm:spPr/>
      <dgm:t>
        <a:bodyPr/>
        <a:lstStyle/>
        <a:p>
          <a:endParaRPr lang="es-ES"/>
        </a:p>
      </dgm:t>
    </dgm:pt>
    <dgm:pt modelId="{D26B4F51-305F-4C9B-98B6-89D0FFC88459}" type="sibTrans" cxnId="{DEC89DDA-5186-41EB-98F7-BFD4C6889A56}">
      <dgm:prSet/>
      <dgm:spPr/>
      <dgm:t>
        <a:bodyPr/>
        <a:lstStyle/>
        <a:p>
          <a:endParaRPr lang="es-ES"/>
        </a:p>
      </dgm:t>
    </dgm:pt>
    <dgm:pt modelId="{4ACF2CCB-2B1A-41B4-AEED-436FF8E868E4}">
      <dgm:prSet/>
      <dgm:spPr/>
      <dgm:t>
        <a:bodyPr/>
        <a:lstStyle/>
        <a:p>
          <a:r>
            <a:rPr lang="es-ES_tradnl" smtClean="0"/>
            <a:t>Exceso de velocidad.</a:t>
          </a:r>
          <a:endParaRPr lang="es-CO"/>
        </a:p>
      </dgm:t>
    </dgm:pt>
    <dgm:pt modelId="{26FB0F8B-CF9E-4614-BB7D-29B3FD37C278}" type="parTrans" cxnId="{4A85D279-CE26-4F32-9B1E-AEE37E715AD6}">
      <dgm:prSet/>
      <dgm:spPr/>
      <dgm:t>
        <a:bodyPr/>
        <a:lstStyle/>
        <a:p>
          <a:endParaRPr lang="es-ES"/>
        </a:p>
      </dgm:t>
    </dgm:pt>
    <dgm:pt modelId="{86CE5825-FBB3-43DC-95DA-CC40FBD5CD67}" type="sibTrans" cxnId="{4A85D279-CE26-4F32-9B1E-AEE37E715AD6}">
      <dgm:prSet/>
      <dgm:spPr/>
      <dgm:t>
        <a:bodyPr/>
        <a:lstStyle/>
        <a:p>
          <a:endParaRPr lang="es-ES"/>
        </a:p>
      </dgm:t>
    </dgm:pt>
    <dgm:pt modelId="{8E644228-0D7B-4668-888D-BB52BB8CD1D9}">
      <dgm:prSet/>
      <dgm:spPr/>
      <dgm:t>
        <a:bodyPr/>
        <a:lstStyle/>
        <a:p>
          <a:r>
            <a:rPr lang="es-ES_tradnl" smtClean="0"/>
            <a:t>Hace falta orgullo y sentido de pertenencia por la labor realizada. </a:t>
          </a:r>
          <a:endParaRPr lang="es-CO"/>
        </a:p>
      </dgm:t>
    </dgm:pt>
    <dgm:pt modelId="{C2A49110-DE24-4C8A-AAE7-2A308083466A}" type="parTrans" cxnId="{DF5AA082-1750-427A-89EE-41A059B325F6}">
      <dgm:prSet/>
      <dgm:spPr/>
      <dgm:t>
        <a:bodyPr/>
        <a:lstStyle/>
        <a:p>
          <a:endParaRPr lang="es-ES"/>
        </a:p>
      </dgm:t>
    </dgm:pt>
    <dgm:pt modelId="{030B7419-D891-4D38-916F-D67288DFF80B}" type="sibTrans" cxnId="{DF5AA082-1750-427A-89EE-41A059B325F6}">
      <dgm:prSet/>
      <dgm:spPr/>
      <dgm:t>
        <a:bodyPr/>
        <a:lstStyle/>
        <a:p>
          <a:endParaRPr lang="es-ES"/>
        </a:p>
      </dgm:t>
    </dgm:pt>
    <dgm:pt modelId="{09737995-4C38-4D03-A934-F6446634CF73}">
      <dgm:prSet/>
      <dgm:spPr/>
      <dgm:t>
        <a:bodyPr/>
        <a:lstStyle/>
        <a:p>
          <a:r>
            <a:rPr lang="es-ES_tradnl" smtClean="0"/>
            <a:t>El no control del propietario del vehículo, exigirle hoja de vida para mirar la idoneidad del conductor.</a:t>
          </a:r>
          <a:endParaRPr lang="es-CO"/>
        </a:p>
      </dgm:t>
    </dgm:pt>
    <dgm:pt modelId="{F8629A37-A7F8-4B5C-BBD7-07B6242ECB60}" type="parTrans" cxnId="{AA7D4590-DC7A-40A1-9EA0-76E1AAC5C175}">
      <dgm:prSet/>
      <dgm:spPr/>
      <dgm:t>
        <a:bodyPr/>
        <a:lstStyle/>
        <a:p>
          <a:endParaRPr lang="es-ES"/>
        </a:p>
      </dgm:t>
    </dgm:pt>
    <dgm:pt modelId="{4D0F20B8-FE35-4338-9CD8-87FC1457B8F1}" type="sibTrans" cxnId="{AA7D4590-DC7A-40A1-9EA0-76E1AAC5C175}">
      <dgm:prSet/>
      <dgm:spPr/>
      <dgm:t>
        <a:bodyPr/>
        <a:lstStyle/>
        <a:p>
          <a:endParaRPr lang="es-ES"/>
        </a:p>
      </dgm:t>
    </dgm:pt>
    <dgm:pt modelId="{3DD481A4-52CF-49B9-B3ED-F7EE81A68A66}">
      <dgm:prSet/>
      <dgm:spPr/>
      <dgm:t>
        <a:bodyPr/>
        <a:lstStyle/>
        <a:p>
          <a:r>
            <a:rPr lang="es-ES_tradnl" dirty="0" smtClean="0"/>
            <a:t>Resistencia a la educación, especialmente, por parte de las personas mayores del Gremio.</a:t>
          </a:r>
          <a:endParaRPr lang="es-CO" dirty="0"/>
        </a:p>
      </dgm:t>
    </dgm:pt>
    <dgm:pt modelId="{9B945538-DEF9-4069-8BEB-6FB94CB532A7}" type="parTrans" cxnId="{05A5EFC7-B344-4268-BBB9-72050EB5A229}">
      <dgm:prSet/>
      <dgm:spPr/>
      <dgm:t>
        <a:bodyPr/>
        <a:lstStyle/>
        <a:p>
          <a:endParaRPr lang="es-ES"/>
        </a:p>
      </dgm:t>
    </dgm:pt>
    <dgm:pt modelId="{BB8DC8D6-4631-4056-8DFC-085039BE2D31}" type="sibTrans" cxnId="{05A5EFC7-B344-4268-BBB9-72050EB5A229}">
      <dgm:prSet/>
      <dgm:spPr/>
      <dgm:t>
        <a:bodyPr/>
        <a:lstStyle/>
        <a:p>
          <a:endParaRPr lang="es-ES"/>
        </a:p>
      </dgm:t>
    </dgm:pt>
    <dgm:pt modelId="{FA590E9C-CF4D-40B4-8B38-3F70B1AD395C}">
      <dgm:prSet/>
      <dgm:spPr/>
      <dgm:t>
        <a:bodyPr/>
        <a:lstStyle/>
        <a:p>
          <a:r>
            <a:rPr lang="es-CO" smtClean="0"/>
            <a:t>No hay vías especiales lleva a la discusión de los transportadores públicos.</a:t>
          </a:r>
          <a:endParaRPr lang="es-CO"/>
        </a:p>
      </dgm:t>
    </dgm:pt>
    <dgm:pt modelId="{4339EAEE-EB02-4038-A1FD-62B4E4078B38}" type="parTrans" cxnId="{17FE1DAE-FD3F-4215-A84A-A0D11FC734FA}">
      <dgm:prSet/>
      <dgm:spPr/>
      <dgm:t>
        <a:bodyPr/>
        <a:lstStyle/>
        <a:p>
          <a:endParaRPr lang="es-ES"/>
        </a:p>
      </dgm:t>
    </dgm:pt>
    <dgm:pt modelId="{618CD540-AB0E-4739-9391-64C3415A1431}" type="sibTrans" cxnId="{17FE1DAE-FD3F-4215-A84A-A0D11FC734FA}">
      <dgm:prSet/>
      <dgm:spPr/>
      <dgm:t>
        <a:bodyPr/>
        <a:lstStyle/>
        <a:p>
          <a:endParaRPr lang="es-ES"/>
        </a:p>
      </dgm:t>
    </dgm:pt>
    <dgm:pt modelId="{5D5E9DEF-4B74-48A8-A880-9153FF5BB88B}">
      <dgm:prSet/>
      <dgm:spPr/>
      <dgm:t>
        <a:bodyPr/>
        <a:lstStyle/>
        <a:p>
          <a:r>
            <a:rPr lang="es-CO" smtClean="0"/>
            <a:t>La presencia de algunos motociclistas que, aprovechando la oportunidad, prestan los servicios de transporte. </a:t>
          </a:r>
          <a:endParaRPr lang="es-CO"/>
        </a:p>
      </dgm:t>
    </dgm:pt>
    <dgm:pt modelId="{A68F3E6D-0A04-4E32-849F-02B284B12C57}" type="parTrans" cxnId="{4160FBED-C409-423D-8A1C-0793370A793D}">
      <dgm:prSet/>
      <dgm:spPr/>
      <dgm:t>
        <a:bodyPr/>
        <a:lstStyle/>
        <a:p>
          <a:endParaRPr lang="es-ES"/>
        </a:p>
      </dgm:t>
    </dgm:pt>
    <dgm:pt modelId="{E19B1D3A-4684-45D7-A734-E1C057725777}" type="sibTrans" cxnId="{4160FBED-C409-423D-8A1C-0793370A793D}">
      <dgm:prSet/>
      <dgm:spPr/>
      <dgm:t>
        <a:bodyPr/>
        <a:lstStyle/>
        <a:p>
          <a:endParaRPr lang="es-ES"/>
        </a:p>
      </dgm:t>
    </dgm:pt>
    <dgm:pt modelId="{758A3551-E79A-4C7B-B513-006D2EDF6008}">
      <dgm:prSet/>
      <dgm:spPr/>
      <dgm:t>
        <a:bodyPr/>
        <a:lstStyle/>
        <a:p>
          <a:r>
            <a:rPr lang="es-CO" smtClean="0"/>
            <a:t>Sensación de persecución por parte de las autoridades, agentes, a los transportadores públicos. </a:t>
          </a:r>
          <a:endParaRPr lang="es-CO"/>
        </a:p>
      </dgm:t>
    </dgm:pt>
    <dgm:pt modelId="{746A2274-B9E8-4B92-A31B-403595DC4AE4}" type="parTrans" cxnId="{F626E3E6-93C6-4CD4-8783-06137989ED20}">
      <dgm:prSet/>
      <dgm:spPr/>
      <dgm:t>
        <a:bodyPr/>
        <a:lstStyle/>
        <a:p>
          <a:endParaRPr lang="es-ES"/>
        </a:p>
      </dgm:t>
    </dgm:pt>
    <dgm:pt modelId="{9771D486-DBDE-426F-B306-C6B42187AD7A}" type="sibTrans" cxnId="{F626E3E6-93C6-4CD4-8783-06137989ED20}">
      <dgm:prSet/>
      <dgm:spPr/>
      <dgm:t>
        <a:bodyPr/>
        <a:lstStyle/>
        <a:p>
          <a:endParaRPr lang="es-ES"/>
        </a:p>
      </dgm:t>
    </dgm:pt>
    <dgm:pt modelId="{897D9D39-0C4A-43E3-A6E7-F762671FD950}">
      <dgm:prSet/>
      <dgm:spPr/>
      <dgm:t>
        <a:bodyPr/>
        <a:lstStyle/>
        <a:p>
          <a:r>
            <a:rPr lang="es-CO" smtClean="0"/>
            <a:t>La competencia por igual (casi libre, sin restricción) de las motos piratas.</a:t>
          </a:r>
          <a:endParaRPr lang="es-CO"/>
        </a:p>
      </dgm:t>
    </dgm:pt>
    <dgm:pt modelId="{F5CC3F91-6F2D-439A-A571-FB7918E6C848}" type="parTrans" cxnId="{0ADAB6A6-9101-4839-980A-9DDCC46311DA}">
      <dgm:prSet/>
      <dgm:spPr/>
      <dgm:t>
        <a:bodyPr/>
        <a:lstStyle/>
        <a:p>
          <a:endParaRPr lang="es-ES"/>
        </a:p>
      </dgm:t>
    </dgm:pt>
    <dgm:pt modelId="{F63DC766-36F4-4F40-8BEE-A035A508F6C9}" type="sibTrans" cxnId="{0ADAB6A6-9101-4839-980A-9DDCC46311DA}">
      <dgm:prSet/>
      <dgm:spPr/>
      <dgm:t>
        <a:bodyPr/>
        <a:lstStyle/>
        <a:p>
          <a:endParaRPr lang="es-ES"/>
        </a:p>
      </dgm:t>
    </dgm:pt>
    <dgm:pt modelId="{C1A66BB7-DD33-471A-80A9-9266E0B6B49F}">
      <dgm:prSet/>
      <dgm:spPr/>
      <dgm:t>
        <a:bodyPr/>
        <a:lstStyle/>
        <a:p>
          <a:r>
            <a:rPr lang="es-CO" smtClean="0"/>
            <a:t>Operativos fallidos y casi siempre conocidos con anterioridad por el motopiratas.</a:t>
          </a:r>
          <a:endParaRPr lang="es-CO"/>
        </a:p>
      </dgm:t>
    </dgm:pt>
    <dgm:pt modelId="{ED02758C-BA9E-4C89-BB1D-78ADCF64867E}" type="parTrans" cxnId="{1D8096AB-C3CC-44F6-89B6-1E6206635FD6}">
      <dgm:prSet/>
      <dgm:spPr/>
      <dgm:t>
        <a:bodyPr/>
        <a:lstStyle/>
        <a:p>
          <a:endParaRPr lang="es-ES"/>
        </a:p>
      </dgm:t>
    </dgm:pt>
    <dgm:pt modelId="{5DE9A380-7945-4A23-8C66-7A711CA499DF}" type="sibTrans" cxnId="{1D8096AB-C3CC-44F6-89B6-1E6206635FD6}">
      <dgm:prSet/>
      <dgm:spPr/>
      <dgm:t>
        <a:bodyPr/>
        <a:lstStyle/>
        <a:p>
          <a:endParaRPr lang="es-ES"/>
        </a:p>
      </dgm:t>
    </dgm:pt>
    <dgm:pt modelId="{26B21CB6-CE8C-42B0-94A8-F3DC04CAE291}">
      <dgm:prSet/>
      <dgm:spPr/>
      <dgm:t>
        <a:bodyPr/>
        <a:lstStyle/>
        <a:p>
          <a:r>
            <a:rPr lang="es-CO" smtClean="0"/>
            <a:t>Desconocimiento de las autoridades del Gremio para beneficios alternos por parte de la Alcaldía (subsidios de vivienda). </a:t>
          </a:r>
          <a:endParaRPr lang="es-CO"/>
        </a:p>
      </dgm:t>
    </dgm:pt>
    <dgm:pt modelId="{806C0880-1571-44BB-BD9E-F39A659F143E}" type="parTrans" cxnId="{3E94E3DD-A03D-4C40-925A-DDDFF26CAF04}">
      <dgm:prSet/>
      <dgm:spPr/>
      <dgm:t>
        <a:bodyPr/>
        <a:lstStyle/>
        <a:p>
          <a:endParaRPr lang="es-ES"/>
        </a:p>
      </dgm:t>
    </dgm:pt>
    <dgm:pt modelId="{D3236E26-E5E8-401D-8CA1-959494278FBF}" type="sibTrans" cxnId="{3E94E3DD-A03D-4C40-925A-DDDFF26CAF04}">
      <dgm:prSet/>
      <dgm:spPr/>
      <dgm:t>
        <a:bodyPr/>
        <a:lstStyle/>
        <a:p>
          <a:endParaRPr lang="es-ES"/>
        </a:p>
      </dgm:t>
    </dgm:pt>
    <dgm:pt modelId="{663AD6E8-742F-4598-B9EF-9C7BF960132A}">
      <dgm:prSet/>
      <dgm:spPr/>
      <dgm:t>
        <a:bodyPr/>
        <a:lstStyle/>
        <a:p>
          <a:r>
            <a:rPr lang="es-CO" smtClean="0"/>
            <a:t>Hace falta educación particular para los conductores de transporte público con el fin de mejorar los servicios. </a:t>
          </a:r>
          <a:endParaRPr lang="es-CO"/>
        </a:p>
      </dgm:t>
    </dgm:pt>
    <dgm:pt modelId="{72261246-F93F-4636-A62A-C80E3D1FE916}" type="parTrans" cxnId="{569C66CD-02C1-4CD7-BBED-DAAEA57183DC}">
      <dgm:prSet/>
      <dgm:spPr/>
      <dgm:t>
        <a:bodyPr/>
        <a:lstStyle/>
        <a:p>
          <a:endParaRPr lang="es-ES"/>
        </a:p>
      </dgm:t>
    </dgm:pt>
    <dgm:pt modelId="{397A721A-B39A-4F3B-A3F2-36ECD25AE0FE}" type="sibTrans" cxnId="{569C66CD-02C1-4CD7-BBED-DAAEA57183DC}">
      <dgm:prSet/>
      <dgm:spPr/>
      <dgm:t>
        <a:bodyPr/>
        <a:lstStyle/>
        <a:p>
          <a:endParaRPr lang="es-ES"/>
        </a:p>
      </dgm:t>
    </dgm:pt>
    <dgm:pt modelId="{D4683907-AFDF-4BDB-A7A0-5477C1EA79D4}">
      <dgm:prSet/>
      <dgm:spPr/>
      <dgm:t>
        <a:bodyPr/>
        <a:lstStyle/>
        <a:p>
          <a:r>
            <a:rPr lang="es-CO" smtClean="0"/>
            <a:t>Ineficiencia de la aplicación y cumplimiento riguroso de las normas y código de tránsito por parte de las administraciones locales. </a:t>
          </a:r>
          <a:endParaRPr lang="es-CO"/>
        </a:p>
      </dgm:t>
    </dgm:pt>
    <dgm:pt modelId="{6604DE5F-6A0C-4A6C-9F2C-67EB1A33E0CF}" type="parTrans" cxnId="{97820AE7-EC6C-404B-AD6F-FE47CEF13B3C}">
      <dgm:prSet/>
      <dgm:spPr/>
      <dgm:t>
        <a:bodyPr/>
        <a:lstStyle/>
        <a:p>
          <a:endParaRPr lang="es-ES"/>
        </a:p>
      </dgm:t>
    </dgm:pt>
    <dgm:pt modelId="{2B06B40A-E310-47BF-A178-A18D3A9DB1B7}" type="sibTrans" cxnId="{97820AE7-EC6C-404B-AD6F-FE47CEF13B3C}">
      <dgm:prSet/>
      <dgm:spPr/>
      <dgm:t>
        <a:bodyPr/>
        <a:lstStyle/>
        <a:p>
          <a:endParaRPr lang="es-ES"/>
        </a:p>
      </dgm:t>
    </dgm:pt>
    <dgm:pt modelId="{68268880-575B-4E4B-ABE4-BB4C3EF8390E}">
      <dgm:prSet/>
      <dgm:spPr/>
      <dgm:t>
        <a:bodyPr/>
        <a:lstStyle/>
        <a:p>
          <a:r>
            <a:rPr lang="es-CO" smtClean="0"/>
            <a:t>Restricciones a los motociclistas (en el horario y días) para ser más estrictos con la aplicación de la norma. </a:t>
          </a:r>
          <a:endParaRPr lang="es-CO"/>
        </a:p>
      </dgm:t>
    </dgm:pt>
    <dgm:pt modelId="{558A71B5-B81A-40B6-9735-A64D0B047506}" type="parTrans" cxnId="{3F46511C-1B14-4473-A65E-2EAA98915A9B}">
      <dgm:prSet/>
      <dgm:spPr/>
      <dgm:t>
        <a:bodyPr/>
        <a:lstStyle/>
        <a:p>
          <a:endParaRPr lang="es-ES"/>
        </a:p>
      </dgm:t>
    </dgm:pt>
    <dgm:pt modelId="{C1F9E14A-83B0-43F2-A0BC-74C7249D55B5}" type="sibTrans" cxnId="{3F46511C-1B14-4473-A65E-2EAA98915A9B}">
      <dgm:prSet/>
      <dgm:spPr/>
      <dgm:t>
        <a:bodyPr/>
        <a:lstStyle/>
        <a:p>
          <a:endParaRPr lang="es-ES"/>
        </a:p>
      </dgm:t>
    </dgm:pt>
    <dgm:pt modelId="{BD0F1236-A7BD-4755-A915-C99F2F77C751}">
      <dgm:prSet/>
      <dgm:spPr/>
      <dgm:t>
        <a:bodyPr/>
        <a:lstStyle/>
        <a:p>
          <a:r>
            <a:rPr lang="es-CO" dirty="0" smtClean="0"/>
            <a:t>Falta de garantía para realizar nuestro trabajo: “Nos sentimos desplazados por la ilegalidad”. </a:t>
          </a:r>
          <a:endParaRPr lang="es-CO" dirty="0"/>
        </a:p>
      </dgm:t>
    </dgm:pt>
    <dgm:pt modelId="{90BD8B2A-C167-4D78-A0DB-D32DE3808582}" type="parTrans" cxnId="{0DC6EF32-5F9F-4446-B979-98A6814AD51E}">
      <dgm:prSet/>
      <dgm:spPr/>
      <dgm:t>
        <a:bodyPr/>
        <a:lstStyle/>
        <a:p>
          <a:endParaRPr lang="es-ES"/>
        </a:p>
      </dgm:t>
    </dgm:pt>
    <dgm:pt modelId="{33FEF086-CDD2-45AC-9041-BEDEA65C43F6}" type="sibTrans" cxnId="{0DC6EF32-5F9F-4446-B979-98A6814AD51E}">
      <dgm:prSet/>
      <dgm:spPr/>
      <dgm:t>
        <a:bodyPr/>
        <a:lstStyle/>
        <a:p>
          <a:endParaRPr lang="es-ES"/>
        </a:p>
      </dgm:t>
    </dgm:pt>
    <dgm:pt modelId="{57EA9C67-7FFE-46B8-86CE-87E10B3A32AC}">
      <dgm:prSet/>
      <dgm:spPr/>
      <dgm:t>
        <a:bodyPr/>
        <a:lstStyle/>
        <a:p>
          <a:r>
            <a:rPr lang="es-CO" dirty="0" smtClean="0"/>
            <a:t>Nos comprometemos a mejorar la atención al pasajero.</a:t>
          </a:r>
          <a:endParaRPr lang="es-CO" dirty="0"/>
        </a:p>
      </dgm:t>
    </dgm:pt>
    <dgm:pt modelId="{DD385C6E-6166-4777-88DA-1EDC63168689}" type="parTrans" cxnId="{DAE89AD2-3D8B-4A31-BFC5-CC72BE15FF17}">
      <dgm:prSet/>
      <dgm:spPr/>
      <dgm:t>
        <a:bodyPr/>
        <a:lstStyle/>
        <a:p>
          <a:endParaRPr lang="es-ES"/>
        </a:p>
      </dgm:t>
    </dgm:pt>
    <dgm:pt modelId="{C07DAF99-451F-40BC-BA1C-52BA8667296E}" type="sibTrans" cxnId="{DAE89AD2-3D8B-4A31-BFC5-CC72BE15FF17}">
      <dgm:prSet/>
      <dgm:spPr/>
      <dgm:t>
        <a:bodyPr/>
        <a:lstStyle/>
        <a:p>
          <a:endParaRPr lang="es-ES"/>
        </a:p>
      </dgm:t>
    </dgm:pt>
    <dgm:pt modelId="{7B3E0A9E-EFAE-460E-983D-3D5783C4D0C0}" type="pres">
      <dgm:prSet presAssocID="{DFDCC9E8-1E57-4F6A-96FC-7091C356BE0B}" presName="Name0" presStyleCnt="0">
        <dgm:presLayoutVars>
          <dgm:dir/>
          <dgm:animLvl val="lvl"/>
          <dgm:resizeHandles val="exact"/>
        </dgm:presLayoutVars>
      </dgm:prSet>
      <dgm:spPr/>
      <dgm:t>
        <a:bodyPr/>
        <a:lstStyle/>
        <a:p>
          <a:endParaRPr lang="es-ES"/>
        </a:p>
      </dgm:t>
    </dgm:pt>
    <dgm:pt modelId="{11589843-7F2A-4167-96F9-EDBEEDA53F2B}" type="pres">
      <dgm:prSet presAssocID="{1146ED23-7D71-4AC4-95B9-E0062D5E798B}" presName="composite" presStyleCnt="0"/>
      <dgm:spPr/>
      <dgm:t>
        <a:bodyPr/>
        <a:lstStyle/>
        <a:p>
          <a:endParaRPr lang="es-ES"/>
        </a:p>
      </dgm:t>
    </dgm:pt>
    <dgm:pt modelId="{42ED6C40-2B1B-4019-ADDC-6B0FA82AC78A}" type="pres">
      <dgm:prSet presAssocID="{1146ED23-7D71-4AC4-95B9-E0062D5E798B}" presName="parTx" presStyleLbl="alignNode1" presStyleIdx="0" presStyleCnt="3">
        <dgm:presLayoutVars>
          <dgm:chMax val="0"/>
          <dgm:chPref val="0"/>
          <dgm:bulletEnabled val="1"/>
        </dgm:presLayoutVars>
      </dgm:prSet>
      <dgm:spPr/>
      <dgm:t>
        <a:bodyPr/>
        <a:lstStyle/>
        <a:p>
          <a:endParaRPr lang="es-ES"/>
        </a:p>
      </dgm:t>
    </dgm:pt>
    <dgm:pt modelId="{983B3610-449B-43CA-ACE0-AC1E7DE9C4BE}" type="pres">
      <dgm:prSet presAssocID="{1146ED23-7D71-4AC4-95B9-E0062D5E798B}" presName="desTx" presStyleLbl="alignAccFollowNode1" presStyleIdx="0" presStyleCnt="3">
        <dgm:presLayoutVars>
          <dgm:bulletEnabled val="1"/>
        </dgm:presLayoutVars>
      </dgm:prSet>
      <dgm:spPr/>
      <dgm:t>
        <a:bodyPr/>
        <a:lstStyle/>
        <a:p>
          <a:endParaRPr lang="es-ES"/>
        </a:p>
      </dgm:t>
    </dgm:pt>
    <dgm:pt modelId="{CCB189D9-850A-408F-9BDF-F4CD89578C11}" type="pres">
      <dgm:prSet presAssocID="{447B34ED-902D-4CEC-83A5-1F1B38E43990}" presName="space" presStyleCnt="0"/>
      <dgm:spPr/>
      <dgm:t>
        <a:bodyPr/>
        <a:lstStyle/>
        <a:p>
          <a:endParaRPr lang="es-ES"/>
        </a:p>
      </dgm:t>
    </dgm:pt>
    <dgm:pt modelId="{48991B18-5849-4922-98D5-03AC7DBC47F5}" type="pres">
      <dgm:prSet presAssocID="{9F0FC356-4134-424A-9943-DA63B3D24B4C}" presName="composite" presStyleCnt="0"/>
      <dgm:spPr/>
      <dgm:t>
        <a:bodyPr/>
        <a:lstStyle/>
        <a:p>
          <a:endParaRPr lang="es-ES"/>
        </a:p>
      </dgm:t>
    </dgm:pt>
    <dgm:pt modelId="{68B6D372-6176-4B4D-A175-010DF04BFFA1}" type="pres">
      <dgm:prSet presAssocID="{9F0FC356-4134-424A-9943-DA63B3D24B4C}" presName="parTx" presStyleLbl="alignNode1" presStyleIdx="1" presStyleCnt="3">
        <dgm:presLayoutVars>
          <dgm:chMax val="0"/>
          <dgm:chPref val="0"/>
          <dgm:bulletEnabled val="1"/>
        </dgm:presLayoutVars>
      </dgm:prSet>
      <dgm:spPr/>
      <dgm:t>
        <a:bodyPr/>
        <a:lstStyle/>
        <a:p>
          <a:endParaRPr lang="es-ES"/>
        </a:p>
      </dgm:t>
    </dgm:pt>
    <dgm:pt modelId="{A484101A-24DC-429C-B0E0-EA1CD6ACAE16}" type="pres">
      <dgm:prSet presAssocID="{9F0FC356-4134-424A-9943-DA63B3D24B4C}" presName="desTx" presStyleLbl="alignAccFollowNode1" presStyleIdx="1" presStyleCnt="3">
        <dgm:presLayoutVars>
          <dgm:bulletEnabled val="1"/>
        </dgm:presLayoutVars>
      </dgm:prSet>
      <dgm:spPr/>
      <dgm:t>
        <a:bodyPr/>
        <a:lstStyle/>
        <a:p>
          <a:endParaRPr lang="es-ES"/>
        </a:p>
      </dgm:t>
    </dgm:pt>
    <dgm:pt modelId="{617D1158-E61B-4F68-92B9-A5693A4059AE}" type="pres">
      <dgm:prSet presAssocID="{72A1ABC4-7971-44DB-B6F7-85BAFA24B9BA}" presName="space" presStyleCnt="0"/>
      <dgm:spPr/>
      <dgm:t>
        <a:bodyPr/>
        <a:lstStyle/>
        <a:p>
          <a:endParaRPr lang="es-ES"/>
        </a:p>
      </dgm:t>
    </dgm:pt>
    <dgm:pt modelId="{E1AC920F-BB48-4304-9C03-341F4460191F}" type="pres">
      <dgm:prSet presAssocID="{C5B47880-8F73-4525-A206-E10DA375E8F2}" presName="composite" presStyleCnt="0"/>
      <dgm:spPr/>
      <dgm:t>
        <a:bodyPr/>
        <a:lstStyle/>
        <a:p>
          <a:endParaRPr lang="es-ES"/>
        </a:p>
      </dgm:t>
    </dgm:pt>
    <dgm:pt modelId="{683E7550-80C5-49F5-A2E4-3F0936BA89D7}" type="pres">
      <dgm:prSet presAssocID="{C5B47880-8F73-4525-A206-E10DA375E8F2}" presName="parTx" presStyleLbl="alignNode1" presStyleIdx="2" presStyleCnt="3">
        <dgm:presLayoutVars>
          <dgm:chMax val="0"/>
          <dgm:chPref val="0"/>
          <dgm:bulletEnabled val="1"/>
        </dgm:presLayoutVars>
      </dgm:prSet>
      <dgm:spPr/>
      <dgm:t>
        <a:bodyPr/>
        <a:lstStyle/>
        <a:p>
          <a:endParaRPr lang="es-ES"/>
        </a:p>
      </dgm:t>
    </dgm:pt>
    <dgm:pt modelId="{03912A38-5C38-4946-8A26-03C64807F218}" type="pres">
      <dgm:prSet presAssocID="{C5B47880-8F73-4525-A206-E10DA375E8F2}" presName="desTx" presStyleLbl="alignAccFollowNode1" presStyleIdx="2" presStyleCnt="3">
        <dgm:presLayoutVars>
          <dgm:bulletEnabled val="1"/>
        </dgm:presLayoutVars>
      </dgm:prSet>
      <dgm:spPr/>
      <dgm:t>
        <a:bodyPr/>
        <a:lstStyle/>
        <a:p>
          <a:endParaRPr lang="es-ES"/>
        </a:p>
      </dgm:t>
    </dgm:pt>
  </dgm:ptLst>
  <dgm:cxnLst>
    <dgm:cxn modelId="{11C97DF3-2CC6-44AF-9532-ECE25FB65869}" srcId="{1146ED23-7D71-4AC4-95B9-E0062D5E798B}" destId="{24FF7335-4836-4D0E-8692-8A679C4246DE}" srcOrd="5" destOrd="0" parTransId="{4692E253-EB20-40A4-8263-D188295A96E8}" sibTransId="{F42FD186-2354-44D3-836C-34A3090A3A0F}"/>
    <dgm:cxn modelId="{63F2530D-8242-D048-BE31-27B63C57D08B}" type="presOf" srcId="{4ACF2CCB-2B1A-41B4-AEED-436FF8E868E4}" destId="{983B3610-449B-43CA-ACE0-AC1E7DE9C4BE}" srcOrd="0" destOrd="12" presId="urn:microsoft.com/office/officeart/2005/8/layout/hList1"/>
    <dgm:cxn modelId="{BACBAF81-2923-1547-B375-F16F31E36F22}" type="presOf" srcId="{DFDCC9E8-1E57-4F6A-96FC-7091C356BE0B}" destId="{7B3E0A9E-EFAE-460E-983D-3D5783C4D0C0}" srcOrd="0" destOrd="0" presId="urn:microsoft.com/office/officeart/2005/8/layout/hList1"/>
    <dgm:cxn modelId="{0ADAB6A6-9101-4839-980A-9DDCC46311DA}" srcId="{9F0FC356-4134-424A-9943-DA63B3D24B4C}" destId="{897D9D39-0C4A-43E3-A6E7-F762671FD950}" srcOrd="4" destOrd="0" parTransId="{F5CC3F91-6F2D-439A-A571-FB7918E6C848}" sibTransId="{F63DC766-36F4-4F40-8BEE-A035A508F6C9}"/>
    <dgm:cxn modelId="{459AF90B-4798-4DC0-AB37-F724670D970F}" srcId="{1146ED23-7D71-4AC4-95B9-E0062D5E798B}" destId="{09C1EDAA-90AD-4BFA-8484-9D271E4ADDBE}" srcOrd="6" destOrd="0" parTransId="{543DB753-5120-42B3-88E6-711CB3A6F95D}" sibTransId="{8691A005-4F7F-4FC0-9182-DE12AADC8F11}"/>
    <dgm:cxn modelId="{7798D471-89D6-4543-A89C-6A54C996BFE6}" srcId="{1146ED23-7D71-4AC4-95B9-E0062D5E798B}" destId="{80AFEC94-6E45-4098-B2D5-ABF7BD2085B1}" srcOrd="4" destOrd="0" parTransId="{62CC8AD3-55E7-4DCC-83D8-C3ECD86E8642}" sibTransId="{C2752B09-5928-4493-A38B-C15397361D40}"/>
    <dgm:cxn modelId="{AA7D4590-DC7A-40A1-9EA0-76E1AAC5C175}" srcId="{1146ED23-7D71-4AC4-95B9-E0062D5E798B}" destId="{09737995-4C38-4D03-A934-F6446634CF73}" srcOrd="14" destOrd="0" parTransId="{F8629A37-A7F8-4B5C-BBD7-07B6242ECB60}" sibTransId="{4D0F20B8-FE35-4338-9CD8-87FC1457B8F1}"/>
    <dgm:cxn modelId="{0F28F089-4AB8-42F7-A926-823BCE2CF394}" srcId="{1146ED23-7D71-4AC4-95B9-E0062D5E798B}" destId="{C3E1D65E-ABA3-45E5-9725-E129F9FB2ACA}" srcOrd="2" destOrd="0" parTransId="{9972FBD4-301C-4956-AB4F-6E7E91F08A49}" sibTransId="{3F5E9CE8-55D9-49AC-BE97-9F773015C1A8}"/>
    <dgm:cxn modelId="{0C92F359-D1B2-4D6E-9572-FA090FC60164}" srcId="{DFDCC9E8-1E57-4F6A-96FC-7091C356BE0B}" destId="{9F0FC356-4134-424A-9943-DA63B3D24B4C}" srcOrd="1" destOrd="0" parTransId="{92E9F1B9-5885-4C22-B678-F3ED01BDBBCB}" sibTransId="{72A1ABC4-7971-44DB-B6F7-85BAFA24B9BA}"/>
    <dgm:cxn modelId="{4160FBED-C409-423D-8A1C-0793370A793D}" srcId="{9F0FC356-4134-424A-9943-DA63B3D24B4C}" destId="{5D5E9DEF-4B74-48A8-A880-9153FF5BB88B}" srcOrd="2" destOrd="0" parTransId="{A68F3E6D-0A04-4E32-849F-02B284B12C57}" sibTransId="{E19B1D3A-4684-45D7-A734-E1C057725777}"/>
    <dgm:cxn modelId="{569C66CD-02C1-4CD7-BBED-DAAEA57183DC}" srcId="{9F0FC356-4134-424A-9943-DA63B3D24B4C}" destId="{663AD6E8-742F-4598-B9EF-9C7BF960132A}" srcOrd="7" destOrd="0" parTransId="{72261246-F93F-4636-A62A-C80E3D1FE916}" sibTransId="{397A721A-B39A-4F3B-A3F2-36ECD25AE0FE}"/>
    <dgm:cxn modelId="{57EB609F-E28E-6B4D-A3D5-91F69AE9441A}" type="presOf" srcId="{C5B47880-8F73-4525-A206-E10DA375E8F2}" destId="{683E7550-80C5-49F5-A2E4-3F0936BA89D7}" srcOrd="0" destOrd="0" presId="urn:microsoft.com/office/officeart/2005/8/layout/hList1"/>
    <dgm:cxn modelId="{DEC89DDA-5186-41EB-98F7-BFD4C6889A56}" srcId="{1146ED23-7D71-4AC4-95B9-E0062D5E798B}" destId="{4388C6FC-0EC6-4FB2-8B2C-C3C0B1740CBB}" srcOrd="11" destOrd="0" parTransId="{755F46AA-4004-4BEB-AAD7-23E548CD3043}" sibTransId="{D26B4F51-305F-4C9B-98B6-89D0FFC88459}"/>
    <dgm:cxn modelId="{4B4BF97E-6BF7-4CA3-BFE3-2647E128C41D}" srcId="{1146ED23-7D71-4AC4-95B9-E0062D5E798B}" destId="{91D3C69B-A64F-4646-9976-D3D56E5837FD}" srcOrd="7" destOrd="0" parTransId="{A8906C63-DCEE-48BE-AA16-37753FB84FA5}" sibTransId="{F6DE8487-D780-4755-8776-9A992A5780C2}"/>
    <dgm:cxn modelId="{A2667E3F-6C58-2C4C-9189-D0DE713FD06D}" type="presOf" srcId="{D4683907-AFDF-4BDB-A7A0-5477C1EA79D4}" destId="{A484101A-24DC-429C-B0E0-EA1CD6ACAE16}" srcOrd="0" destOrd="8" presId="urn:microsoft.com/office/officeart/2005/8/layout/hList1"/>
    <dgm:cxn modelId="{C4CF0D67-AD12-7F44-B4E6-52D229A75272}" type="presOf" srcId="{8E644228-0D7B-4668-888D-BB52BB8CD1D9}" destId="{983B3610-449B-43CA-ACE0-AC1E7DE9C4BE}" srcOrd="0" destOrd="13" presId="urn:microsoft.com/office/officeart/2005/8/layout/hList1"/>
    <dgm:cxn modelId="{63ED5783-36FA-44E0-93D8-BCD4EC398F80}" srcId="{1146ED23-7D71-4AC4-95B9-E0062D5E798B}" destId="{38054E18-A18B-409A-916F-0B0432B23B00}" srcOrd="1" destOrd="0" parTransId="{01574EE6-630E-4AEF-BB3E-23164C74638C}" sibTransId="{0CA88BC5-4918-437B-84F6-2FD4C6F66917}"/>
    <dgm:cxn modelId="{F5D8F816-3CDA-6443-937C-0D3C886A92A9}" type="presOf" srcId="{4388C6FC-0EC6-4FB2-8B2C-C3C0B1740CBB}" destId="{983B3610-449B-43CA-ACE0-AC1E7DE9C4BE}" srcOrd="0" destOrd="11" presId="urn:microsoft.com/office/officeart/2005/8/layout/hList1"/>
    <dgm:cxn modelId="{619AC081-3486-744C-8E57-FACCEA5E451E}" type="presOf" srcId="{24FF7335-4836-4D0E-8692-8A679C4246DE}" destId="{983B3610-449B-43CA-ACE0-AC1E7DE9C4BE}" srcOrd="0" destOrd="5" presId="urn:microsoft.com/office/officeart/2005/8/layout/hList1"/>
    <dgm:cxn modelId="{97820AE7-EC6C-404B-AD6F-FE47CEF13B3C}" srcId="{9F0FC356-4134-424A-9943-DA63B3D24B4C}" destId="{D4683907-AFDF-4BDB-A7A0-5477C1EA79D4}" srcOrd="8" destOrd="0" parTransId="{6604DE5F-6A0C-4A6C-9F2C-67EB1A33E0CF}" sibTransId="{2B06B40A-E310-47BF-A178-A18D3A9DB1B7}"/>
    <dgm:cxn modelId="{24AD6846-998A-4441-BDAA-6C7C866992E5}" type="presOf" srcId="{FA590E9C-CF4D-40B4-8B38-3F70B1AD395C}" destId="{A484101A-24DC-429C-B0E0-EA1CD6ACAE16}" srcOrd="0" destOrd="1" presId="urn:microsoft.com/office/officeart/2005/8/layout/hList1"/>
    <dgm:cxn modelId="{520EA508-FB67-466C-9555-EBB09B2C420C}" srcId="{DFDCC9E8-1E57-4F6A-96FC-7091C356BE0B}" destId="{1146ED23-7D71-4AC4-95B9-E0062D5E798B}" srcOrd="0" destOrd="0" parTransId="{0457A3BE-A1CF-419A-8BF8-1E7D2E858CE2}" sibTransId="{447B34ED-902D-4CEC-83A5-1F1B38E43990}"/>
    <dgm:cxn modelId="{16676FB6-037E-7D44-8695-63791107115F}" type="presOf" srcId="{D0B3E1BF-F7E4-4DCF-A628-2200A7E5E050}" destId="{983B3610-449B-43CA-ACE0-AC1E7DE9C4BE}" srcOrd="0" destOrd="9" presId="urn:microsoft.com/office/officeart/2005/8/layout/hList1"/>
    <dgm:cxn modelId="{C9C5D593-7F86-044D-86D9-18281AF73600}" type="presOf" srcId="{91D3C69B-A64F-4646-9976-D3D56E5837FD}" destId="{983B3610-449B-43CA-ACE0-AC1E7DE9C4BE}" srcOrd="0" destOrd="7" presId="urn:microsoft.com/office/officeart/2005/8/layout/hList1"/>
    <dgm:cxn modelId="{C24F4221-1DCD-4887-87D9-D40A8F5109FA}" srcId="{DFDCC9E8-1E57-4F6A-96FC-7091C356BE0B}" destId="{C5B47880-8F73-4525-A206-E10DA375E8F2}" srcOrd="2" destOrd="0" parTransId="{A79A3177-C247-4634-A509-0FB8552E53C2}" sibTransId="{9889C645-5C5E-4D5F-89B7-1CEA21BBE437}"/>
    <dgm:cxn modelId="{DB48EB7B-204B-DB48-9CC9-5CBBEF82D0E0}" type="presOf" srcId="{1146ED23-7D71-4AC4-95B9-E0062D5E798B}" destId="{42ED6C40-2B1B-4019-ADDC-6B0FA82AC78A}" srcOrd="0" destOrd="0" presId="urn:microsoft.com/office/officeart/2005/8/layout/hList1"/>
    <dgm:cxn modelId="{75EB772D-94B7-264F-B1F7-001A6968D3CB}" type="presOf" srcId="{80AFEC94-6E45-4098-B2D5-ABF7BD2085B1}" destId="{983B3610-449B-43CA-ACE0-AC1E7DE9C4BE}" srcOrd="0" destOrd="4" presId="urn:microsoft.com/office/officeart/2005/8/layout/hList1"/>
    <dgm:cxn modelId="{B6195A79-AC86-0544-A810-3A96C4111683}" type="presOf" srcId="{09C1EDAA-90AD-4BFA-8484-9D271E4ADDBE}" destId="{983B3610-449B-43CA-ACE0-AC1E7DE9C4BE}" srcOrd="0" destOrd="6" presId="urn:microsoft.com/office/officeart/2005/8/layout/hList1"/>
    <dgm:cxn modelId="{3A880752-DA5D-4F4C-AF51-80938D1277C9}" srcId="{1146ED23-7D71-4AC4-95B9-E0062D5E798B}" destId="{17E11E69-D70F-4655-9B2B-B903A017B3B6}" srcOrd="10" destOrd="0" parTransId="{D5A31517-BC73-4601-9FD5-699C47768020}" sibTransId="{682C8296-F1D6-478D-92D3-5DA88B6DF177}"/>
    <dgm:cxn modelId="{DF5AA082-1750-427A-89EE-41A059B325F6}" srcId="{1146ED23-7D71-4AC4-95B9-E0062D5E798B}" destId="{8E644228-0D7B-4668-888D-BB52BB8CD1D9}" srcOrd="13" destOrd="0" parTransId="{C2A49110-DE24-4C8A-AAE7-2A308083466A}" sibTransId="{030B7419-D891-4D38-916F-D67288DFF80B}"/>
    <dgm:cxn modelId="{2B819B1B-1AF8-E043-BC07-0C3A055E81E7}" type="presOf" srcId="{C9424F2C-AA60-431A-AED1-880AD279495E}" destId="{983B3610-449B-43CA-ACE0-AC1E7DE9C4BE}" srcOrd="0" destOrd="8" presId="urn:microsoft.com/office/officeart/2005/8/layout/hList1"/>
    <dgm:cxn modelId="{B1A5796D-706C-9644-9850-6095670E101E}" type="presOf" srcId="{57EA9C67-7FFE-46B8-86CE-87E10B3A32AC}" destId="{03912A38-5C38-4946-8A26-03C64807F218}" srcOrd="0" destOrd="1" presId="urn:microsoft.com/office/officeart/2005/8/layout/hList1"/>
    <dgm:cxn modelId="{F0E31C35-4D37-42AC-AAD2-2A09FEBEAA98}" srcId="{9F0FC356-4134-424A-9943-DA63B3D24B4C}" destId="{EC4F2092-532E-4703-AD2C-F174EF6DB363}" srcOrd="0" destOrd="0" parTransId="{BB531E19-2543-4B36-B4A7-62590C0F94C9}" sibTransId="{330211C7-DCFD-421A-9D18-44F637DC12AF}"/>
    <dgm:cxn modelId="{5028289D-C998-4820-A342-E64D41EBE97C}" srcId="{1146ED23-7D71-4AC4-95B9-E0062D5E798B}" destId="{D0B3E1BF-F7E4-4DCF-A628-2200A7E5E050}" srcOrd="9" destOrd="0" parTransId="{297E3B5A-C70D-4A27-9BB7-18BF94B4B544}" sibTransId="{599FD5F1-CDE8-4B90-B897-491E192C5E94}"/>
    <dgm:cxn modelId="{D64958A1-1FB3-40CE-8B0C-F200F87DED35}" srcId="{1146ED23-7D71-4AC4-95B9-E0062D5E798B}" destId="{0F0D0BA7-69B0-4133-90BD-580F4EFAE7F9}" srcOrd="3" destOrd="0" parTransId="{D8B2B6A0-6E35-4E26-89A3-575E95A7B926}" sibTransId="{6F1554A3-5E52-4D6F-B177-B3980A12AB6C}"/>
    <dgm:cxn modelId="{F1BE4000-E5C7-C442-938C-685F1447CDF0}" type="presOf" srcId="{5CC67DF2-0AC8-4867-9C23-70278C926E12}" destId="{983B3610-449B-43CA-ACE0-AC1E7DE9C4BE}" srcOrd="0" destOrd="0" presId="urn:microsoft.com/office/officeart/2005/8/layout/hList1"/>
    <dgm:cxn modelId="{C666FB71-84A8-DA4E-9048-4F7D1C37AAF6}" type="presOf" srcId="{663AD6E8-742F-4598-B9EF-9C7BF960132A}" destId="{A484101A-24DC-429C-B0E0-EA1CD6ACAE16}" srcOrd="0" destOrd="7" presId="urn:microsoft.com/office/officeart/2005/8/layout/hList1"/>
    <dgm:cxn modelId="{3E94E3DD-A03D-4C40-925A-DDDFF26CAF04}" srcId="{9F0FC356-4134-424A-9943-DA63B3D24B4C}" destId="{26B21CB6-CE8C-42B0-94A8-F3DC04CAE291}" srcOrd="6" destOrd="0" parTransId="{806C0880-1571-44BB-BD9E-F39A659F143E}" sibTransId="{D3236E26-E5E8-401D-8CA1-959494278FBF}"/>
    <dgm:cxn modelId="{D6826C03-D617-E745-92AA-A7E772ACA176}" type="presOf" srcId="{758A3551-E79A-4C7B-B513-006D2EDF6008}" destId="{A484101A-24DC-429C-B0E0-EA1CD6ACAE16}" srcOrd="0" destOrd="3" presId="urn:microsoft.com/office/officeart/2005/8/layout/hList1"/>
    <dgm:cxn modelId="{1D8096AB-C3CC-44F6-89B6-1E6206635FD6}" srcId="{9F0FC356-4134-424A-9943-DA63B3D24B4C}" destId="{C1A66BB7-DD33-471A-80A9-9266E0B6B49F}" srcOrd="5" destOrd="0" parTransId="{ED02758C-BA9E-4C89-BB1D-78ADCF64867E}" sibTransId="{5DE9A380-7945-4A23-8C66-7A711CA499DF}"/>
    <dgm:cxn modelId="{3450E532-DDC4-BC4D-A772-3D359179C666}" type="presOf" srcId="{3DD481A4-52CF-49B9-B3ED-F7EE81A68A66}" destId="{983B3610-449B-43CA-ACE0-AC1E7DE9C4BE}" srcOrd="0" destOrd="15" presId="urn:microsoft.com/office/officeart/2005/8/layout/hList1"/>
    <dgm:cxn modelId="{2533F531-5E91-42F7-8BEF-AFBB1B0503F4}" srcId="{C5B47880-8F73-4525-A206-E10DA375E8F2}" destId="{4A8CDE69-925F-4D57-9231-943AFC4326BA}" srcOrd="0" destOrd="0" parTransId="{E472CCBD-9026-4962-BFFA-15BF3576C37B}" sibTransId="{DB5621D0-21DA-4A11-B81D-8E76AFB9A114}"/>
    <dgm:cxn modelId="{4A85D279-CE26-4F32-9B1E-AEE37E715AD6}" srcId="{1146ED23-7D71-4AC4-95B9-E0062D5E798B}" destId="{4ACF2CCB-2B1A-41B4-AEED-436FF8E868E4}" srcOrd="12" destOrd="0" parTransId="{26FB0F8B-CF9E-4614-BB7D-29B3FD37C278}" sibTransId="{86CE5825-FBB3-43DC-95DA-CC40FBD5CD67}"/>
    <dgm:cxn modelId="{7F3066DB-9045-B34E-BAF8-F3EB5DEA5EEC}" type="presOf" srcId="{EC4F2092-532E-4703-AD2C-F174EF6DB363}" destId="{A484101A-24DC-429C-B0E0-EA1CD6ACAE16}" srcOrd="0" destOrd="0" presId="urn:microsoft.com/office/officeart/2005/8/layout/hList1"/>
    <dgm:cxn modelId="{03843530-7B71-7947-B569-492CC2AE5912}" type="presOf" srcId="{4A8CDE69-925F-4D57-9231-943AFC4326BA}" destId="{03912A38-5C38-4946-8A26-03C64807F218}" srcOrd="0" destOrd="0" presId="urn:microsoft.com/office/officeart/2005/8/layout/hList1"/>
    <dgm:cxn modelId="{A5EE4F79-6F1A-1043-9387-2F29866FD778}" type="presOf" srcId="{5D5E9DEF-4B74-48A8-A880-9153FF5BB88B}" destId="{A484101A-24DC-429C-B0E0-EA1CD6ACAE16}" srcOrd="0" destOrd="2" presId="urn:microsoft.com/office/officeart/2005/8/layout/hList1"/>
    <dgm:cxn modelId="{76854E5E-E950-0841-AF56-EFED3091C0C2}" type="presOf" srcId="{17E11E69-D70F-4655-9B2B-B903A017B3B6}" destId="{983B3610-449B-43CA-ACE0-AC1E7DE9C4BE}" srcOrd="0" destOrd="10" presId="urn:microsoft.com/office/officeart/2005/8/layout/hList1"/>
    <dgm:cxn modelId="{5E4B0EDD-0B17-544E-B7E3-7D3336AACE19}" type="presOf" srcId="{09737995-4C38-4D03-A934-F6446634CF73}" destId="{983B3610-449B-43CA-ACE0-AC1E7DE9C4BE}" srcOrd="0" destOrd="14" presId="urn:microsoft.com/office/officeart/2005/8/layout/hList1"/>
    <dgm:cxn modelId="{1340CECC-15FB-594F-9B7D-099CDADBA470}" type="presOf" srcId="{0F0D0BA7-69B0-4133-90BD-580F4EFAE7F9}" destId="{983B3610-449B-43CA-ACE0-AC1E7DE9C4BE}" srcOrd="0" destOrd="3" presId="urn:microsoft.com/office/officeart/2005/8/layout/hList1"/>
    <dgm:cxn modelId="{FC2874E3-1B7F-F446-B14E-3F04FFB7F32E}" type="presOf" srcId="{26B21CB6-CE8C-42B0-94A8-F3DC04CAE291}" destId="{A484101A-24DC-429C-B0E0-EA1CD6ACAE16}" srcOrd="0" destOrd="6" presId="urn:microsoft.com/office/officeart/2005/8/layout/hList1"/>
    <dgm:cxn modelId="{507E5C9E-E1CF-1E4B-9750-CFB4C61AD475}" type="presOf" srcId="{897D9D39-0C4A-43E3-A6E7-F762671FD950}" destId="{A484101A-24DC-429C-B0E0-EA1CD6ACAE16}" srcOrd="0" destOrd="4" presId="urn:microsoft.com/office/officeart/2005/8/layout/hList1"/>
    <dgm:cxn modelId="{E6077985-74D3-F045-8BFA-64F4AB3E03F9}" type="presOf" srcId="{C1A66BB7-DD33-471A-80A9-9266E0B6B49F}" destId="{A484101A-24DC-429C-B0E0-EA1CD6ACAE16}" srcOrd="0" destOrd="5" presId="urn:microsoft.com/office/officeart/2005/8/layout/hList1"/>
    <dgm:cxn modelId="{F1B7986D-D914-8243-85AA-5E0168EF40ED}" type="presOf" srcId="{9F0FC356-4134-424A-9943-DA63B3D24B4C}" destId="{68B6D372-6176-4B4D-A175-010DF04BFFA1}" srcOrd="0" destOrd="0" presId="urn:microsoft.com/office/officeart/2005/8/layout/hList1"/>
    <dgm:cxn modelId="{DD024C07-6C1C-E74C-8EC0-90B61575900F}" type="presOf" srcId="{C3E1D65E-ABA3-45E5-9725-E129F9FB2ACA}" destId="{983B3610-449B-43CA-ACE0-AC1E7DE9C4BE}" srcOrd="0" destOrd="2" presId="urn:microsoft.com/office/officeart/2005/8/layout/hList1"/>
    <dgm:cxn modelId="{DAE89AD2-3D8B-4A31-BFC5-CC72BE15FF17}" srcId="{C5B47880-8F73-4525-A206-E10DA375E8F2}" destId="{57EA9C67-7FFE-46B8-86CE-87E10B3A32AC}" srcOrd="1" destOrd="0" parTransId="{DD385C6E-6166-4777-88DA-1EDC63168689}" sibTransId="{C07DAF99-451F-40BC-BA1C-52BA8667296E}"/>
    <dgm:cxn modelId="{DB36F73C-D056-4FE2-9D86-8E94782BF51B}" srcId="{1146ED23-7D71-4AC4-95B9-E0062D5E798B}" destId="{C9424F2C-AA60-431A-AED1-880AD279495E}" srcOrd="8" destOrd="0" parTransId="{92F83C2F-45FC-43D9-9673-4B2F2F73E904}" sibTransId="{E236F8AD-F802-41DE-BB59-E426A32F7A9D}"/>
    <dgm:cxn modelId="{2E4A5B83-8661-9049-B55A-89AB38865ED1}" type="presOf" srcId="{38054E18-A18B-409A-916F-0B0432B23B00}" destId="{983B3610-449B-43CA-ACE0-AC1E7DE9C4BE}" srcOrd="0" destOrd="1" presId="urn:microsoft.com/office/officeart/2005/8/layout/hList1"/>
    <dgm:cxn modelId="{2AC16790-C346-2848-B122-C9E2BBB62991}" type="presOf" srcId="{68268880-575B-4E4B-ABE4-BB4C3EF8390E}" destId="{A484101A-24DC-429C-B0E0-EA1CD6ACAE16}" srcOrd="0" destOrd="9" presId="urn:microsoft.com/office/officeart/2005/8/layout/hList1"/>
    <dgm:cxn modelId="{0DC6EF32-5F9F-4446-B979-98A6814AD51E}" srcId="{9F0FC356-4134-424A-9943-DA63B3D24B4C}" destId="{BD0F1236-A7BD-4755-A915-C99F2F77C751}" srcOrd="10" destOrd="0" parTransId="{90BD8B2A-C167-4D78-A0DB-D32DE3808582}" sibTransId="{33FEF086-CDD2-45AC-9041-BEDEA65C43F6}"/>
    <dgm:cxn modelId="{F626E3E6-93C6-4CD4-8783-06137989ED20}" srcId="{9F0FC356-4134-424A-9943-DA63B3D24B4C}" destId="{758A3551-E79A-4C7B-B513-006D2EDF6008}" srcOrd="3" destOrd="0" parTransId="{746A2274-B9E8-4B92-A31B-403595DC4AE4}" sibTransId="{9771D486-DBDE-426F-B306-C6B42187AD7A}"/>
    <dgm:cxn modelId="{17FE1DAE-FD3F-4215-A84A-A0D11FC734FA}" srcId="{9F0FC356-4134-424A-9943-DA63B3D24B4C}" destId="{FA590E9C-CF4D-40B4-8B38-3F70B1AD395C}" srcOrd="1" destOrd="0" parTransId="{4339EAEE-EB02-4038-A1FD-62B4E4078B38}" sibTransId="{618CD540-AB0E-4739-9391-64C3415A1431}"/>
    <dgm:cxn modelId="{05A5EFC7-B344-4268-BBB9-72050EB5A229}" srcId="{1146ED23-7D71-4AC4-95B9-E0062D5E798B}" destId="{3DD481A4-52CF-49B9-B3ED-F7EE81A68A66}" srcOrd="15" destOrd="0" parTransId="{9B945538-DEF9-4069-8BEB-6FB94CB532A7}" sibTransId="{BB8DC8D6-4631-4056-8DFC-085039BE2D31}"/>
    <dgm:cxn modelId="{D08D1544-9B0B-E24B-B647-7F7ABD7B8D19}" type="presOf" srcId="{BD0F1236-A7BD-4755-A915-C99F2F77C751}" destId="{A484101A-24DC-429C-B0E0-EA1CD6ACAE16}" srcOrd="0" destOrd="10" presId="urn:microsoft.com/office/officeart/2005/8/layout/hList1"/>
    <dgm:cxn modelId="{3F46511C-1B14-4473-A65E-2EAA98915A9B}" srcId="{9F0FC356-4134-424A-9943-DA63B3D24B4C}" destId="{68268880-575B-4E4B-ABE4-BB4C3EF8390E}" srcOrd="9" destOrd="0" parTransId="{558A71B5-B81A-40B6-9735-A64D0B047506}" sibTransId="{C1F9E14A-83B0-43F2-A0BC-74C7249D55B5}"/>
    <dgm:cxn modelId="{714CAA5C-1739-46D2-8920-8F6C2A668A3B}" srcId="{1146ED23-7D71-4AC4-95B9-E0062D5E798B}" destId="{5CC67DF2-0AC8-4867-9C23-70278C926E12}" srcOrd="0" destOrd="0" parTransId="{BC98B999-29A4-432E-82D6-01FF8ACBF609}" sibTransId="{C482A57A-9252-4D95-AF97-75DB2A410EA9}"/>
    <dgm:cxn modelId="{BA326CD0-1971-AC41-9BA1-FAEFE06A17B8}" type="presParOf" srcId="{7B3E0A9E-EFAE-460E-983D-3D5783C4D0C0}" destId="{11589843-7F2A-4167-96F9-EDBEEDA53F2B}" srcOrd="0" destOrd="0" presId="urn:microsoft.com/office/officeart/2005/8/layout/hList1"/>
    <dgm:cxn modelId="{3C646BC4-31D7-A64E-97FC-188BCF1E6E9F}" type="presParOf" srcId="{11589843-7F2A-4167-96F9-EDBEEDA53F2B}" destId="{42ED6C40-2B1B-4019-ADDC-6B0FA82AC78A}" srcOrd="0" destOrd="0" presId="urn:microsoft.com/office/officeart/2005/8/layout/hList1"/>
    <dgm:cxn modelId="{E43473E8-9062-2740-8452-41FCC67D8595}" type="presParOf" srcId="{11589843-7F2A-4167-96F9-EDBEEDA53F2B}" destId="{983B3610-449B-43CA-ACE0-AC1E7DE9C4BE}" srcOrd="1" destOrd="0" presId="urn:microsoft.com/office/officeart/2005/8/layout/hList1"/>
    <dgm:cxn modelId="{E5C39E27-CC30-204B-8961-A8C3D4DB57F3}" type="presParOf" srcId="{7B3E0A9E-EFAE-460E-983D-3D5783C4D0C0}" destId="{CCB189D9-850A-408F-9BDF-F4CD89578C11}" srcOrd="1" destOrd="0" presId="urn:microsoft.com/office/officeart/2005/8/layout/hList1"/>
    <dgm:cxn modelId="{F48C2A89-FC7B-C249-861F-8A2F0F045FC1}" type="presParOf" srcId="{7B3E0A9E-EFAE-460E-983D-3D5783C4D0C0}" destId="{48991B18-5849-4922-98D5-03AC7DBC47F5}" srcOrd="2" destOrd="0" presId="urn:microsoft.com/office/officeart/2005/8/layout/hList1"/>
    <dgm:cxn modelId="{430F7574-0CAE-4749-ABE4-F093E85922D9}" type="presParOf" srcId="{48991B18-5849-4922-98D5-03AC7DBC47F5}" destId="{68B6D372-6176-4B4D-A175-010DF04BFFA1}" srcOrd="0" destOrd="0" presId="urn:microsoft.com/office/officeart/2005/8/layout/hList1"/>
    <dgm:cxn modelId="{CE124BE7-B756-DA49-9D51-F208B481B523}" type="presParOf" srcId="{48991B18-5849-4922-98D5-03AC7DBC47F5}" destId="{A484101A-24DC-429C-B0E0-EA1CD6ACAE16}" srcOrd="1" destOrd="0" presId="urn:microsoft.com/office/officeart/2005/8/layout/hList1"/>
    <dgm:cxn modelId="{78CEB093-228F-8E41-857A-377819DA4026}" type="presParOf" srcId="{7B3E0A9E-EFAE-460E-983D-3D5783C4D0C0}" destId="{617D1158-E61B-4F68-92B9-A5693A4059AE}" srcOrd="3" destOrd="0" presId="urn:microsoft.com/office/officeart/2005/8/layout/hList1"/>
    <dgm:cxn modelId="{C309A16F-507C-024B-AA2E-90C47465404F}" type="presParOf" srcId="{7B3E0A9E-EFAE-460E-983D-3D5783C4D0C0}" destId="{E1AC920F-BB48-4304-9C03-341F4460191F}" srcOrd="4" destOrd="0" presId="urn:microsoft.com/office/officeart/2005/8/layout/hList1"/>
    <dgm:cxn modelId="{21732BE0-1472-E848-A1D4-DA7CCF93DEEE}" type="presParOf" srcId="{E1AC920F-BB48-4304-9C03-341F4460191F}" destId="{683E7550-80C5-49F5-A2E4-3F0936BA89D7}" srcOrd="0" destOrd="0" presId="urn:microsoft.com/office/officeart/2005/8/layout/hList1"/>
    <dgm:cxn modelId="{ED1A7198-C013-444D-997B-3507FD0E06CA}" type="presParOf" srcId="{E1AC920F-BB48-4304-9C03-341F4460191F}" destId="{03912A38-5C38-4946-8A26-03C64807F218}"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DCC9E8-1E57-4F6A-96FC-7091C356BE0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1146ED23-7D71-4AC4-95B9-E0062D5E798B}">
      <dgm:prSet phldrT="[Texto]"/>
      <dgm:spPr/>
      <dgm:t>
        <a:bodyPr/>
        <a:lstStyle/>
        <a:p>
          <a:r>
            <a:rPr lang="es-ES_tradnl" b="1" dirty="0" smtClean="0">
              <a:latin typeface="Corbel" panose="020B0503020204020204" pitchFamily="34" charset="0"/>
            </a:rPr>
            <a:t>¿Como </a:t>
          </a:r>
          <a:r>
            <a:rPr lang="es-ES_tradnl" b="1" dirty="0" err="1" smtClean="0">
              <a:latin typeface="Corbel" panose="020B0503020204020204" pitchFamily="34" charset="0"/>
            </a:rPr>
            <a:t>asomototaxistas</a:t>
          </a:r>
          <a:r>
            <a:rPr lang="es-ES_tradnl" b="1" dirty="0" smtClean="0">
              <a:latin typeface="Corbel" panose="020B0503020204020204" pitchFamily="34" charset="0"/>
            </a:rPr>
            <a:t> cuáles son las situaciones problemas que generamos a la movilidad y seguridad vial de la ciudad?</a:t>
          </a:r>
          <a:endParaRPr lang="es-ES" dirty="0">
            <a:latin typeface="Corbel" panose="020B0503020204020204" pitchFamily="34" charset="0"/>
          </a:endParaRPr>
        </a:p>
      </dgm:t>
    </dgm:pt>
    <dgm:pt modelId="{0457A3BE-A1CF-419A-8BF8-1E7D2E858CE2}" type="parTrans" cxnId="{520EA508-FB67-466C-9555-EBB09B2C420C}">
      <dgm:prSet/>
      <dgm:spPr/>
      <dgm:t>
        <a:bodyPr/>
        <a:lstStyle/>
        <a:p>
          <a:endParaRPr lang="es-ES">
            <a:latin typeface="Corbel" panose="020B0503020204020204" pitchFamily="34" charset="0"/>
          </a:endParaRPr>
        </a:p>
      </dgm:t>
    </dgm:pt>
    <dgm:pt modelId="{447B34ED-902D-4CEC-83A5-1F1B38E43990}" type="sibTrans" cxnId="{520EA508-FB67-466C-9555-EBB09B2C420C}">
      <dgm:prSet/>
      <dgm:spPr/>
      <dgm:t>
        <a:bodyPr/>
        <a:lstStyle/>
        <a:p>
          <a:endParaRPr lang="es-ES">
            <a:latin typeface="Corbel" panose="020B0503020204020204" pitchFamily="34" charset="0"/>
          </a:endParaRPr>
        </a:p>
      </dgm:t>
    </dgm:pt>
    <dgm:pt modelId="{5CC67DF2-0AC8-4867-9C23-70278C926E12}">
      <dgm:prSet phldrT="[Texto]"/>
      <dgm:spPr/>
      <dgm:t>
        <a:bodyPr/>
        <a:lstStyle/>
        <a:p>
          <a:r>
            <a:rPr lang="es-ES_tradnl" dirty="0" smtClean="0"/>
            <a:t>Cuando como motociclistas y </a:t>
          </a:r>
          <a:r>
            <a:rPr lang="es-ES_tradnl" dirty="0" err="1" smtClean="0"/>
            <a:t>mototaxistas</a:t>
          </a:r>
          <a:r>
            <a:rPr lang="es-ES_tradnl" dirty="0" smtClean="0"/>
            <a:t> pisamos o nos ubicamos en la cebra afectando la movilidad del peatón. </a:t>
          </a:r>
          <a:endParaRPr lang="es-ES" dirty="0">
            <a:latin typeface="Corbel" panose="020B0503020204020204" pitchFamily="34" charset="0"/>
          </a:endParaRPr>
        </a:p>
      </dgm:t>
    </dgm:pt>
    <dgm:pt modelId="{BC98B999-29A4-432E-82D6-01FF8ACBF609}" type="parTrans" cxnId="{714CAA5C-1739-46D2-8920-8F6C2A668A3B}">
      <dgm:prSet/>
      <dgm:spPr/>
      <dgm:t>
        <a:bodyPr/>
        <a:lstStyle/>
        <a:p>
          <a:endParaRPr lang="es-ES">
            <a:latin typeface="Corbel" panose="020B0503020204020204" pitchFamily="34" charset="0"/>
          </a:endParaRPr>
        </a:p>
      </dgm:t>
    </dgm:pt>
    <dgm:pt modelId="{C482A57A-9252-4D95-AF97-75DB2A410EA9}" type="sibTrans" cxnId="{714CAA5C-1739-46D2-8920-8F6C2A668A3B}">
      <dgm:prSet/>
      <dgm:spPr/>
      <dgm:t>
        <a:bodyPr/>
        <a:lstStyle/>
        <a:p>
          <a:endParaRPr lang="es-ES">
            <a:latin typeface="Corbel" panose="020B0503020204020204" pitchFamily="34" charset="0"/>
          </a:endParaRPr>
        </a:p>
      </dgm:t>
    </dgm:pt>
    <dgm:pt modelId="{9F0FC356-4134-424A-9943-DA63B3D24B4C}">
      <dgm:prSet phldrT="[Texto]"/>
      <dgm:spPr>
        <a:solidFill>
          <a:schemeClr val="accent5">
            <a:lumMod val="75000"/>
          </a:schemeClr>
        </a:solidFill>
      </dgm:spPr>
      <dgm:t>
        <a:bodyPr/>
        <a:lstStyle/>
        <a:p>
          <a:r>
            <a:rPr lang="es-ES_tradnl" b="1" dirty="0" smtClean="0">
              <a:latin typeface="Corbel" panose="020B0503020204020204" pitchFamily="34" charset="0"/>
            </a:rPr>
            <a:t>¿Qué condiciones externas afectan nuestra movilidad y seguridad vial como actores de la vía?</a:t>
          </a:r>
          <a:endParaRPr lang="es-ES" dirty="0">
            <a:latin typeface="Corbel" panose="020B0503020204020204" pitchFamily="34" charset="0"/>
          </a:endParaRPr>
        </a:p>
      </dgm:t>
    </dgm:pt>
    <dgm:pt modelId="{92E9F1B9-5885-4C22-B678-F3ED01BDBBCB}" type="parTrans" cxnId="{0C92F359-D1B2-4D6E-9572-FA090FC60164}">
      <dgm:prSet/>
      <dgm:spPr/>
      <dgm:t>
        <a:bodyPr/>
        <a:lstStyle/>
        <a:p>
          <a:endParaRPr lang="es-ES">
            <a:latin typeface="Corbel" panose="020B0503020204020204" pitchFamily="34" charset="0"/>
          </a:endParaRPr>
        </a:p>
      </dgm:t>
    </dgm:pt>
    <dgm:pt modelId="{72A1ABC4-7971-44DB-B6F7-85BAFA24B9BA}" type="sibTrans" cxnId="{0C92F359-D1B2-4D6E-9572-FA090FC60164}">
      <dgm:prSet/>
      <dgm:spPr/>
      <dgm:t>
        <a:bodyPr/>
        <a:lstStyle/>
        <a:p>
          <a:endParaRPr lang="es-ES">
            <a:latin typeface="Corbel" panose="020B0503020204020204" pitchFamily="34" charset="0"/>
          </a:endParaRPr>
        </a:p>
      </dgm:t>
    </dgm:pt>
    <dgm:pt modelId="{EC4F2092-532E-4703-AD2C-F174EF6DB363}">
      <dgm:prSet phldrT="[Texto]"/>
      <dgm:spPr>
        <a:solidFill>
          <a:schemeClr val="accent5">
            <a:lumMod val="20000"/>
            <a:lumOff val="80000"/>
            <a:alpha val="90000"/>
          </a:schemeClr>
        </a:solidFill>
      </dgm:spPr>
      <dgm:t>
        <a:bodyPr/>
        <a:lstStyle/>
        <a:p>
          <a:r>
            <a:rPr lang="es-CO" dirty="0" smtClean="0"/>
            <a:t>Las empresas de enseñanza no cumplen con las capacitaciones debidas y rigurosas a la hora de certificar a los conductores. </a:t>
          </a:r>
          <a:endParaRPr lang="es-ES" dirty="0">
            <a:latin typeface="Corbel" panose="020B0503020204020204" pitchFamily="34" charset="0"/>
          </a:endParaRPr>
        </a:p>
      </dgm:t>
    </dgm:pt>
    <dgm:pt modelId="{BB531E19-2543-4B36-B4A7-62590C0F94C9}" type="parTrans" cxnId="{F0E31C35-4D37-42AC-AAD2-2A09FEBEAA98}">
      <dgm:prSet/>
      <dgm:spPr/>
      <dgm:t>
        <a:bodyPr/>
        <a:lstStyle/>
        <a:p>
          <a:endParaRPr lang="es-ES">
            <a:latin typeface="Corbel" panose="020B0503020204020204" pitchFamily="34" charset="0"/>
          </a:endParaRPr>
        </a:p>
      </dgm:t>
    </dgm:pt>
    <dgm:pt modelId="{330211C7-DCFD-421A-9D18-44F637DC12AF}" type="sibTrans" cxnId="{F0E31C35-4D37-42AC-AAD2-2A09FEBEAA98}">
      <dgm:prSet/>
      <dgm:spPr/>
      <dgm:t>
        <a:bodyPr/>
        <a:lstStyle/>
        <a:p>
          <a:endParaRPr lang="es-ES">
            <a:latin typeface="Corbel" panose="020B0503020204020204" pitchFamily="34" charset="0"/>
          </a:endParaRPr>
        </a:p>
      </dgm:t>
    </dgm:pt>
    <dgm:pt modelId="{C5B47880-8F73-4525-A206-E10DA375E8F2}">
      <dgm:prSet phldrT="[Texto]"/>
      <dgm:spPr>
        <a:solidFill>
          <a:schemeClr val="accent3">
            <a:lumMod val="75000"/>
          </a:schemeClr>
        </a:solidFill>
      </dgm:spPr>
      <dgm:t>
        <a:bodyPr/>
        <a:lstStyle/>
        <a:p>
          <a:r>
            <a:rPr lang="es-ES_tradnl" b="1" dirty="0" smtClean="0">
              <a:latin typeface="Corbel" panose="020B0503020204020204" pitchFamily="34" charset="0"/>
            </a:rPr>
            <a:t>¿Qué somos capaces de hacer como </a:t>
          </a:r>
          <a:r>
            <a:rPr lang="es-ES_tradnl" b="1" dirty="0" err="1" smtClean="0">
              <a:latin typeface="Corbel" panose="020B0503020204020204" pitchFamily="34" charset="0"/>
            </a:rPr>
            <a:t>asomototaxistas</a:t>
          </a:r>
          <a:r>
            <a:rPr lang="es-ES_tradnl" b="1" dirty="0" smtClean="0">
              <a:latin typeface="Corbel" panose="020B0503020204020204" pitchFamily="34" charset="0"/>
            </a:rPr>
            <a:t> para mejorar la seguridad y la movilidad vial de Barrancabermeja?</a:t>
          </a:r>
          <a:endParaRPr lang="es-ES" dirty="0">
            <a:latin typeface="Corbel" panose="020B0503020204020204" pitchFamily="34" charset="0"/>
          </a:endParaRPr>
        </a:p>
      </dgm:t>
    </dgm:pt>
    <dgm:pt modelId="{A79A3177-C247-4634-A509-0FB8552E53C2}" type="parTrans" cxnId="{C24F4221-1DCD-4887-87D9-D40A8F5109FA}">
      <dgm:prSet/>
      <dgm:spPr/>
      <dgm:t>
        <a:bodyPr/>
        <a:lstStyle/>
        <a:p>
          <a:endParaRPr lang="es-ES">
            <a:latin typeface="Corbel" panose="020B0503020204020204" pitchFamily="34" charset="0"/>
          </a:endParaRPr>
        </a:p>
      </dgm:t>
    </dgm:pt>
    <dgm:pt modelId="{9889C645-5C5E-4D5F-89B7-1CEA21BBE437}" type="sibTrans" cxnId="{C24F4221-1DCD-4887-87D9-D40A8F5109FA}">
      <dgm:prSet/>
      <dgm:spPr/>
      <dgm:t>
        <a:bodyPr/>
        <a:lstStyle/>
        <a:p>
          <a:endParaRPr lang="es-ES">
            <a:latin typeface="Corbel" panose="020B0503020204020204" pitchFamily="34" charset="0"/>
          </a:endParaRPr>
        </a:p>
      </dgm:t>
    </dgm:pt>
    <dgm:pt modelId="{4A8CDE69-925F-4D57-9231-943AFC4326BA}">
      <dgm:prSet phldrT="[Texto]"/>
      <dgm:spPr>
        <a:solidFill>
          <a:schemeClr val="accent3">
            <a:lumMod val="20000"/>
            <a:lumOff val="80000"/>
            <a:alpha val="90000"/>
          </a:schemeClr>
        </a:solidFill>
      </dgm:spPr>
      <dgm:t>
        <a:bodyPr/>
        <a:lstStyle/>
        <a:p>
          <a:r>
            <a:rPr lang="es-CO" dirty="0" smtClean="0"/>
            <a:t>Ser parte de la solución al problema del transporte informal para controlar la presencia de foráneos y mejorar las relaciones con los alféreces. </a:t>
          </a:r>
          <a:endParaRPr lang="es-ES" dirty="0">
            <a:latin typeface="Corbel" panose="020B0503020204020204" pitchFamily="34" charset="0"/>
          </a:endParaRPr>
        </a:p>
      </dgm:t>
    </dgm:pt>
    <dgm:pt modelId="{E472CCBD-9026-4962-BFFA-15BF3576C37B}" type="parTrans" cxnId="{2533F531-5E91-42F7-8BEF-AFBB1B0503F4}">
      <dgm:prSet/>
      <dgm:spPr/>
      <dgm:t>
        <a:bodyPr/>
        <a:lstStyle/>
        <a:p>
          <a:endParaRPr lang="es-ES">
            <a:latin typeface="Corbel" panose="020B0503020204020204" pitchFamily="34" charset="0"/>
          </a:endParaRPr>
        </a:p>
      </dgm:t>
    </dgm:pt>
    <dgm:pt modelId="{DB5621D0-21DA-4A11-B81D-8E76AFB9A114}" type="sibTrans" cxnId="{2533F531-5E91-42F7-8BEF-AFBB1B0503F4}">
      <dgm:prSet/>
      <dgm:spPr/>
      <dgm:t>
        <a:bodyPr/>
        <a:lstStyle/>
        <a:p>
          <a:endParaRPr lang="es-ES">
            <a:latin typeface="Corbel" panose="020B0503020204020204" pitchFamily="34" charset="0"/>
          </a:endParaRPr>
        </a:p>
      </dgm:t>
    </dgm:pt>
    <dgm:pt modelId="{EA252A4B-7969-4F93-9BE1-77D2AD9A8B6B}">
      <dgm:prSet/>
      <dgm:spPr/>
      <dgm:t>
        <a:bodyPr/>
        <a:lstStyle/>
        <a:p>
          <a:r>
            <a:rPr lang="es-ES_tradnl" dirty="0" smtClean="0"/>
            <a:t>No respetar las normas y señales (no respetar el semáforo, giros prohibidos, se conduce en zigzag, etc.) de tránsito. </a:t>
          </a:r>
          <a:endParaRPr lang="es-CO" dirty="0"/>
        </a:p>
      </dgm:t>
    </dgm:pt>
    <dgm:pt modelId="{BB4DE0D2-7F3B-4892-A25F-91D453BEB4DA}" type="parTrans" cxnId="{AF70D0BC-C1ED-4B62-B855-8B2702CBE839}">
      <dgm:prSet/>
      <dgm:spPr/>
      <dgm:t>
        <a:bodyPr/>
        <a:lstStyle/>
        <a:p>
          <a:endParaRPr lang="es-ES"/>
        </a:p>
      </dgm:t>
    </dgm:pt>
    <dgm:pt modelId="{4DD20419-7C9B-4980-92FF-82FD5050EF1A}" type="sibTrans" cxnId="{AF70D0BC-C1ED-4B62-B855-8B2702CBE839}">
      <dgm:prSet/>
      <dgm:spPr/>
      <dgm:t>
        <a:bodyPr/>
        <a:lstStyle/>
        <a:p>
          <a:endParaRPr lang="es-ES"/>
        </a:p>
      </dgm:t>
    </dgm:pt>
    <dgm:pt modelId="{285C0E84-92F8-499B-96B8-5CE89FB84C1B}">
      <dgm:prSet/>
      <dgm:spPr/>
      <dgm:t>
        <a:bodyPr/>
        <a:lstStyle/>
        <a:p>
          <a:r>
            <a:rPr lang="es-ES_tradnl" dirty="0" smtClean="0"/>
            <a:t>Cuando se acelera en las horas pico (6 a.m., 12 p.m. y 6 p.m.). </a:t>
          </a:r>
          <a:endParaRPr lang="es-CO" dirty="0"/>
        </a:p>
      </dgm:t>
    </dgm:pt>
    <dgm:pt modelId="{A568F111-F7BD-487C-9D48-DAA187BB06F5}" type="parTrans" cxnId="{1F2E399A-54F6-4C1E-8454-6F2B235D69B8}">
      <dgm:prSet/>
      <dgm:spPr/>
      <dgm:t>
        <a:bodyPr/>
        <a:lstStyle/>
        <a:p>
          <a:endParaRPr lang="es-ES"/>
        </a:p>
      </dgm:t>
    </dgm:pt>
    <dgm:pt modelId="{784B883A-45EE-4B9A-AFA5-E1CC5B43986C}" type="sibTrans" cxnId="{1F2E399A-54F6-4C1E-8454-6F2B235D69B8}">
      <dgm:prSet/>
      <dgm:spPr/>
      <dgm:t>
        <a:bodyPr/>
        <a:lstStyle/>
        <a:p>
          <a:endParaRPr lang="es-ES"/>
        </a:p>
      </dgm:t>
    </dgm:pt>
    <dgm:pt modelId="{A5BE5641-B2F7-453B-8B69-264465453528}">
      <dgm:prSet/>
      <dgm:spPr/>
      <dgm:t>
        <a:bodyPr/>
        <a:lstStyle/>
        <a:p>
          <a:r>
            <a:rPr lang="es-ES_tradnl" dirty="0" smtClean="0"/>
            <a:t>La costumbre de llevar sobre cupo (más de dos pasajeros y los niños).</a:t>
          </a:r>
          <a:endParaRPr lang="es-CO" dirty="0"/>
        </a:p>
      </dgm:t>
    </dgm:pt>
    <dgm:pt modelId="{35D5B5C6-693B-45B8-829A-08F26DE4C91D}" type="parTrans" cxnId="{D6EFB6C1-CA20-4D51-A100-9FB443CC76D2}">
      <dgm:prSet/>
      <dgm:spPr/>
      <dgm:t>
        <a:bodyPr/>
        <a:lstStyle/>
        <a:p>
          <a:endParaRPr lang="es-ES"/>
        </a:p>
      </dgm:t>
    </dgm:pt>
    <dgm:pt modelId="{63EF8574-4D8F-43C6-834C-52781F7EE8D0}" type="sibTrans" cxnId="{D6EFB6C1-CA20-4D51-A100-9FB443CC76D2}">
      <dgm:prSet/>
      <dgm:spPr/>
      <dgm:t>
        <a:bodyPr/>
        <a:lstStyle/>
        <a:p>
          <a:endParaRPr lang="es-ES"/>
        </a:p>
      </dgm:t>
    </dgm:pt>
    <dgm:pt modelId="{7B832EB9-6509-4586-94FE-A92C343D92C1}">
      <dgm:prSet/>
      <dgm:spPr/>
      <dgm:t>
        <a:bodyPr/>
        <a:lstStyle/>
        <a:p>
          <a:r>
            <a:rPr lang="es-ES_tradnl" smtClean="0"/>
            <a:t>No llevar al pasajero con el casco. </a:t>
          </a:r>
          <a:endParaRPr lang="es-CO"/>
        </a:p>
      </dgm:t>
    </dgm:pt>
    <dgm:pt modelId="{DEA8D67C-3031-4B83-9A0C-C4AA9A89C930}" type="parTrans" cxnId="{3191020E-498B-46A0-97DD-AEDB69980367}">
      <dgm:prSet/>
      <dgm:spPr/>
      <dgm:t>
        <a:bodyPr/>
        <a:lstStyle/>
        <a:p>
          <a:endParaRPr lang="es-ES"/>
        </a:p>
      </dgm:t>
    </dgm:pt>
    <dgm:pt modelId="{9E705526-52D9-4BCC-B520-393F4FE5AC27}" type="sibTrans" cxnId="{3191020E-498B-46A0-97DD-AEDB69980367}">
      <dgm:prSet/>
      <dgm:spPr/>
      <dgm:t>
        <a:bodyPr/>
        <a:lstStyle/>
        <a:p>
          <a:endParaRPr lang="es-ES"/>
        </a:p>
      </dgm:t>
    </dgm:pt>
    <dgm:pt modelId="{AB1B968F-408E-43D7-8677-9D7F746A1678}">
      <dgm:prSet/>
      <dgm:spPr/>
      <dgm:t>
        <a:bodyPr/>
        <a:lstStyle/>
        <a:p>
          <a:r>
            <a:rPr lang="es-ES_tradnl" smtClean="0"/>
            <a:t>No revisar y usar los elementos de seguridad normativos. </a:t>
          </a:r>
          <a:endParaRPr lang="es-CO"/>
        </a:p>
      </dgm:t>
    </dgm:pt>
    <dgm:pt modelId="{E60CFE6C-78E5-4B42-A2AB-2DB9CACFA1B0}" type="parTrans" cxnId="{89AE84E9-7A7E-4BE8-952F-7B975FB79EDD}">
      <dgm:prSet/>
      <dgm:spPr/>
      <dgm:t>
        <a:bodyPr/>
        <a:lstStyle/>
        <a:p>
          <a:endParaRPr lang="es-ES"/>
        </a:p>
      </dgm:t>
    </dgm:pt>
    <dgm:pt modelId="{0E4ACC9C-6178-436D-9C47-CD1AA443D740}" type="sibTrans" cxnId="{89AE84E9-7A7E-4BE8-952F-7B975FB79EDD}">
      <dgm:prSet/>
      <dgm:spPr/>
      <dgm:t>
        <a:bodyPr/>
        <a:lstStyle/>
        <a:p>
          <a:endParaRPr lang="es-ES"/>
        </a:p>
      </dgm:t>
    </dgm:pt>
    <dgm:pt modelId="{F419D61B-328F-428E-9722-9E3C62405931}">
      <dgm:prSet/>
      <dgm:spPr/>
      <dgm:t>
        <a:bodyPr/>
        <a:lstStyle/>
        <a:p>
          <a:r>
            <a:rPr lang="es-ES_tradnl" smtClean="0"/>
            <a:t>El uso inadecuado de la motocicleta como medio de transporte de carga (para llevar bolsas, mercado y otras cosas). </a:t>
          </a:r>
          <a:endParaRPr lang="es-CO"/>
        </a:p>
      </dgm:t>
    </dgm:pt>
    <dgm:pt modelId="{1FA139AB-DA07-4A6C-B8DB-B47B99625596}" type="parTrans" cxnId="{637B9349-1FE8-4B72-99BB-A30C76B52B20}">
      <dgm:prSet/>
      <dgm:spPr/>
      <dgm:t>
        <a:bodyPr/>
        <a:lstStyle/>
        <a:p>
          <a:endParaRPr lang="es-ES"/>
        </a:p>
      </dgm:t>
    </dgm:pt>
    <dgm:pt modelId="{4ED1DF5A-A7D2-4BED-AFCB-E3E29DAEB56E}" type="sibTrans" cxnId="{637B9349-1FE8-4B72-99BB-A30C76B52B20}">
      <dgm:prSet/>
      <dgm:spPr/>
      <dgm:t>
        <a:bodyPr/>
        <a:lstStyle/>
        <a:p>
          <a:endParaRPr lang="es-ES"/>
        </a:p>
      </dgm:t>
    </dgm:pt>
    <dgm:pt modelId="{8EBBE096-24E7-47EA-B391-3E9A3F814DBC}">
      <dgm:prSet/>
      <dgm:spPr/>
      <dgm:t>
        <a:bodyPr/>
        <a:lstStyle/>
        <a:p>
          <a:r>
            <a:rPr lang="es-ES_tradnl" smtClean="0"/>
            <a:t>Uso inadecuado de los carriles (se utiliza el izquierdo cuando debería utilizarse la derecha), porque el carril derecho está ocupado por empresas que prestan diferentes servicios (talleres mecánicos, ventas y transporte público). </a:t>
          </a:r>
          <a:endParaRPr lang="es-CO"/>
        </a:p>
      </dgm:t>
    </dgm:pt>
    <dgm:pt modelId="{3DC09FD3-961F-4134-AA42-87921C671AAE}" type="parTrans" cxnId="{9F4AC7AF-2F34-4000-8EFE-1E574F012303}">
      <dgm:prSet/>
      <dgm:spPr/>
      <dgm:t>
        <a:bodyPr/>
        <a:lstStyle/>
        <a:p>
          <a:endParaRPr lang="es-ES"/>
        </a:p>
      </dgm:t>
    </dgm:pt>
    <dgm:pt modelId="{EC47819A-0A59-40C6-8245-313911EAB576}" type="sibTrans" cxnId="{9F4AC7AF-2F34-4000-8EFE-1E574F012303}">
      <dgm:prSet/>
      <dgm:spPr/>
      <dgm:t>
        <a:bodyPr/>
        <a:lstStyle/>
        <a:p>
          <a:endParaRPr lang="es-ES"/>
        </a:p>
      </dgm:t>
    </dgm:pt>
    <dgm:pt modelId="{405BD4BF-DF06-4E4B-A81E-4DD94EDCF199}">
      <dgm:prSet/>
      <dgm:spPr/>
      <dgm:t>
        <a:bodyPr/>
        <a:lstStyle/>
        <a:p>
          <a:r>
            <a:rPr lang="es-ES_tradnl" smtClean="0"/>
            <a:t>La imprudencia en la conducción de la moto. </a:t>
          </a:r>
          <a:endParaRPr lang="es-CO"/>
        </a:p>
      </dgm:t>
    </dgm:pt>
    <dgm:pt modelId="{0800EA1B-05E3-464C-80EE-20D4D813CA8D}" type="parTrans" cxnId="{D44F4C9E-3AF2-4325-BFCD-7CA0CFAD5CB5}">
      <dgm:prSet/>
      <dgm:spPr/>
      <dgm:t>
        <a:bodyPr/>
        <a:lstStyle/>
        <a:p>
          <a:endParaRPr lang="es-ES"/>
        </a:p>
      </dgm:t>
    </dgm:pt>
    <dgm:pt modelId="{CA9A8F22-B6AB-467A-895A-84E359D0FD5A}" type="sibTrans" cxnId="{D44F4C9E-3AF2-4325-BFCD-7CA0CFAD5CB5}">
      <dgm:prSet/>
      <dgm:spPr/>
      <dgm:t>
        <a:bodyPr/>
        <a:lstStyle/>
        <a:p>
          <a:endParaRPr lang="es-ES"/>
        </a:p>
      </dgm:t>
    </dgm:pt>
    <dgm:pt modelId="{8F284031-18B9-40EC-A178-81A736683A8E}">
      <dgm:prSet/>
      <dgm:spPr/>
      <dgm:t>
        <a:bodyPr/>
        <a:lstStyle/>
        <a:p>
          <a:r>
            <a:rPr lang="es-ES_tradnl" smtClean="0"/>
            <a:t>Quienes asumen la conducción de la moto no pasaron por un proceso de aprendizaje debido. </a:t>
          </a:r>
          <a:endParaRPr lang="es-CO"/>
        </a:p>
      </dgm:t>
    </dgm:pt>
    <dgm:pt modelId="{361D1E9E-A358-4AC6-8E1C-2A03DD9B3443}" type="parTrans" cxnId="{26F7529D-A474-4FF2-B2F4-4F5EE6DA7391}">
      <dgm:prSet/>
      <dgm:spPr/>
      <dgm:t>
        <a:bodyPr/>
        <a:lstStyle/>
        <a:p>
          <a:endParaRPr lang="es-ES"/>
        </a:p>
      </dgm:t>
    </dgm:pt>
    <dgm:pt modelId="{D94B0517-6E17-408D-8F22-2AE0123403C7}" type="sibTrans" cxnId="{26F7529D-A474-4FF2-B2F4-4F5EE6DA7391}">
      <dgm:prSet/>
      <dgm:spPr/>
      <dgm:t>
        <a:bodyPr/>
        <a:lstStyle/>
        <a:p>
          <a:endParaRPr lang="es-ES"/>
        </a:p>
      </dgm:t>
    </dgm:pt>
    <dgm:pt modelId="{BC27AB0E-D8D1-4CD2-BC4B-1CB75E97E1AF}">
      <dgm:prSet/>
      <dgm:spPr/>
      <dgm:t>
        <a:bodyPr/>
        <a:lstStyle/>
        <a:p>
          <a:r>
            <a:rPr lang="es-ES_tradnl" dirty="0" smtClean="0"/>
            <a:t>El uso del celular durante la conducción (usando el WhatsApp, escuchando música, etc.). </a:t>
          </a:r>
          <a:endParaRPr lang="es-CO" dirty="0"/>
        </a:p>
      </dgm:t>
    </dgm:pt>
    <dgm:pt modelId="{F2A61C5C-48AA-4DBF-99ED-BBFDB281AF82}" type="parTrans" cxnId="{F6D5A319-0AA1-437D-A2ED-4DA8910154BA}">
      <dgm:prSet/>
      <dgm:spPr/>
      <dgm:t>
        <a:bodyPr/>
        <a:lstStyle/>
        <a:p>
          <a:endParaRPr lang="es-ES"/>
        </a:p>
      </dgm:t>
    </dgm:pt>
    <dgm:pt modelId="{139CB522-03D7-4D3E-B54C-D932DE7DC285}" type="sibTrans" cxnId="{F6D5A319-0AA1-437D-A2ED-4DA8910154BA}">
      <dgm:prSet/>
      <dgm:spPr/>
      <dgm:t>
        <a:bodyPr/>
        <a:lstStyle/>
        <a:p>
          <a:endParaRPr lang="es-ES"/>
        </a:p>
      </dgm:t>
    </dgm:pt>
    <dgm:pt modelId="{E59C5F57-1FC7-49BC-AEE0-1E537033770E}">
      <dgm:prSet/>
      <dgm:spPr/>
      <dgm:t>
        <a:bodyPr/>
        <a:lstStyle/>
        <a:p>
          <a:r>
            <a:rPr lang="es-CO" smtClean="0"/>
            <a:t>Se expiden las licencias de conducción prevaleciendo el interés económico (irresponsabilidad por parte de las empresas). </a:t>
          </a:r>
          <a:endParaRPr lang="es-CO"/>
        </a:p>
      </dgm:t>
    </dgm:pt>
    <dgm:pt modelId="{F10FFA25-0052-4F47-8C42-C774BBE3DDCF}" type="parTrans" cxnId="{AABBC3FF-85AC-41AE-A88E-1AF1AC085BBB}">
      <dgm:prSet/>
      <dgm:spPr/>
      <dgm:t>
        <a:bodyPr/>
        <a:lstStyle/>
        <a:p>
          <a:endParaRPr lang="es-ES"/>
        </a:p>
      </dgm:t>
    </dgm:pt>
    <dgm:pt modelId="{44EAECE8-BE76-493E-B1E3-96DF2E444518}" type="sibTrans" cxnId="{AABBC3FF-85AC-41AE-A88E-1AF1AC085BBB}">
      <dgm:prSet/>
      <dgm:spPr/>
      <dgm:t>
        <a:bodyPr/>
        <a:lstStyle/>
        <a:p>
          <a:endParaRPr lang="es-ES"/>
        </a:p>
      </dgm:t>
    </dgm:pt>
    <dgm:pt modelId="{873D5C5A-FA55-4A33-884E-C8F452B7B917}">
      <dgm:prSet/>
      <dgm:spPr/>
      <dgm:t>
        <a:bodyPr/>
        <a:lstStyle/>
        <a:p>
          <a:r>
            <a:rPr lang="es-CO" smtClean="0"/>
            <a:t>El mal servicio del transporte público hace que se genere más el transporte ilegal, sumado al deterioro del parque automotor. </a:t>
          </a:r>
          <a:endParaRPr lang="es-CO"/>
        </a:p>
      </dgm:t>
    </dgm:pt>
    <dgm:pt modelId="{E901FBB9-9521-443E-8B2F-EDDA0D9B2592}" type="parTrans" cxnId="{46857890-0CD7-4CD6-BC4A-7549106102C0}">
      <dgm:prSet/>
      <dgm:spPr/>
      <dgm:t>
        <a:bodyPr/>
        <a:lstStyle/>
        <a:p>
          <a:endParaRPr lang="es-ES"/>
        </a:p>
      </dgm:t>
    </dgm:pt>
    <dgm:pt modelId="{B30E4E9C-0D3F-49DB-80AE-36B6D45A8A74}" type="sibTrans" cxnId="{46857890-0CD7-4CD6-BC4A-7549106102C0}">
      <dgm:prSet/>
      <dgm:spPr/>
      <dgm:t>
        <a:bodyPr/>
        <a:lstStyle/>
        <a:p>
          <a:endParaRPr lang="es-ES"/>
        </a:p>
      </dgm:t>
    </dgm:pt>
    <dgm:pt modelId="{65223533-3914-4C2C-B33D-E6BBCA1BF7D4}">
      <dgm:prSet/>
      <dgm:spPr/>
      <dgm:t>
        <a:bodyPr/>
        <a:lstStyle/>
        <a:p>
          <a:r>
            <a:rPr lang="es-CO" smtClean="0"/>
            <a:t>Sobre población de motos en la ciudad. </a:t>
          </a:r>
          <a:endParaRPr lang="es-CO"/>
        </a:p>
      </dgm:t>
    </dgm:pt>
    <dgm:pt modelId="{D996726C-8BF9-4854-B5B5-58E0915CA4B0}" type="parTrans" cxnId="{3428CB27-17D5-4B86-B621-73D70A46B9D4}">
      <dgm:prSet/>
      <dgm:spPr/>
      <dgm:t>
        <a:bodyPr/>
        <a:lstStyle/>
        <a:p>
          <a:endParaRPr lang="es-ES"/>
        </a:p>
      </dgm:t>
    </dgm:pt>
    <dgm:pt modelId="{BA11C337-F41E-4B01-95A2-4D3CF6FE0A35}" type="sibTrans" cxnId="{3428CB27-17D5-4B86-B621-73D70A46B9D4}">
      <dgm:prSet/>
      <dgm:spPr/>
      <dgm:t>
        <a:bodyPr/>
        <a:lstStyle/>
        <a:p>
          <a:endParaRPr lang="es-ES"/>
        </a:p>
      </dgm:t>
    </dgm:pt>
    <dgm:pt modelId="{77782CDE-C0B6-439D-A13B-51E56836DE14}">
      <dgm:prSet/>
      <dgm:spPr/>
      <dgm:t>
        <a:bodyPr/>
        <a:lstStyle/>
        <a:p>
          <a:r>
            <a:rPr lang="es-CO" smtClean="0"/>
            <a:t>La animadversión de algunos conductores de automóviles y de transporte público que “les tiran el carro encima”. </a:t>
          </a:r>
          <a:endParaRPr lang="es-CO"/>
        </a:p>
      </dgm:t>
    </dgm:pt>
    <dgm:pt modelId="{DB727E2B-C271-482B-B51F-4312FCDDFDDC}" type="parTrans" cxnId="{BCDA77AD-5E63-4AD3-B748-BAA04E10CB7B}">
      <dgm:prSet/>
      <dgm:spPr/>
      <dgm:t>
        <a:bodyPr/>
        <a:lstStyle/>
        <a:p>
          <a:endParaRPr lang="es-ES"/>
        </a:p>
      </dgm:t>
    </dgm:pt>
    <dgm:pt modelId="{A8C26D6C-ADBD-42E0-A6D0-70020A44FEFC}" type="sibTrans" cxnId="{BCDA77AD-5E63-4AD3-B748-BAA04E10CB7B}">
      <dgm:prSet/>
      <dgm:spPr/>
      <dgm:t>
        <a:bodyPr/>
        <a:lstStyle/>
        <a:p>
          <a:endParaRPr lang="es-ES"/>
        </a:p>
      </dgm:t>
    </dgm:pt>
    <dgm:pt modelId="{D3E014E5-DEB7-4CCC-916F-D00850F7AD24}">
      <dgm:prSet/>
      <dgm:spPr/>
      <dgm:t>
        <a:bodyPr/>
        <a:lstStyle/>
        <a:p>
          <a:r>
            <a:rPr lang="es-CO" smtClean="0"/>
            <a:t>Los pequeños monopolios de motos que entregan los vehículos a personas sin experiencia y sin licencia. </a:t>
          </a:r>
          <a:endParaRPr lang="es-CO"/>
        </a:p>
      </dgm:t>
    </dgm:pt>
    <dgm:pt modelId="{0F355E6E-C77D-4D38-ACDD-0201DA750CB9}" type="parTrans" cxnId="{CE4F5C9A-4CC6-4424-A69E-062CD14259E1}">
      <dgm:prSet/>
      <dgm:spPr/>
      <dgm:t>
        <a:bodyPr/>
        <a:lstStyle/>
        <a:p>
          <a:endParaRPr lang="es-ES"/>
        </a:p>
      </dgm:t>
    </dgm:pt>
    <dgm:pt modelId="{EA2E5FE3-0DDC-466E-A7EC-9634E6F27FCB}" type="sibTrans" cxnId="{CE4F5C9A-4CC6-4424-A69E-062CD14259E1}">
      <dgm:prSet/>
      <dgm:spPr/>
      <dgm:t>
        <a:bodyPr/>
        <a:lstStyle/>
        <a:p>
          <a:endParaRPr lang="es-ES"/>
        </a:p>
      </dgm:t>
    </dgm:pt>
    <dgm:pt modelId="{51748E02-EF40-474E-83B0-19798C08B86E}">
      <dgm:prSet/>
      <dgm:spPr/>
      <dgm:t>
        <a:bodyPr/>
        <a:lstStyle/>
        <a:p>
          <a:r>
            <a:rPr lang="es-CO" smtClean="0"/>
            <a:t>Oportunismo generado por la actividad económica del mototaxismo que se aprovecha por personas foráneas. </a:t>
          </a:r>
          <a:endParaRPr lang="es-CO"/>
        </a:p>
      </dgm:t>
    </dgm:pt>
    <dgm:pt modelId="{5758D460-CF4C-4234-A947-A92BCB0C8789}" type="parTrans" cxnId="{FD3BD4F8-999A-44F1-BE3C-102AD0EF1056}">
      <dgm:prSet/>
      <dgm:spPr/>
      <dgm:t>
        <a:bodyPr/>
        <a:lstStyle/>
        <a:p>
          <a:endParaRPr lang="es-ES"/>
        </a:p>
      </dgm:t>
    </dgm:pt>
    <dgm:pt modelId="{A798A008-825D-4929-AAB6-F0808AF97C4B}" type="sibTrans" cxnId="{FD3BD4F8-999A-44F1-BE3C-102AD0EF1056}">
      <dgm:prSet/>
      <dgm:spPr/>
      <dgm:t>
        <a:bodyPr/>
        <a:lstStyle/>
        <a:p>
          <a:endParaRPr lang="es-ES"/>
        </a:p>
      </dgm:t>
    </dgm:pt>
    <dgm:pt modelId="{4E89A892-270F-45FE-8F8E-B15AB2587223}">
      <dgm:prSet/>
      <dgm:spPr/>
      <dgm:t>
        <a:bodyPr/>
        <a:lstStyle/>
        <a:p>
          <a:r>
            <a:rPr lang="es-CO" smtClean="0"/>
            <a:t>El no acercamiento de la institucionalidad para controlar los vehículos y transportadores informales de otras ciudades. </a:t>
          </a:r>
          <a:endParaRPr lang="es-CO"/>
        </a:p>
      </dgm:t>
    </dgm:pt>
    <dgm:pt modelId="{6A182AA6-ECFE-4F0B-B9DC-285817D40640}" type="parTrans" cxnId="{4C120638-7EC4-444E-875A-6DE4E6A3B37B}">
      <dgm:prSet/>
      <dgm:spPr/>
      <dgm:t>
        <a:bodyPr/>
        <a:lstStyle/>
        <a:p>
          <a:endParaRPr lang="es-ES"/>
        </a:p>
      </dgm:t>
    </dgm:pt>
    <dgm:pt modelId="{1218A2F4-326A-4871-9112-6C21E607033D}" type="sibTrans" cxnId="{4C120638-7EC4-444E-875A-6DE4E6A3B37B}">
      <dgm:prSet/>
      <dgm:spPr/>
      <dgm:t>
        <a:bodyPr/>
        <a:lstStyle/>
        <a:p>
          <a:endParaRPr lang="es-ES"/>
        </a:p>
      </dgm:t>
    </dgm:pt>
    <dgm:pt modelId="{9B3D5499-D9FA-4570-8AC5-BBB14FBB1912}">
      <dgm:prSet/>
      <dgm:spPr/>
      <dgm:t>
        <a:bodyPr/>
        <a:lstStyle/>
        <a:p>
          <a:r>
            <a:rPr lang="es-CO" smtClean="0"/>
            <a:t>La actividad del mototaxismo nace de problemáticas económicas que atraviesa la ciudad (poca oferta laboral).</a:t>
          </a:r>
          <a:endParaRPr lang="es-CO"/>
        </a:p>
      </dgm:t>
    </dgm:pt>
    <dgm:pt modelId="{97DFD8E2-EA15-407B-A566-8F7FC72AEFD5}" type="parTrans" cxnId="{BE62F65C-03ED-4C5A-8432-5BDB70F39CF4}">
      <dgm:prSet/>
      <dgm:spPr/>
      <dgm:t>
        <a:bodyPr/>
        <a:lstStyle/>
        <a:p>
          <a:endParaRPr lang="es-ES"/>
        </a:p>
      </dgm:t>
    </dgm:pt>
    <dgm:pt modelId="{8E8CA365-5BE3-4B79-ABBF-A460AB515755}" type="sibTrans" cxnId="{BE62F65C-03ED-4C5A-8432-5BDB70F39CF4}">
      <dgm:prSet/>
      <dgm:spPr/>
      <dgm:t>
        <a:bodyPr/>
        <a:lstStyle/>
        <a:p>
          <a:endParaRPr lang="es-ES"/>
        </a:p>
      </dgm:t>
    </dgm:pt>
    <dgm:pt modelId="{E561C016-E3A5-4726-BB6E-DA9CB28704E0}">
      <dgm:prSet/>
      <dgm:spPr/>
      <dgm:t>
        <a:bodyPr/>
        <a:lstStyle/>
        <a:p>
          <a:r>
            <a:rPr lang="es-CO" smtClean="0"/>
            <a:t>Oportunidades fallidas con las administraciones municipales anteriores para implementar proyectos económicos y laborales para salir de la informalidad (proyectos no desarrollados y el dinero fue robado). </a:t>
          </a:r>
          <a:endParaRPr lang="es-CO"/>
        </a:p>
      </dgm:t>
    </dgm:pt>
    <dgm:pt modelId="{E838A3F9-8426-42FC-8634-3E692C6F95B5}" type="parTrans" cxnId="{539064A3-44D6-4B24-8463-A410306DE4FF}">
      <dgm:prSet/>
      <dgm:spPr/>
      <dgm:t>
        <a:bodyPr/>
        <a:lstStyle/>
        <a:p>
          <a:endParaRPr lang="es-ES"/>
        </a:p>
      </dgm:t>
    </dgm:pt>
    <dgm:pt modelId="{3EA04E8D-D5CC-4B86-BB9F-324D0C3C32F5}" type="sibTrans" cxnId="{539064A3-44D6-4B24-8463-A410306DE4FF}">
      <dgm:prSet/>
      <dgm:spPr/>
      <dgm:t>
        <a:bodyPr/>
        <a:lstStyle/>
        <a:p>
          <a:endParaRPr lang="es-ES"/>
        </a:p>
      </dgm:t>
    </dgm:pt>
    <dgm:pt modelId="{629B9381-4A83-4CED-B9A4-1A985C75CD2F}">
      <dgm:prSet/>
      <dgm:spPr/>
      <dgm:t>
        <a:bodyPr/>
        <a:lstStyle/>
        <a:p>
          <a:r>
            <a:rPr lang="es-CO" smtClean="0"/>
            <a:t>Presencia de los mecánicos en la Cra. 28 y la Cra. 36 que no solo se toman la acera sino también la carretera. </a:t>
          </a:r>
          <a:endParaRPr lang="es-CO"/>
        </a:p>
      </dgm:t>
    </dgm:pt>
    <dgm:pt modelId="{88CD02DE-3B01-432F-8669-C3F9207A3885}" type="parTrans" cxnId="{45ED6156-3579-4E4F-B460-C2A08F7133E8}">
      <dgm:prSet/>
      <dgm:spPr/>
      <dgm:t>
        <a:bodyPr/>
        <a:lstStyle/>
        <a:p>
          <a:endParaRPr lang="es-ES"/>
        </a:p>
      </dgm:t>
    </dgm:pt>
    <dgm:pt modelId="{9096B8A3-AFDC-4EC9-BA27-AA57F5822F81}" type="sibTrans" cxnId="{45ED6156-3579-4E4F-B460-C2A08F7133E8}">
      <dgm:prSet/>
      <dgm:spPr/>
      <dgm:t>
        <a:bodyPr/>
        <a:lstStyle/>
        <a:p>
          <a:endParaRPr lang="es-ES"/>
        </a:p>
      </dgm:t>
    </dgm:pt>
    <dgm:pt modelId="{B4161D1A-902C-4EA7-A30E-1F30E8979948}">
      <dgm:prSet/>
      <dgm:spPr/>
      <dgm:t>
        <a:bodyPr/>
        <a:lstStyle/>
        <a:p>
          <a:r>
            <a:rPr lang="es-CO" smtClean="0"/>
            <a:t>No se controla el uso del celular cuando se está conduciendo. </a:t>
          </a:r>
          <a:endParaRPr lang="es-CO"/>
        </a:p>
      </dgm:t>
    </dgm:pt>
    <dgm:pt modelId="{4277F88E-24EE-45B8-BA44-92189D9A8470}" type="parTrans" cxnId="{C8A76515-A3ED-4B8E-AA88-91E0BFC1D63D}">
      <dgm:prSet/>
      <dgm:spPr/>
      <dgm:t>
        <a:bodyPr/>
        <a:lstStyle/>
        <a:p>
          <a:endParaRPr lang="es-ES"/>
        </a:p>
      </dgm:t>
    </dgm:pt>
    <dgm:pt modelId="{6C834EB9-DD0B-4477-93A8-11A471B973A1}" type="sibTrans" cxnId="{C8A76515-A3ED-4B8E-AA88-91E0BFC1D63D}">
      <dgm:prSet/>
      <dgm:spPr/>
      <dgm:t>
        <a:bodyPr/>
        <a:lstStyle/>
        <a:p>
          <a:endParaRPr lang="es-ES"/>
        </a:p>
      </dgm:t>
    </dgm:pt>
    <dgm:pt modelId="{6789F4A8-98FE-4605-B953-830863F929C8}">
      <dgm:prSet/>
      <dgm:spPr/>
      <dgm:t>
        <a:bodyPr/>
        <a:lstStyle/>
        <a:p>
          <a:r>
            <a:rPr lang="es-CO" smtClean="0"/>
            <a:t>El 80% de ciclistas son imprudentes y no respetan las normas de tránsito. </a:t>
          </a:r>
          <a:endParaRPr lang="es-CO"/>
        </a:p>
      </dgm:t>
    </dgm:pt>
    <dgm:pt modelId="{B7652F7C-2C06-4785-A4F1-220EFD9BA056}" type="parTrans" cxnId="{D5D796FC-AF20-49BE-A13C-680E5D9DFC9D}">
      <dgm:prSet/>
      <dgm:spPr/>
      <dgm:t>
        <a:bodyPr/>
        <a:lstStyle/>
        <a:p>
          <a:endParaRPr lang="es-ES"/>
        </a:p>
      </dgm:t>
    </dgm:pt>
    <dgm:pt modelId="{69949A06-B3BB-4EDC-B536-7922B674BC41}" type="sibTrans" cxnId="{D5D796FC-AF20-49BE-A13C-680E5D9DFC9D}">
      <dgm:prSet/>
      <dgm:spPr/>
      <dgm:t>
        <a:bodyPr/>
        <a:lstStyle/>
        <a:p>
          <a:endParaRPr lang="es-ES"/>
        </a:p>
      </dgm:t>
    </dgm:pt>
    <dgm:pt modelId="{37446DCD-0B42-400B-8B39-64D04B487551}">
      <dgm:prSet/>
      <dgm:spPr/>
      <dgm:t>
        <a:bodyPr/>
        <a:lstStyle/>
        <a:p>
          <a:r>
            <a:rPr lang="es-CO" dirty="0" smtClean="0"/>
            <a:t>Falta de vías adecuadas. </a:t>
          </a:r>
          <a:endParaRPr lang="es-CO" dirty="0"/>
        </a:p>
      </dgm:t>
    </dgm:pt>
    <dgm:pt modelId="{89CD7D32-66AD-4D62-B06C-12880028F50E}" type="parTrans" cxnId="{9900309D-584D-43DB-9471-D5B7F8D2AF92}">
      <dgm:prSet/>
      <dgm:spPr/>
      <dgm:t>
        <a:bodyPr/>
        <a:lstStyle/>
        <a:p>
          <a:endParaRPr lang="es-ES"/>
        </a:p>
      </dgm:t>
    </dgm:pt>
    <dgm:pt modelId="{330C098F-BBF4-459A-85EA-600C6EAB8B93}" type="sibTrans" cxnId="{9900309D-584D-43DB-9471-D5B7F8D2AF92}">
      <dgm:prSet/>
      <dgm:spPr/>
      <dgm:t>
        <a:bodyPr/>
        <a:lstStyle/>
        <a:p>
          <a:endParaRPr lang="es-ES"/>
        </a:p>
      </dgm:t>
    </dgm:pt>
    <dgm:pt modelId="{24507EB6-5714-4EBD-AE31-066D1601648B}">
      <dgm:prSet/>
      <dgm:spPr/>
      <dgm:t>
        <a:bodyPr/>
        <a:lstStyle/>
        <a:p>
          <a:r>
            <a:rPr lang="es-CO" smtClean="0"/>
            <a:t>Respetar las normas de tránsito y mejorar el comportamiento en la vía.</a:t>
          </a:r>
          <a:endParaRPr lang="es-CO"/>
        </a:p>
      </dgm:t>
    </dgm:pt>
    <dgm:pt modelId="{6F536B45-AA33-48AE-9631-B1977273F68C}" type="parTrans" cxnId="{7580FDE2-09B5-47AF-9524-39E54BE2C98F}">
      <dgm:prSet/>
      <dgm:spPr/>
      <dgm:t>
        <a:bodyPr/>
        <a:lstStyle/>
        <a:p>
          <a:endParaRPr lang="es-ES"/>
        </a:p>
      </dgm:t>
    </dgm:pt>
    <dgm:pt modelId="{60108E8D-0B42-4B69-8F01-5B62BD7F121D}" type="sibTrans" cxnId="{7580FDE2-09B5-47AF-9524-39E54BE2C98F}">
      <dgm:prSet/>
      <dgm:spPr/>
      <dgm:t>
        <a:bodyPr/>
        <a:lstStyle/>
        <a:p>
          <a:endParaRPr lang="es-ES"/>
        </a:p>
      </dgm:t>
    </dgm:pt>
    <dgm:pt modelId="{3BE44065-3867-427A-A216-2C01E8DF9D4B}">
      <dgm:prSet/>
      <dgm:spPr/>
      <dgm:t>
        <a:bodyPr/>
        <a:lstStyle/>
        <a:p>
          <a:r>
            <a:rPr lang="es-CO" smtClean="0"/>
            <a:t>Asumirnos como actor vial y mejorar nuestra actitud como conductores de motos. </a:t>
          </a:r>
          <a:endParaRPr lang="es-CO"/>
        </a:p>
      </dgm:t>
    </dgm:pt>
    <dgm:pt modelId="{655E32C6-2C85-465B-8A6D-2036B4A40081}" type="parTrans" cxnId="{3EE3D791-B4AB-4178-A2BE-149E22F665AD}">
      <dgm:prSet/>
      <dgm:spPr/>
      <dgm:t>
        <a:bodyPr/>
        <a:lstStyle/>
        <a:p>
          <a:endParaRPr lang="es-ES"/>
        </a:p>
      </dgm:t>
    </dgm:pt>
    <dgm:pt modelId="{31F8C191-5480-42C4-9CC3-998836955E39}" type="sibTrans" cxnId="{3EE3D791-B4AB-4178-A2BE-149E22F665AD}">
      <dgm:prSet/>
      <dgm:spPr/>
      <dgm:t>
        <a:bodyPr/>
        <a:lstStyle/>
        <a:p>
          <a:endParaRPr lang="es-ES"/>
        </a:p>
      </dgm:t>
    </dgm:pt>
    <dgm:pt modelId="{77651FA5-AAAC-4D9A-AC37-7696B725B19E}">
      <dgm:prSet/>
      <dgm:spPr/>
      <dgm:t>
        <a:bodyPr/>
        <a:lstStyle/>
        <a:p>
          <a:r>
            <a:rPr lang="es-CO" dirty="0" smtClean="0"/>
            <a:t>Como asociaciones nos comprometemos a presentar propuestas serias ante la administración municipal, para revisar planes de </a:t>
          </a:r>
          <a:r>
            <a:rPr lang="es-CO" dirty="0" err="1" smtClean="0"/>
            <a:t>alternatividad</a:t>
          </a:r>
          <a:r>
            <a:rPr lang="es-CO" dirty="0" smtClean="0"/>
            <a:t> laboral. </a:t>
          </a:r>
          <a:endParaRPr lang="es-CO" dirty="0"/>
        </a:p>
      </dgm:t>
    </dgm:pt>
    <dgm:pt modelId="{B10997F9-8953-441C-9B05-D761A453FE1F}" type="parTrans" cxnId="{07AF8373-60FA-4F8D-89D2-766E0AD3CDD1}">
      <dgm:prSet/>
      <dgm:spPr/>
      <dgm:t>
        <a:bodyPr/>
        <a:lstStyle/>
        <a:p>
          <a:endParaRPr lang="es-ES"/>
        </a:p>
      </dgm:t>
    </dgm:pt>
    <dgm:pt modelId="{5FECC159-71C7-4149-922B-C1D936E87696}" type="sibTrans" cxnId="{07AF8373-60FA-4F8D-89D2-766E0AD3CDD1}">
      <dgm:prSet/>
      <dgm:spPr/>
      <dgm:t>
        <a:bodyPr/>
        <a:lstStyle/>
        <a:p>
          <a:endParaRPr lang="es-ES"/>
        </a:p>
      </dgm:t>
    </dgm:pt>
    <dgm:pt modelId="{17BCC7FD-94EF-41C4-9709-89FE293306DC}">
      <dgm:prSet/>
      <dgm:spPr/>
      <dgm:t>
        <a:bodyPr/>
        <a:lstStyle/>
        <a:p>
          <a:r>
            <a:rPr lang="es-CO" dirty="0" smtClean="0"/>
            <a:t>Como asociaciones nos comprometemos a no ejercer el </a:t>
          </a:r>
          <a:r>
            <a:rPr lang="es-CO" dirty="0" err="1" smtClean="0"/>
            <a:t>mototaxismo</a:t>
          </a:r>
          <a:r>
            <a:rPr lang="es-CO" dirty="0" smtClean="0"/>
            <a:t> siempre y cuando encontremos una propuesta laboral alternativa seria. </a:t>
          </a:r>
          <a:endParaRPr lang="es-CO" dirty="0"/>
        </a:p>
      </dgm:t>
    </dgm:pt>
    <dgm:pt modelId="{ADC159A3-D0A3-4092-85B0-13719F5C9B38}" type="parTrans" cxnId="{D869DEDD-5F30-4224-9C14-7F600D2125ED}">
      <dgm:prSet/>
      <dgm:spPr/>
      <dgm:t>
        <a:bodyPr/>
        <a:lstStyle/>
        <a:p>
          <a:endParaRPr lang="es-ES"/>
        </a:p>
      </dgm:t>
    </dgm:pt>
    <dgm:pt modelId="{A71569E6-B560-46E1-9A1A-4AC6667D3C64}" type="sibTrans" cxnId="{D869DEDD-5F30-4224-9C14-7F600D2125ED}">
      <dgm:prSet/>
      <dgm:spPr/>
      <dgm:t>
        <a:bodyPr/>
        <a:lstStyle/>
        <a:p>
          <a:endParaRPr lang="es-ES"/>
        </a:p>
      </dgm:t>
    </dgm:pt>
    <dgm:pt modelId="{7B3E0A9E-EFAE-460E-983D-3D5783C4D0C0}" type="pres">
      <dgm:prSet presAssocID="{DFDCC9E8-1E57-4F6A-96FC-7091C356BE0B}" presName="Name0" presStyleCnt="0">
        <dgm:presLayoutVars>
          <dgm:dir/>
          <dgm:animLvl val="lvl"/>
          <dgm:resizeHandles val="exact"/>
        </dgm:presLayoutVars>
      </dgm:prSet>
      <dgm:spPr/>
      <dgm:t>
        <a:bodyPr/>
        <a:lstStyle/>
        <a:p>
          <a:endParaRPr lang="es-ES"/>
        </a:p>
      </dgm:t>
    </dgm:pt>
    <dgm:pt modelId="{11589843-7F2A-4167-96F9-EDBEEDA53F2B}" type="pres">
      <dgm:prSet presAssocID="{1146ED23-7D71-4AC4-95B9-E0062D5E798B}" presName="composite" presStyleCnt="0"/>
      <dgm:spPr/>
    </dgm:pt>
    <dgm:pt modelId="{42ED6C40-2B1B-4019-ADDC-6B0FA82AC78A}" type="pres">
      <dgm:prSet presAssocID="{1146ED23-7D71-4AC4-95B9-E0062D5E798B}" presName="parTx" presStyleLbl="alignNode1" presStyleIdx="0" presStyleCnt="3">
        <dgm:presLayoutVars>
          <dgm:chMax val="0"/>
          <dgm:chPref val="0"/>
          <dgm:bulletEnabled val="1"/>
        </dgm:presLayoutVars>
      </dgm:prSet>
      <dgm:spPr/>
      <dgm:t>
        <a:bodyPr/>
        <a:lstStyle/>
        <a:p>
          <a:endParaRPr lang="es-ES"/>
        </a:p>
      </dgm:t>
    </dgm:pt>
    <dgm:pt modelId="{983B3610-449B-43CA-ACE0-AC1E7DE9C4BE}" type="pres">
      <dgm:prSet presAssocID="{1146ED23-7D71-4AC4-95B9-E0062D5E798B}" presName="desTx" presStyleLbl="alignAccFollowNode1" presStyleIdx="0" presStyleCnt="3">
        <dgm:presLayoutVars>
          <dgm:bulletEnabled val="1"/>
        </dgm:presLayoutVars>
      </dgm:prSet>
      <dgm:spPr/>
      <dgm:t>
        <a:bodyPr/>
        <a:lstStyle/>
        <a:p>
          <a:endParaRPr lang="es-ES"/>
        </a:p>
      </dgm:t>
    </dgm:pt>
    <dgm:pt modelId="{CCB189D9-850A-408F-9BDF-F4CD89578C11}" type="pres">
      <dgm:prSet presAssocID="{447B34ED-902D-4CEC-83A5-1F1B38E43990}" presName="space" presStyleCnt="0"/>
      <dgm:spPr/>
    </dgm:pt>
    <dgm:pt modelId="{48991B18-5849-4922-98D5-03AC7DBC47F5}" type="pres">
      <dgm:prSet presAssocID="{9F0FC356-4134-424A-9943-DA63B3D24B4C}" presName="composite" presStyleCnt="0"/>
      <dgm:spPr/>
    </dgm:pt>
    <dgm:pt modelId="{68B6D372-6176-4B4D-A175-010DF04BFFA1}" type="pres">
      <dgm:prSet presAssocID="{9F0FC356-4134-424A-9943-DA63B3D24B4C}" presName="parTx" presStyleLbl="alignNode1" presStyleIdx="1" presStyleCnt="3">
        <dgm:presLayoutVars>
          <dgm:chMax val="0"/>
          <dgm:chPref val="0"/>
          <dgm:bulletEnabled val="1"/>
        </dgm:presLayoutVars>
      </dgm:prSet>
      <dgm:spPr/>
      <dgm:t>
        <a:bodyPr/>
        <a:lstStyle/>
        <a:p>
          <a:endParaRPr lang="es-ES"/>
        </a:p>
      </dgm:t>
    </dgm:pt>
    <dgm:pt modelId="{A484101A-24DC-429C-B0E0-EA1CD6ACAE16}" type="pres">
      <dgm:prSet presAssocID="{9F0FC356-4134-424A-9943-DA63B3D24B4C}" presName="desTx" presStyleLbl="alignAccFollowNode1" presStyleIdx="1" presStyleCnt="3">
        <dgm:presLayoutVars>
          <dgm:bulletEnabled val="1"/>
        </dgm:presLayoutVars>
      </dgm:prSet>
      <dgm:spPr/>
      <dgm:t>
        <a:bodyPr/>
        <a:lstStyle/>
        <a:p>
          <a:endParaRPr lang="es-ES"/>
        </a:p>
      </dgm:t>
    </dgm:pt>
    <dgm:pt modelId="{617D1158-E61B-4F68-92B9-A5693A4059AE}" type="pres">
      <dgm:prSet presAssocID="{72A1ABC4-7971-44DB-B6F7-85BAFA24B9BA}" presName="space" presStyleCnt="0"/>
      <dgm:spPr/>
    </dgm:pt>
    <dgm:pt modelId="{E1AC920F-BB48-4304-9C03-341F4460191F}" type="pres">
      <dgm:prSet presAssocID="{C5B47880-8F73-4525-A206-E10DA375E8F2}" presName="composite" presStyleCnt="0"/>
      <dgm:spPr/>
    </dgm:pt>
    <dgm:pt modelId="{683E7550-80C5-49F5-A2E4-3F0936BA89D7}" type="pres">
      <dgm:prSet presAssocID="{C5B47880-8F73-4525-A206-E10DA375E8F2}" presName="parTx" presStyleLbl="alignNode1" presStyleIdx="2" presStyleCnt="3">
        <dgm:presLayoutVars>
          <dgm:chMax val="0"/>
          <dgm:chPref val="0"/>
          <dgm:bulletEnabled val="1"/>
        </dgm:presLayoutVars>
      </dgm:prSet>
      <dgm:spPr/>
      <dgm:t>
        <a:bodyPr/>
        <a:lstStyle/>
        <a:p>
          <a:endParaRPr lang="es-ES"/>
        </a:p>
      </dgm:t>
    </dgm:pt>
    <dgm:pt modelId="{03912A38-5C38-4946-8A26-03C64807F218}" type="pres">
      <dgm:prSet presAssocID="{C5B47880-8F73-4525-A206-E10DA375E8F2}" presName="desTx" presStyleLbl="alignAccFollowNode1" presStyleIdx="2" presStyleCnt="3">
        <dgm:presLayoutVars>
          <dgm:bulletEnabled val="1"/>
        </dgm:presLayoutVars>
      </dgm:prSet>
      <dgm:spPr/>
      <dgm:t>
        <a:bodyPr/>
        <a:lstStyle/>
        <a:p>
          <a:endParaRPr lang="es-ES"/>
        </a:p>
      </dgm:t>
    </dgm:pt>
  </dgm:ptLst>
  <dgm:cxnLst>
    <dgm:cxn modelId="{830E12F4-B96F-9748-8C0F-EA37C0F87DC2}" type="presOf" srcId="{C5B47880-8F73-4525-A206-E10DA375E8F2}" destId="{683E7550-80C5-49F5-A2E4-3F0936BA89D7}" srcOrd="0" destOrd="0" presId="urn:microsoft.com/office/officeart/2005/8/layout/hList1"/>
    <dgm:cxn modelId="{E8AD5227-AD94-5444-986D-08263840923B}" type="presOf" srcId="{65223533-3914-4C2C-B33D-E6BBCA1BF7D4}" destId="{A484101A-24DC-429C-B0E0-EA1CD6ACAE16}" srcOrd="0" destOrd="3" presId="urn:microsoft.com/office/officeart/2005/8/layout/hList1"/>
    <dgm:cxn modelId="{193567A7-C0F7-E548-924F-D42DAE3932D9}" type="presOf" srcId="{9F0FC356-4134-424A-9943-DA63B3D24B4C}" destId="{68B6D372-6176-4B4D-A175-010DF04BFFA1}" srcOrd="0" destOrd="0" presId="urn:microsoft.com/office/officeart/2005/8/layout/hList1"/>
    <dgm:cxn modelId="{C9735578-47F7-6B41-9C1F-144929C78519}" type="presOf" srcId="{77651FA5-AAAC-4D9A-AC37-7696B725B19E}" destId="{03912A38-5C38-4946-8A26-03C64807F218}" srcOrd="0" destOrd="3" presId="urn:microsoft.com/office/officeart/2005/8/layout/hList1"/>
    <dgm:cxn modelId="{E0BE4676-352A-6849-AA55-991586FE67EE}" type="presOf" srcId="{4E89A892-270F-45FE-8F8E-B15AB2587223}" destId="{A484101A-24DC-429C-B0E0-EA1CD6ACAE16}" srcOrd="0" destOrd="7" presId="urn:microsoft.com/office/officeart/2005/8/layout/hList1"/>
    <dgm:cxn modelId="{D869DEDD-5F30-4224-9C14-7F600D2125ED}" srcId="{C5B47880-8F73-4525-A206-E10DA375E8F2}" destId="{17BCC7FD-94EF-41C4-9709-89FE293306DC}" srcOrd="4" destOrd="0" parTransId="{ADC159A3-D0A3-4092-85B0-13719F5C9B38}" sibTransId="{A71569E6-B560-46E1-9A1A-4AC6667D3C64}"/>
    <dgm:cxn modelId="{9B2910E4-0B7E-7B4C-A760-9FAF93FA20C7}" type="presOf" srcId="{285C0E84-92F8-499B-96B8-5CE89FB84C1B}" destId="{983B3610-449B-43CA-ACE0-AC1E7DE9C4BE}" srcOrd="0" destOrd="2" presId="urn:microsoft.com/office/officeart/2005/8/layout/hList1"/>
    <dgm:cxn modelId="{9F4AC7AF-2F34-4000-8EFE-1E574F012303}" srcId="{1146ED23-7D71-4AC4-95B9-E0062D5E798B}" destId="{8EBBE096-24E7-47EA-B391-3E9A3F814DBC}" srcOrd="7" destOrd="0" parTransId="{3DC09FD3-961F-4134-AA42-87921C671AAE}" sibTransId="{EC47819A-0A59-40C6-8245-313911EAB576}"/>
    <dgm:cxn modelId="{0C92F359-D1B2-4D6E-9572-FA090FC60164}" srcId="{DFDCC9E8-1E57-4F6A-96FC-7091C356BE0B}" destId="{9F0FC356-4134-424A-9943-DA63B3D24B4C}" srcOrd="1" destOrd="0" parTransId="{92E9F1B9-5885-4C22-B678-F3ED01BDBBCB}" sibTransId="{72A1ABC4-7971-44DB-B6F7-85BAFA24B9BA}"/>
    <dgm:cxn modelId="{95074815-3DDF-5A45-93B2-6F677295C707}" type="presOf" srcId="{873D5C5A-FA55-4A33-884E-C8F452B7B917}" destId="{A484101A-24DC-429C-B0E0-EA1CD6ACAE16}" srcOrd="0" destOrd="2" presId="urn:microsoft.com/office/officeart/2005/8/layout/hList1"/>
    <dgm:cxn modelId="{D2B3AF76-B450-184F-A346-687C452D0517}" type="presOf" srcId="{405BD4BF-DF06-4E4B-A81E-4DD94EDCF199}" destId="{983B3610-449B-43CA-ACE0-AC1E7DE9C4BE}" srcOrd="0" destOrd="8" presId="urn:microsoft.com/office/officeart/2005/8/layout/hList1"/>
    <dgm:cxn modelId="{BE62F65C-03ED-4C5A-8432-5BDB70F39CF4}" srcId="{9F0FC356-4134-424A-9943-DA63B3D24B4C}" destId="{9B3D5499-D9FA-4570-8AC5-BBB14FBB1912}" srcOrd="8" destOrd="0" parTransId="{97DFD8E2-EA15-407B-A566-8F7FC72AEFD5}" sibTransId="{8E8CA365-5BE3-4B79-ABBF-A460AB515755}"/>
    <dgm:cxn modelId="{2A9349C3-4DC2-9242-8BA3-FF4A6D0DB56C}" type="presOf" srcId="{4A8CDE69-925F-4D57-9231-943AFC4326BA}" destId="{03912A38-5C38-4946-8A26-03C64807F218}" srcOrd="0" destOrd="0" presId="urn:microsoft.com/office/officeart/2005/8/layout/hList1"/>
    <dgm:cxn modelId="{9900309D-584D-43DB-9471-D5B7F8D2AF92}" srcId="{9F0FC356-4134-424A-9943-DA63B3D24B4C}" destId="{37446DCD-0B42-400B-8B39-64D04B487551}" srcOrd="13" destOrd="0" parTransId="{89CD7D32-66AD-4D62-B06C-12880028F50E}" sibTransId="{330C098F-BBF4-459A-85EA-600C6EAB8B93}"/>
    <dgm:cxn modelId="{FD3BD4F8-999A-44F1-BE3C-102AD0EF1056}" srcId="{9F0FC356-4134-424A-9943-DA63B3D24B4C}" destId="{51748E02-EF40-474E-83B0-19798C08B86E}" srcOrd="6" destOrd="0" parTransId="{5758D460-CF4C-4234-A947-A92BCB0C8789}" sibTransId="{A798A008-825D-4929-AAB6-F0808AF97C4B}"/>
    <dgm:cxn modelId="{C8A76515-A3ED-4B8E-AA88-91E0BFC1D63D}" srcId="{9F0FC356-4134-424A-9943-DA63B3D24B4C}" destId="{B4161D1A-902C-4EA7-A30E-1F30E8979948}" srcOrd="11" destOrd="0" parTransId="{4277F88E-24EE-45B8-BA44-92189D9A8470}" sibTransId="{6C834EB9-DD0B-4477-93A8-11A471B973A1}"/>
    <dgm:cxn modelId="{F43C47C9-B973-FB43-B32F-5E2B05B71564}" type="presOf" srcId="{24507EB6-5714-4EBD-AE31-066D1601648B}" destId="{03912A38-5C38-4946-8A26-03C64807F218}" srcOrd="0" destOrd="1" presId="urn:microsoft.com/office/officeart/2005/8/layout/hList1"/>
    <dgm:cxn modelId="{EB2169FC-A4AA-7445-AE8C-FCCDC65E6CD2}" type="presOf" srcId="{EA252A4B-7969-4F93-9BE1-77D2AD9A8B6B}" destId="{983B3610-449B-43CA-ACE0-AC1E7DE9C4BE}" srcOrd="0" destOrd="1" presId="urn:microsoft.com/office/officeart/2005/8/layout/hList1"/>
    <dgm:cxn modelId="{2B7B581B-44CF-9C45-89A1-0FEBED8290D3}" type="presOf" srcId="{F419D61B-328F-428E-9722-9E3C62405931}" destId="{983B3610-449B-43CA-ACE0-AC1E7DE9C4BE}" srcOrd="0" destOrd="6" presId="urn:microsoft.com/office/officeart/2005/8/layout/hList1"/>
    <dgm:cxn modelId="{D5DAD791-021A-0746-A38C-9E16D00C144D}" type="presOf" srcId="{B4161D1A-902C-4EA7-A30E-1F30E8979948}" destId="{A484101A-24DC-429C-B0E0-EA1CD6ACAE16}" srcOrd="0" destOrd="11" presId="urn:microsoft.com/office/officeart/2005/8/layout/hList1"/>
    <dgm:cxn modelId="{D5D796FC-AF20-49BE-A13C-680E5D9DFC9D}" srcId="{9F0FC356-4134-424A-9943-DA63B3D24B4C}" destId="{6789F4A8-98FE-4605-B953-830863F929C8}" srcOrd="12" destOrd="0" parTransId="{B7652F7C-2C06-4785-A4F1-220EFD9BA056}" sibTransId="{69949A06-B3BB-4EDC-B536-7922B674BC41}"/>
    <dgm:cxn modelId="{26F7529D-A474-4FF2-B2F4-4F5EE6DA7391}" srcId="{1146ED23-7D71-4AC4-95B9-E0062D5E798B}" destId="{8F284031-18B9-40EC-A178-81A736683A8E}" srcOrd="9" destOrd="0" parTransId="{361D1E9E-A358-4AC6-8E1C-2A03DD9B3443}" sibTransId="{D94B0517-6E17-408D-8F22-2AE0123403C7}"/>
    <dgm:cxn modelId="{0B60A9C3-9208-D642-9A24-0F5B1516B38B}" type="presOf" srcId="{77782CDE-C0B6-439D-A13B-51E56836DE14}" destId="{A484101A-24DC-429C-B0E0-EA1CD6ACAE16}" srcOrd="0" destOrd="4" presId="urn:microsoft.com/office/officeart/2005/8/layout/hList1"/>
    <dgm:cxn modelId="{CEB2E304-DC3C-6B46-A54F-C56BA9FD2FA7}" type="presOf" srcId="{5CC67DF2-0AC8-4867-9C23-70278C926E12}" destId="{983B3610-449B-43CA-ACE0-AC1E7DE9C4BE}" srcOrd="0" destOrd="0" presId="urn:microsoft.com/office/officeart/2005/8/layout/hList1"/>
    <dgm:cxn modelId="{520EA508-FB67-466C-9555-EBB09B2C420C}" srcId="{DFDCC9E8-1E57-4F6A-96FC-7091C356BE0B}" destId="{1146ED23-7D71-4AC4-95B9-E0062D5E798B}" srcOrd="0" destOrd="0" parTransId="{0457A3BE-A1CF-419A-8BF8-1E7D2E858CE2}" sibTransId="{447B34ED-902D-4CEC-83A5-1F1B38E43990}"/>
    <dgm:cxn modelId="{C24F4221-1DCD-4887-87D9-D40A8F5109FA}" srcId="{DFDCC9E8-1E57-4F6A-96FC-7091C356BE0B}" destId="{C5B47880-8F73-4525-A206-E10DA375E8F2}" srcOrd="2" destOrd="0" parTransId="{A79A3177-C247-4634-A509-0FB8552E53C2}" sibTransId="{9889C645-5C5E-4D5F-89B7-1CEA21BBE437}"/>
    <dgm:cxn modelId="{D6EFB6C1-CA20-4D51-A100-9FB443CC76D2}" srcId="{1146ED23-7D71-4AC4-95B9-E0062D5E798B}" destId="{A5BE5641-B2F7-453B-8B69-264465453528}" srcOrd="3" destOrd="0" parTransId="{35D5B5C6-693B-45B8-829A-08F26DE4C91D}" sibTransId="{63EF8574-4D8F-43C6-834C-52781F7EE8D0}"/>
    <dgm:cxn modelId="{8B93798C-8847-6440-94B8-7676BB520373}" type="presOf" srcId="{51748E02-EF40-474E-83B0-19798C08B86E}" destId="{A484101A-24DC-429C-B0E0-EA1CD6ACAE16}" srcOrd="0" destOrd="6" presId="urn:microsoft.com/office/officeart/2005/8/layout/hList1"/>
    <dgm:cxn modelId="{DC2689B5-A1BE-6A41-AA43-0133659A65D8}" type="presOf" srcId="{E561C016-E3A5-4726-BB6E-DA9CB28704E0}" destId="{A484101A-24DC-429C-B0E0-EA1CD6ACAE16}" srcOrd="0" destOrd="9" presId="urn:microsoft.com/office/officeart/2005/8/layout/hList1"/>
    <dgm:cxn modelId="{23D74D20-3783-A24D-845F-B07D857FF5ED}" type="presOf" srcId="{E59C5F57-1FC7-49BC-AEE0-1E537033770E}" destId="{A484101A-24DC-429C-B0E0-EA1CD6ACAE16}" srcOrd="0" destOrd="1" presId="urn:microsoft.com/office/officeart/2005/8/layout/hList1"/>
    <dgm:cxn modelId="{07AF8373-60FA-4F8D-89D2-766E0AD3CDD1}" srcId="{C5B47880-8F73-4525-A206-E10DA375E8F2}" destId="{77651FA5-AAAC-4D9A-AC37-7696B725B19E}" srcOrd="3" destOrd="0" parTransId="{B10997F9-8953-441C-9B05-D761A453FE1F}" sibTransId="{5FECC159-71C7-4149-922B-C1D936E87696}"/>
    <dgm:cxn modelId="{45ED6156-3579-4E4F-B460-C2A08F7133E8}" srcId="{9F0FC356-4134-424A-9943-DA63B3D24B4C}" destId="{629B9381-4A83-4CED-B9A4-1A985C75CD2F}" srcOrd="10" destOrd="0" parTransId="{88CD02DE-3B01-432F-8669-C3F9207A3885}" sibTransId="{9096B8A3-AFDC-4EC9-BA27-AA57F5822F81}"/>
    <dgm:cxn modelId="{FB6F3FAC-BCDD-0A4C-BD23-80A366AECC22}" type="presOf" srcId="{D3E014E5-DEB7-4CCC-916F-D00850F7AD24}" destId="{A484101A-24DC-429C-B0E0-EA1CD6ACAE16}" srcOrd="0" destOrd="5" presId="urn:microsoft.com/office/officeart/2005/8/layout/hList1"/>
    <dgm:cxn modelId="{F0E31C35-4D37-42AC-AAD2-2A09FEBEAA98}" srcId="{9F0FC356-4134-424A-9943-DA63B3D24B4C}" destId="{EC4F2092-532E-4703-AD2C-F174EF6DB363}" srcOrd="0" destOrd="0" parTransId="{BB531E19-2543-4B36-B4A7-62590C0F94C9}" sibTransId="{330211C7-DCFD-421A-9D18-44F637DC12AF}"/>
    <dgm:cxn modelId="{14A8A774-B307-1A44-B6C4-48BB4CD4E24D}" type="presOf" srcId="{8F284031-18B9-40EC-A178-81A736683A8E}" destId="{983B3610-449B-43CA-ACE0-AC1E7DE9C4BE}" srcOrd="0" destOrd="9" presId="urn:microsoft.com/office/officeart/2005/8/layout/hList1"/>
    <dgm:cxn modelId="{88CAB023-8F11-4349-BFB0-DA4C2549BB8C}" type="presOf" srcId="{17BCC7FD-94EF-41C4-9709-89FE293306DC}" destId="{03912A38-5C38-4946-8A26-03C64807F218}" srcOrd="0" destOrd="4" presId="urn:microsoft.com/office/officeart/2005/8/layout/hList1"/>
    <dgm:cxn modelId="{3191020E-498B-46A0-97DD-AEDB69980367}" srcId="{1146ED23-7D71-4AC4-95B9-E0062D5E798B}" destId="{7B832EB9-6509-4586-94FE-A92C343D92C1}" srcOrd="4" destOrd="0" parTransId="{DEA8D67C-3031-4B83-9A0C-C4AA9A89C930}" sibTransId="{9E705526-52D9-4BCC-B520-393F4FE5AC27}"/>
    <dgm:cxn modelId="{3EE3D791-B4AB-4178-A2BE-149E22F665AD}" srcId="{C5B47880-8F73-4525-A206-E10DA375E8F2}" destId="{3BE44065-3867-427A-A216-2C01E8DF9D4B}" srcOrd="2" destOrd="0" parTransId="{655E32C6-2C85-465B-8A6D-2036B4A40081}" sibTransId="{31F8C191-5480-42C4-9CC3-998836955E39}"/>
    <dgm:cxn modelId="{BCDA77AD-5E63-4AD3-B748-BAA04E10CB7B}" srcId="{9F0FC356-4134-424A-9943-DA63B3D24B4C}" destId="{77782CDE-C0B6-439D-A13B-51E56836DE14}" srcOrd="4" destOrd="0" parTransId="{DB727E2B-C271-482B-B51F-4312FCDDFDDC}" sibTransId="{A8C26D6C-ADBD-42E0-A6D0-70020A44FEFC}"/>
    <dgm:cxn modelId="{83913ECE-FF55-9540-83C7-721873936574}" type="presOf" srcId="{1146ED23-7D71-4AC4-95B9-E0062D5E798B}" destId="{42ED6C40-2B1B-4019-ADDC-6B0FA82AC78A}" srcOrd="0" destOrd="0" presId="urn:microsoft.com/office/officeart/2005/8/layout/hList1"/>
    <dgm:cxn modelId="{9705A664-4EA7-534A-8A99-FE14F028A0EE}" type="presOf" srcId="{6789F4A8-98FE-4605-B953-830863F929C8}" destId="{A484101A-24DC-429C-B0E0-EA1CD6ACAE16}" srcOrd="0" destOrd="12" presId="urn:microsoft.com/office/officeart/2005/8/layout/hList1"/>
    <dgm:cxn modelId="{ECEE6B62-1683-3F45-B3FF-7ACD2C1B2130}" type="presOf" srcId="{EC4F2092-532E-4703-AD2C-F174EF6DB363}" destId="{A484101A-24DC-429C-B0E0-EA1CD6ACAE16}" srcOrd="0" destOrd="0" presId="urn:microsoft.com/office/officeart/2005/8/layout/hList1"/>
    <dgm:cxn modelId="{2533F531-5E91-42F7-8BEF-AFBB1B0503F4}" srcId="{C5B47880-8F73-4525-A206-E10DA375E8F2}" destId="{4A8CDE69-925F-4D57-9231-943AFC4326BA}" srcOrd="0" destOrd="0" parTransId="{E472CCBD-9026-4962-BFFA-15BF3576C37B}" sibTransId="{DB5621D0-21DA-4A11-B81D-8E76AFB9A114}"/>
    <dgm:cxn modelId="{CE4F5C9A-4CC6-4424-A69E-062CD14259E1}" srcId="{9F0FC356-4134-424A-9943-DA63B3D24B4C}" destId="{D3E014E5-DEB7-4CCC-916F-D00850F7AD24}" srcOrd="5" destOrd="0" parTransId="{0F355E6E-C77D-4D38-ACDD-0201DA750CB9}" sibTransId="{EA2E5FE3-0DDC-466E-A7EC-9634E6F27FCB}"/>
    <dgm:cxn modelId="{AABBC3FF-85AC-41AE-A88E-1AF1AC085BBB}" srcId="{9F0FC356-4134-424A-9943-DA63B3D24B4C}" destId="{E59C5F57-1FC7-49BC-AEE0-1E537033770E}" srcOrd="1" destOrd="0" parTransId="{F10FFA25-0052-4F47-8C42-C774BBE3DDCF}" sibTransId="{44EAECE8-BE76-493E-B1E3-96DF2E444518}"/>
    <dgm:cxn modelId="{6F60B2A6-4EB9-724E-8FBC-7385C7F9E6EC}" type="presOf" srcId="{A5BE5641-B2F7-453B-8B69-264465453528}" destId="{983B3610-449B-43CA-ACE0-AC1E7DE9C4BE}" srcOrd="0" destOrd="3" presId="urn:microsoft.com/office/officeart/2005/8/layout/hList1"/>
    <dgm:cxn modelId="{7580FDE2-09B5-47AF-9524-39E54BE2C98F}" srcId="{C5B47880-8F73-4525-A206-E10DA375E8F2}" destId="{24507EB6-5714-4EBD-AE31-066D1601648B}" srcOrd="1" destOrd="0" parTransId="{6F536B45-AA33-48AE-9631-B1977273F68C}" sibTransId="{60108E8D-0B42-4B69-8F01-5B62BD7F121D}"/>
    <dgm:cxn modelId="{B36A551C-DBD9-7E45-AC31-DF037526E863}" type="presOf" srcId="{7B832EB9-6509-4586-94FE-A92C343D92C1}" destId="{983B3610-449B-43CA-ACE0-AC1E7DE9C4BE}" srcOrd="0" destOrd="4" presId="urn:microsoft.com/office/officeart/2005/8/layout/hList1"/>
    <dgm:cxn modelId="{4D28D49B-6FF3-7240-AD51-CF7194832330}" type="presOf" srcId="{DFDCC9E8-1E57-4F6A-96FC-7091C356BE0B}" destId="{7B3E0A9E-EFAE-460E-983D-3D5783C4D0C0}" srcOrd="0" destOrd="0" presId="urn:microsoft.com/office/officeart/2005/8/layout/hList1"/>
    <dgm:cxn modelId="{2827B08B-A7FA-CB41-85A6-90916E6706B5}" type="presOf" srcId="{8EBBE096-24E7-47EA-B391-3E9A3F814DBC}" destId="{983B3610-449B-43CA-ACE0-AC1E7DE9C4BE}" srcOrd="0" destOrd="7" presId="urn:microsoft.com/office/officeart/2005/8/layout/hList1"/>
    <dgm:cxn modelId="{AF70D0BC-C1ED-4B62-B855-8B2702CBE839}" srcId="{1146ED23-7D71-4AC4-95B9-E0062D5E798B}" destId="{EA252A4B-7969-4F93-9BE1-77D2AD9A8B6B}" srcOrd="1" destOrd="0" parTransId="{BB4DE0D2-7F3B-4892-A25F-91D453BEB4DA}" sibTransId="{4DD20419-7C9B-4980-92FF-82FD5050EF1A}"/>
    <dgm:cxn modelId="{B2ED4A28-0FA0-4A45-9C21-3B2857EC99BE}" type="presOf" srcId="{9B3D5499-D9FA-4570-8AC5-BBB14FBB1912}" destId="{A484101A-24DC-429C-B0E0-EA1CD6ACAE16}" srcOrd="0" destOrd="8" presId="urn:microsoft.com/office/officeart/2005/8/layout/hList1"/>
    <dgm:cxn modelId="{2BCCD23C-23CE-564B-91E4-56C129B9B553}" type="presOf" srcId="{629B9381-4A83-4CED-B9A4-1A985C75CD2F}" destId="{A484101A-24DC-429C-B0E0-EA1CD6ACAE16}" srcOrd="0" destOrd="10" presId="urn:microsoft.com/office/officeart/2005/8/layout/hList1"/>
    <dgm:cxn modelId="{DDFECE48-6E21-AA4A-BBCC-FDBF460FBD0B}" type="presOf" srcId="{37446DCD-0B42-400B-8B39-64D04B487551}" destId="{A484101A-24DC-429C-B0E0-EA1CD6ACAE16}" srcOrd="0" destOrd="13" presId="urn:microsoft.com/office/officeart/2005/8/layout/hList1"/>
    <dgm:cxn modelId="{4EFAB730-4485-924C-97FB-2F7AD5842A31}" type="presOf" srcId="{3BE44065-3867-427A-A216-2C01E8DF9D4B}" destId="{03912A38-5C38-4946-8A26-03C64807F218}" srcOrd="0" destOrd="2" presId="urn:microsoft.com/office/officeart/2005/8/layout/hList1"/>
    <dgm:cxn modelId="{637B9349-1FE8-4B72-99BB-A30C76B52B20}" srcId="{1146ED23-7D71-4AC4-95B9-E0062D5E798B}" destId="{F419D61B-328F-428E-9722-9E3C62405931}" srcOrd="6" destOrd="0" parTransId="{1FA139AB-DA07-4A6C-B8DB-B47B99625596}" sibTransId="{4ED1DF5A-A7D2-4BED-AFCB-E3E29DAEB56E}"/>
    <dgm:cxn modelId="{3428CB27-17D5-4B86-B621-73D70A46B9D4}" srcId="{9F0FC356-4134-424A-9943-DA63B3D24B4C}" destId="{65223533-3914-4C2C-B33D-E6BBCA1BF7D4}" srcOrd="3" destOrd="0" parTransId="{D996726C-8BF9-4854-B5B5-58E0915CA4B0}" sibTransId="{BA11C337-F41E-4B01-95A2-4D3CF6FE0A35}"/>
    <dgm:cxn modelId="{46857890-0CD7-4CD6-BC4A-7549106102C0}" srcId="{9F0FC356-4134-424A-9943-DA63B3D24B4C}" destId="{873D5C5A-FA55-4A33-884E-C8F452B7B917}" srcOrd="2" destOrd="0" parTransId="{E901FBB9-9521-443E-8B2F-EDDA0D9B2592}" sibTransId="{B30E4E9C-0D3F-49DB-80AE-36B6D45A8A74}"/>
    <dgm:cxn modelId="{4C120638-7EC4-444E-875A-6DE4E6A3B37B}" srcId="{9F0FC356-4134-424A-9943-DA63B3D24B4C}" destId="{4E89A892-270F-45FE-8F8E-B15AB2587223}" srcOrd="7" destOrd="0" parTransId="{6A182AA6-ECFE-4F0B-B9DC-285817D40640}" sibTransId="{1218A2F4-326A-4871-9112-6C21E607033D}"/>
    <dgm:cxn modelId="{D44F4C9E-3AF2-4325-BFCD-7CA0CFAD5CB5}" srcId="{1146ED23-7D71-4AC4-95B9-E0062D5E798B}" destId="{405BD4BF-DF06-4E4B-A81E-4DD94EDCF199}" srcOrd="8" destOrd="0" parTransId="{0800EA1B-05E3-464C-80EE-20D4D813CA8D}" sibTransId="{CA9A8F22-B6AB-467A-895A-84E359D0FD5A}"/>
    <dgm:cxn modelId="{F6D5A319-0AA1-437D-A2ED-4DA8910154BA}" srcId="{1146ED23-7D71-4AC4-95B9-E0062D5E798B}" destId="{BC27AB0E-D8D1-4CD2-BC4B-1CB75E97E1AF}" srcOrd="10" destOrd="0" parTransId="{F2A61C5C-48AA-4DBF-99ED-BBFDB281AF82}" sibTransId="{139CB522-03D7-4D3E-B54C-D932DE7DC285}"/>
    <dgm:cxn modelId="{539064A3-44D6-4B24-8463-A410306DE4FF}" srcId="{9F0FC356-4134-424A-9943-DA63B3D24B4C}" destId="{E561C016-E3A5-4726-BB6E-DA9CB28704E0}" srcOrd="9" destOrd="0" parTransId="{E838A3F9-8426-42FC-8634-3E692C6F95B5}" sibTransId="{3EA04E8D-D5CC-4B86-BB9F-324D0C3C32F5}"/>
    <dgm:cxn modelId="{766CFF54-B6CE-EB4A-B403-14C2A42B121B}" type="presOf" srcId="{BC27AB0E-D8D1-4CD2-BC4B-1CB75E97E1AF}" destId="{983B3610-449B-43CA-ACE0-AC1E7DE9C4BE}" srcOrd="0" destOrd="10" presId="urn:microsoft.com/office/officeart/2005/8/layout/hList1"/>
    <dgm:cxn modelId="{89AE84E9-7A7E-4BE8-952F-7B975FB79EDD}" srcId="{1146ED23-7D71-4AC4-95B9-E0062D5E798B}" destId="{AB1B968F-408E-43D7-8677-9D7F746A1678}" srcOrd="5" destOrd="0" parTransId="{E60CFE6C-78E5-4B42-A2AB-2DB9CACFA1B0}" sibTransId="{0E4ACC9C-6178-436D-9C47-CD1AA443D740}"/>
    <dgm:cxn modelId="{1F2E399A-54F6-4C1E-8454-6F2B235D69B8}" srcId="{1146ED23-7D71-4AC4-95B9-E0062D5E798B}" destId="{285C0E84-92F8-499B-96B8-5CE89FB84C1B}" srcOrd="2" destOrd="0" parTransId="{A568F111-F7BD-487C-9D48-DAA187BB06F5}" sibTransId="{784B883A-45EE-4B9A-AFA5-E1CC5B43986C}"/>
    <dgm:cxn modelId="{CB436448-2F15-D74F-B0FB-C5CFF6F09D66}" type="presOf" srcId="{AB1B968F-408E-43D7-8677-9D7F746A1678}" destId="{983B3610-449B-43CA-ACE0-AC1E7DE9C4BE}" srcOrd="0" destOrd="5" presId="urn:microsoft.com/office/officeart/2005/8/layout/hList1"/>
    <dgm:cxn modelId="{714CAA5C-1739-46D2-8920-8F6C2A668A3B}" srcId="{1146ED23-7D71-4AC4-95B9-E0062D5E798B}" destId="{5CC67DF2-0AC8-4867-9C23-70278C926E12}" srcOrd="0" destOrd="0" parTransId="{BC98B999-29A4-432E-82D6-01FF8ACBF609}" sibTransId="{C482A57A-9252-4D95-AF97-75DB2A410EA9}"/>
    <dgm:cxn modelId="{BE433029-A80B-1D40-B4E8-85C62E91013B}" type="presParOf" srcId="{7B3E0A9E-EFAE-460E-983D-3D5783C4D0C0}" destId="{11589843-7F2A-4167-96F9-EDBEEDA53F2B}" srcOrd="0" destOrd="0" presId="urn:microsoft.com/office/officeart/2005/8/layout/hList1"/>
    <dgm:cxn modelId="{A07E345E-0970-E542-A4DA-663752BA1D7C}" type="presParOf" srcId="{11589843-7F2A-4167-96F9-EDBEEDA53F2B}" destId="{42ED6C40-2B1B-4019-ADDC-6B0FA82AC78A}" srcOrd="0" destOrd="0" presId="urn:microsoft.com/office/officeart/2005/8/layout/hList1"/>
    <dgm:cxn modelId="{22902DE5-CA6D-9347-AEC8-3F29AD53AC4D}" type="presParOf" srcId="{11589843-7F2A-4167-96F9-EDBEEDA53F2B}" destId="{983B3610-449B-43CA-ACE0-AC1E7DE9C4BE}" srcOrd="1" destOrd="0" presId="urn:microsoft.com/office/officeart/2005/8/layout/hList1"/>
    <dgm:cxn modelId="{E80CF281-8BE8-8E42-8DC7-E29A209BE697}" type="presParOf" srcId="{7B3E0A9E-EFAE-460E-983D-3D5783C4D0C0}" destId="{CCB189D9-850A-408F-9BDF-F4CD89578C11}" srcOrd="1" destOrd="0" presId="urn:microsoft.com/office/officeart/2005/8/layout/hList1"/>
    <dgm:cxn modelId="{29F09884-F6C7-EA46-A3C2-DC22CD1207FB}" type="presParOf" srcId="{7B3E0A9E-EFAE-460E-983D-3D5783C4D0C0}" destId="{48991B18-5849-4922-98D5-03AC7DBC47F5}" srcOrd="2" destOrd="0" presId="urn:microsoft.com/office/officeart/2005/8/layout/hList1"/>
    <dgm:cxn modelId="{699BC175-9781-F547-A82D-C10B180DB456}" type="presParOf" srcId="{48991B18-5849-4922-98D5-03AC7DBC47F5}" destId="{68B6D372-6176-4B4D-A175-010DF04BFFA1}" srcOrd="0" destOrd="0" presId="urn:microsoft.com/office/officeart/2005/8/layout/hList1"/>
    <dgm:cxn modelId="{D8F94210-FBE7-6742-8D42-899F649F5B92}" type="presParOf" srcId="{48991B18-5849-4922-98D5-03AC7DBC47F5}" destId="{A484101A-24DC-429C-B0E0-EA1CD6ACAE16}" srcOrd="1" destOrd="0" presId="urn:microsoft.com/office/officeart/2005/8/layout/hList1"/>
    <dgm:cxn modelId="{00C84BBF-D2B8-3747-8E68-39317786723F}" type="presParOf" srcId="{7B3E0A9E-EFAE-460E-983D-3D5783C4D0C0}" destId="{617D1158-E61B-4F68-92B9-A5693A4059AE}" srcOrd="3" destOrd="0" presId="urn:microsoft.com/office/officeart/2005/8/layout/hList1"/>
    <dgm:cxn modelId="{212275A6-DB99-E64D-8F23-62E38DBBB90C}" type="presParOf" srcId="{7B3E0A9E-EFAE-460E-983D-3D5783C4D0C0}" destId="{E1AC920F-BB48-4304-9C03-341F4460191F}" srcOrd="4" destOrd="0" presId="urn:microsoft.com/office/officeart/2005/8/layout/hList1"/>
    <dgm:cxn modelId="{6C844A86-C037-A44E-9605-F4529ACA2409}" type="presParOf" srcId="{E1AC920F-BB48-4304-9C03-341F4460191F}" destId="{683E7550-80C5-49F5-A2E4-3F0936BA89D7}" srcOrd="0" destOrd="0" presId="urn:microsoft.com/office/officeart/2005/8/layout/hList1"/>
    <dgm:cxn modelId="{316FEF7D-7203-A14A-859B-BE42C5AAD3B6}" type="presParOf" srcId="{E1AC920F-BB48-4304-9C03-341F4460191F}" destId="{03912A38-5C38-4946-8A26-03C64807F218}"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D6C40-2B1B-4019-ADDC-6B0FA82AC78A}">
      <dsp:nvSpPr>
        <dsp:cNvPr id="0" name=""/>
        <dsp:cNvSpPr/>
      </dsp:nvSpPr>
      <dsp:spPr>
        <a:xfrm>
          <a:off x="2686" y="177201"/>
          <a:ext cx="2619151" cy="83726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Corbel" panose="020B0503020204020204" pitchFamily="34" charset="0"/>
            </a:rPr>
            <a:t>¿Como motociclistas cuáles son las situaciones problemas que generamos a la movilidad y seguridad vial de la ciudad?</a:t>
          </a:r>
          <a:endParaRPr lang="es-ES" sz="1300" kern="1200" dirty="0">
            <a:latin typeface="Corbel" panose="020B0503020204020204" pitchFamily="34" charset="0"/>
          </a:endParaRPr>
        </a:p>
      </dsp:txBody>
      <dsp:txXfrm>
        <a:off x="2686" y="177201"/>
        <a:ext cx="2619151" cy="837266"/>
      </dsp:txXfrm>
    </dsp:sp>
    <dsp:sp modelId="{983B3610-449B-43CA-ACE0-AC1E7DE9C4BE}">
      <dsp:nvSpPr>
        <dsp:cNvPr id="0" name=""/>
        <dsp:cNvSpPr/>
      </dsp:nvSpPr>
      <dsp:spPr>
        <a:xfrm>
          <a:off x="2686" y="1014468"/>
          <a:ext cx="2619151" cy="39967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t>Exceso de confianza al manejar. </a:t>
          </a:r>
          <a:endParaRPr lang="es-ES" sz="1300" kern="1200" dirty="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t>No preocuparse por otro actor vial.</a:t>
          </a:r>
          <a:endParaRPr lang="es-CO" sz="1300" kern="1200"/>
        </a:p>
        <a:p>
          <a:pPr marL="114300" lvl="1" indent="-114300" algn="l" defTabSz="577850">
            <a:lnSpc>
              <a:spcPct val="90000"/>
            </a:lnSpc>
            <a:spcBef>
              <a:spcPct val="0"/>
            </a:spcBef>
            <a:spcAft>
              <a:spcPct val="15000"/>
            </a:spcAft>
            <a:buChar char="••"/>
          </a:pPr>
          <a:r>
            <a:rPr lang="es-ES_tradnl" sz="1300" kern="1200" dirty="0" smtClean="0"/>
            <a:t>Uso inadecuado del tiempo “todo rápido”.</a:t>
          </a:r>
          <a:endParaRPr lang="es-CO" sz="1300" kern="1200" dirty="0"/>
        </a:p>
        <a:p>
          <a:pPr marL="114300" lvl="1" indent="-114300" algn="l" defTabSz="577850">
            <a:lnSpc>
              <a:spcPct val="90000"/>
            </a:lnSpc>
            <a:spcBef>
              <a:spcPct val="0"/>
            </a:spcBef>
            <a:spcAft>
              <a:spcPct val="15000"/>
            </a:spcAft>
            <a:buChar char="••"/>
          </a:pPr>
          <a:r>
            <a:rPr lang="es-ES_tradnl" sz="1300" kern="1200" smtClean="0"/>
            <a:t>No portar los elementos de seguridad adecuados.</a:t>
          </a:r>
          <a:endParaRPr lang="es-CO" sz="1300" kern="1200"/>
        </a:p>
        <a:p>
          <a:pPr marL="114300" lvl="1" indent="-114300" algn="l" defTabSz="577850">
            <a:lnSpc>
              <a:spcPct val="90000"/>
            </a:lnSpc>
            <a:spcBef>
              <a:spcPct val="0"/>
            </a:spcBef>
            <a:spcAft>
              <a:spcPct val="15000"/>
            </a:spcAft>
            <a:buChar char="••"/>
          </a:pPr>
          <a:r>
            <a:rPr lang="es-ES_tradnl" sz="1300" kern="1200" smtClean="0"/>
            <a:t>No existe claridad sobre las normas de tránsito para motociclistas.</a:t>
          </a:r>
          <a:endParaRPr lang="es-CO" sz="1300" kern="1200"/>
        </a:p>
        <a:p>
          <a:pPr marL="114300" lvl="1" indent="-114300" algn="l" defTabSz="577850">
            <a:lnSpc>
              <a:spcPct val="90000"/>
            </a:lnSpc>
            <a:spcBef>
              <a:spcPct val="0"/>
            </a:spcBef>
            <a:spcAft>
              <a:spcPct val="15000"/>
            </a:spcAft>
            <a:buChar char="••"/>
          </a:pPr>
          <a:r>
            <a:rPr lang="es-ES_tradnl" sz="1300" kern="1200" smtClean="0"/>
            <a:t>Presencia de las motos en los carriles no debidos durante la movilidad. </a:t>
          </a:r>
          <a:endParaRPr lang="es-CO" sz="1300" kern="1200"/>
        </a:p>
        <a:p>
          <a:pPr marL="114300" lvl="1" indent="-114300" algn="l" defTabSz="577850">
            <a:lnSpc>
              <a:spcPct val="90000"/>
            </a:lnSpc>
            <a:spcBef>
              <a:spcPct val="0"/>
            </a:spcBef>
            <a:spcAft>
              <a:spcPct val="15000"/>
            </a:spcAft>
            <a:buChar char="••"/>
          </a:pPr>
          <a:r>
            <a:rPr lang="es-ES_tradnl" sz="1300" kern="1200" smtClean="0"/>
            <a:t>No tener la documentación adecuada, especialmente, el SOAT.</a:t>
          </a:r>
          <a:endParaRPr lang="es-CO" sz="1300" kern="1200"/>
        </a:p>
        <a:p>
          <a:pPr marL="114300" lvl="1" indent="-114300" algn="l" defTabSz="577850">
            <a:lnSpc>
              <a:spcPct val="90000"/>
            </a:lnSpc>
            <a:spcBef>
              <a:spcPct val="0"/>
            </a:spcBef>
            <a:spcAft>
              <a:spcPct val="15000"/>
            </a:spcAft>
            <a:buChar char="••"/>
          </a:pPr>
          <a:r>
            <a:rPr lang="es-ES_tradnl" sz="1300" kern="1200" smtClean="0"/>
            <a:t>Limitada concepción de la moto como vehículo más allá de un instrumento de recreación. </a:t>
          </a:r>
          <a:endParaRPr lang="es-CO" sz="1300" kern="1200"/>
        </a:p>
        <a:p>
          <a:pPr marL="114300" lvl="1" indent="-114300" algn="l" defTabSz="577850">
            <a:lnSpc>
              <a:spcPct val="90000"/>
            </a:lnSpc>
            <a:spcBef>
              <a:spcPct val="0"/>
            </a:spcBef>
            <a:spcAft>
              <a:spcPct val="15000"/>
            </a:spcAft>
            <a:buChar char="••"/>
          </a:pPr>
          <a:r>
            <a:rPr lang="es-ES_tradnl" sz="1300" kern="1200" dirty="0" smtClean="0"/>
            <a:t>Limitado conocimiento de la moto en términos mecánicos y manejo. </a:t>
          </a:r>
          <a:endParaRPr lang="es-CO" sz="1300" kern="1200" dirty="0"/>
        </a:p>
      </dsp:txBody>
      <dsp:txXfrm>
        <a:off x="2686" y="1014468"/>
        <a:ext cx="2619151" cy="3996720"/>
      </dsp:txXfrm>
    </dsp:sp>
    <dsp:sp modelId="{68B6D372-6176-4B4D-A175-010DF04BFFA1}">
      <dsp:nvSpPr>
        <dsp:cNvPr id="0" name=""/>
        <dsp:cNvSpPr/>
      </dsp:nvSpPr>
      <dsp:spPr>
        <a:xfrm>
          <a:off x="2988518" y="177201"/>
          <a:ext cx="2619151" cy="837266"/>
        </a:xfrm>
        <a:prstGeom prst="rect">
          <a:avLst/>
        </a:prstGeom>
        <a:solidFill>
          <a:schemeClr val="accent5">
            <a:lumMod val="75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Corbel" panose="020B0503020204020204" pitchFamily="34" charset="0"/>
            </a:rPr>
            <a:t>¿Qué condiciones externas afectan nuestra movilidad y seguridad vial como actores de la vía?</a:t>
          </a:r>
          <a:endParaRPr lang="es-ES" sz="1300" kern="1200" dirty="0">
            <a:latin typeface="Corbel" panose="020B0503020204020204" pitchFamily="34" charset="0"/>
          </a:endParaRPr>
        </a:p>
      </dsp:txBody>
      <dsp:txXfrm>
        <a:off x="2988518" y="177201"/>
        <a:ext cx="2619151" cy="837266"/>
      </dsp:txXfrm>
    </dsp:sp>
    <dsp:sp modelId="{A484101A-24DC-429C-B0E0-EA1CD6ACAE16}">
      <dsp:nvSpPr>
        <dsp:cNvPr id="0" name=""/>
        <dsp:cNvSpPr/>
      </dsp:nvSpPr>
      <dsp:spPr>
        <a:xfrm>
          <a:off x="2988518" y="1014468"/>
          <a:ext cx="2619151" cy="3996720"/>
        </a:xfrm>
        <a:prstGeom prst="rect">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t>Estigmatización del transporte público hacia las motos que los ven como piratas.</a:t>
          </a:r>
          <a:endParaRPr lang="es-ES" sz="1300" kern="1200" dirty="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t>Imprudencia de los peatones (no señalización de cebras).</a:t>
          </a:r>
          <a:endParaRPr lang="es-CO" sz="1300" kern="1200"/>
        </a:p>
        <a:p>
          <a:pPr marL="114300" lvl="1" indent="-114300" algn="l" defTabSz="577850">
            <a:lnSpc>
              <a:spcPct val="90000"/>
            </a:lnSpc>
            <a:spcBef>
              <a:spcPct val="0"/>
            </a:spcBef>
            <a:spcAft>
              <a:spcPct val="15000"/>
            </a:spcAft>
            <a:buChar char="••"/>
          </a:pPr>
          <a:r>
            <a:rPr lang="es-CO" sz="1300" kern="1200" dirty="0" smtClean="0"/>
            <a:t>Estado de las vías (huecos). </a:t>
          </a:r>
          <a:endParaRPr lang="es-CO" sz="1300" kern="1200" dirty="0"/>
        </a:p>
        <a:p>
          <a:pPr marL="114300" lvl="1" indent="-114300" algn="l" defTabSz="577850">
            <a:lnSpc>
              <a:spcPct val="90000"/>
            </a:lnSpc>
            <a:spcBef>
              <a:spcPct val="0"/>
            </a:spcBef>
            <a:spcAft>
              <a:spcPct val="15000"/>
            </a:spcAft>
            <a:buChar char="••"/>
          </a:pPr>
          <a:r>
            <a:rPr lang="es-CO" sz="1300" kern="1200" smtClean="0"/>
            <a:t>Mala señalización de las vías.</a:t>
          </a:r>
          <a:endParaRPr lang="es-CO" sz="1300" kern="1200"/>
        </a:p>
        <a:p>
          <a:pPr marL="114300" lvl="1" indent="-114300" algn="l" defTabSz="577850">
            <a:lnSpc>
              <a:spcPct val="90000"/>
            </a:lnSpc>
            <a:spcBef>
              <a:spcPct val="0"/>
            </a:spcBef>
            <a:spcAft>
              <a:spcPct val="15000"/>
            </a:spcAft>
            <a:buChar char="••"/>
          </a:pPr>
          <a:r>
            <a:rPr lang="es-CO" sz="1300" kern="1200" dirty="0" smtClean="0"/>
            <a:t>Vehículos pesados que cierran a las motos en la vía. </a:t>
          </a:r>
          <a:endParaRPr lang="es-CO" sz="1300" kern="1200" dirty="0"/>
        </a:p>
        <a:p>
          <a:pPr marL="114300" lvl="1" indent="-114300" algn="l" defTabSz="577850">
            <a:lnSpc>
              <a:spcPct val="90000"/>
            </a:lnSpc>
            <a:spcBef>
              <a:spcPct val="0"/>
            </a:spcBef>
            <a:spcAft>
              <a:spcPct val="15000"/>
            </a:spcAft>
            <a:buChar char="••"/>
          </a:pPr>
          <a:r>
            <a:rPr lang="es-CO" sz="1300" kern="1200" smtClean="0"/>
            <a:t>Limitada señalización en retenes de la autoridad. </a:t>
          </a:r>
          <a:endParaRPr lang="es-CO" sz="1300" kern="1200"/>
        </a:p>
        <a:p>
          <a:pPr marL="114300" lvl="1" indent="-114300" algn="l" defTabSz="577850">
            <a:lnSpc>
              <a:spcPct val="90000"/>
            </a:lnSpc>
            <a:spcBef>
              <a:spcPct val="0"/>
            </a:spcBef>
            <a:spcAft>
              <a:spcPct val="15000"/>
            </a:spcAft>
            <a:buChar char="••"/>
          </a:pPr>
          <a:r>
            <a:rPr lang="es-CO" sz="1300" kern="1200" dirty="0" smtClean="0"/>
            <a:t>Evidencia de temor a la autoridad de tránsito hace que se busquen alternativas de escape.</a:t>
          </a:r>
          <a:endParaRPr lang="es-CO" sz="1300" kern="1200" dirty="0"/>
        </a:p>
      </dsp:txBody>
      <dsp:txXfrm>
        <a:off x="2988518" y="1014468"/>
        <a:ext cx="2619151" cy="3996720"/>
      </dsp:txXfrm>
    </dsp:sp>
    <dsp:sp modelId="{683E7550-80C5-49F5-A2E4-3F0936BA89D7}">
      <dsp:nvSpPr>
        <dsp:cNvPr id="0" name=""/>
        <dsp:cNvSpPr/>
      </dsp:nvSpPr>
      <dsp:spPr>
        <a:xfrm>
          <a:off x="5974351" y="177201"/>
          <a:ext cx="2619151" cy="837266"/>
        </a:xfrm>
        <a:prstGeom prst="rect">
          <a:avLst/>
        </a:prstGeom>
        <a:solidFill>
          <a:schemeClr val="accent3">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Corbel" panose="020B0503020204020204" pitchFamily="34" charset="0"/>
            </a:rPr>
            <a:t>¿Qué somos capaces de hacer como motociclistas para mejorar la seguridad y la movilidad vial de Barrancabermeja?</a:t>
          </a:r>
          <a:endParaRPr lang="es-ES" sz="1300" kern="1200" dirty="0">
            <a:latin typeface="Corbel" panose="020B0503020204020204" pitchFamily="34" charset="0"/>
          </a:endParaRPr>
        </a:p>
      </dsp:txBody>
      <dsp:txXfrm>
        <a:off x="5974351" y="177201"/>
        <a:ext cx="2619151" cy="837266"/>
      </dsp:txXfrm>
    </dsp:sp>
    <dsp:sp modelId="{03912A38-5C38-4946-8A26-03C64807F218}">
      <dsp:nvSpPr>
        <dsp:cNvPr id="0" name=""/>
        <dsp:cNvSpPr/>
      </dsp:nvSpPr>
      <dsp:spPr>
        <a:xfrm>
          <a:off x="5974351" y="1014468"/>
          <a:ext cx="2619151" cy="3996720"/>
        </a:xfrm>
        <a:prstGeom prst="rect">
          <a:avLst/>
        </a:prstGeom>
        <a:solidFill>
          <a:schemeClr val="accent3">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t>Utilizar el posicionamiento que tienen los clubes para promover la seguridad vial entre los usuarios de las motos.</a:t>
          </a:r>
          <a:endParaRPr lang="es-ES" sz="1300" kern="1200" dirty="0">
            <a:latin typeface="Corbel" panose="020B0503020204020204" pitchFamily="34" charset="0"/>
          </a:endParaRPr>
        </a:p>
        <a:p>
          <a:pPr marL="114300" lvl="1" indent="-114300" algn="l" defTabSz="577850">
            <a:lnSpc>
              <a:spcPct val="90000"/>
            </a:lnSpc>
            <a:spcBef>
              <a:spcPct val="0"/>
            </a:spcBef>
            <a:spcAft>
              <a:spcPct val="15000"/>
            </a:spcAft>
            <a:buChar char="••"/>
          </a:pPr>
          <a:r>
            <a:rPr lang="es-CO" sz="1300" kern="1200" smtClean="0"/>
            <a:t>Como moteros y motociclistas generar alianzas con la ITTB para promover acciones conjuntas. </a:t>
          </a:r>
          <a:endParaRPr lang="es-CO" sz="1300" kern="1200"/>
        </a:p>
        <a:p>
          <a:pPr marL="114300" lvl="1" indent="-114300" algn="l" defTabSz="577850">
            <a:lnSpc>
              <a:spcPct val="90000"/>
            </a:lnSpc>
            <a:spcBef>
              <a:spcPct val="0"/>
            </a:spcBef>
            <a:spcAft>
              <a:spcPct val="15000"/>
            </a:spcAft>
            <a:buChar char="••"/>
          </a:pPr>
          <a:r>
            <a:rPr lang="es-CO" sz="1300" kern="1200" dirty="0" smtClean="0"/>
            <a:t>Establecer reuniones con transporte público para propiciar escenarios de diálogos que analicen el problema de movilidad.</a:t>
          </a:r>
          <a:endParaRPr lang="es-CO" sz="1300" kern="1200" dirty="0"/>
        </a:p>
        <a:p>
          <a:pPr marL="114300" lvl="1" indent="-114300" algn="l" defTabSz="577850">
            <a:lnSpc>
              <a:spcPct val="90000"/>
            </a:lnSpc>
            <a:spcBef>
              <a:spcPct val="0"/>
            </a:spcBef>
            <a:spcAft>
              <a:spcPct val="15000"/>
            </a:spcAft>
            <a:buChar char="••"/>
          </a:pPr>
          <a:r>
            <a:rPr lang="es-CO" sz="1300" kern="1200" dirty="0" smtClean="0"/>
            <a:t>Acompañar a la </a:t>
          </a:r>
          <a:r>
            <a:rPr lang="es-CO" sz="1300" kern="1200" dirty="0" err="1" smtClean="0"/>
            <a:t>ITTB</a:t>
          </a:r>
          <a:r>
            <a:rPr lang="es-CO" sz="1300" kern="1200" dirty="0" smtClean="0"/>
            <a:t> cuando requiera apoyo en acciones sociales. </a:t>
          </a:r>
          <a:endParaRPr lang="es-CO" sz="1300" kern="1200" dirty="0"/>
        </a:p>
      </dsp:txBody>
      <dsp:txXfrm>
        <a:off x="5974351" y="1014468"/>
        <a:ext cx="2619151" cy="3996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D6C40-2B1B-4019-ADDC-6B0FA82AC78A}">
      <dsp:nvSpPr>
        <dsp:cNvPr id="0" name=""/>
        <dsp:cNvSpPr/>
      </dsp:nvSpPr>
      <dsp:spPr>
        <a:xfrm>
          <a:off x="2628" y="31331"/>
          <a:ext cx="2562537" cy="57629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4008" tIns="36576" rIns="64008" bIns="36576" numCol="1" spcCol="1270" anchor="ctr" anchorCtr="0">
          <a:noAutofit/>
        </a:bodyPr>
        <a:lstStyle/>
        <a:p>
          <a:pPr lvl="0" algn="ctr" defTabSz="400050">
            <a:lnSpc>
              <a:spcPct val="90000"/>
            </a:lnSpc>
            <a:spcBef>
              <a:spcPct val="0"/>
            </a:spcBef>
            <a:spcAft>
              <a:spcPct val="35000"/>
            </a:spcAft>
          </a:pPr>
          <a:r>
            <a:rPr lang="es-ES_tradnl" sz="900" b="1" kern="1200" dirty="0" smtClean="0">
              <a:latin typeface="Corbel" panose="020B0503020204020204" pitchFamily="34" charset="0"/>
            </a:rPr>
            <a:t>¿Como transportadores públicos cuáles son las situaciones problemas que generamos a la movilidad y seguridad vial de la ciudad?</a:t>
          </a:r>
          <a:endParaRPr lang="es-ES" sz="900" kern="1200" dirty="0">
            <a:latin typeface="Corbel" panose="020B0503020204020204" pitchFamily="34" charset="0"/>
          </a:endParaRPr>
        </a:p>
      </dsp:txBody>
      <dsp:txXfrm>
        <a:off x="2628" y="31331"/>
        <a:ext cx="2562537" cy="576295"/>
      </dsp:txXfrm>
    </dsp:sp>
    <dsp:sp modelId="{983B3610-449B-43CA-ACE0-AC1E7DE9C4BE}">
      <dsp:nvSpPr>
        <dsp:cNvPr id="0" name=""/>
        <dsp:cNvSpPr/>
      </dsp:nvSpPr>
      <dsp:spPr>
        <a:xfrm>
          <a:off x="2628" y="607626"/>
          <a:ext cx="2562537" cy="484218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s-ES_tradnl" sz="900" kern="1200" dirty="0" smtClean="0"/>
            <a:t>Competencia con todos los actores por los espacios de movilidad, pues la vía es el medio de trabajo y sustento de los transportadores públicos. </a:t>
          </a:r>
          <a:endParaRPr lang="es-ES" sz="900" kern="1200" dirty="0">
            <a:latin typeface="Corbel" panose="020B0503020204020204" pitchFamily="34" charset="0"/>
          </a:endParaRPr>
        </a:p>
        <a:p>
          <a:pPr marL="57150" lvl="1" indent="-57150" algn="l" defTabSz="400050">
            <a:lnSpc>
              <a:spcPct val="90000"/>
            </a:lnSpc>
            <a:spcBef>
              <a:spcPct val="0"/>
            </a:spcBef>
            <a:spcAft>
              <a:spcPct val="15000"/>
            </a:spcAft>
            <a:buChar char="••"/>
          </a:pPr>
          <a:r>
            <a:rPr lang="es-ES_tradnl" sz="900" kern="1200" smtClean="0"/>
            <a:t>No uso debido del retrovisor. </a:t>
          </a:r>
          <a:endParaRPr lang="es-CO" sz="900" kern="1200"/>
        </a:p>
        <a:p>
          <a:pPr marL="57150" lvl="1" indent="-57150" algn="l" defTabSz="400050">
            <a:lnSpc>
              <a:spcPct val="90000"/>
            </a:lnSpc>
            <a:spcBef>
              <a:spcPct val="0"/>
            </a:spcBef>
            <a:spcAft>
              <a:spcPct val="15000"/>
            </a:spcAft>
            <a:buChar char="••"/>
          </a:pPr>
          <a:r>
            <a:rPr lang="es-ES_tradnl" sz="900" kern="1200" dirty="0" smtClean="0"/>
            <a:t>Generación de caos por mal parqueo. </a:t>
          </a:r>
          <a:endParaRPr lang="es-CO" sz="900" kern="1200" dirty="0"/>
        </a:p>
        <a:p>
          <a:pPr marL="57150" lvl="1" indent="-57150" algn="l" defTabSz="400050">
            <a:lnSpc>
              <a:spcPct val="90000"/>
            </a:lnSpc>
            <a:spcBef>
              <a:spcPct val="0"/>
            </a:spcBef>
            <a:spcAft>
              <a:spcPct val="15000"/>
            </a:spcAft>
            <a:buChar char="••"/>
          </a:pPr>
          <a:r>
            <a:rPr lang="es-ES_tradnl" sz="900" kern="1200" dirty="0" smtClean="0"/>
            <a:t>No hay sitios adecuados para recoger pasajeros, no hay disposición de paraderos. </a:t>
          </a:r>
          <a:endParaRPr lang="es-CO" sz="900" kern="1200" dirty="0"/>
        </a:p>
        <a:p>
          <a:pPr marL="57150" lvl="1" indent="-57150" algn="l" defTabSz="400050">
            <a:lnSpc>
              <a:spcPct val="90000"/>
            </a:lnSpc>
            <a:spcBef>
              <a:spcPct val="0"/>
            </a:spcBef>
            <a:spcAft>
              <a:spcPct val="15000"/>
            </a:spcAft>
            <a:buChar char="••"/>
          </a:pPr>
          <a:r>
            <a:rPr lang="es-ES_tradnl" sz="900" kern="1200" smtClean="0"/>
            <a:t>La guerra por el pasajero, “Guerra del centavo”, hace que las empresas de transporte se peleen y generen problemáticas (posiblemente ocasionadas por las rutas paralelas). </a:t>
          </a:r>
          <a:endParaRPr lang="es-CO" sz="900" kern="1200"/>
        </a:p>
        <a:p>
          <a:pPr marL="57150" lvl="1" indent="-57150" algn="l" defTabSz="400050">
            <a:lnSpc>
              <a:spcPct val="90000"/>
            </a:lnSpc>
            <a:spcBef>
              <a:spcPct val="0"/>
            </a:spcBef>
            <a:spcAft>
              <a:spcPct val="15000"/>
            </a:spcAft>
            <a:buChar char="••"/>
          </a:pPr>
          <a:r>
            <a:rPr lang="es-ES_tradnl" sz="900" kern="1200" smtClean="0"/>
            <a:t>No uso adecuado de las direccionales y estacionarias. </a:t>
          </a:r>
          <a:endParaRPr lang="es-CO" sz="900" kern="1200"/>
        </a:p>
        <a:p>
          <a:pPr marL="57150" lvl="1" indent="-57150" algn="l" defTabSz="400050">
            <a:lnSpc>
              <a:spcPct val="90000"/>
            </a:lnSpc>
            <a:spcBef>
              <a:spcPct val="0"/>
            </a:spcBef>
            <a:spcAft>
              <a:spcPct val="15000"/>
            </a:spcAft>
            <a:buChar char="••"/>
          </a:pPr>
          <a:r>
            <a:rPr lang="es-ES_tradnl" sz="900" kern="1200" smtClean="0"/>
            <a:t>No respetamos las normas de tránsito, especialmente el pare. </a:t>
          </a:r>
          <a:endParaRPr lang="es-CO" sz="900" kern="1200"/>
        </a:p>
        <a:p>
          <a:pPr marL="57150" lvl="1" indent="-57150" algn="l" defTabSz="400050">
            <a:lnSpc>
              <a:spcPct val="90000"/>
            </a:lnSpc>
            <a:spcBef>
              <a:spcPct val="0"/>
            </a:spcBef>
            <a:spcAft>
              <a:spcPct val="15000"/>
            </a:spcAft>
            <a:buChar char="••"/>
          </a:pPr>
          <a:r>
            <a:rPr lang="es-ES_tradnl" sz="900" kern="1200" smtClean="0"/>
            <a:t>No prevalencia de valores hacia el otro diferente a mi como conductor (intolerancia, irritabilidad, irrespeto etc.) y pedagogía para prestar el servicio (capacitación). </a:t>
          </a:r>
          <a:endParaRPr lang="es-CO" sz="900" kern="1200"/>
        </a:p>
        <a:p>
          <a:pPr marL="57150" lvl="1" indent="-57150" algn="l" defTabSz="400050">
            <a:lnSpc>
              <a:spcPct val="90000"/>
            </a:lnSpc>
            <a:spcBef>
              <a:spcPct val="0"/>
            </a:spcBef>
            <a:spcAft>
              <a:spcPct val="15000"/>
            </a:spcAft>
            <a:buChar char="••"/>
          </a:pPr>
          <a:r>
            <a:rPr lang="es-ES_tradnl" sz="900" kern="1200" smtClean="0"/>
            <a:t>Falta apropiación de una cultura ciudadana, particularmente, de servicio al cliente. </a:t>
          </a:r>
          <a:endParaRPr lang="es-CO" sz="900" kern="1200"/>
        </a:p>
        <a:p>
          <a:pPr marL="57150" lvl="1" indent="-57150" algn="l" defTabSz="400050">
            <a:lnSpc>
              <a:spcPct val="90000"/>
            </a:lnSpc>
            <a:spcBef>
              <a:spcPct val="0"/>
            </a:spcBef>
            <a:spcAft>
              <a:spcPct val="15000"/>
            </a:spcAft>
            <a:buChar char="••"/>
          </a:pPr>
          <a:r>
            <a:rPr lang="es-ES_tradnl" sz="900" kern="1200" smtClean="0"/>
            <a:t>Falta de amor por la labor desarrollada con el ánimo de mejorar la calidad del servicio. (Es una labor por la que se debe tener pasión y vocación). </a:t>
          </a:r>
          <a:endParaRPr lang="es-CO" sz="900" kern="1200"/>
        </a:p>
        <a:p>
          <a:pPr marL="57150" lvl="1" indent="-57150" algn="l" defTabSz="400050">
            <a:lnSpc>
              <a:spcPct val="90000"/>
            </a:lnSpc>
            <a:spcBef>
              <a:spcPct val="0"/>
            </a:spcBef>
            <a:spcAft>
              <a:spcPct val="15000"/>
            </a:spcAft>
            <a:buChar char="••"/>
          </a:pPr>
          <a:r>
            <a:rPr lang="es-ES_tradnl" sz="900" kern="1200" smtClean="0"/>
            <a:t>Asumimos una labor por la que no estamos certificados ni capacitados (profesionalización). </a:t>
          </a:r>
          <a:endParaRPr lang="es-CO" sz="900" kern="1200"/>
        </a:p>
        <a:p>
          <a:pPr marL="57150" lvl="1" indent="-57150" algn="l" defTabSz="400050">
            <a:lnSpc>
              <a:spcPct val="90000"/>
            </a:lnSpc>
            <a:spcBef>
              <a:spcPct val="0"/>
            </a:spcBef>
            <a:spcAft>
              <a:spcPct val="15000"/>
            </a:spcAft>
            <a:buChar char="••"/>
          </a:pPr>
          <a:r>
            <a:rPr lang="es-ES_tradnl" sz="900" kern="1200" smtClean="0"/>
            <a:t>No se ha asumido una atención preferencial por los pasajeros. </a:t>
          </a:r>
          <a:endParaRPr lang="es-CO" sz="900" kern="1200"/>
        </a:p>
        <a:p>
          <a:pPr marL="57150" lvl="1" indent="-57150" algn="l" defTabSz="400050">
            <a:lnSpc>
              <a:spcPct val="90000"/>
            </a:lnSpc>
            <a:spcBef>
              <a:spcPct val="0"/>
            </a:spcBef>
            <a:spcAft>
              <a:spcPct val="15000"/>
            </a:spcAft>
            <a:buChar char="••"/>
          </a:pPr>
          <a:r>
            <a:rPr lang="es-ES_tradnl" sz="900" kern="1200" smtClean="0"/>
            <a:t>Exceso de velocidad.</a:t>
          </a:r>
          <a:endParaRPr lang="es-CO" sz="900" kern="1200"/>
        </a:p>
        <a:p>
          <a:pPr marL="57150" lvl="1" indent="-57150" algn="l" defTabSz="400050">
            <a:lnSpc>
              <a:spcPct val="90000"/>
            </a:lnSpc>
            <a:spcBef>
              <a:spcPct val="0"/>
            </a:spcBef>
            <a:spcAft>
              <a:spcPct val="15000"/>
            </a:spcAft>
            <a:buChar char="••"/>
          </a:pPr>
          <a:r>
            <a:rPr lang="es-ES_tradnl" sz="900" kern="1200" smtClean="0"/>
            <a:t>Hace falta orgullo y sentido de pertenencia por la labor realizada. </a:t>
          </a:r>
          <a:endParaRPr lang="es-CO" sz="900" kern="1200"/>
        </a:p>
        <a:p>
          <a:pPr marL="57150" lvl="1" indent="-57150" algn="l" defTabSz="400050">
            <a:lnSpc>
              <a:spcPct val="90000"/>
            </a:lnSpc>
            <a:spcBef>
              <a:spcPct val="0"/>
            </a:spcBef>
            <a:spcAft>
              <a:spcPct val="15000"/>
            </a:spcAft>
            <a:buChar char="••"/>
          </a:pPr>
          <a:r>
            <a:rPr lang="es-ES_tradnl" sz="900" kern="1200" smtClean="0"/>
            <a:t>El no control del propietario del vehículo, exigirle hoja de vida para mirar la idoneidad del conductor.</a:t>
          </a:r>
          <a:endParaRPr lang="es-CO" sz="900" kern="1200"/>
        </a:p>
        <a:p>
          <a:pPr marL="57150" lvl="1" indent="-57150" algn="l" defTabSz="400050">
            <a:lnSpc>
              <a:spcPct val="90000"/>
            </a:lnSpc>
            <a:spcBef>
              <a:spcPct val="0"/>
            </a:spcBef>
            <a:spcAft>
              <a:spcPct val="15000"/>
            </a:spcAft>
            <a:buChar char="••"/>
          </a:pPr>
          <a:r>
            <a:rPr lang="es-ES_tradnl" sz="900" kern="1200" dirty="0" smtClean="0"/>
            <a:t>Resistencia a la educación, especialmente, por parte de las personas mayores del Gremio.</a:t>
          </a:r>
          <a:endParaRPr lang="es-CO" sz="900" kern="1200" dirty="0"/>
        </a:p>
      </dsp:txBody>
      <dsp:txXfrm>
        <a:off x="2628" y="607626"/>
        <a:ext cx="2562537" cy="4842180"/>
      </dsp:txXfrm>
    </dsp:sp>
    <dsp:sp modelId="{68B6D372-6176-4B4D-A175-010DF04BFFA1}">
      <dsp:nvSpPr>
        <dsp:cNvPr id="0" name=""/>
        <dsp:cNvSpPr/>
      </dsp:nvSpPr>
      <dsp:spPr>
        <a:xfrm>
          <a:off x="2923920" y="31331"/>
          <a:ext cx="2562537" cy="57629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4008" tIns="36576" rIns="64008" bIns="36576" numCol="1" spcCol="1270" anchor="ctr" anchorCtr="0">
          <a:noAutofit/>
        </a:bodyPr>
        <a:lstStyle/>
        <a:p>
          <a:pPr lvl="0" algn="ctr" defTabSz="400050">
            <a:lnSpc>
              <a:spcPct val="90000"/>
            </a:lnSpc>
            <a:spcBef>
              <a:spcPct val="0"/>
            </a:spcBef>
            <a:spcAft>
              <a:spcPct val="35000"/>
            </a:spcAft>
          </a:pPr>
          <a:r>
            <a:rPr lang="es-ES_tradnl" sz="900" b="1" kern="1200" dirty="0" smtClean="0">
              <a:latin typeface="Corbel" panose="020B0503020204020204" pitchFamily="34" charset="0"/>
            </a:rPr>
            <a:t>¿Qué condiciones externas afectan nuestra movilidad y seguridad vial como actores de la vía?</a:t>
          </a:r>
          <a:endParaRPr lang="es-ES" sz="900" kern="1200" dirty="0">
            <a:latin typeface="Corbel" panose="020B0503020204020204" pitchFamily="34" charset="0"/>
          </a:endParaRPr>
        </a:p>
      </dsp:txBody>
      <dsp:txXfrm>
        <a:off x="2923920" y="31331"/>
        <a:ext cx="2562537" cy="576295"/>
      </dsp:txXfrm>
    </dsp:sp>
    <dsp:sp modelId="{A484101A-24DC-429C-B0E0-EA1CD6ACAE16}">
      <dsp:nvSpPr>
        <dsp:cNvPr id="0" name=""/>
        <dsp:cNvSpPr/>
      </dsp:nvSpPr>
      <dsp:spPr>
        <a:xfrm>
          <a:off x="2923920" y="607626"/>
          <a:ext cx="2562537" cy="484218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s-CO" sz="900" kern="1200" dirty="0" smtClean="0"/>
            <a:t>La no consideración especial de la situación económica que atraviesa el gremio en la ciudad. </a:t>
          </a:r>
          <a:endParaRPr lang="es-ES" sz="900" kern="1200" dirty="0">
            <a:latin typeface="Corbel" panose="020B0503020204020204" pitchFamily="34" charset="0"/>
          </a:endParaRPr>
        </a:p>
        <a:p>
          <a:pPr marL="57150" lvl="1" indent="-57150" algn="l" defTabSz="400050">
            <a:lnSpc>
              <a:spcPct val="90000"/>
            </a:lnSpc>
            <a:spcBef>
              <a:spcPct val="0"/>
            </a:spcBef>
            <a:spcAft>
              <a:spcPct val="15000"/>
            </a:spcAft>
            <a:buChar char="••"/>
          </a:pPr>
          <a:r>
            <a:rPr lang="es-CO" sz="900" kern="1200" smtClean="0"/>
            <a:t>No hay vías especiales lleva a la discusión de los transportadores públicos.</a:t>
          </a:r>
          <a:endParaRPr lang="es-CO" sz="900" kern="1200"/>
        </a:p>
        <a:p>
          <a:pPr marL="57150" lvl="1" indent="-57150" algn="l" defTabSz="400050">
            <a:lnSpc>
              <a:spcPct val="90000"/>
            </a:lnSpc>
            <a:spcBef>
              <a:spcPct val="0"/>
            </a:spcBef>
            <a:spcAft>
              <a:spcPct val="15000"/>
            </a:spcAft>
            <a:buChar char="••"/>
          </a:pPr>
          <a:r>
            <a:rPr lang="es-CO" sz="900" kern="1200" smtClean="0"/>
            <a:t>La presencia de algunos motociclistas que, aprovechando la oportunidad, prestan los servicios de transporte. </a:t>
          </a:r>
          <a:endParaRPr lang="es-CO" sz="900" kern="1200"/>
        </a:p>
        <a:p>
          <a:pPr marL="57150" lvl="1" indent="-57150" algn="l" defTabSz="400050">
            <a:lnSpc>
              <a:spcPct val="90000"/>
            </a:lnSpc>
            <a:spcBef>
              <a:spcPct val="0"/>
            </a:spcBef>
            <a:spcAft>
              <a:spcPct val="15000"/>
            </a:spcAft>
            <a:buChar char="••"/>
          </a:pPr>
          <a:r>
            <a:rPr lang="es-CO" sz="900" kern="1200" smtClean="0"/>
            <a:t>Sensación de persecución por parte de las autoridades, agentes, a los transportadores públicos. </a:t>
          </a:r>
          <a:endParaRPr lang="es-CO" sz="900" kern="1200"/>
        </a:p>
        <a:p>
          <a:pPr marL="57150" lvl="1" indent="-57150" algn="l" defTabSz="400050">
            <a:lnSpc>
              <a:spcPct val="90000"/>
            </a:lnSpc>
            <a:spcBef>
              <a:spcPct val="0"/>
            </a:spcBef>
            <a:spcAft>
              <a:spcPct val="15000"/>
            </a:spcAft>
            <a:buChar char="••"/>
          </a:pPr>
          <a:r>
            <a:rPr lang="es-CO" sz="900" kern="1200" smtClean="0"/>
            <a:t>La competencia por igual (casi libre, sin restricción) de las motos piratas.</a:t>
          </a:r>
          <a:endParaRPr lang="es-CO" sz="900" kern="1200"/>
        </a:p>
        <a:p>
          <a:pPr marL="57150" lvl="1" indent="-57150" algn="l" defTabSz="400050">
            <a:lnSpc>
              <a:spcPct val="90000"/>
            </a:lnSpc>
            <a:spcBef>
              <a:spcPct val="0"/>
            </a:spcBef>
            <a:spcAft>
              <a:spcPct val="15000"/>
            </a:spcAft>
            <a:buChar char="••"/>
          </a:pPr>
          <a:r>
            <a:rPr lang="es-CO" sz="900" kern="1200" smtClean="0"/>
            <a:t>Operativos fallidos y casi siempre conocidos con anterioridad por el motopiratas.</a:t>
          </a:r>
          <a:endParaRPr lang="es-CO" sz="900" kern="1200"/>
        </a:p>
        <a:p>
          <a:pPr marL="57150" lvl="1" indent="-57150" algn="l" defTabSz="400050">
            <a:lnSpc>
              <a:spcPct val="90000"/>
            </a:lnSpc>
            <a:spcBef>
              <a:spcPct val="0"/>
            </a:spcBef>
            <a:spcAft>
              <a:spcPct val="15000"/>
            </a:spcAft>
            <a:buChar char="••"/>
          </a:pPr>
          <a:r>
            <a:rPr lang="es-CO" sz="900" kern="1200" smtClean="0"/>
            <a:t>Desconocimiento de las autoridades del Gremio para beneficios alternos por parte de la Alcaldía (subsidios de vivienda). </a:t>
          </a:r>
          <a:endParaRPr lang="es-CO" sz="900" kern="1200"/>
        </a:p>
        <a:p>
          <a:pPr marL="57150" lvl="1" indent="-57150" algn="l" defTabSz="400050">
            <a:lnSpc>
              <a:spcPct val="90000"/>
            </a:lnSpc>
            <a:spcBef>
              <a:spcPct val="0"/>
            </a:spcBef>
            <a:spcAft>
              <a:spcPct val="15000"/>
            </a:spcAft>
            <a:buChar char="••"/>
          </a:pPr>
          <a:r>
            <a:rPr lang="es-CO" sz="900" kern="1200" smtClean="0"/>
            <a:t>Hace falta educación particular para los conductores de transporte público con el fin de mejorar los servicios. </a:t>
          </a:r>
          <a:endParaRPr lang="es-CO" sz="900" kern="1200"/>
        </a:p>
        <a:p>
          <a:pPr marL="57150" lvl="1" indent="-57150" algn="l" defTabSz="400050">
            <a:lnSpc>
              <a:spcPct val="90000"/>
            </a:lnSpc>
            <a:spcBef>
              <a:spcPct val="0"/>
            </a:spcBef>
            <a:spcAft>
              <a:spcPct val="15000"/>
            </a:spcAft>
            <a:buChar char="••"/>
          </a:pPr>
          <a:r>
            <a:rPr lang="es-CO" sz="900" kern="1200" smtClean="0"/>
            <a:t>Ineficiencia de la aplicación y cumplimiento riguroso de las normas y código de tránsito por parte de las administraciones locales. </a:t>
          </a:r>
          <a:endParaRPr lang="es-CO" sz="900" kern="1200"/>
        </a:p>
        <a:p>
          <a:pPr marL="57150" lvl="1" indent="-57150" algn="l" defTabSz="400050">
            <a:lnSpc>
              <a:spcPct val="90000"/>
            </a:lnSpc>
            <a:spcBef>
              <a:spcPct val="0"/>
            </a:spcBef>
            <a:spcAft>
              <a:spcPct val="15000"/>
            </a:spcAft>
            <a:buChar char="••"/>
          </a:pPr>
          <a:r>
            <a:rPr lang="es-CO" sz="900" kern="1200" smtClean="0"/>
            <a:t>Restricciones a los motociclistas (en el horario y días) para ser más estrictos con la aplicación de la norma. </a:t>
          </a:r>
          <a:endParaRPr lang="es-CO" sz="900" kern="1200"/>
        </a:p>
        <a:p>
          <a:pPr marL="57150" lvl="1" indent="-57150" algn="l" defTabSz="400050">
            <a:lnSpc>
              <a:spcPct val="90000"/>
            </a:lnSpc>
            <a:spcBef>
              <a:spcPct val="0"/>
            </a:spcBef>
            <a:spcAft>
              <a:spcPct val="15000"/>
            </a:spcAft>
            <a:buChar char="••"/>
          </a:pPr>
          <a:r>
            <a:rPr lang="es-CO" sz="900" kern="1200" dirty="0" smtClean="0"/>
            <a:t>Falta de garantía para realizar nuestro trabajo: “Nos sentimos desplazados por la ilegalidad”. </a:t>
          </a:r>
          <a:endParaRPr lang="es-CO" sz="900" kern="1200" dirty="0"/>
        </a:p>
      </dsp:txBody>
      <dsp:txXfrm>
        <a:off x="2923920" y="607626"/>
        <a:ext cx="2562537" cy="4842180"/>
      </dsp:txXfrm>
    </dsp:sp>
    <dsp:sp modelId="{683E7550-80C5-49F5-A2E4-3F0936BA89D7}">
      <dsp:nvSpPr>
        <dsp:cNvPr id="0" name=""/>
        <dsp:cNvSpPr/>
      </dsp:nvSpPr>
      <dsp:spPr>
        <a:xfrm>
          <a:off x="5845212" y="31331"/>
          <a:ext cx="2562537" cy="57629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4008" tIns="36576" rIns="64008" bIns="36576" numCol="1" spcCol="1270" anchor="ctr" anchorCtr="0">
          <a:noAutofit/>
        </a:bodyPr>
        <a:lstStyle/>
        <a:p>
          <a:pPr lvl="0" algn="ctr" defTabSz="400050">
            <a:lnSpc>
              <a:spcPct val="90000"/>
            </a:lnSpc>
            <a:spcBef>
              <a:spcPct val="0"/>
            </a:spcBef>
            <a:spcAft>
              <a:spcPct val="35000"/>
            </a:spcAft>
          </a:pPr>
          <a:r>
            <a:rPr lang="es-ES_tradnl" sz="900" b="1" kern="1200" dirty="0" smtClean="0">
              <a:latin typeface="Corbel" panose="020B0503020204020204" pitchFamily="34" charset="0"/>
            </a:rPr>
            <a:t>¿Qué somos capaces de hacer como transportadores públicos para mejorar la seguridad y la movilidad vial de Barrancabermeja?</a:t>
          </a:r>
          <a:endParaRPr lang="es-ES" sz="900" kern="1200" dirty="0">
            <a:latin typeface="Corbel" panose="020B0503020204020204" pitchFamily="34" charset="0"/>
          </a:endParaRPr>
        </a:p>
      </dsp:txBody>
      <dsp:txXfrm>
        <a:off x="5845212" y="31331"/>
        <a:ext cx="2562537" cy="576295"/>
      </dsp:txXfrm>
    </dsp:sp>
    <dsp:sp modelId="{03912A38-5C38-4946-8A26-03C64807F218}">
      <dsp:nvSpPr>
        <dsp:cNvPr id="0" name=""/>
        <dsp:cNvSpPr/>
      </dsp:nvSpPr>
      <dsp:spPr>
        <a:xfrm>
          <a:off x="5845212" y="607626"/>
          <a:ext cx="2562537" cy="484218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s-CO" sz="900" kern="1200" dirty="0" smtClean="0"/>
            <a:t>Mantener y promover el respeto por las normas de tránsito.</a:t>
          </a:r>
          <a:endParaRPr lang="es-ES" sz="900" kern="1200" dirty="0">
            <a:latin typeface="Corbel" panose="020B0503020204020204" pitchFamily="34" charset="0"/>
          </a:endParaRPr>
        </a:p>
        <a:p>
          <a:pPr marL="57150" lvl="1" indent="-57150" algn="l" defTabSz="400050">
            <a:lnSpc>
              <a:spcPct val="90000"/>
            </a:lnSpc>
            <a:spcBef>
              <a:spcPct val="0"/>
            </a:spcBef>
            <a:spcAft>
              <a:spcPct val="15000"/>
            </a:spcAft>
            <a:buChar char="••"/>
          </a:pPr>
          <a:r>
            <a:rPr lang="es-CO" sz="900" kern="1200" dirty="0" smtClean="0"/>
            <a:t>Nos comprometemos a mejorar la atención al pasajero.</a:t>
          </a:r>
          <a:endParaRPr lang="es-CO" sz="900" kern="1200" dirty="0"/>
        </a:p>
      </dsp:txBody>
      <dsp:txXfrm>
        <a:off x="5845212" y="607626"/>
        <a:ext cx="2562537" cy="48421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D6C40-2B1B-4019-ADDC-6B0FA82AC78A}">
      <dsp:nvSpPr>
        <dsp:cNvPr id="0" name=""/>
        <dsp:cNvSpPr/>
      </dsp:nvSpPr>
      <dsp:spPr>
        <a:xfrm>
          <a:off x="2698" y="118443"/>
          <a:ext cx="2631133" cy="45751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lvl="0" algn="ctr" defTabSz="400050">
            <a:lnSpc>
              <a:spcPct val="90000"/>
            </a:lnSpc>
            <a:spcBef>
              <a:spcPct val="0"/>
            </a:spcBef>
            <a:spcAft>
              <a:spcPct val="35000"/>
            </a:spcAft>
          </a:pPr>
          <a:r>
            <a:rPr lang="es-ES_tradnl" sz="900" b="1" kern="1200" dirty="0" smtClean="0">
              <a:latin typeface="Corbel" panose="020B0503020204020204" pitchFamily="34" charset="0"/>
            </a:rPr>
            <a:t>¿Como </a:t>
          </a:r>
          <a:r>
            <a:rPr lang="es-ES_tradnl" sz="900" b="1" kern="1200" dirty="0" err="1" smtClean="0">
              <a:latin typeface="Corbel" panose="020B0503020204020204" pitchFamily="34" charset="0"/>
            </a:rPr>
            <a:t>asomototaxistas</a:t>
          </a:r>
          <a:r>
            <a:rPr lang="es-ES_tradnl" sz="900" b="1" kern="1200" dirty="0" smtClean="0">
              <a:latin typeface="Corbel" panose="020B0503020204020204" pitchFamily="34" charset="0"/>
            </a:rPr>
            <a:t> cuáles son las situaciones problemas que generamos a la movilidad y seguridad vial de la ciudad?</a:t>
          </a:r>
          <a:endParaRPr lang="es-ES" sz="900" kern="1200" dirty="0">
            <a:latin typeface="Corbel" panose="020B0503020204020204" pitchFamily="34" charset="0"/>
          </a:endParaRPr>
        </a:p>
      </dsp:txBody>
      <dsp:txXfrm>
        <a:off x="2698" y="118443"/>
        <a:ext cx="2631133" cy="457513"/>
      </dsp:txXfrm>
    </dsp:sp>
    <dsp:sp modelId="{983B3610-449B-43CA-ACE0-AC1E7DE9C4BE}">
      <dsp:nvSpPr>
        <dsp:cNvPr id="0" name=""/>
        <dsp:cNvSpPr/>
      </dsp:nvSpPr>
      <dsp:spPr>
        <a:xfrm>
          <a:off x="2698" y="575956"/>
          <a:ext cx="2631133" cy="500276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s-ES_tradnl" sz="900" kern="1200" dirty="0" smtClean="0"/>
            <a:t>Cuando como motociclistas y </a:t>
          </a:r>
          <a:r>
            <a:rPr lang="es-ES_tradnl" sz="900" kern="1200" dirty="0" err="1" smtClean="0"/>
            <a:t>mototaxistas</a:t>
          </a:r>
          <a:r>
            <a:rPr lang="es-ES_tradnl" sz="900" kern="1200" dirty="0" smtClean="0"/>
            <a:t> pisamos o nos ubicamos en la cebra afectando la movilidad del peatón. </a:t>
          </a:r>
          <a:endParaRPr lang="es-ES" sz="900" kern="1200" dirty="0">
            <a:latin typeface="Corbel" panose="020B0503020204020204" pitchFamily="34" charset="0"/>
          </a:endParaRPr>
        </a:p>
        <a:p>
          <a:pPr marL="57150" lvl="1" indent="-57150" algn="l" defTabSz="400050">
            <a:lnSpc>
              <a:spcPct val="90000"/>
            </a:lnSpc>
            <a:spcBef>
              <a:spcPct val="0"/>
            </a:spcBef>
            <a:spcAft>
              <a:spcPct val="15000"/>
            </a:spcAft>
            <a:buChar char="••"/>
          </a:pPr>
          <a:r>
            <a:rPr lang="es-ES_tradnl" sz="900" kern="1200" dirty="0" smtClean="0"/>
            <a:t>No respetar las normas y señales (no respetar el semáforo, giros prohibidos, se conduce en zigzag, etc.) de tránsito. </a:t>
          </a:r>
          <a:endParaRPr lang="es-CO" sz="900" kern="1200" dirty="0"/>
        </a:p>
        <a:p>
          <a:pPr marL="57150" lvl="1" indent="-57150" algn="l" defTabSz="400050">
            <a:lnSpc>
              <a:spcPct val="90000"/>
            </a:lnSpc>
            <a:spcBef>
              <a:spcPct val="0"/>
            </a:spcBef>
            <a:spcAft>
              <a:spcPct val="15000"/>
            </a:spcAft>
            <a:buChar char="••"/>
          </a:pPr>
          <a:r>
            <a:rPr lang="es-ES_tradnl" sz="900" kern="1200" dirty="0" smtClean="0"/>
            <a:t>Cuando se acelera en las horas pico (6 a.m., 12 p.m. y 6 p.m.). </a:t>
          </a:r>
          <a:endParaRPr lang="es-CO" sz="900" kern="1200" dirty="0"/>
        </a:p>
        <a:p>
          <a:pPr marL="57150" lvl="1" indent="-57150" algn="l" defTabSz="400050">
            <a:lnSpc>
              <a:spcPct val="90000"/>
            </a:lnSpc>
            <a:spcBef>
              <a:spcPct val="0"/>
            </a:spcBef>
            <a:spcAft>
              <a:spcPct val="15000"/>
            </a:spcAft>
            <a:buChar char="••"/>
          </a:pPr>
          <a:r>
            <a:rPr lang="es-ES_tradnl" sz="900" kern="1200" dirty="0" smtClean="0"/>
            <a:t>La costumbre de llevar sobre cupo (más de dos pasajeros y los niños).</a:t>
          </a:r>
          <a:endParaRPr lang="es-CO" sz="900" kern="1200" dirty="0"/>
        </a:p>
        <a:p>
          <a:pPr marL="57150" lvl="1" indent="-57150" algn="l" defTabSz="400050">
            <a:lnSpc>
              <a:spcPct val="90000"/>
            </a:lnSpc>
            <a:spcBef>
              <a:spcPct val="0"/>
            </a:spcBef>
            <a:spcAft>
              <a:spcPct val="15000"/>
            </a:spcAft>
            <a:buChar char="••"/>
          </a:pPr>
          <a:r>
            <a:rPr lang="es-ES_tradnl" sz="900" kern="1200" smtClean="0"/>
            <a:t>No llevar al pasajero con el casco. </a:t>
          </a:r>
          <a:endParaRPr lang="es-CO" sz="900" kern="1200"/>
        </a:p>
        <a:p>
          <a:pPr marL="57150" lvl="1" indent="-57150" algn="l" defTabSz="400050">
            <a:lnSpc>
              <a:spcPct val="90000"/>
            </a:lnSpc>
            <a:spcBef>
              <a:spcPct val="0"/>
            </a:spcBef>
            <a:spcAft>
              <a:spcPct val="15000"/>
            </a:spcAft>
            <a:buChar char="••"/>
          </a:pPr>
          <a:r>
            <a:rPr lang="es-ES_tradnl" sz="900" kern="1200" smtClean="0"/>
            <a:t>No revisar y usar los elementos de seguridad normativos. </a:t>
          </a:r>
          <a:endParaRPr lang="es-CO" sz="900" kern="1200"/>
        </a:p>
        <a:p>
          <a:pPr marL="57150" lvl="1" indent="-57150" algn="l" defTabSz="400050">
            <a:lnSpc>
              <a:spcPct val="90000"/>
            </a:lnSpc>
            <a:spcBef>
              <a:spcPct val="0"/>
            </a:spcBef>
            <a:spcAft>
              <a:spcPct val="15000"/>
            </a:spcAft>
            <a:buChar char="••"/>
          </a:pPr>
          <a:r>
            <a:rPr lang="es-ES_tradnl" sz="900" kern="1200" smtClean="0"/>
            <a:t>El uso inadecuado de la motocicleta como medio de transporte de carga (para llevar bolsas, mercado y otras cosas). </a:t>
          </a:r>
          <a:endParaRPr lang="es-CO" sz="900" kern="1200"/>
        </a:p>
        <a:p>
          <a:pPr marL="57150" lvl="1" indent="-57150" algn="l" defTabSz="400050">
            <a:lnSpc>
              <a:spcPct val="90000"/>
            </a:lnSpc>
            <a:spcBef>
              <a:spcPct val="0"/>
            </a:spcBef>
            <a:spcAft>
              <a:spcPct val="15000"/>
            </a:spcAft>
            <a:buChar char="••"/>
          </a:pPr>
          <a:r>
            <a:rPr lang="es-ES_tradnl" sz="900" kern="1200" smtClean="0"/>
            <a:t>Uso inadecuado de los carriles (se utiliza el izquierdo cuando debería utilizarse la derecha), porque el carril derecho está ocupado por empresas que prestan diferentes servicios (talleres mecánicos, ventas y transporte público). </a:t>
          </a:r>
          <a:endParaRPr lang="es-CO" sz="900" kern="1200"/>
        </a:p>
        <a:p>
          <a:pPr marL="57150" lvl="1" indent="-57150" algn="l" defTabSz="400050">
            <a:lnSpc>
              <a:spcPct val="90000"/>
            </a:lnSpc>
            <a:spcBef>
              <a:spcPct val="0"/>
            </a:spcBef>
            <a:spcAft>
              <a:spcPct val="15000"/>
            </a:spcAft>
            <a:buChar char="••"/>
          </a:pPr>
          <a:r>
            <a:rPr lang="es-ES_tradnl" sz="900" kern="1200" smtClean="0"/>
            <a:t>La imprudencia en la conducción de la moto. </a:t>
          </a:r>
          <a:endParaRPr lang="es-CO" sz="900" kern="1200"/>
        </a:p>
        <a:p>
          <a:pPr marL="57150" lvl="1" indent="-57150" algn="l" defTabSz="400050">
            <a:lnSpc>
              <a:spcPct val="90000"/>
            </a:lnSpc>
            <a:spcBef>
              <a:spcPct val="0"/>
            </a:spcBef>
            <a:spcAft>
              <a:spcPct val="15000"/>
            </a:spcAft>
            <a:buChar char="••"/>
          </a:pPr>
          <a:r>
            <a:rPr lang="es-ES_tradnl" sz="900" kern="1200" smtClean="0"/>
            <a:t>Quienes asumen la conducción de la moto no pasaron por un proceso de aprendizaje debido. </a:t>
          </a:r>
          <a:endParaRPr lang="es-CO" sz="900" kern="1200"/>
        </a:p>
        <a:p>
          <a:pPr marL="57150" lvl="1" indent="-57150" algn="l" defTabSz="400050">
            <a:lnSpc>
              <a:spcPct val="90000"/>
            </a:lnSpc>
            <a:spcBef>
              <a:spcPct val="0"/>
            </a:spcBef>
            <a:spcAft>
              <a:spcPct val="15000"/>
            </a:spcAft>
            <a:buChar char="••"/>
          </a:pPr>
          <a:r>
            <a:rPr lang="es-ES_tradnl" sz="900" kern="1200" dirty="0" smtClean="0"/>
            <a:t>El uso del celular durante la conducción (usando el WhatsApp, escuchando música, etc.). </a:t>
          </a:r>
          <a:endParaRPr lang="es-CO" sz="900" kern="1200" dirty="0"/>
        </a:p>
      </dsp:txBody>
      <dsp:txXfrm>
        <a:off x="2698" y="575956"/>
        <a:ext cx="2631133" cy="5002762"/>
      </dsp:txXfrm>
    </dsp:sp>
    <dsp:sp modelId="{68B6D372-6176-4B4D-A175-010DF04BFFA1}">
      <dsp:nvSpPr>
        <dsp:cNvPr id="0" name=""/>
        <dsp:cNvSpPr/>
      </dsp:nvSpPr>
      <dsp:spPr>
        <a:xfrm>
          <a:off x="3002191" y="118443"/>
          <a:ext cx="2631133" cy="457513"/>
        </a:xfrm>
        <a:prstGeom prst="rect">
          <a:avLst/>
        </a:prstGeom>
        <a:solidFill>
          <a:schemeClr val="accent5">
            <a:lumMod val="75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lvl="0" algn="ctr" defTabSz="400050">
            <a:lnSpc>
              <a:spcPct val="90000"/>
            </a:lnSpc>
            <a:spcBef>
              <a:spcPct val="0"/>
            </a:spcBef>
            <a:spcAft>
              <a:spcPct val="35000"/>
            </a:spcAft>
          </a:pPr>
          <a:r>
            <a:rPr lang="es-ES_tradnl" sz="900" b="1" kern="1200" dirty="0" smtClean="0">
              <a:latin typeface="Corbel" panose="020B0503020204020204" pitchFamily="34" charset="0"/>
            </a:rPr>
            <a:t>¿Qué condiciones externas afectan nuestra movilidad y seguridad vial como actores de la vía?</a:t>
          </a:r>
          <a:endParaRPr lang="es-ES" sz="900" kern="1200" dirty="0">
            <a:latin typeface="Corbel" panose="020B0503020204020204" pitchFamily="34" charset="0"/>
          </a:endParaRPr>
        </a:p>
      </dsp:txBody>
      <dsp:txXfrm>
        <a:off x="3002191" y="118443"/>
        <a:ext cx="2631133" cy="457513"/>
      </dsp:txXfrm>
    </dsp:sp>
    <dsp:sp modelId="{A484101A-24DC-429C-B0E0-EA1CD6ACAE16}">
      <dsp:nvSpPr>
        <dsp:cNvPr id="0" name=""/>
        <dsp:cNvSpPr/>
      </dsp:nvSpPr>
      <dsp:spPr>
        <a:xfrm>
          <a:off x="3002191" y="575956"/>
          <a:ext cx="2631133" cy="5002762"/>
        </a:xfrm>
        <a:prstGeom prst="rect">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s-CO" sz="900" kern="1200" dirty="0" smtClean="0"/>
            <a:t>Las empresas de enseñanza no cumplen con las capacitaciones debidas y rigurosas a la hora de certificar a los conductores. </a:t>
          </a:r>
          <a:endParaRPr lang="es-ES" sz="900" kern="1200" dirty="0">
            <a:latin typeface="Corbel" panose="020B0503020204020204" pitchFamily="34" charset="0"/>
          </a:endParaRPr>
        </a:p>
        <a:p>
          <a:pPr marL="57150" lvl="1" indent="-57150" algn="l" defTabSz="400050">
            <a:lnSpc>
              <a:spcPct val="90000"/>
            </a:lnSpc>
            <a:spcBef>
              <a:spcPct val="0"/>
            </a:spcBef>
            <a:spcAft>
              <a:spcPct val="15000"/>
            </a:spcAft>
            <a:buChar char="••"/>
          </a:pPr>
          <a:r>
            <a:rPr lang="es-CO" sz="900" kern="1200" smtClean="0"/>
            <a:t>Se expiden las licencias de conducción prevaleciendo el interés económico (irresponsabilidad por parte de las empresas). </a:t>
          </a:r>
          <a:endParaRPr lang="es-CO" sz="900" kern="1200"/>
        </a:p>
        <a:p>
          <a:pPr marL="57150" lvl="1" indent="-57150" algn="l" defTabSz="400050">
            <a:lnSpc>
              <a:spcPct val="90000"/>
            </a:lnSpc>
            <a:spcBef>
              <a:spcPct val="0"/>
            </a:spcBef>
            <a:spcAft>
              <a:spcPct val="15000"/>
            </a:spcAft>
            <a:buChar char="••"/>
          </a:pPr>
          <a:r>
            <a:rPr lang="es-CO" sz="900" kern="1200" smtClean="0"/>
            <a:t>El mal servicio del transporte público hace que se genere más el transporte ilegal, sumado al deterioro del parque automotor. </a:t>
          </a:r>
          <a:endParaRPr lang="es-CO" sz="900" kern="1200"/>
        </a:p>
        <a:p>
          <a:pPr marL="57150" lvl="1" indent="-57150" algn="l" defTabSz="400050">
            <a:lnSpc>
              <a:spcPct val="90000"/>
            </a:lnSpc>
            <a:spcBef>
              <a:spcPct val="0"/>
            </a:spcBef>
            <a:spcAft>
              <a:spcPct val="15000"/>
            </a:spcAft>
            <a:buChar char="••"/>
          </a:pPr>
          <a:r>
            <a:rPr lang="es-CO" sz="900" kern="1200" smtClean="0"/>
            <a:t>Sobre población de motos en la ciudad. </a:t>
          </a:r>
          <a:endParaRPr lang="es-CO" sz="900" kern="1200"/>
        </a:p>
        <a:p>
          <a:pPr marL="57150" lvl="1" indent="-57150" algn="l" defTabSz="400050">
            <a:lnSpc>
              <a:spcPct val="90000"/>
            </a:lnSpc>
            <a:spcBef>
              <a:spcPct val="0"/>
            </a:spcBef>
            <a:spcAft>
              <a:spcPct val="15000"/>
            </a:spcAft>
            <a:buChar char="••"/>
          </a:pPr>
          <a:r>
            <a:rPr lang="es-CO" sz="900" kern="1200" smtClean="0"/>
            <a:t>La animadversión de algunos conductores de automóviles y de transporte público que “les tiran el carro encima”. </a:t>
          </a:r>
          <a:endParaRPr lang="es-CO" sz="900" kern="1200"/>
        </a:p>
        <a:p>
          <a:pPr marL="57150" lvl="1" indent="-57150" algn="l" defTabSz="400050">
            <a:lnSpc>
              <a:spcPct val="90000"/>
            </a:lnSpc>
            <a:spcBef>
              <a:spcPct val="0"/>
            </a:spcBef>
            <a:spcAft>
              <a:spcPct val="15000"/>
            </a:spcAft>
            <a:buChar char="••"/>
          </a:pPr>
          <a:r>
            <a:rPr lang="es-CO" sz="900" kern="1200" smtClean="0"/>
            <a:t>Los pequeños monopolios de motos que entregan los vehículos a personas sin experiencia y sin licencia. </a:t>
          </a:r>
          <a:endParaRPr lang="es-CO" sz="900" kern="1200"/>
        </a:p>
        <a:p>
          <a:pPr marL="57150" lvl="1" indent="-57150" algn="l" defTabSz="400050">
            <a:lnSpc>
              <a:spcPct val="90000"/>
            </a:lnSpc>
            <a:spcBef>
              <a:spcPct val="0"/>
            </a:spcBef>
            <a:spcAft>
              <a:spcPct val="15000"/>
            </a:spcAft>
            <a:buChar char="••"/>
          </a:pPr>
          <a:r>
            <a:rPr lang="es-CO" sz="900" kern="1200" smtClean="0"/>
            <a:t>Oportunismo generado por la actividad económica del mototaxismo que se aprovecha por personas foráneas. </a:t>
          </a:r>
          <a:endParaRPr lang="es-CO" sz="900" kern="1200"/>
        </a:p>
        <a:p>
          <a:pPr marL="57150" lvl="1" indent="-57150" algn="l" defTabSz="400050">
            <a:lnSpc>
              <a:spcPct val="90000"/>
            </a:lnSpc>
            <a:spcBef>
              <a:spcPct val="0"/>
            </a:spcBef>
            <a:spcAft>
              <a:spcPct val="15000"/>
            </a:spcAft>
            <a:buChar char="••"/>
          </a:pPr>
          <a:r>
            <a:rPr lang="es-CO" sz="900" kern="1200" smtClean="0"/>
            <a:t>El no acercamiento de la institucionalidad para controlar los vehículos y transportadores informales de otras ciudades. </a:t>
          </a:r>
          <a:endParaRPr lang="es-CO" sz="900" kern="1200"/>
        </a:p>
        <a:p>
          <a:pPr marL="57150" lvl="1" indent="-57150" algn="l" defTabSz="400050">
            <a:lnSpc>
              <a:spcPct val="90000"/>
            </a:lnSpc>
            <a:spcBef>
              <a:spcPct val="0"/>
            </a:spcBef>
            <a:spcAft>
              <a:spcPct val="15000"/>
            </a:spcAft>
            <a:buChar char="••"/>
          </a:pPr>
          <a:r>
            <a:rPr lang="es-CO" sz="900" kern="1200" smtClean="0"/>
            <a:t>La actividad del mototaxismo nace de problemáticas económicas que atraviesa la ciudad (poca oferta laboral).</a:t>
          </a:r>
          <a:endParaRPr lang="es-CO" sz="900" kern="1200"/>
        </a:p>
        <a:p>
          <a:pPr marL="57150" lvl="1" indent="-57150" algn="l" defTabSz="400050">
            <a:lnSpc>
              <a:spcPct val="90000"/>
            </a:lnSpc>
            <a:spcBef>
              <a:spcPct val="0"/>
            </a:spcBef>
            <a:spcAft>
              <a:spcPct val="15000"/>
            </a:spcAft>
            <a:buChar char="••"/>
          </a:pPr>
          <a:r>
            <a:rPr lang="es-CO" sz="900" kern="1200" smtClean="0"/>
            <a:t>Oportunidades fallidas con las administraciones municipales anteriores para implementar proyectos económicos y laborales para salir de la informalidad (proyectos no desarrollados y el dinero fue robado). </a:t>
          </a:r>
          <a:endParaRPr lang="es-CO" sz="900" kern="1200"/>
        </a:p>
        <a:p>
          <a:pPr marL="57150" lvl="1" indent="-57150" algn="l" defTabSz="400050">
            <a:lnSpc>
              <a:spcPct val="90000"/>
            </a:lnSpc>
            <a:spcBef>
              <a:spcPct val="0"/>
            </a:spcBef>
            <a:spcAft>
              <a:spcPct val="15000"/>
            </a:spcAft>
            <a:buChar char="••"/>
          </a:pPr>
          <a:r>
            <a:rPr lang="es-CO" sz="900" kern="1200" smtClean="0"/>
            <a:t>Presencia de los mecánicos en la Cra. 28 y la Cra. 36 que no solo se toman la acera sino también la carretera. </a:t>
          </a:r>
          <a:endParaRPr lang="es-CO" sz="900" kern="1200"/>
        </a:p>
        <a:p>
          <a:pPr marL="57150" lvl="1" indent="-57150" algn="l" defTabSz="400050">
            <a:lnSpc>
              <a:spcPct val="90000"/>
            </a:lnSpc>
            <a:spcBef>
              <a:spcPct val="0"/>
            </a:spcBef>
            <a:spcAft>
              <a:spcPct val="15000"/>
            </a:spcAft>
            <a:buChar char="••"/>
          </a:pPr>
          <a:r>
            <a:rPr lang="es-CO" sz="900" kern="1200" smtClean="0"/>
            <a:t>No se controla el uso del celular cuando se está conduciendo. </a:t>
          </a:r>
          <a:endParaRPr lang="es-CO" sz="900" kern="1200"/>
        </a:p>
        <a:p>
          <a:pPr marL="57150" lvl="1" indent="-57150" algn="l" defTabSz="400050">
            <a:lnSpc>
              <a:spcPct val="90000"/>
            </a:lnSpc>
            <a:spcBef>
              <a:spcPct val="0"/>
            </a:spcBef>
            <a:spcAft>
              <a:spcPct val="15000"/>
            </a:spcAft>
            <a:buChar char="••"/>
          </a:pPr>
          <a:r>
            <a:rPr lang="es-CO" sz="900" kern="1200" smtClean="0"/>
            <a:t>El 80% de ciclistas son imprudentes y no respetan las normas de tránsito. </a:t>
          </a:r>
          <a:endParaRPr lang="es-CO" sz="900" kern="1200"/>
        </a:p>
        <a:p>
          <a:pPr marL="57150" lvl="1" indent="-57150" algn="l" defTabSz="400050">
            <a:lnSpc>
              <a:spcPct val="90000"/>
            </a:lnSpc>
            <a:spcBef>
              <a:spcPct val="0"/>
            </a:spcBef>
            <a:spcAft>
              <a:spcPct val="15000"/>
            </a:spcAft>
            <a:buChar char="••"/>
          </a:pPr>
          <a:r>
            <a:rPr lang="es-CO" sz="900" kern="1200" dirty="0" smtClean="0"/>
            <a:t>Falta de vías adecuadas. </a:t>
          </a:r>
          <a:endParaRPr lang="es-CO" sz="900" kern="1200" dirty="0"/>
        </a:p>
      </dsp:txBody>
      <dsp:txXfrm>
        <a:off x="3002191" y="575956"/>
        <a:ext cx="2631133" cy="5002762"/>
      </dsp:txXfrm>
    </dsp:sp>
    <dsp:sp modelId="{683E7550-80C5-49F5-A2E4-3F0936BA89D7}">
      <dsp:nvSpPr>
        <dsp:cNvPr id="0" name=""/>
        <dsp:cNvSpPr/>
      </dsp:nvSpPr>
      <dsp:spPr>
        <a:xfrm>
          <a:off x="6001683" y="118443"/>
          <a:ext cx="2631133" cy="457513"/>
        </a:xfrm>
        <a:prstGeom prst="rect">
          <a:avLst/>
        </a:prstGeom>
        <a:solidFill>
          <a:schemeClr val="accent3">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lvl="0" algn="ctr" defTabSz="400050">
            <a:lnSpc>
              <a:spcPct val="90000"/>
            </a:lnSpc>
            <a:spcBef>
              <a:spcPct val="0"/>
            </a:spcBef>
            <a:spcAft>
              <a:spcPct val="35000"/>
            </a:spcAft>
          </a:pPr>
          <a:r>
            <a:rPr lang="es-ES_tradnl" sz="900" b="1" kern="1200" dirty="0" smtClean="0">
              <a:latin typeface="Corbel" panose="020B0503020204020204" pitchFamily="34" charset="0"/>
            </a:rPr>
            <a:t>¿Qué somos capaces de hacer como </a:t>
          </a:r>
          <a:r>
            <a:rPr lang="es-ES_tradnl" sz="900" b="1" kern="1200" dirty="0" err="1" smtClean="0">
              <a:latin typeface="Corbel" panose="020B0503020204020204" pitchFamily="34" charset="0"/>
            </a:rPr>
            <a:t>asomototaxistas</a:t>
          </a:r>
          <a:r>
            <a:rPr lang="es-ES_tradnl" sz="900" b="1" kern="1200" dirty="0" smtClean="0">
              <a:latin typeface="Corbel" panose="020B0503020204020204" pitchFamily="34" charset="0"/>
            </a:rPr>
            <a:t> para mejorar la seguridad y la movilidad vial de Barrancabermeja?</a:t>
          </a:r>
          <a:endParaRPr lang="es-ES" sz="900" kern="1200" dirty="0">
            <a:latin typeface="Corbel" panose="020B0503020204020204" pitchFamily="34" charset="0"/>
          </a:endParaRPr>
        </a:p>
      </dsp:txBody>
      <dsp:txXfrm>
        <a:off x="6001683" y="118443"/>
        <a:ext cx="2631133" cy="457513"/>
      </dsp:txXfrm>
    </dsp:sp>
    <dsp:sp modelId="{03912A38-5C38-4946-8A26-03C64807F218}">
      <dsp:nvSpPr>
        <dsp:cNvPr id="0" name=""/>
        <dsp:cNvSpPr/>
      </dsp:nvSpPr>
      <dsp:spPr>
        <a:xfrm>
          <a:off x="6001683" y="575956"/>
          <a:ext cx="2631133" cy="5002762"/>
        </a:xfrm>
        <a:prstGeom prst="rect">
          <a:avLst/>
        </a:prstGeom>
        <a:solidFill>
          <a:schemeClr val="accent3">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s-CO" sz="900" kern="1200" dirty="0" smtClean="0"/>
            <a:t>Ser parte de la solución al problema del transporte informal para controlar la presencia de foráneos y mejorar las relaciones con los alféreces. </a:t>
          </a:r>
          <a:endParaRPr lang="es-ES" sz="900" kern="1200" dirty="0">
            <a:latin typeface="Corbel" panose="020B0503020204020204" pitchFamily="34" charset="0"/>
          </a:endParaRPr>
        </a:p>
        <a:p>
          <a:pPr marL="57150" lvl="1" indent="-57150" algn="l" defTabSz="400050">
            <a:lnSpc>
              <a:spcPct val="90000"/>
            </a:lnSpc>
            <a:spcBef>
              <a:spcPct val="0"/>
            </a:spcBef>
            <a:spcAft>
              <a:spcPct val="15000"/>
            </a:spcAft>
            <a:buChar char="••"/>
          </a:pPr>
          <a:r>
            <a:rPr lang="es-CO" sz="900" kern="1200" smtClean="0"/>
            <a:t>Respetar las normas de tránsito y mejorar el comportamiento en la vía.</a:t>
          </a:r>
          <a:endParaRPr lang="es-CO" sz="900" kern="1200"/>
        </a:p>
        <a:p>
          <a:pPr marL="57150" lvl="1" indent="-57150" algn="l" defTabSz="400050">
            <a:lnSpc>
              <a:spcPct val="90000"/>
            </a:lnSpc>
            <a:spcBef>
              <a:spcPct val="0"/>
            </a:spcBef>
            <a:spcAft>
              <a:spcPct val="15000"/>
            </a:spcAft>
            <a:buChar char="••"/>
          </a:pPr>
          <a:r>
            <a:rPr lang="es-CO" sz="900" kern="1200" smtClean="0"/>
            <a:t>Asumirnos como actor vial y mejorar nuestra actitud como conductores de motos. </a:t>
          </a:r>
          <a:endParaRPr lang="es-CO" sz="900" kern="1200"/>
        </a:p>
        <a:p>
          <a:pPr marL="57150" lvl="1" indent="-57150" algn="l" defTabSz="400050">
            <a:lnSpc>
              <a:spcPct val="90000"/>
            </a:lnSpc>
            <a:spcBef>
              <a:spcPct val="0"/>
            </a:spcBef>
            <a:spcAft>
              <a:spcPct val="15000"/>
            </a:spcAft>
            <a:buChar char="••"/>
          </a:pPr>
          <a:r>
            <a:rPr lang="es-CO" sz="900" kern="1200" dirty="0" smtClean="0"/>
            <a:t>Como asociaciones nos comprometemos a presentar propuestas serias ante la administración municipal, para revisar planes de </a:t>
          </a:r>
          <a:r>
            <a:rPr lang="es-CO" sz="900" kern="1200" dirty="0" err="1" smtClean="0"/>
            <a:t>alternatividad</a:t>
          </a:r>
          <a:r>
            <a:rPr lang="es-CO" sz="900" kern="1200" dirty="0" smtClean="0"/>
            <a:t> laboral. </a:t>
          </a:r>
          <a:endParaRPr lang="es-CO" sz="900" kern="1200" dirty="0"/>
        </a:p>
        <a:p>
          <a:pPr marL="57150" lvl="1" indent="-57150" algn="l" defTabSz="400050">
            <a:lnSpc>
              <a:spcPct val="90000"/>
            </a:lnSpc>
            <a:spcBef>
              <a:spcPct val="0"/>
            </a:spcBef>
            <a:spcAft>
              <a:spcPct val="15000"/>
            </a:spcAft>
            <a:buChar char="••"/>
          </a:pPr>
          <a:r>
            <a:rPr lang="es-CO" sz="900" kern="1200" dirty="0" smtClean="0"/>
            <a:t>Como asociaciones nos comprometemos a no ejercer el </a:t>
          </a:r>
          <a:r>
            <a:rPr lang="es-CO" sz="900" kern="1200" dirty="0" err="1" smtClean="0"/>
            <a:t>mototaxismo</a:t>
          </a:r>
          <a:r>
            <a:rPr lang="es-CO" sz="900" kern="1200" dirty="0" smtClean="0"/>
            <a:t> siempre y cuando encontremos una propuesta laboral alternativa seria. </a:t>
          </a:r>
          <a:endParaRPr lang="es-CO" sz="900" kern="1200" dirty="0"/>
        </a:p>
      </dsp:txBody>
      <dsp:txXfrm>
        <a:off x="6001683" y="575956"/>
        <a:ext cx="2631133" cy="500276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AD691-8114-4CFE-AF83-88B4CD7BC0A9}" type="datetimeFigureOut">
              <a:rPr lang="es-CO" smtClean="0"/>
              <a:t>21/07/16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1E302-23E7-4584-A2F6-CD2DA5C7BAE0}" type="slidenum">
              <a:rPr lang="es-CO" smtClean="0"/>
              <a:t>‹Nr.›</a:t>
            </a:fld>
            <a:endParaRPr lang="es-CO"/>
          </a:p>
        </p:txBody>
      </p:sp>
    </p:spTree>
    <p:extLst>
      <p:ext uri="{BB962C8B-B14F-4D97-AF65-F5344CB8AC3E}">
        <p14:creationId xmlns:p14="http://schemas.microsoft.com/office/powerpoint/2010/main" val="412273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40</a:t>
            </a:fld>
            <a:endParaRPr lang="es-CO"/>
          </a:p>
        </p:txBody>
      </p:sp>
    </p:spTree>
    <p:extLst>
      <p:ext uri="{BB962C8B-B14F-4D97-AF65-F5344CB8AC3E}">
        <p14:creationId xmlns:p14="http://schemas.microsoft.com/office/powerpoint/2010/main" val="2212562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49</a:t>
            </a:fld>
            <a:endParaRPr lang="es-CO"/>
          </a:p>
        </p:txBody>
      </p:sp>
    </p:spTree>
    <p:extLst>
      <p:ext uri="{BB962C8B-B14F-4D97-AF65-F5344CB8AC3E}">
        <p14:creationId xmlns:p14="http://schemas.microsoft.com/office/powerpoint/2010/main" val="1143997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50</a:t>
            </a:fld>
            <a:endParaRPr lang="es-CO"/>
          </a:p>
        </p:txBody>
      </p:sp>
    </p:spTree>
    <p:extLst>
      <p:ext uri="{BB962C8B-B14F-4D97-AF65-F5344CB8AC3E}">
        <p14:creationId xmlns:p14="http://schemas.microsoft.com/office/powerpoint/2010/main" val="239595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51</a:t>
            </a:fld>
            <a:endParaRPr lang="es-CO"/>
          </a:p>
        </p:txBody>
      </p:sp>
    </p:spTree>
    <p:extLst>
      <p:ext uri="{BB962C8B-B14F-4D97-AF65-F5344CB8AC3E}">
        <p14:creationId xmlns:p14="http://schemas.microsoft.com/office/powerpoint/2010/main" val="5322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52</a:t>
            </a:fld>
            <a:endParaRPr lang="es-CO"/>
          </a:p>
        </p:txBody>
      </p:sp>
    </p:spTree>
    <p:extLst>
      <p:ext uri="{BB962C8B-B14F-4D97-AF65-F5344CB8AC3E}">
        <p14:creationId xmlns:p14="http://schemas.microsoft.com/office/powerpoint/2010/main" val="3762385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53</a:t>
            </a:fld>
            <a:endParaRPr lang="es-CO"/>
          </a:p>
        </p:txBody>
      </p:sp>
    </p:spTree>
    <p:extLst>
      <p:ext uri="{BB962C8B-B14F-4D97-AF65-F5344CB8AC3E}">
        <p14:creationId xmlns:p14="http://schemas.microsoft.com/office/powerpoint/2010/main" val="1866856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54</a:t>
            </a:fld>
            <a:endParaRPr lang="es-CO"/>
          </a:p>
        </p:txBody>
      </p:sp>
    </p:spTree>
    <p:extLst>
      <p:ext uri="{BB962C8B-B14F-4D97-AF65-F5344CB8AC3E}">
        <p14:creationId xmlns:p14="http://schemas.microsoft.com/office/powerpoint/2010/main" val="3283949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55</a:t>
            </a:fld>
            <a:endParaRPr lang="es-CO"/>
          </a:p>
        </p:txBody>
      </p:sp>
    </p:spTree>
    <p:extLst>
      <p:ext uri="{BB962C8B-B14F-4D97-AF65-F5344CB8AC3E}">
        <p14:creationId xmlns:p14="http://schemas.microsoft.com/office/powerpoint/2010/main" val="1224575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56</a:t>
            </a:fld>
            <a:endParaRPr lang="es-CO"/>
          </a:p>
        </p:txBody>
      </p:sp>
    </p:spTree>
    <p:extLst>
      <p:ext uri="{BB962C8B-B14F-4D97-AF65-F5344CB8AC3E}">
        <p14:creationId xmlns:p14="http://schemas.microsoft.com/office/powerpoint/2010/main" val="318872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57</a:t>
            </a:fld>
            <a:endParaRPr lang="es-CO"/>
          </a:p>
        </p:txBody>
      </p:sp>
    </p:spTree>
    <p:extLst>
      <p:ext uri="{BB962C8B-B14F-4D97-AF65-F5344CB8AC3E}">
        <p14:creationId xmlns:p14="http://schemas.microsoft.com/office/powerpoint/2010/main" val="3141215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58</a:t>
            </a:fld>
            <a:endParaRPr lang="es-CO"/>
          </a:p>
        </p:txBody>
      </p:sp>
    </p:spTree>
    <p:extLst>
      <p:ext uri="{BB962C8B-B14F-4D97-AF65-F5344CB8AC3E}">
        <p14:creationId xmlns:p14="http://schemas.microsoft.com/office/powerpoint/2010/main" val="31040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41</a:t>
            </a:fld>
            <a:endParaRPr lang="es-CO"/>
          </a:p>
        </p:txBody>
      </p:sp>
    </p:spTree>
    <p:extLst>
      <p:ext uri="{BB962C8B-B14F-4D97-AF65-F5344CB8AC3E}">
        <p14:creationId xmlns:p14="http://schemas.microsoft.com/office/powerpoint/2010/main" val="921986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59</a:t>
            </a:fld>
            <a:endParaRPr lang="es-CO"/>
          </a:p>
        </p:txBody>
      </p:sp>
    </p:spTree>
    <p:extLst>
      <p:ext uri="{BB962C8B-B14F-4D97-AF65-F5344CB8AC3E}">
        <p14:creationId xmlns:p14="http://schemas.microsoft.com/office/powerpoint/2010/main" val="2796850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60</a:t>
            </a:fld>
            <a:endParaRPr lang="es-CO"/>
          </a:p>
        </p:txBody>
      </p:sp>
    </p:spTree>
    <p:extLst>
      <p:ext uri="{BB962C8B-B14F-4D97-AF65-F5344CB8AC3E}">
        <p14:creationId xmlns:p14="http://schemas.microsoft.com/office/powerpoint/2010/main" val="2482899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61</a:t>
            </a:fld>
            <a:endParaRPr lang="es-CO"/>
          </a:p>
        </p:txBody>
      </p:sp>
    </p:spTree>
    <p:extLst>
      <p:ext uri="{BB962C8B-B14F-4D97-AF65-F5344CB8AC3E}">
        <p14:creationId xmlns:p14="http://schemas.microsoft.com/office/powerpoint/2010/main" val="1419365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62</a:t>
            </a:fld>
            <a:endParaRPr lang="es-CO"/>
          </a:p>
        </p:txBody>
      </p:sp>
    </p:spTree>
    <p:extLst>
      <p:ext uri="{BB962C8B-B14F-4D97-AF65-F5344CB8AC3E}">
        <p14:creationId xmlns:p14="http://schemas.microsoft.com/office/powerpoint/2010/main" val="2050957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63</a:t>
            </a:fld>
            <a:endParaRPr lang="es-CO"/>
          </a:p>
        </p:txBody>
      </p:sp>
    </p:spTree>
    <p:extLst>
      <p:ext uri="{BB962C8B-B14F-4D97-AF65-F5344CB8AC3E}">
        <p14:creationId xmlns:p14="http://schemas.microsoft.com/office/powerpoint/2010/main" val="3449207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64</a:t>
            </a:fld>
            <a:endParaRPr lang="es-CO"/>
          </a:p>
        </p:txBody>
      </p:sp>
    </p:spTree>
    <p:extLst>
      <p:ext uri="{BB962C8B-B14F-4D97-AF65-F5344CB8AC3E}">
        <p14:creationId xmlns:p14="http://schemas.microsoft.com/office/powerpoint/2010/main" val="2400427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65</a:t>
            </a:fld>
            <a:endParaRPr lang="es-CO"/>
          </a:p>
        </p:txBody>
      </p:sp>
    </p:spTree>
    <p:extLst>
      <p:ext uri="{BB962C8B-B14F-4D97-AF65-F5344CB8AC3E}">
        <p14:creationId xmlns:p14="http://schemas.microsoft.com/office/powerpoint/2010/main" val="2457874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66</a:t>
            </a:fld>
            <a:endParaRPr lang="es-CO"/>
          </a:p>
        </p:txBody>
      </p:sp>
    </p:spTree>
    <p:extLst>
      <p:ext uri="{BB962C8B-B14F-4D97-AF65-F5344CB8AC3E}">
        <p14:creationId xmlns:p14="http://schemas.microsoft.com/office/powerpoint/2010/main" val="2919401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67</a:t>
            </a:fld>
            <a:endParaRPr lang="es-CO"/>
          </a:p>
        </p:txBody>
      </p:sp>
    </p:spTree>
    <p:extLst>
      <p:ext uri="{BB962C8B-B14F-4D97-AF65-F5344CB8AC3E}">
        <p14:creationId xmlns:p14="http://schemas.microsoft.com/office/powerpoint/2010/main" val="342541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68</a:t>
            </a:fld>
            <a:endParaRPr lang="es-CO"/>
          </a:p>
        </p:txBody>
      </p:sp>
    </p:spTree>
    <p:extLst>
      <p:ext uri="{BB962C8B-B14F-4D97-AF65-F5344CB8AC3E}">
        <p14:creationId xmlns:p14="http://schemas.microsoft.com/office/powerpoint/2010/main" val="391035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42</a:t>
            </a:fld>
            <a:endParaRPr lang="es-CO"/>
          </a:p>
        </p:txBody>
      </p:sp>
    </p:spTree>
    <p:extLst>
      <p:ext uri="{BB962C8B-B14F-4D97-AF65-F5344CB8AC3E}">
        <p14:creationId xmlns:p14="http://schemas.microsoft.com/office/powerpoint/2010/main" val="2699494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69</a:t>
            </a:fld>
            <a:endParaRPr lang="es-CO"/>
          </a:p>
        </p:txBody>
      </p:sp>
    </p:spTree>
    <p:extLst>
      <p:ext uri="{BB962C8B-B14F-4D97-AF65-F5344CB8AC3E}">
        <p14:creationId xmlns:p14="http://schemas.microsoft.com/office/powerpoint/2010/main" val="375477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70</a:t>
            </a:fld>
            <a:endParaRPr lang="es-CO"/>
          </a:p>
        </p:txBody>
      </p:sp>
    </p:spTree>
    <p:extLst>
      <p:ext uri="{BB962C8B-B14F-4D97-AF65-F5344CB8AC3E}">
        <p14:creationId xmlns:p14="http://schemas.microsoft.com/office/powerpoint/2010/main" val="318972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71</a:t>
            </a:fld>
            <a:endParaRPr lang="es-CO"/>
          </a:p>
        </p:txBody>
      </p:sp>
    </p:spTree>
    <p:extLst>
      <p:ext uri="{BB962C8B-B14F-4D97-AF65-F5344CB8AC3E}">
        <p14:creationId xmlns:p14="http://schemas.microsoft.com/office/powerpoint/2010/main" val="1792348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72</a:t>
            </a:fld>
            <a:endParaRPr lang="es-CO"/>
          </a:p>
        </p:txBody>
      </p:sp>
    </p:spTree>
    <p:extLst>
      <p:ext uri="{BB962C8B-B14F-4D97-AF65-F5344CB8AC3E}">
        <p14:creationId xmlns:p14="http://schemas.microsoft.com/office/powerpoint/2010/main" val="3497461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73</a:t>
            </a:fld>
            <a:endParaRPr lang="es-CO"/>
          </a:p>
        </p:txBody>
      </p:sp>
    </p:spTree>
    <p:extLst>
      <p:ext uri="{BB962C8B-B14F-4D97-AF65-F5344CB8AC3E}">
        <p14:creationId xmlns:p14="http://schemas.microsoft.com/office/powerpoint/2010/main" val="769937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74</a:t>
            </a:fld>
            <a:endParaRPr lang="es-CO"/>
          </a:p>
        </p:txBody>
      </p:sp>
    </p:spTree>
    <p:extLst>
      <p:ext uri="{BB962C8B-B14F-4D97-AF65-F5344CB8AC3E}">
        <p14:creationId xmlns:p14="http://schemas.microsoft.com/office/powerpoint/2010/main" val="1052872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75</a:t>
            </a:fld>
            <a:endParaRPr lang="es-CO"/>
          </a:p>
        </p:txBody>
      </p:sp>
    </p:spTree>
    <p:extLst>
      <p:ext uri="{BB962C8B-B14F-4D97-AF65-F5344CB8AC3E}">
        <p14:creationId xmlns:p14="http://schemas.microsoft.com/office/powerpoint/2010/main" val="2757157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76</a:t>
            </a:fld>
            <a:endParaRPr lang="es-CO"/>
          </a:p>
        </p:txBody>
      </p:sp>
    </p:spTree>
    <p:extLst>
      <p:ext uri="{BB962C8B-B14F-4D97-AF65-F5344CB8AC3E}">
        <p14:creationId xmlns:p14="http://schemas.microsoft.com/office/powerpoint/2010/main" val="1806699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77</a:t>
            </a:fld>
            <a:endParaRPr lang="es-CO"/>
          </a:p>
        </p:txBody>
      </p:sp>
    </p:spTree>
    <p:extLst>
      <p:ext uri="{BB962C8B-B14F-4D97-AF65-F5344CB8AC3E}">
        <p14:creationId xmlns:p14="http://schemas.microsoft.com/office/powerpoint/2010/main" val="3632657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78</a:t>
            </a:fld>
            <a:endParaRPr lang="es-CO"/>
          </a:p>
        </p:txBody>
      </p:sp>
    </p:spTree>
    <p:extLst>
      <p:ext uri="{BB962C8B-B14F-4D97-AF65-F5344CB8AC3E}">
        <p14:creationId xmlns:p14="http://schemas.microsoft.com/office/powerpoint/2010/main" val="301195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43</a:t>
            </a:fld>
            <a:endParaRPr lang="es-CO"/>
          </a:p>
        </p:txBody>
      </p:sp>
    </p:spTree>
    <p:extLst>
      <p:ext uri="{BB962C8B-B14F-4D97-AF65-F5344CB8AC3E}">
        <p14:creationId xmlns:p14="http://schemas.microsoft.com/office/powerpoint/2010/main" val="749453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79</a:t>
            </a:fld>
            <a:endParaRPr lang="es-CO"/>
          </a:p>
        </p:txBody>
      </p:sp>
    </p:spTree>
    <p:extLst>
      <p:ext uri="{BB962C8B-B14F-4D97-AF65-F5344CB8AC3E}">
        <p14:creationId xmlns:p14="http://schemas.microsoft.com/office/powerpoint/2010/main" val="451441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80</a:t>
            </a:fld>
            <a:endParaRPr lang="es-CO"/>
          </a:p>
        </p:txBody>
      </p:sp>
    </p:spTree>
    <p:extLst>
      <p:ext uri="{BB962C8B-B14F-4D97-AF65-F5344CB8AC3E}">
        <p14:creationId xmlns:p14="http://schemas.microsoft.com/office/powerpoint/2010/main" val="4099451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81</a:t>
            </a:fld>
            <a:endParaRPr lang="es-CO"/>
          </a:p>
        </p:txBody>
      </p:sp>
    </p:spTree>
    <p:extLst>
      <p:ext uri="{BB962C8B-B14F-4D97-AF65-F5344CB8AC3E}">
        <p14:creationId xmlns:p14="http://schemas.microsoft.com/office/powerpoint/2010/main" val="3850048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82</a:t>
            </a:fld>
            <a:endParaRPr lang="es-CO"/>
          </a:p>
        </p:txBody>
      </p:sp>
    </p:spTree>
    <p:extLst>
      <p:ext uri="{BB962C8B-B14F-4D97-AF65-F5344CB8AC3E}">
        <p14:creationId xmlns:p14="http://schemas.microsoft.com/office/powerpoint/2010/main" val="3637975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83</a:t>
            </a:fld>
            <a:endParaRPr lang="es-CO"/>
          </a:p>
        </p:txBody>
      </p:sp>
    </p:spTree>
    <p:extLst>
      <p:ext uri="{BB962C8B-B14F-4D97-AF65-F5344CB8AC3E}">
        <p14:creationId xmlns:p14="http://schemas.microsoft.com/office/powerpoint/2010/main" val="526894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84</a:t>
            </a:fld>
            <a:endParaRPr lang="es-CO"/>
          </a:p>
        </p:txBody>
      </p:sp>
    </p:spTree>
    <p:extLst>
      <p:ext uri="{BB962C8B-B14F-4D97-AF65-F5344CB8AC3E}">
        <p14:creationId xmlns:p14="http://schemas.microsoft.com/office/powerpoint/2010/main" val="1747207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85</a:t>
            </a:fld>
            <a:endParaRPr lang="es-CO"/>
          </a:p>
        </p:txBody>
      </p:sp>
    </p:spTree>
    <p:extLst>
      <p:ext uri="{BB962C8B-B14F-4D97-AF65-F5344CB8AC3E}">
        <p14:creationId xmlns:p14="http://schemas.microsoft.com/office/powerpoint/2010/main" val="3359484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86</a:t>
            </a:fld>
            <a:endParaRPr lang="es-CO"/>
          </a:p>
        </p:txBody>
      </p:sp>
    </p:spTree>
    <p:extLst>
      <p:ext uri="{BB962C8B-B14F-4D97-AF65-F5344CB8AC3E}">
        <p14:creationId xmlns:p14="http://schemas.microsoft.com/office/powerpoint/2010/main" val="2313360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87</a:t>
            </a:fld>
            <a:endParaRPr lang="es-CO"/>
          </a:p>
        </p:txBody>
      </p:sp>
    </p:spTree>
    <p:extLst>
      <p:ext uri="{BB962C8B-B14F-4D97-AF65-F5344CB8AC3E}">
        <p14:creationId xmlns:p14="http://schemas.microsoft.com/office/powerpoint/2010/main" val="3637823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88</a:t>
            </a:fld>
            <a:endParaRPr lang="es-CO"/>
          </a:p>
        </p:txBody>
      </p:sp>
    </p:spTree>
    <p:extLst>
      <p:ext uri="{BB962C8B-B14F-4D97-AF65-F5344CB8AC3E}">
        <p14:creationId xmlns:p14="http://schemas.microsoft.com/office/powerpoint/2010/main" val="311149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44</a:t>
            </a:fld>
            <a:endParaRPr lang="es-CO"/>
          </a:p>
        </p:txBody>
      </p:sp>
    </p:spTree>
    <p:extLst>
      <p:ext uri="{BB962C8B-B14F-4D97-AF65-F5344CB8AC3E}">
        <p14:creationId xmlns:p14="http://schemas.microsoft.com/office/powerpoint/2010/main" val="1554453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89</a:t>
            </a:fld>
            <a:endParaRPr lang="es-CO"/>
          </a:p>
        </p:txBody>
      </p:sp>
    </p:spTree>
    <p:extLst>
      <p:ext uri="{BB962C8B-B14F-4D97-AF65-F5344CB8AC3E}">
        <p14:creationId xmlns:p14="http://schemas.microsoft.com/office/powerpoint/2010/main" val="100420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45</a:t>
            </a:fld>
            <a:endParaRPr lang="es-CO"/>
          </a:p>
        </p:txBody>
      </p:sp>
    </p:spTree>
    <p:extLst>
      <p:ext uri="{BB962C8B-B14F-4D97-AF65-F5344CB8AC3E}">
        <p14:creationId xmlns:p14="http://schemas.microsoft.com/office/powerpoint/2010/main" val="277278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46</a:t>
            </a:fld>
            <a:endParaRPr lang="es-CO"/>
          </a:p>
        </p:txBody>
      </p:sp>
    </p:spTree>
    <p:extLst>
      <p:ext uri="{BB962C8B-B14F-4D97-AF65-F5344CB8AC3E}">
        <p14:creationId xmlns:p14="http://schemas.microsoft.com/office/powerpoint/2010/main" val="126220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47</a:t>
            </a:fld>
            <a:endParaRPr lang="es-CO"/>
          </a:p>
        </p:txBody>
      </p:sp>
    </p:spTree>
    <p:extLst>
      <p:ext uri="{BB962C8B-B14F-4D97-AF65-F5344CB8AC3E}">
        <p14:creationId xmlns:p14="http://schemas.microsoft.com/office/powerpoint/2010/main" val="340405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6B1E302-23E7-4584-A2F6-CD2DA5C7BAE0}" type="slidenum">
              <a:rPr lang="es-CO" smtClean="0"/>
              <a:t>48</a:t>
            </a:fld>
            <a:endParaRPr lang="es-CO"/>
          </a:p>
        </p:txBody>
      </p:sp>
    </p:spTree>
    <p:extLst>
      <p:ext uri="{BB962C8B-B14F-4D97-AF65-F5344CB8AC3E}">
        <p14:creationId xmlns:p14="http://schemas.microsoft.com/office/powerpoint/2010/main" val="784931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O"/>
          </a:p>
        </p:txBody>
      </p:sp>
      <p:sp>
        <p:nvSpPr>
          <p:cNvPr id="4" name="Marcador de fecha 3"/>
          <p:cNvSpPr>
            <a:spLocks noGrp="1"/>
          </p:cNvSpPr>
          <p:nvPr>
            <p:ph type="dt" sz="half" idx="10"/>
          </p:nvPr>
        </p:nvSpPr>
        <p:spPr/>
        <p:txBody>
          <a:bodyPr/>
          <a:lstStyle/>
          <a:p>
            <a:fld id="{9032F04D-452F-4356-9403-6C56E3B13F52}" type="datetimeFigureOut">
              <a:rPr lang="es-CO" smtClean="0"/>
              <a:t>21/07/16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7298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9032F04D-452F-4356-9403-6C56E3B13F52}" type="datetimeFigureOut">
              <a:rPr lang="es-CO" smtClean="0"/>
              <a:t>21/07/16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2439465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9032F04D-452F-4356-9403-6C56E3B13F52}" type="datetimeFigureOut">
              <a:rPr lang="es-CO" smtClean="0"/>
              <a:t>21/07/16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3581346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9032F04D-452F-4356-9403-6C56E3B13F52}" type="datetimeFigureOut">
              <a:rPr lang="es-CO" smtClean="0"/>
              <a:t>21/07/16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345766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9032F04D-452F-4356-9403-6C56E3B13F52}" type="datetimeFigureOut">
              <a:rPr lang="es-CO" smtClean="0"/>
              <a:t>21/07/16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150021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9032F04D-452F-4356-9403-6C56E3B13F52}" type="datetimeFigureOut">
              <a:rPr lang="es-CO" smtClean="0"/>
              <a:t>21/07/16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129577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9032F04D-452F-4356-9403-6C56E3B13F52}" type="datetimeFigureOut">
              <a:rPr lang="es-CO" smtClean="0"/>
              <a:t>21/07/16</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16643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9032F04D-452F-4356-9403-6C56E3B13F52}" type="datetimeFigureOut">
              <a:rPr lang="es-CO" smtClean="0"/>
              <a:t>21/07/16</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113677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032F04D-452F-4356-9403-6C56E3B13F52}" type="datetimeFigureOut">
              <a:rPr lang="es-CO" smtClean="0"/>
              <a:t>21/07/16</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299128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032F04D-452F-4356-9403-6C56E3B13F52}" type="datetimeFigureOut">
              <a:rPr lang="es-CO" smtClean="0"/>
              <a:t>21/07/16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379268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032F04D-452F-4356-9403-6C56E3B13F52}" type="datetimeFigureOut">
              <a:rPr lang="es-CO" smtClean="0"/>
              <a:t>21/07/16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E56649D3-CBF3-41EB-8CE2-C1893DA64256}" type="slidenum">
              <a:rPr lang="es-CO" smtClean="0"/>
              <a:t>‹Nr.›</a:t>
            </a:fld>
            <a:endParaRPr lang="es-CO"/>
          </a:p>
        </p:txBody>
      </p:sp>
    </p:spTree>
    <p:extLst>
      <p:ext uri="{BB962C8B-B14F-4D97-AF65-F5344CB8AC3E}">
        <p14:creationId xmlns:p14="http://schemas.microsoft.com/office/powerpoint/2010/main" val="18311919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2F04D-452F-4356-9403-6C56E3B13F52}" type="datetimeFigureOut">
              <a:rPr lang="es-CO" smtClean="0"/>
              <a:t>21/07/16</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649D3-CBF3-41EB-8CE2-C1893DA64256}" type="slidenum">
              <a:rPr lang="es-CO" smtClean="0"/>
              <a:t>‹Nr.›</a:t>
            </a:fld>
            <a:endParaRPr lang="es-CO"/>
          </a:p>
        </p:txBody>
      </p:sp>
    </p:spTree>
    <p:extLst>
      <p:ext uri="{BB962C8B-B14F-4D97-AF65-F5344CB8AC3E}">
        <p14:creationId xmlns:p14="http://schemas.microsoft.com/office/powerpoint/2010/main" val="4010685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8"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5.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38.jpeg"/><Relationship Id="rId6" Type="http://schemas.openxmlformats.org/officeDocument/2006/relationships/image" Target="../media/image39.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40.png"/><Relationship Id="rId6" Type="http://schemas.microsoft.com/office/2007/relationships/hdphoto" Target="../media/hdphoto1.wdp"/><Relationship Id="rId7" Type="http://schemas.openxmlformats.org/officeDocument/2006/relationships/image" Target="../media/image41.png"/><Relationship Id="rId8" Type="http://schemas.microsoft.com/office/2007/relationships/hdphoto" Target="../media/hdphoto2.wdp"/><Relationship Id="rId9" Type="http://schemas.openxmlformats.org/officeDocument/2006/relationships/image" Target="../media/image4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43.png"/><Relationship Id="rId5" Type="http://schemas.microsoft.com/office/2007/relationships/hdphoto" Target="../media/hdphoto3.wdp"/><Relationship Id="rId6" Type="http://schemas.openxmlformats.org/officeDocument/2006/relationships/image" Target="../media/image7.emf"/><Relationship Id="rId7" Type="http://schemas.openxmlformats.org/officeDocument/2006/relationships/image" Target="../media/image44.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chart" Target="../charts/chart1.xml"/><Relationship Id="rId6"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46.emf"/><Relationship Id="rId6" Type="http://schemas.openxmlformats.org/officeDocument/2006/relationships/chart" Target="../charts/chart2.xml"/><Relationship Id="rId7"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46.emf"/><Relationship Id="rId6" Type="http://schemas.openxmlformats.org/officeDocument/2006/relationships/chart" Target="../charts/chart4.xml"/><Relationship Id="rId7" Type="http://schemas.openxmlformats.org/officeDocument/2006/relationships/chart" Target="../charts/chart5.xml"/><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47.png"/><Relationship Id="rId6" Type="http://schemas.microsoft.com/office/2007/relationships/hdphoto" Target="../media/hdphoto4.wdp"/><Relationship Id="rId7" Type="http://schemas.openxmlformats.org/officeDocument/2006/relationships/image" Target="../media/image48.png"/><Relationship Id="rId8" Type="http://schemas.microsoft.com/office/2007/relationships/hdphoto" Target="../media/hdphoto5.wdp"/><Relationship Id="rId9" Type="http://schemas.openxmlformats.org/officeDocument/2006/relationships/image" Target="../media/image49.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50.emf"/><Relationship Id="rId6" Type="http://schemas.openxmlformats.org/officeDocument/2006/relationships/image" Target="../media/image51.emf"/><Relationship Id="rId7" Type="http://schemas.openxmlformats.org/officeDocument/2006/relationships/image" Target="../media/image52.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53.emf"/><Relationship Id="rId6" Type="http://schemas.openxmlformats.org/officeDocument/2006/relationships/image" Target="../media/image54.w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55.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57.png"/><Relationship Id="rId6" Type="http://schemas.openxmlformats.org/officeDocument/2006/relationships/image" Target="../media/image58.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59.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61.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62.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emf"/></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65.emf"/><Relationship Id="rId6" Type="http://schemas.openxmlformats.org/officeDocument/2006/relationships/image" Target="../media/image66.emf"/><Relationship Id="rId7" Type="http://schemas.openxmlformats.org/officeDocument/2006/relationships/chart" Target="../charts/chart6.xml"/><Relationship Id="rId8" Type="http://schemas.openxmlformats.org/officeDocument/2006/relationships/image" Target="../media/image67.emf"/><Relationship Id="rId9" Type="http://schemas.openxmlformats.org/officeDocument/2006/relationships/chart" Target="../charts/chart7.xml"/><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68.emf"/><Relationship Id="rId6" Type="http://schemas.openxmlformats.org/officeDocument/2006/relationships/chart" Target="../charts/chart8.xml"/><Relationship Id="rId7" Type="http://schemas.openxmlformats.org/officeDocument/2006/relationships/chart" Target="../charts/chart9.xml"/><Relationship Id="rId8" Type="http://schemas.openxmlformats.org/officeDocument/2006/relationships/image" Target="../media/image69.emf"/><Relationship Id="rId9"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emf"/><Relationship Id="rId5" Type="http://schemas.openxmlformats.org/officeDocument/2006/relationships/image" Target="../media/image71.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7.emf"/><Relationship Id="rId6" Type="http://schemas.openxmlformats.org/officeDocument/2006/relationships/image" Target="../media/image72.emf"/><Relationship Id="rId7" Type="http://schemas.openxmlformats.org/officeDocument/2006/relationships/chart" Target="../charts/chart10.xm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chart" Target="../charts/chart11.xml"/><Relationship Id="rId7" Type="http://schemas.openxmlformats.org/officeDocument/2006/relationships/image" Target="../media/image7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chart" Target="../charts/chart12.xml"/><Relationship Id="rId7" Type="http://schemas.openxmlformats.org/officeDocument/2006/relationships/image" Target="../media/image7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5.emf"/></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4.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6.emf"/><Relationship Id="rId7" Type="http://schemas.openxmlformats.org/officeDocument/2006/relationships/image" Target="../media/image77.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8.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9.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80.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1.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82.emf"/><Relationship Id="rId7" Type="http://schemas.openxmlformats.org/officeDocument/2006/relationships/image" Target="../media/image83.emf"/><Relationship Id="rId8" Type="http://schemas.openxmlformats.org/officeDocument/2006/relationships/image" Target="../media/image84.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51.xml.rels><?xml version="1.0" encoding="UTF-8" standalone="yes"?>
<Relationships xmlns="http://schemas.openxmlformats.org/package/2006/relationships"><Relationship Id="rId11" Type="http://schemas.openxmlformats.org/officeDocument/2006/relationships/image" Target="../media/image88.png"/><Relationship Id="rId12"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5.png"/><Relationship Id="rId4" Type="http://schemas.microsoft.com/office/2007/relationships/hdphoto" Target="../media/hdphoto6.wdp"/><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4.emf"/><Relationship Id="rId8" Type="http://schemas.openxmlformats.org/officeDocument/2006/relationships/image" Target="../media/image82.emf"/><Relationship Id="rId9" Type="http://schemas.openxmlformats.org/officeDocument/2006/relationships/image" Target="../media/image86.emf"/><Relationship Id="rId10" Type="http://schemas.openxmlformats.org/officeDocument/2006/relationships/image" Target="../media/image87.emf"/></Relationships>
</file>

<file path=ppt/slides/_rels/slide5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89.emf"/><Relationship Id="rId7" Type="http://schemas.openxmlformats.org/officeDocument/2006/relationships/image" Target="../media/image90.png"/><Relationship Id="rId8" Type="http://schemas.openxmlformats.org/officeDocument/2006/relationships/image" Target="../media/image91.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2.emf"/></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93.emf"/><Relationship Id="rId7" Type="http://schemas.openxmlformats.org/officeDocument/2006/relationships/image" Target="../media/image94.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5.png"/><Relationship Id="rId6" Type="http://schemas.openxmlformats.org/officeDocument/2006/relationships/image" Target="../media/image4.emf"/><Relationship Id="rId7" Type="http://schemas.openxmlformats.org/officeDocument/2006/relationships/image" Target="../media/image96.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97.png"/><Relationship Id="rId7" Type="http://schemas.openxmlformats.org/officeDocument/2006/relationships/image" Target="../media/image98.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5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9.png"/><Relationship Id="rId6" Type="http://schemas.openxmlformats.org/officeDocument/2006/relationships/image" Target="../media/image4.emf"/><Relationship Id="rId7" Type="http://schemas.openxmlformats.org/officeDocument/2006/relationships/image" Target="../media/image100.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8.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1.png"/><Relationship Id="rId7" Type="http://schemas.microsoft.com/office/2007/relationships/hdphoto" Target="../media/hdphoto8.wdp"/><Relationship Id="rId8" Type="http://schemas.openxmlformats.org/officeDocument/2006/relationships/image" Target="../media/image102.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3.png"/><Relationship Id="rId8" Type="http://schemas.openxmlformats.org/officeDocument/2006/relationships/image" Target="../media/image104.jpeg"/><Relationship Id="rId9" Type="http://schemas.openxmlformats.org/officeDocument/2006/relationships/image" Target="../media/image105.jpeg"/><Relationship Id="rId10" Type="http://schemas.openxmlformats.org/officeDocument/2006/relationships/image" Target="../media/image106.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3.png"/><Relationship Id="rId8" Type="http://schemas.openxmlformats.org/officeDocument/2006/relationships/image" Target="../media/image107.emf"/><Relationship Id="rId9" Type="http://schemas.openxmlformats.org/officeDocument/2006/relationships/image" Target="../media/image108.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3.png"/><Relationship Id="rId8" Type="http://schemas.openxmlformats.org/officeDocument/2006/relationships/image" Target="../media/image107.emf"/><Relationship Id="rId9" Type="http://schemas.openxmlformats.org/officeDocument/2006/relationships/image" Target="../media/image108.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9.png"/><Relationship Id="rId8" Type="http://schemas.openxmlformats.org/officeDocument/2006/relationships/image" Target="../media/image110.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9.png"/><Relationship Id="rId8" Type="http://schemas.openxmlformats.org/officeDocument/2006/relationships/image" Target="../media/image110.emf"/><Relationship Id="rId9" Type="http://schemas.openxmlformats.org/officeDocument/2006/relationships/image" Target="../media/image111.jpeg"/><Relationship Id="rId10" Type="http://schemas.openxmlformats.org/officeDocument/2006/relationships/image" Target="../media/image112.jpeg"/><Relationship Id="rId11" Type="http://schemas.openxmlformats.org/officeDocument/2006/relationships/image" Target="../media/image113.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9.png"/><Relationship Id="rId8" Type="http://schemas.openxmlformats.org/officeDocument/2006/relationships/image" Target="../media/image114.e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9.png"/><Relationship Id="rId8" Type="http://schemas.openxmlformats.org/officeDocument/2006/relationships/image" Target="../media/image114.emf"/><Relationship Id="rId9" Type="http://schemas.openxmlformats.org/officeDocument/2006/relationships/image" Target="../media/image115.jpeg"/><Relationship Id="rId10" Type="http://schemas.openxmlformats.org/officeDocument/2006/relationships/image" Target="../media/image116.jpeg"/><Relationship Id="rId11" Type="http://schemas.openxmlformats.org/officeDocument/2006/relationships/image" Target="../media/image117.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6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9.png"/><Relationship Id="rId8" Type="http://schemas.openxmlformats.org/officeDocument/2006/relationships/image" Target="../media/image118.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09.png"/><Relationship Id="rId8" Type="http://schemas.openxmlformats.org/officeDocument/2006/relationships/image" Target="../media/image118.emf"/><Relationship Id="rId9" Type="http://schemas.openxmlformats.org/officeDocument/2006/relationships/image" Target="../media/image119.jpeg"/><Relationship Id="rId10" Type="http://schemas.openxmlformats.org/officeDocument/2006/relationships/image" Target="../media/image120.jpeg"/><Relationship Id="rId11" Type="http://schemas.openxmlformats.org/officeDocument/2006/relationships/image" Target="../media/image121.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4.emf"/><Relationship Id="rId7" Type="http://schemas.openxmlformats.org/officeDocument/2006/relationships/image" Target="../media/image102.emf"/><Relationship Id="rId8" Type="http://schemas.openxmlformats.org/officeDocument/2006/relationships/image" Target="../media/image123.emf"/><Relationship Id="rId9" Type="http://schemas.openxmlformats.org/officeDocument/2006/relationships/image" Target="../media/image124.emf"/><Relationship Id="rId10" Type="http://schemas.openxmlformats.org/officeDocument/2006/relationships/image" Target="../media/image125.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11" Type="http://schemas.openxmlformats.org/officeDocument/2006/relationships/diagramColors" Target="../diagrams/colors1.xml"/><Relationship Id="rId12" Type="http://schemas.microsoft.com/office/2007/relationships/diagramDrawing" Target="../diagrams/drawing1.xml"/><Relationship Id="rId13"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22.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26.emf"/><Relationship Id="rId8" Type="http://schemas.openxmlformats.org/officeDocument/2006/relationships/diagramData" Target="../diagrams/data1.xml"/><Relationship Id="rId9" Type="http://schemas.openxmlformats.org/officeDocument/2006/relationships/diagramLayout" Target="../diagrams/layout1.xml"/><Relationship Id="rId10"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3.png"/><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26.emf"/><Relationship Id="rId8" Type="http://schemas.openxmlformats.org/officeDocument/2006/relationships/image" Target="../media/image7.emf"/><Relationship Id="rId9" Type="http://schemas.openxmlformats.org/officeDocument/2006/relationships/image" Target="../media/image127.jpeg"/><Relationship Id="rId10" Type="http://schemas.openxmlformats.org/officeDocument/2006/relationships/image" Target="../media/image128.jpeg"/><Relationship Id="rId11" Type="http://schemas.openxmlformats.org/officeDocument/2006/relationships/image" Target="../media/image129.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7.emf"/><Relationship Id="rId8" Type="http://schemas.openxmlformats.org/officeDocument/2006/relationships/image" Target="../media/image131.emf"/><Relationship Id="rId9" Type="http://schemas.openxmlformats.org/officeDocument/2006/relationships/image" Target="../media/image132.emf"/><Relationship Id="rId10" Type="http://schemas.openxmlformats.org/officeDocument/2006/relationships/image" Target="../media/image133.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72.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30.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34.emf"/><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34.emf"/><Relationship Id="rId8" Type="http://schemas.openxmlformats.org/officeDocument/2006/relationships/image" Target="../media/image7.emf"/><Relationship Id="rId9" Type="http://schemas.openxmlformats.org/officeDocument/2006/relationships/image" Target="../media/image135.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3"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0.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36.emf"/><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136.emf"/><Relationship Id="rId8" Type="http://schemas.openxmlformats.org/officeDocument/2006/relationships/image" Target="../media/image7.emf"/><Relationship Id="rId9" Type="http://schemas.openxmlformats.org/officeDocument/2006/relationships/image" Target="../media/image137.jpeg"/><Relationship Id="rId10" Type="http://schemas.openxmlformats.org/officeDocument/2006/relationships/image" Target="../media/image138.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7.emf"/><Relationship Id="rId8" Type="http://schemas.openxmlformats.org/officeDocument/2006/relationships/image" Target="../media/image139.emf"/><Relationship Id="rId9" Type="http://schemas.openxmlformats.org/officeDocument/2006/relationships/image" Target="../media/image140.jpeg"/><Relationship Id="rId10" Type="http://schemas.openxmlformats.org/officeDocument/2006/relationships/image" Target="../media/image141.em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7.xml.rels><?xml version="1.0" encoding="UTF-8" standalone="yes"?>
<Relationships xmlns="http://schemas.openxmlformats.org/package/2006/relationships"><Relationship Id="rId11" Type="http://schemas.microsoft.com/office/2007/relationships/diagramDrawing" Target="../diagrams/drawing4.xml"/><Relationship Id="rId12" Type="http://schemas.openxmlformats.org/officeDocument/2006/relationships/image" Target="../media/image7.emf"/><Relationship Id="rId13" Type="http://schemas.openxmlformats.org/officeDocument/2006/relationships/image" Target="../media/image143.emf"/><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42.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7.emf"/><Relationship Id="rId8" Type="http://schemas.openxmlformats.org/officeDocument/2006/relationships/image" Target="../media/image143.emf"/><Relationship Id="rId9" Type="http://schemas.openxmlformats.org/officeDocument/2006/relationships/image" Target="../media/image144.jpeg"/><Relationship Id="rId10" Type="http://schemas.openxmlformats.org/officeDocument/2006/relationships/image" Target="../media/image145.jpe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79.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7.emf"/><Relationship Id="rId8" Type="http://schemas.openxmlformats.org/officeDocument/2006/relationships/image" Target="../media/image147.emf"/><Relationship Id="rId9" Type="http://schemas.openxmlformats.org/officeDocument/2006/relationships/image" Target="../media/image148.jpeg"/><Relationship Id="rId10" Type="http://schemas.openxmlformats.org/officeDocument/2006/relationships/image" Target="../media/image149.emf"/><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0.emf"/><Relationship Id="rId8"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80.xml.rels><?xml version="1.0" encoding="UTF-8" standalone="yes"?>
<Relationships xmlns="http://schemas.openxmlformats.org/package/2006/relationships"><Relationship Id="rId11" Type="http://schemas.openxmlformats.org/officeDocument/2006/relationships/diagramQuickStyle" Target="../diagrams/quickStyle5.xml"/><Relationship Id="rId12" Type="http://schemas.openxmlformats.org/officeDocument/2006/relationships/diagramColors" Target="../diagrams/colors5.xml"/><Relationship Id="rId13" Type="http://schemas.microsoft.com/office/2007/relationships/diagramDrawing" Target="../diagrams/drawing5.xml"/><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7.emf"/><Relationship Id="rId8" Type="http://schemas.openxmlformats.org/officeDocument/2006/relationships/image" Target="../media/image150.emf"/><Relationship Id="rId9" Type="http://schemas.openxmlformats.org/officeDocument/2006/relationships/diagramData" Target="../diagrams/data5.xml"/><Relationship Id="rId10" Type="http://schemas.openxmlformats.org/officeDocument/2006/relationships/diagramLayout" Target="../diagrams/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102.emf"/><Relationship Id="rId7" Type="http://schemas.openxmlformats.org/officeDocument/2006/relationships/image" Target="../media/image7.emf"/><Relationship Id="rId8" Type="http://schemas.openxmlformats.org/officeDocument/2006/relationships/image" Target="../media/image150.emf"/><Relationship Id="rId9" Type="http://schemas.openxmlformats.org/officeDocument/2006/relationships/image" Target="../media/image151.jpeg"/><Relationship Id="rId10" Type="http://schemas.openxmlformats.org/officeDocument/2006/relationships/image" Target="../media/image152.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emf"/><Relationship Id="rId7" Type="http://schemas.openxmlformats.org/officeDocument/2006/relationships/image" Target="../media/image153.emf"/><Relationship Id="rId8" Type="http://schemas.openxmlformats.org/officeDocument/2006/relationships/image" Target="../media/image154.jp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emf"/><Relationship Id="rId7" Type="http://schemas.openxmlformats.org/officeDocument/2006/relationships/image" Target="../media/image153.emf"/><Relationship Id="rId8" Type="http://schemas.openxmlformats.org/officeDocument/2006/relationships/image" Target="../media/image155.jp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emf"/><Relationship Id="rId7" Type="http://schemas.openxmlformats.org/officeDocument/2006/relationships/image" Target="../media/image153.emf"/><Relationship Id="rId8" Type="http://schemas.openxmlformats.org/officeDocument/2006/relationships/image" Target="../media/image156.jp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emf"/><Relationship Id="rId7" Type="http://schemas.openxmlformats.org/officeDocument/2006/relationships/image" Target="../media/image153.emf"/><Relationship Id="rId8" Type="http://schemas.openxmlformats.org/officeDocument/2006/relationships/image" Target="../media/image157.jp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emf"/><Relationship Id="rId7" Type="http://schemas.openxmlformats.org/officeDocument/2006/relationships/image" Target="../media/image153.emf"/><Relationship Id="rId8" Type="http://schemas.openxmlformats.org/officeDocument/2006/relationships/image" Target="../media/image158.jpg"/><Relationship Id="rId9" Type="http://schemas.openxmlformats.org/officeDocument/2006/relationships/image" Target="../media/image159.jp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87.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emf"/><Relationship Id="rId7" Type="http://schemas.openxmlformats.org/officeDocument/2006/relationships/image" Target="../media/image153.emf"/><Relationship Id="rId8" Type="http://schemas.openxmlformats.org/officeDocument/2006/relationships/image" Target="../media/image160.jp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88.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8.emf"/><Relationship Id="rId5" Type="http://schemas.openxmlformats.org/officeDocument/2006/relationships/image" Target="../media/image4.emf"/><Relationship Id="rId6" Type="http://schemas.openxmlformats.org/officeDocument/2006/relationships/image" Target="../media/image7.emf"/><Relationship Id="rId7" Type="http://schemas.openxmlformats.org/officeDocument/2006/relationships/image" Target="../media/image153.emf"/><Relationship Id="rId8" Type="http://schemas.openxmlformats.org/officeDocument/2006/relationships/image" Target="../media/image161.jp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62.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7.png"/><Relationship Id="rId6" Type="http://schemas.openxmlformats.org/officeDocument/2006/relationships/image" Target="../media/image10.emf"/><Relationship Id="rId7"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975" y="-22988"/>
            <a:ext cx="12326409" cy="6880988"/>
          </a:xfrm>
          <a:prstGeom prst="rect">
            <a:avLst/>
          </a:prstGeom>
        </p:spPr>
      </p:pic>
      <p:sp>
        <p:nvSpPr>
          <p:cNvPr id="2" name="Título 1"/>
          <p:cNvSpPr>
            <a:spLocks noGrp="1"/>
          </p:cNvSpPr>
          <p:nvPr>
            <p:ph type="ctrTitle"/>
          </p:nvPr>
        </p:nvSpPr>
        <p:spPr/>
        <p:txBody>
          <a:bodyPr/>
          <a:lstStyle/>
          <a:p>
            <a:r>
              <a:rPr lang="es-CO" dirty="0" smtClean="0"/>
              <a:t> </a:t>
            </a:r>
            <a:endParaRPr lang="es-CO" dirty="0"/>
          </a:p>
        </p:txBody>
      </p:sp>
      <p:pic>
        <p:nvPicPr>
          <p:cNvPr id="6" name="Imagen 5"/>
          <p:cNvPicPr>
            <a:picLocks noChangeAspect="1"/>
          </p:cNvPicPr>
          <p:nvPr/>
        </p:nvPicPr>
        <p:blipFill>
          <a:blip r:embed="rId3"/>
          <a:stretch>
            <a:fillRect/>
          </a:stretch>
        </p:blipFill>
        <p:spPr>
          <a:xfrm>
            <a:off x="1899623" y="5539926"/>
            <a:ext cx="2359665" cy="766049"/>
          </a:xfrm>
          <a:prstGeom prst="rect">
            <a:avLst/>
          </a:prstGeom>
        </p:spPr>
      </p:pic>
      <p:pic>
        <p:nvPicPr>
          <p:cNvPr id="7" name="Imagen 6"/>
          <p:cNvPicPr>
            <a:picLocks noChangeAspect="1"/>
          </p:cNvPicPr>
          <p:nvPr/>
        </p:nvPicPr>
        <p:blipFill>
          <a:blip r:embed="rId4"/>
          <a:stretch>
            <a:fillRect/>
          </a:stretch>
        </p:blipFill>
        <p:spPr>
          <a:xfrm>
            <a:off x="5107012" y="5507963"/>
            <a:ext cx="2573948" cy="798012"/>
          </a:xfrm>
          <a:prstGeom prst="rect">
            <a:avLst/>
          </a:prstGeom>
        </p:spPr>
      </p:pic>
      <p:pic>
        <p:nvPicPr>
          <p:cNvPr id="11" name="Imagen 10"/>
          <p:cNvPicPr>
            <a:picLocks noChangeAspect="1"/>
          </p:cNvPicPr>
          <p:nvPr/>
        </p:nvPicPr>
        <p:blipFill>
          <a:blip r:embed="rId5"/>
          <a:stretch>
            <a:fillRect/>
          </a:stretch>
        </p:blipFill>
        <p:spPr>
          <a:xfrm>
            <a:off x="8483033" y="5258025"/>
            <a:ext cx="1096396" cy="1047950"/>
          </a:xfrm>
          <a:prstGeom prst="rect">
            <a:avLst/>
          </a:prstGeom>
        </p:spPr>
      </p:pic>
      <p:pic>
        <p:nvPicPr>
          <p:cNvPr id="12" name="Imagen 11"/>
          <p:cNvPicPr>
            <a:picLocks noChangeAspect="1"/>
          </p:cNvPicPr>
          <p:nvPr/>
        </p:nvPicPr>
        <p:blipFill>
          <a:blip r:embed="rId6"/>
          <a:stretch>
            <a:fillRect/>
          </a:stretch>
        </p:blipFill>
        <p:spPr>
          <a:xfrm>
            <a:off x="3122893" y="2473814"/>
            <a:ext cx="6542185" cy="1640986"/>
          </a:xfrm>
          <a:prstGeom prst="rect">
            <a:avLst/>
          </a:prstGeom>
        </p:spPr>
      </p:pic>
    </p:spTree>
    <p:extLst>
      <p:ext uri="{BB962C8B-B14F-4D97-AF65-F5344CB8AC3E}">
        <p14:creationId xmlns:p14="http://schemas.microsoft.com/office/powerpoint/2010/main" val="267931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64258" y="4445242"/>
            <a:ext cx="4524953" cy="187741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4" name="Rectángulo 13"/>
          <p:cNvSpPr/>
          <p:nvPr/>
        </p:nvSpPr>
        <p:spPr>
          <a:xfrm>
            <a:off x="1120165" y="2169109"/>
            <a:ext cx="3510100" cy="1477328"/>
          </a:xfrm>
          <a:prstGeom prst="rect">
            <a:avLst/>
          </a:prstGeom>
        </p:spPr>
        <p:txBody>
          <a:bodyPr wrap="square">
            <a:spAutoFit/>
          </a:bodyPr>
          <a:lstStyle/>
          <a:p>
            <a:pPr algn="just"/>
            <a:r>
              <a:rPr lang="es-MX" b="1" dirty="0" smtClean="0">
                <a:latin typeface="Arial" panose="020B0604020202020204" pitchFamily="34" charset="0"/>
                <a:cs typeface="Arial" panose="020B0604020202020204" pitchFamily="34" charset="0"/>
              </a:rPr>
              <a:t>Cobro persuasivo y coactivo:</a:t>
            </a:r>
            <a:r>
              <a:rPr lang="es-MX" dirty="0" smtClean="0">
                <a:latin typeface="Arial" panose="020B0604020202020204" pitchFamily="34" charset="0"/>
                <a:cs typeface="Arial" panose="020B0604020202020204" pitchFamily="34" charset="0"/>
              </a:rPr>
              <a:t> Oficina cerrada, porque esta funcionaba a cargo de Contratistas de Prestación de Servicios. </a:t>
            </a:r>
          </a:p>
        </p:txBody>
      </p:sp>
      <p:sp>
        <p:nvSpPr>
          <p:cNvPr id="15" name="Rectángulo 14"/>
          <p:cNvSpPr/>
          <p:nvPr/>
        </p:nvSpPr>
        <p:spPr>
          <a:xfrm>
            <a:off x="5629291" y="1954624"/>
            <a:ext cx="5791544" cy="2062103"/>
          </a:xfrm>
          <a:prstGeom prst="rect">
            <a:avLst/>
          </a:prstGeom>
        </p:spPr>
        <p:txBody>
          <a:bodyPr wrap="square">
            <a:spAutoFit/>
          </a:bodyPr>
          <a:lstStyle/>
          <a:p>
            <a:pPr algn="just"/>
            <a:endParaRPr lang="es-MX" sz="1600" b="1" dirty="0" smtClean="0">
              <a:latin typeface="Arial" panose="020B0604020202020204" pitchFamily="34" charset="0"/>
              <a:cs typeface="Arial" panose="020B0604020202020204" pitchFamily="34" charset="0"/>
            </a:endParaRPr>
          </a:p>
          <a:p>
            <a:pPr algn="just"/>
            <a:r>
              <a:rPr lang="es-MX" sz="1600" b="1" dirty="0" smtClean="0">
                <a:latin typeface="Arial" panose="020B0604020202020204" pitchFamily="34" charset="0"/>
                <a:cs typeface="Arial" panose="020B0604020202020204" pitchFamily="34" charset="0"/>
              </a:rPr>
              <a:t>Medidas Correctivas:</a:t>
            </a:r>
            <a:r>
              <a:rPr lang="es-MX" sz="1600" dirty="0" smtClean="0">
                <a:latin typeface="Arial" panose="020B0604020202020204" pitchFamily="34" charset="0"/>
                <a:cs typeface="Arial" panose="020B0604020202020204" pitchFamily="34" charset="0"/>
              </a:rPr>
              <a:t> a) Encargo a una funcionaria de Carrera Administrativa de la Coordinación de la sección de Cobro Persuasivo</a:t>
            </a:r>
            <a:r>
              <a:rPr lang="es-MX" sz="1600" b="1" dirty="0" smtClean="0">
                <a:latin typeface="Arial" panose="020B0604020202020204" pitchFamily="34" charset="0"/>
                <a:cs typeface="Arial" panose="020B0604020202020204" pitchFamily="34" charset="0"/>
              </a:rPr>
              <a:t> </a:t>
            </a:r>
            <a:r>
              <a:rPr lang="es-MX" sz="1600" dirty="0" smtClean="0">
                <a:latin typeface="Arial" panose="020B0604020202020204" pitchFamily="34" charset="0"/>
                <a:cs typeface="Arial" panose="020B0604020202020204" pitchFamily="34" charset="0"/>
              </a:rPr>
              <a:t>y Coactivo; b) Flexibilización del proceso de acuerdos de pago; c) Reactivación del contrato con la central de riesgos CIFIN. Se evidencia mayores ingresos para la entidad.  d) SE contrató con firma especializada la Gestión del Cobro, iniciando labores el 13 de Junio</a:t>
            </a:r>
            <a:endParaRPr lang="es-ES_tradnl" sz="1600" dirty="0">
              <a:latin typeface="Arial" panose="020B0604020202020204" pitchFamily="34" charset="0"/>
              <a:cs typeface="Arial" panose="020B0604020202020204" pitchFamily="34" charset="0"/>
            </a:endParaRPr>
          </a:p>
        </p:txBody>
      </p:sp>
      <p:sp>
        <p:nvSpPr>
          <p:cNvPr id="16" name="Rectángulo 15"/>
          <p:cNvSpPr/>
          <p:nvPr/>
        </p:nvSpPr>
        <p:spPr>
          <a:xfrm>
            <a:off x="889348" y="2051686"/>
            <a:ext cx="10634596" cy="208544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7" name="Conector recto 16"/>
          <p:cNvCxnSpPr/>
          <p:nvPr/>
        </p:nvCxnSpPr>
        <p:spPr>
          <a:xfrm flipH="1">
            <a:off x="5127348" y="2343846"/>
            <a:ext cx="14676" cy="153056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ítulo 8"/>
          <p:cNvSpPr>
            <a:spLocks noGrp="1"/>
          </p:cNvSpPr>
          <p:nvPr>
            <p:ph type="ctrTitle"/>
          </p:nvPr>
        </p:nvSpPr>
        <p:spPr>
          <a:xfrm>
            <a:off x="4169534" y="4450583"/>
            <a:ext cx="4314402" cy="1775778"/>
          </a:xfrm>
        </p:spPr>
        <p:txBody>
          <a:bodyPr>
            <a:normAutofit/>
          </a:bodyPr>
          <a:lstStyle/>
          <a:p>
            <a:r>
              <a:rPr lang="es-ES" sz="1600" dirty="0">
                <a:latin typeface="Arial" panose="020B0604020202020204" pitchFamily="34" charset="0"/>
                <a:cs typeface="Arial" panose="020B0604020202020204" pitchFamily="34" charset="0"/>
              </a:rPr>
              <a:t>DEL 13 DE JUNIO AL 8 DE JULIO DE 2016</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Semana 1		$46’631.675</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Semana 2		$41’256.108</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Semana 3		$30.748.107</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Semana 4		$55.445.645</a:t>
            </a:r>
            <a:br>
              <a:rPr lang="es-ES" sz="1600" dirty="0">
                <a:latin typeface="Arial" panose="020B0604020202020204" pitchFamily="34" charset="0"/>
                <a:cs typeface="Arial" panose="020B0604020202020204" pitchFamily="34" charset="0"/>
              </a:rPr>
            </a:br>
            <a:r>
              <a:rPr lang="es-ES" sz="1600" b="1" dirty="0">
                <a:latin typeface="Arial" panose="020B0604020202020204" pitchFamily="34" charset="0"/>
                <a:cs typeface="Arial" panose="020B0604020202020204" pitchFamily="34" charset="0"/>
              </a:rPr>
              <a:t>TOTAL			$ 174’081.535</a:t>
            </a:r>
            <a:endParaRPr lang="es-CO" sz="1600" dirty="0"/>
          </a:p>
        </p:txBody>
      </p:sp>
      <p:pic>
        <p:nvPicPr>
          <p:cNvPr id="22" name="Imagen 21"/>
          <p:cNvPicPr>
            <a:picLocks noChangeAspect="1"/>
          </p:cNvPicPr>
          <p:nvPr/>
        </p:nvPicPr>
        <p:blipFill>
          <a:blip r:embed="rId5"/>
          <a:stretch>
            <a:fillRect/>
          </a:stretch>
        </p:blipFill>
        <p:spPr>
          <a:xfrm>
            <a:off x="1889494" y="731298"/>
            <a:ext cx="3009078" cy="543196"/>
          </a:xfrm>
          <a:prstGeom prst="rect">
            <a:avLst/>
          </a:prstGeom>
        </p:spPr>
      </p:pic>
      <p:pic>
        <p:nvPicPr>
          <p:cNvPr id="23" name="Imagen 22"/>
          <p:cNvPicPr>
            <a:picLocks noChangeAspect="1"/>
          </p:cNvPicPr>
          <p:nvPr/>
        </p:nvPicPr>
        <p:blipFill>
          <a:blip r:embed="rId6"/>
          <a:stretch>
            <a:fillRect/>
          </a:stretch>
        </p:blipFill>
        <p:spPr>
          <a:xfrm>
            <a:off x="1889494" y="1481427"/>
            <a:ext cx="1784403" cy="363326"/>
          </a:xfrm>
          <a:prstGeom prst="rect">
            <a:avLst/>
          </a:prstGeom>
        </p:spPr>
      </p:pic>
      <p:pic>
        <p:nvPicPr>
          <p:cNvPr id="24" name="Imagen 23"/>
          <p:cNvPicPr>
            <a:picLocks noChangeAspect="1"/>
          </p:cNvPicPr>
          <p:nvPr/>
        </p:nvPicPr>
        <p:blipFill>
          <a:blip r:embed="rId7"/>
          <a:stretch>
            <a:fillRect/>
          </a:stretch>
        </p:blipFill>
        <p:spPr>
          <a:xfrm>
            <a:off x="5727037" y="1476482"/>
            <a:ext cx="1862484" cy="373217"/>
          </a:xfrm>
          <a:prstGeom prst="rect">
            <a:avLst/>
          </a:prstGeom>
        </p:spPr>
      </p:pic>
    </p:spTree>
    <p:extLst>
      <p:ext uri="{BB962C8B-B14F-4D97-AF65-F5344CB8AC3E}">
        <p14:creationId xmlns:p14="http://schemas.microsoft.com/office/powerpoint/2010/main" val="40024692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6" name="Rectángulo 15"/>
          <p:cNvSpPr/>
          <p:nvPr/>
        </p:nvSpPr>
        <p:spPr>
          <a:xfrm>
            <a:off x="889348" y="2051686"/>
            <a:ext cx="10634596" cy="318419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7" name="Conector recto 16"/>
          <p:cNvCxnSpPr/>
          <p:nvPr/>
        </p:nvCxnSpPr>
        <p:spPr>
          <a:xfrm flipH="1">
            <a:off x="5849655" y="2452709"/>
            <a:ext cx="14676" cy="153056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1272449" y="2303226"/>
            <a:ext cx="3989578" cy="2062103"/>
          </a:xfrm>
          <a:prstGeom prst="rect">
            <a:avLst/>
          </a:prstGeom>
        </p:spPr>
        <p:txBody>
          <a:bodyPr wrap="square">
            <a:spAutoFit/>
          </a:bodyPr>
          <a:lstStyle/>
          <a:p>
            <a:pPr algn="just"/>
            <a:r>
              <a:rPr lang="es-MX" sz="1600" b="1" dirty="0" smtClean="0">
                <a:latin typeface="Arial" panose="020B0604020202020204" pitchFamily="34" charset="0"/>
                <a:cs typeface="Arial" panose="020B0604020202020204" pitchFamily="34" charset="0"/>
              </a:rPr>
              <a:t>Malas prácticas administrativas en sección de matrículas: </a:t>
            </a:r>
            <a:r>
              <a:rPr lang="es-MX" sz="1600" dirty="0" smtClean="0">
                <a:latin typeface="Arial" panose="020B0604020202020204" pitchFamily="34" charset="0"/>
                <a:cs typeface="Arial" panose="020B0604020202020204" pitchFamily="34" charset="0"/>
              </a:rPr>
              <a:t>Favorecimiento a algunos clientes, en perjuicio de la mayoría generando inconformismo entre muchos clientes por el mal trato y el mal servicio prestado y pérdida de recursos por la deserción de clientes hacia otras ciudades. </a:t>
            </a:r>
            <a:endParaRPr lang="es-ES" sz="1600" dirty="0">
              <a:latin typeface="Arial" panose="020B0604020202020204" pitchFamily="34" charset="0"/>
              <a:cs typeface="Arial" panose="020B0604020202020204" pitchFamily="34" charset="0"/>
            </a:endParaRPr>
          </a:p>
        </p:txBody>
      </p:sp>
      <p:sp>
        <p:nvSpPr>
          <p:cNvPr id="19" name="Rectángulo 1"/>
          <p:cNvSpPr>
            <a:spLocks noChangeArrowheads="1"/>
          </p:cNvSpPr>
          <p:nvPr/>
        </p:nvSpPr>
        <p:spPr bwMode="auto">
          <a:xfrm>
            <a:off x="6173636" y="2245163"/>
            <a:ext cx="502739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MX" sz="1600" b="1" dirty="0" smtClean="0">
                <a:latin typeface="Arial" panose="020B0604020202020204" pitchFamily="34" charset="0"/>
                <a:cs typeface="Arial" panose="020B0604020202020204" pitchFamily="34" charset="0"/>
              </a:rPr>
              <a:t>Medidas </a:t>
            </a:r>
            <a:r>
              <a:rPr lang="es-MX" sz="1600" b="1" dirty="0">
                <a:latin typeface="Arial" panose="020B0604020202020204" pitchFamily="34" charset="0"/>
                <a:cs typeface="Arial" panose="020B0604020202020204" pitchFamily="34" charset="0"/>
              </a:rPr>
              <a:t>correctivas: </a:t>
            </a:r>
            <a:r>
              <a:rPr lang="es-MX" sz="1600" dirty="0">
                <a:latin typeface="Arial" panose="020B0604020202020204" pitchFamily="34" charset="0"/>
                <a:cs typeface="Arial" panose="020B0604020202020204" pitchFamily="34" charset="0"/>
              </a:rPr>
              <a:t>a) </a:t>
            </a:r>
            <a:r>
              <a:rPr lang="es-MX" sz="1600" dirty="0" smtClean="0">
                <a:latin typeface="Arial" panose="020B0604020202020204" pitchFamily="34" charset="0"/>
                <a:cs typeface="Arial" panose="020B0604020202020204" pitchFamily="34" charset="0"/>
              </a:rPr>
              <a:t>Se ordenó auditoría </a:t>
            </a:r>
            <a:r>
              <a:rPr lang="es-MX" sz="1600" dirty="0">
                <a:latin typeface="Arial" panose="020B0604020202020204" pitchFamily="34" charset="0"/>
                <a:cs typeface="Arial" panose="020B0604020202020204" pitchFamily="34" charset="0"/>
              </a:rPr>
              <a:t>por parte de la Oficina de Control Interno para determinar que otro tipo de anomalías se presentan en dicha área y poder implementar los procesos y procedimientos tendientes a mejorar el servicio a los usuarios; </a:t>
            </a:r>
            <a:r>
              <a:rPr lang="es-MX" sz="1600" dirty="0" smtClean="0">
                <a:latin typeface="Arial" panose="020B0604020202020204" pitchFamily="34" charset="0"/>
                <a:cs typeface="Arial" panose="020B0604020202020204" pitchFamily="34" charset="0"/>
              </a:rPr>
              <a:t>b) </a:t>
            </a:r>
            <a:r>
              <a:rPr lang="es-MX" sz="1600" dirty="0">
                <a:latin typeface="Arial" panose="020B0604020202020204" pitchFamily="34" charset="0"/>
                <a:cs typeface="Arial" panose="020B0604020202020204" pitchFamily="34" charset="0"/>
              </a:rPr>
              <a:t>Con la colaboración de los </a:t>
            </a:r>
            <a:r>
              <a:rPr lang="es-MX" sz="1600" dirty="0" smtClean="0">
                <a:latin typeface="Arial" panose="020B0604020202020204" pitchFamily="34" charset="0"/>
                <a:cs typeface="Arial" panose="020B0604020202020204" pitchFamily="34" charset="0"/>
              </a:rPr>
              <a:t>funcionarios </a:t>
            </a:r>
            <a:r>
              <a:rPr lang="es-MX" sz="1600" dirty="0">
                <a:latin typeface="Arial" panose="020B0604020202020204" pitchFamily="34" charset="0"/>
                <a:cs typeface="Arial" panose="020B0604020202020204" pitchFamily="34" charset="0"/>
              </a:rPr>
              <a:t>del área de matrículas, </a:t>
            </a:r>
            <a:r>
              <a:rPr lang="es-MX" sz="1600" dirty="0" smtClean="0">
                <a:latin typeface="Arial" panose="020B0604020202020204" pitchFamily="34" charset="0"/>
                <a:cs typeface="Arial" panose="020B0604020202020204" pitchFamily="34" charset="0"/>
              </a:rPr>
              <a:t>se normaliza el servicio dando como </a:t>
            </a:r>
            <a:r>
              <a:rPr lang="es-MX" sz="1600" dirty="0">
                <a:latin typeface="Arial" panose="020B0604020202020204" pitchFamily="34" charset="0"/>
                <a:cs typeface="Arial" panose="020B0604020202020204" pitchFamily="34" charset="0"/>
              </a:rPr>
              <a:t>resultado mejora del servicio implementando un tiempo de duración del trámite de menos de 12 horas, aumento del </a:t>
            </a:r>
            <a:r>
              <a:rPr lang="es-MX" sz="1600" dirty="0" smtClean="0">
                <a:latin typeface="Arial" panose="020B0604020202020204" pitchFamily="34" charset="0"/>
                <a:cs typeface="Arial" panose="020B0604020202020204" pitchFamily="34" charset="0"/>
              </a:rPr>
              <a:t>número </a:t>
            </a:r>
            <a:r>
              <a:rPr lang="es-MX" sz="1600" dirty="0">
                <a:latin typeface="Arial" panose="020B0604020202020204" pitchFamily="34" charset="0"/>
                <a:cs typeface="Arial" panose="020B0604020202020204" pitchFamily="34" charset="0"/>
              </a:rPr>
              <a:t>de trámites </a:t>
            </a:r>
            <a:r>
              <a:rPr lang="es-MX" sz="1600" dirty="0" smtClean="0">
                <a:latin typeface="Arial" panose="020B0604020202020204" pitchFamily="34" charset="0"/>
                <a:cs typeface="Arial" panose="020B0604020202020204" pitchFamily="34" charset="0"/>
              </a:rPr>
              <a:t>ejecutados. </a:t>
            </a:r>
            <a:endParaRPr lang="es-ES_tradnl" sz="1600" dirty="0">
              <a:latin typeface="Arial" panose="020B0604020202020204" pitchFamily="34" charset="0"/>
              <a:cs typeface="Arial" panose="020B0604020202020204" pitchFamily="34" charset="0"/>
            </a:endParaRPr>
          </a:p>
        </p:txBody>
      </p:sp>
      <p:pic>
        <p:nvPicPr>
          <p:cNvPr id="20" name="Imagen 19"/>
          <p:cNvPicPr>
            <a:picLocks noChangeAspect="1"/>
          </p:cNvPicPr>
          <p:nvPr/>
        </p:nvPicPr>
        <p:blipFill>
          <a:blip r:embed="rId5"/>
          <a:stretch>
            <a:fillRect/>
          </a:stretch>
        </p:blipFill>
        <p:spPr>
          <a:xfrm>
            <a:off x="1902557" y="731298"/>
            <a:ext cx="3009078" cy="543196"/>
          </a:xfrm>
          <a:prstGeom prst="rect">
            <a:avLst/>
          </a:prstGeom>
        </p:spPr>
      </p:pic>
      <p:pic>
        <p:nvPicPr>
          <p:cNvPr id="21" name="Imagen 20"/>
          <p:cNvPicPr>
            <a:picLocks noChangeAspect="1"/>
          </p:cNvPicPr>
          <p:nvPr/>
        </p:nvPicPr>
        <p:blipFill>
          <a:blip r:embed="rId6"/>
          <a:stretch>
            <a:fillRect/>
          </a:stretch>
        </p:blipFill>
        <p:spPr>
          <a:xfrm>
            <a:off x="1902557" y="1432676"/>
            <a:ext cx="1784403" cy="363326"/>
          </a:xfrm>
          <a:prstGeom prst="rect">
            <a:avLst/>
          </a:prstGeom>
        </p:spPr>
      </p:pic>
      <p:pic>
        <p:nvPicPr>
          <p:cNvPr id="22" name="Imagen 21"/>
          <p:cNvPicPr>
            <a:picLocks noChangeAspect="1"/>
          </p:cNvPicPr>
          <p:nvPr/>
        </p:nvPicPr>
        <p:blipFill>
          <a:blip r:embed="rId7"/>
          <a:stretch>
            <a:fillRect/>
          </a:stretch>
        </p:blipFill>
        <p:spPr>
          <a:xfrm>
            <a:off x="6206646" y="1432676"/>
            <a:ext cx="1862484" cy="373217"/>
          </a:xfrm>
          <a:prstGeom prst="rect">
            <a:avLst/>
          </a:prstGeom>
        </p:spPr>
      </p:pic>
    </p:spTree>
    <p:extLst>
      <p:ext uri="{BB962C8B-B14F-4D97-AF65-F5344CB8AC3E}">
        <p14:creationId xmlns:p14="http://schemas.microsoft.com/office/powerpoint/2010/main" val="13977360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6" name="Rectángulo 15"/>
          <p:cNvSpPr/>
          <p:nvPr/>
        </p:nvSpPr>
        <p:spPr>
          <a:xfrm>
            <a:off x="889348" y="2243815"/>
            <a:ext cx="10634596" cy="274516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7" name="Conector recto 16"/>
          <p:cNvCxnSpPr/>
          <p:nvPr/>
        </p:nvCxnSpPr>
        <p:spPr>
          <a:xfrm flipH="1">
            <a:off x="5593888" y="2957073"/>
            <a:ext cx="14676" cy="153056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6354367" y="2712380"/>
            <a:ext cx="4572000" cy="1754327"/>
          </a:xfrm>
          <a:prstGeom prst="rect">
            <a:avLst/>
          </a:prstGeom>
        </p:spPr>
        <p:txBody>
          <a:bodyPr>
            <a:spAutoFit/>
          </a:bodyPr>
          <a:lstStyle/>
          <a:p>
            <a:pPr algn="just"/>
            <a:r>
              <a:rPr lang="es-CO" dirty="0" smtClean="0">
                <a:latin typeface="Arial" panose="020B0604020202020204" pitchFamily="34" charset="0"/>
                <a:cs typeface="Arial" panose="020B0604020202020204" pitchFamily="34" charset="0"/>
              </a:rPr>
              <a:t>En lo corrido del año, se han aplicado aproximadamente 3600 comparendos, de los cuales aproximadamente 2600 son a motociclistas. Por transporte ilegal se han realizado 150 comparendos inmovilizando el mismo número de vehículos.</a:t>
            </a:r>
            <a:endParaRPr lang="es-ES_tradnl" dirty="0">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5"/>
          <a:stretch>
            <a:fillRect/>
          </a:stretch>
        </p:blipFill>
        <p:spPr>
          <a:xfrm>
            <a:off x="1889494" y="731298"/>
            <a:ext cx="3009078" cy="543196"/>
          </a:xfrm>
          <a:prstGeom prst="rect">
            <a:avLst/>
          </a:prstGeom>
        </p:spPr>
      </p:pic>
      <p:pic>
        <p:nvPicPr>
          <p:cNvPr id="20" name="Imagen 19"/>
          <p:cNvPicPr>
            <a:picLocks noChangeAspect="1"/>
          </p:cNvPicPr>
          <p:nvPr/>
        </p:nvPicPr>
        <p:blipFill>
          <a:blip r:embed="rId6"/>
          <a:stretch>
            <a:fillRect/>
          </a:stretch>
        </p:blipFill>
        <p:spPr>
          <a:xfrm>
            <a:off x="1884740" y="1492713"/>
            <a:ext cx="1903901" cy="387657"/>
          </a:xfrm>
          <a:prstGeom prst="rect">
            <a:avLst/>
          </a:prstGeom>
        </p:spPr>
      </p:pic>
      <p:pic>
        <p:nvPicPr>
          <p:cNvPr id="21" name="Imagen 20"/>
          <p:cNvPicPr>
            <a:picLocks noChangeAspect="1"/>
          </p:cNvPicPr>
          <p:nvPr/>
        </p:nvPicPr>
        <p:blipFill>
          <a:blip r:embed="rId7"/>
          <a:stretch>
            <a:fillRect/>
          </a:stretch>
        </p:blipFill>
        <p:spPr>
          <a:xfrm>
            <a:off x="6484683" y="1502267"/>
            <a:ext cx="1862484" cy="373217"/>
          </a:xfrm>
          <a:prstGeom prst="rect">
            <a:avLst/>
          </a:prstGeom>
        </p:spPr>
      </p:pic>
      <p:pic>
        <p:nvPicPr>
          <p:cNvPr id="2" name="Imagen 1"/>
          <p:cNvPicPr>
            <a:picLocks noChangeAspect="1"/>
          </p:cNvPicPr>
          <p:nvPr/>
        </p:nvPicPr>
        <p:blipFill>
          <a:blip r:embed="rId8"/>
          <a:stretch>
            <a:fillRect/>
          </a:stretch>
        </p:blipFill>
        <p:spPr>
          <a:xfrm>
            <a:off x="1965716" y="3428984"/>
            <a:ext cx="2656823" cy="444444"/>
          </a:xfrm>
          <a:prstGeom prst="rect">
            <a:avLst/>
          </a:prstGeom>
        </p:spPr>
      </p:pic>
    </p:spTree>
    <p:extLst>
      <p:ext uri="{BB962C8B-B14F-4D97-AF65-F5344CB8AC3E}">
        <p14:creationId xmlns:p14="http://schemas.microsoft.com/office/powerpoint/2010/main" val="8276287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05956"/>
          </a:xfrm>
          <a:prstGeom prst="rect">
            <a:avLst/>
          </a:prstGeom>
        </p:spPr>
      </p:pic>
    </p:spTree>
    <p:extLst>
      <p:ext uri="{BB962C8B-B14F-4D97-AF65-F5344CB8AC3E}">
        <p14:creationId xmlns:p14="http://schemas.microsoft.com/office/powerpoint/2010/main" val="25923499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2462981" y="5012820"/>
            <a:ext cx="2164092" cy="59221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p:cNvSpPr/>
          <p:nvPr/>
        </p:nvSpPr>
        <p:spPr>
          <a:xfrm>
            <a:off x="718531" y="1667265"/>
            <a:ext cx="10976940" cy="305221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grpSp>
        <p:nvGrpSpPr>
          <p:cNvPr id="14" name="11 Grupo"/>
          <p:cNvGrpSpPr>
            <a:grpSpLocks/>
          </p:cNvGrpSpPr>
          <p:nvPr/>
        </p:nvGrpSpPr>
        <p:grpSpPr bwMode="auto">
          <a:xfrm>
            <a:off x="3929959" y="1906366"/>
            <a:ext cx="3051175" cy="2581275"/>
            <a:chOff x="827584" y="1304925"/>
            <a:chExt cx="3051175" cy="2581275"/>
          </a:xfrm>
        </p:grpSpPr>
        <p:pic>
          <p:nvPicPr>
            <p:cNvPr id="1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304925"/>
              <a:ext cx="30511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a:spLocks noChangeArrowheads="1"/>
            </p:cNvSpPr>
            <p:nvPr/>
          </p:nvSpPr>
          <p:spPr bwMode="auto">
            <a:xfrm>
              <a:off x="827584" y="3429000"/>
              <a:ext cx="302433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s-CO" sz="1200">
                  <a:cs typeface="Times New Roman" charset="0"/>
                </a:rPr>
                <a:t>Carrera 52 con calle 33 – Planada del Cerro en la Comuna 4.</a:t>
              </a:r>
              <a:endParaRPr lang="es-CO"/>
            </a:p>
          </p:txBody>
        </p:sp>
      </p:grpSp>
      <p:sp>
        <p:nvSpPr>
          <p:cNvPr id="21" name="Rectángulo 20"/>
          <p:cNvSpPr/>
          <p:nvPr/>
        </p:nvSpPr>
        <p:spPr>
          <a:xfrm>
            <a:off x="-173281" y="2960721"/>
            <a:ext cx="4572000" cy="584775"/>
          </a:xfrm>
          <a:prstGeom prst="rect">
            <a:avLst/>
          </a:prstGeom>
        </p:spPr>
        <p:txBody>
          <a:bodyPr>
            <a:spAutoFit/>
          </a:bodyPr>
          <a:lstStyle/>
          <a:p>
            <a:pPr algn="ctr"/>
            <a:r>
              <a:rPr lang="es-CO" sz="1600" b="1" dirty="0">
                <a:latin typeface="Arial" panose="020B0604020202020204" pitchFamily="34" charset="0"/>
                <a:cs typeface="Arial" panose="020B0604020202020204" pitchFamily="34" charset="0"/>
              </a:rPr>
              <a:t>Semaforización de </a:t>
            </a:r>
            <a:r>
              <a:rPr lang="es-CO" sz="1600" b="1" dirty="0" smtClean="0">
                <a:latin typeface="Arial" panose="020B0604020202020204" pitchFamily="34" charset="0"/>
                <a:cs typeface="Arial" panose="020B0604020202020204" pitchFamily="34" charset="0"/>
              </a:rPr>
              <a:t>dos</a:t>
            </a:r>
            <a:endParaRPr lang="es-CO" sz="1600" b="1" dirty="0">
              <a:latin typeface="Arial" panose="020B0604020202020204" pitchFamily="34" charset="0"/>
              <a:cs typeface="Arial" panose="020B0604020202020204" pitchFamily="34" charset="0"/>
            </a:endParaRPr>
          </a:p>
          <a:p>
            <a:pPr algn="ctr"/>
            <a:r>
              <a:rPr lang="es-CO" sz="1600" b="1" dirty="0">
                <a:latin typeface="Arial" panose="020B0604020202020204" pitchFamily="34" charset="0"/>
                <a:cs typeface="Arial" panose="020B0604020202020204" pitchFamily="34" charset="0"/>
              </a:rPr>
              <a:t>intersecciones nuevas</a:t>
            </a:r>
          </a:p>
        </p:txBody>
      </p:sp>
      <p:grpSp>
        <p:nvGrpSpPr>
          <p:cNvPr id="22" name="19 Grupo"/>
          <p:cNvGrpSpPr>
            <a:grpSpLocks/>
          </p:cNvGrpSpPr>
          <p:nvPr/>
        </p:nvGrpSpPr>
        <p:grpSpPr bwMode="auto">
          <a:xfrm>
            <a:off x="7013287" y="1877417"/>
            <a:ext cx="4464050" cy="2736850"/>
            <a:chOff x="4499992" y="3429000"/>
            <a:chExt cx="4464496" cy="2736304"/>
          </a:xfrm>
        </p:grpSpPr>
        <p:pic>
          <p:nvPicPr>
            <p:cNvPr id="23" name="Imagen 1" descr="Descripción: C:\Users\USER\Documents\ARCHIVOS 2016 TECNICA\CONTRATOS 2016\Fotos instalación eqipos, semáforos, capacitación\IMG-20160226-WA00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29000"/>
              <a:ext cx="21526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3429000"/>
              <a:ext cx="20764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9"/>
            <p:cNvSpPr>
              <a:spLocks noChangeArrowheads="1"/>
            </p:cNvSpPr>
            <p:nvPr/>
          </p:nvSpPr>
          <p:spPr bwMode="auto">
            <a:xfrm>
              <a:off x="4499992" y="5703639"/>
              <a:ext cx="4464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s-CO" sz="1200">
                  <a:cs typeface="Times New Roman" charset="0"/>
                </a:rPr>
                <a:t>Diagonal 55 con transversal 44 – Barrio Las Granjas </a:t>
              </a:r>
            </a:p>
            <a:p>
              <a:pPr algn="ctr"/>
              <a:r>
                <a:rPr lang="es-CO" sz="1200">
                  <a:cs typeface="Times New Roman" charset="0"/>
                </a:rPr>
                <a:t>comuna 6.</a:t>
              </a:r>
              <a:endParaRPr lang="es-CO"/>
            </a:p>
          </p:txBody>
        </p:sp>
      </p:grpSp>
      <p:sp>
        <p:nvSpPr>
          <p:cNvPr id="27" name="14 Rectángulo"/>
          <p:cNvSpPr>
            <a:spLocks noChangeArrowheads="1"/>
          </p:cNvSpPr>
          <p:nvPr/>
        </p:nvSpPr>
        <p:spPr bwMode="auto">
          <a:xfrm>
            <a:off x="829495" y="5062558"/>
            <a:ext cx="3797578"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CO" b="1" dirty="0"/>
              <a:t>Costo de la obra </a:t>
            </a:r>
            <a:r>
              <a:rPr lang="es-CO" sz="2800" b="1" dirty="0"/>
              <a:t>$</a:t>
            </a:r>
            <a:r>
              <a:rPr lang="es-CO" sz="2800" b="1" dirty="0" smtClean="0"/>
              <a:t>458.420.793</a:t>
            </a:r>
          </a:p>
          <a:p>
            <a:pPr eaLnBrk="1" hangingPunct="1"/>
            <a:endParaRPr lang="es-CO" b="1" dirty="0"/>
          </a:p>
          <a:p>
            <a:pPr eaLnBrk="1" hangingPunct="1"/>
            <a:r>
              <a:rPr lang="es-CO" b="1" dirty="0"/>
              <a:t>Adjudicación 2015.</a:t>
            </a:r>
          </a:p>
          <a:p>
            <a:pPr eaLnBrk="1" hangingPunct="1"/>
            <a:r>
              <a:rPr lang="es-CO" b="1" dirty="0"/>
              <a:t>Obra entregada Febrero 2016. </a:t>
            </a:r>
          </a:p>
        </p:txBody>
      </p:sp>
      <p:sp>
        <p:nvSpPr>
          <p:cNvPr id="30" name="Rectángulo 29"/>
          <p:cNvSpPr/>
          <p:nvPr/>
        </p:nvSpPr>
        <p:spPr>
          <a:xfrm>
            <a:off x="718531" y="4860347"/>
            <a:ext cx="4045198" cy="168449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a:blip r:embed="rId8"/>
          <a:stretch>
            <a:fillRect/>
          </a:stretch>
        </p:blipFill>
        <p:spPr>
          <a:xfrm>
            <a:off x="1860024" y="777964"/>
            <a:ext cx="6048300" cy="486533"/>
          </a:xfrm>
          <a:prstGeom prst="rect">
            <a:avLst/>
          </a:prstGeom>
        </p:spPr>
      </p:pic>
    </p:spTree>
    <p:extLst>
      <p:ext uri="{BB962C8B-B14F-4D97-AF65-F5344CB8AC3E}">
        <p14:creationId xmlns:p14="http://schemas.microsoft.com/office/powerpoint/2010/main" val="2537293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718531" y="1667265"/>
            <a:ext cx="10431250" cy="266790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30" name="Rectángulo 29"/>
          <p:cNvSpPr/>
          <p:nvPr/>
        </p:nvSpPr>
        <p:spPr>
          <a:xfrm>
            <a:off x="718531" y="4566773"/>
            <a:ext cx="9369366" cy="168449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p:cNvSpPr txBox="1"/>
          <p:nvPr/>
        </p:nvSpPr>
        <p:spPr>
          <a:xfrm>
            <a:off x="1451011" y="2608585"/>
            <a:ext cx="3009194" cy="923330"/>
          </a:xfrm>
          <a:prstGeom prst="rect">
            <a:avLst/>
          </a:prstGeom>
          <a:noFill/>
        </p:spPr>
        <p:txBody>
          <a:bodyPr wrap="square" rtlCol="0">
            <a:spAutoFit/>
          </a:bodyPr>
          <a:lstStyle/>
          <a:p>
            <a:r>
              <a:rPr lang="es-ES" b="1" dirty="0" smtClean="0">
                <a:latin typeface="Arial" panose="020B0604020202020204" pitchFamily="34" charset="0"/>
                <a:cs typeface="Arial" panose="020B0604020202020204" pitchFamily="34" charset="0"/>
              </a:rPr>
              <a:t>16 CRUCES SEMAFÓRICOS EN TOTAL.</a:t>
            </a:r>
            <a:endParaRPr lang="es-ES" b="1" dirty="0">
              <a:latin typeface="Arial" panose="020B0604020202020204" pitchFamily="34" charset="0"/>
              <a:cs typeface="Arial" panose="020B0604020202020204" pitchFamily="34" charset="0"/>
            </a:endParaRPr>
          </a:p>
        </p:txBody>
      </p:sp>
      <p:pic>
        <p:nvPicPr>
          <p:cNvPr id="31" name="Picture 2" descr="IMG_20151215_092936"/>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497863" y="2038697"/>
            <a:ext cx="2016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6658450" y="2014885"/>
            <a:ext cx="20161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descr="IMG_20160225_101924"/>
          <p:cNvPicPr>
            <a:picLocks noChangeAspect="1" noChangeArrowheads="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8817450" y="2038697"/>
            <a:ext cx="2016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28 CuadroTexto"/>
          <p:cNvSpPr txBox="1">
            <a:spLocks noChangeArrowheads="1"/>
          </p:cNvSpPr>
          <p:nvPr/>
        </p:nvSpPr>
        <p:spPr bwMode="auto">
          <a:xfrm>
            <a:off x="1149661" y="4686409"/>
            <a:ext cx="84963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b="1" dirty="0"/>
              <a:t>ZONAS DE IMPACTO</a:t>
            </a:r>
          </a:p>
          <a:p>
            <a:pPr eaLnBrk="1" hangingPunct="1"/>
            <a:r>
              <a:rPr lang="es-ES" sz="1800" dirty="0"/>
              <a:t>Calle 67 </a:t>
            </a:r>
            <a:r>
              <a:rPr lang="es-ES" sz="1800" dirty="0" err="1"/>
              <a:t>Cra</a:t>
            </a:r>
            <a:r>
              <a:rPr lang="es-ES" sz="1800" dirty="0"/>
              <a:t> 20, Calle 53 </a:t>
            </a:r>
            <a:r>
              <a:rPr lang="es-ES" sz="1800" dirty="0" err="1"/>
              <a:t>Cra</a:t>
            </a:r>
            <a:r>
              <a:rPr lang="es-ES" sz="1800" dirty="0"/>
              <a:t> 20, Calle 52 </a:t>
            </a:r>
            <a:r>
              <a:rPr lang="es-ES" sz="1800" dirty="0" err="1"/>
              <a:t>Cra</a:t>
            </a:r>
            <a:r>
              <a:rPr lang="es-ES" sz="1800" dirty="0"/>
              <a:t> 17, Calle 51 </a:t>
            </a:r>
            <a:r>
              <a:rPr lang="es-ES" sz="1800" dirty="0" err="1"/>
              <a:t>Cra</a:t>
            </a:r>
            <a:r>
              <a:rPr lang="es-ES" sz="1800" dirty="0"/>
              <a:t> 17, Calle 60 </a:t>
            </a:r>
            <a:r>
              <a:rPr lang="es-ES" sz="1800" dirty="0" err="1"/>
              <a:t>Cra</a:t>
            </a:r>
            <a:r>
              <a:rPr lang="es-ES" sz="1800" dirty="0"/>
              <a:t> 33, Calle 61 </a:t>
            </a:r>
            <a:r>
              <a:rPr lang="es-ES" sz="1800" dirty="0" err="1"/>
              <a:t>Cra</a:t>
            </a:r>
            <a:r>
              <a:rPr lang="es-ES" sz="1800" dirty="0"/>
              <a:t> 33. Calle 67 Av. 25 Agosto, Calle 52ª </a:t>
            </a:r>
            <a:r>
              <a:rPr lang="es-ES" sz="1800" dirty="0" err="1"/>
              <a:t>Cra</a:t>
            </a:r>
            <a:r>
              <a:rPr lang="es-ES" sz="1800" dirty="0"/>
              <a:t> 34C, Calle 52ª </a:t>
            </a:r>
            <a:r>
              <a:rPr lang="es-ES" sz="1800" dirty="0" err="1"/>
              <a:t>Cra</a:t>
            </a:r>
            <a:r>
              <a:rPr lang="es-ES" sz="1800" dirty="0"/>
              <a:t> 36C, Calle 49 </a:t>
            </a:r>
            <a:r>
              <a:rPr lang="es-ES" sz="1800" dirty="0" err="1"/>
              <a:t>Cra</a:t>
            </a:r>
            <a:r>
              <a:rPr lang="es-ES" sz="1800" dirty="0"/>
              <a:t> 16, Calle 49 </a:t>
            </a:r>
            <a:r>
              <a:rPr lang="es-ES" sz="1800" dirty="0" err="1"/>
              <a:t>Cra</a:t>
            </a:r>
            <a:r>
              <a:rPr lang="es-ES" sz="1800" dirty="0"/>
              <a:t> 17, Calle 52 </a:t>
            </a:r>
            <a:r>
              <a:rPr lang="es-ES" sz="1800" dirty="0" err="1"/>
              <a:t>Cra</a:t>
            </a:r>
            <a:r>
              <a:rPr lang="es-ES" sz="1800" dirty="0"/>
              <a:t> 19, Calle 51 </a:t>
            </a:r>
            <a:r>
              <a:rPr lang="es-ES" sz="1800" dirty="0" err="1"/>
              <a:t>Cra</a:t>
            </a:r>
            <a:r>
              <a:rPr lang="es-ES" sz="1800" dirty="0"/>
              <a:t> 19, Calle 52 </a:t>
            </a:r>
            <a:r>
              <a:rPr lang="es-ES" sz="1800" dirty="0" err="1"/>
              <a:t>cra</a:t>
            </a:r>
            <a:r>
              <a:rPr lang="es-ES" sz="1800" dirty="0"/>
              <a:t> 30, Calle 52 </a:t>
            </a:r>
            <a:r>
              <a:rPr lang="es-ES" sz="1800" dirty="0" err="1"/>
              <a:t>Cra</a:t>
            </a:r>
            <a:r>
              <a:rPr lang="es-ES" sz="1800" dirty="0"/>
              <a:t> 28, Calle 50 </a:t>
            </a:r>
            <a:r>
              <a:rPr lang="es-ES" sz="1800" dirty="0" err="1"/>
              <a:t>Cra</a:t>
            </a:r>
            <a:r>
              <a:rPr lang="es-ES" sz="1800" dirty="0"/>
              <a:t> 28.</a:t>
            </a:r>
            <a:endParaRPr lang="es-CO" sz="1800" dirty="0"/>
          </a:p>
        </p:txBody>
      </p:sp>
      <p:pic>
        <p:nvPicPr>
          <p:cNvPr id="5" name="Imagen 4"/>
          <p:cNvPicPr>
            <a:picLocks noChangeAspect="1"/>
          </p:cNvPicPr>
          <p:nvPr/>
        </p:nvPicPr>
        <p:blipFill>
          <a:blip r:embed="rId8"/>
          <a:stretch>
            <a:fillRect/>
          </a:stretch>
        </p:blipFill>
        <p:spPr>
          <a:xfrm>
            <a:off x="1888631" y="724045"/>
            <a:ext cx="7757330" cy="602436"/>
          </a:xfrm>
          <a:prstGeom prst="rect">
            <a:avLst/>
          </a:prstGeom>
        </p:spPr>
      </p:pic>
    </p:spTree>
    <p:extLst>
      <p:ext uri="{BB962C8B-B14F-4D97-AF65-F5344CB8AC3E}">
        <p14:creationId xmlns:p14="http://schemas.microsoft.com/office/powerpoint/2010/main" val="21117064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p:cNvSpPr/>
          <p:nvPr/>
        </p:nvSpPr>
        <p:spPr>
          <a:xfrm>
            <a:off x="718531" y="4379144"/>
            <a:ext cx="9369366" cy="214601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p:cNvSpPr/>
          <p:nvPr/>
        </p:nvSpPr>
        <p:spPr>
          <a:xfrm>
            <a:off x="718531" y="1667266"/>
            <a:ext cx="9369366" cy="256788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4" name="30 Rectángulo"/>
          <p:cNvSpPr>
            <a:spLocks noChangeArrowheads="1"/>
          </p:cNvSpPr>
          <p:nvPr/>
        </p:nvSpPr>
        <p:spPr bwMode="auto">
          <a:xfrm>
            <a:off x="1153822" y="2742325"/>
            <a:ext cx="53936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s-ES" sz="2400" b="1" dirty="0">
                <a:latin typeface="Arial" panose="020B0604020202020204" pitchFamily="34" charset="0"/>
                <a:cs typeface="Arial" panose="020B0604020202020204" pitchFamily="34" charset="0"/>
              </a:rPr>
              <a:t>1.901 m</a:t>
            </a:r>
            <a:r>
              <a:rPr lang="es-ES" sz="2400" b="1" baseline="30000" dirty="0">
                <a:latin typeface="Arial" panose="020B0604020202020204" pitchFamily="34" charset="0"/>
                <a:cs typeface="Arial" panose="020B0604020202020204" pitchFamily="34" charset="0"/>
              </a:rPr>
              <a:t>2</a:t>
            </a:r>
            <a:r>
              <a:rPr lang="es-ES" sz="2400" b="1" dirty="0">
                <a:latin typeface="Arial" panose="020B0604020202020204" pitchFamily="34" charset="0"/>
                <a:cs typeface="Arial" panose="020B0604020202020204" pitchFamily="34" charset="0"/>
              </a:rPr>
              <a:t> </a:t>
            </a:r>
            <a:r>
              <a:rPr lang="es-ES" sz="2400" b="1" dirty="0" smtClean="0">
                <a:latin typeface="Arial" panose="020B0604020202020204" pitchFamily="34" charset="0"/>
                <a:cs typeface="Arial" panose="020B0604020202020204" pitchFamily="34" charset="0"/>
              </a:rPr>
              <a:t>y 3.302 </a:t>
            </a:r>
            <a:r>
              <a:rPr lang="es-ES" sz="2400" b="1" dirty="0">
                <a:latin typeface="Arial" panose="020B0604020202020204" pitchFamily="34" charset="0"/>
                <a:cs typeface="Arial" panose="020B0604020202020204" pitchFamily="34" charset="0"/>
              </a:rPr>
              <a:t>ml </a:t>
            </a:r>
          </a:p>
          <a:p>
            <a:pPr eaLnBrk="1" hangingPunct="1"/>
            <a:r>
              <a:rPr lang="es-ES" sz="2400" dirty="0">
                <a:latin typeface="Arial" panose="020B0604020202020204" pitchFamily="34" charset="0"/>
                <a:cs typeface="Arial" panose="020B0604020202020204" pitchFamily="34" charset="0"/>
              </a:rPr>
              <a:t>señalización </a:t>
            </a:r>
            <a:r>
              <a:rPr lang="es-ES" sz="2400" dirty="0" smtClean="0">
                <a:latin typeface="Arial" panose="020B0604020202020204" pitchFamily="34" charset="0"/>
                <a:cs typeface="Arial" panose="020B0604020202020204" pitchFamily="34" charset="0"/>
              </a:rPr>
              <a:t>horizontal</a:t>
            </a:r>
            <a:endParaRPr lang="es-CO" sz="2400" dirty="0">
              <a:latin typeface="Arial" panose="020B0604020202020204" pitchFamily="34" charset="0"/>
              <a:cs typeface="Arial" panose="020B0604020202020204" pitchFamily="34" charset="0"/>
            </a:endParaRPr>
          </a:p>
        </p:txBody>
      </p:sp>
      <p:sp>
        <p:nvSpPr>
          <p:cNvPr id="15" name="31 CuadroTexto"/>
          <p:cNvSpPr txBox="1">
            <a:spLocks noChangeArrowheads="1"/>
          </p:cNvSpPr>
          <p:nvPr/>
        </p:nvSpPr>
        <p:spPr bwMode="auto">
          <a:xfrm>
            <a:off x="1153822" y="2312681"/>
            <a:ext cx="2456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CO" dirty="0">
                <a:latin typeface="Arial" panose="020B0604020202020204" pitchFamily="34" charset="0"/>
                <a:cs typeface="Arial" panose="020B0604020202020204" pitchFamily="34" charset="0"/>
              </a:rPr>
              <a:t>DEMARCADOS</a:t>
            </a:r>
            <a:r>
              <a:rPr lang="es-CO" sz="1800" dirty="0">
                <a:latin typeface="Arial" panose="020B0604020202020204" pitchFamily="34" charset="0"/>
                <a:cs typeface="Arial" panose="020B0604020202020204" pitchFamily="34" charset="0"/>
              </a:rPr>
              <a:t> </a:t>
            </a:r>
          </a:p>
        </p:txBody>
      </p:sp>
      <p:grpSp>
        <p:nvGrpSpPr>
          <p:cNvPr id="17" name="29 Grupo"/>
          <p:cNvGrpSpPr>
            <a:grpSpLocks/>
          </p:cNvGrpSpPr>
          <p:nvPr/>
        </p:nvGrpSpPr>
        <p:grpSpPr bwMode="auto">
          <a:xfrm>
            <a:off x="5301950" y="1890410"/>
            <a:ext cx="4525963" cy="2344738"/>
            <a:chOff x="107504" y="1196751"/>
            <a:chExt cx="4525869" cy="2344327"/>
          </a:xfrm>
        </p:grpSpPr>
        <p:pic>
          <p:nvPicPr>
            <p:cNvPr id="18" name="Picture 9" descr="Descripción: C:\Documents and Settings\Administrador\Mis documentos\fotos granjas\IMG_20160320_0915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96752"/>
              <a:ext cx="2266951" cy="20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1196751"/>
              <a:ext cx="2293621" cy="20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8 Rectángulo"/>
            <p:cNvSpPr>
              <a:spLocks noChangeArrowheads="1"/>
            </p:cNvSpPr>
            <p:nvPr/>
          </p:nvSpPr>
          <p:spPr bwMode="auto">
            <a:xfrm>
              <a:off x="179512" y="3140968"/>
              <a:ext cx="4392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s-ES" sz="1000"/>
                <a:t>Cruce semafórico Carrera 52 Calle 33 – Planada del Cerro, comuna cuatro. Feb-2016</a:t>
              </a:r>
              <a:endParaRPr lang="es-CO" sz="1000"/>
            </a:p>
          </p:txBody>
        </p:sp>
      </p:grpSp>
      <p:sp>
        <p:nvSpPr>
          <p:cNvPr id="22" name="33 Rectángulo"/>
          <p:cNvSpPr>
            <a:spLocks noChangeArrowheads="1"/>
          </p:cNvSpPr>
          <p:nvPr/>
        </p:nvSpPr>
        <p:spPr bwMode="auto">
          <a:xfrm>
            <a:off x="1112216" y="5063578"/>
            <a:ext cx="38098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s-CO" sz="2400" dirty="0">
                <a:latin typeface="Arial" panose="020B0604020202020204" pitchFamily="34" charset="0"/>
                <a:cs typeface="Arial" panose="020B0604020202020204" pitchFamily="34" charset="0"/>
              </a:rPr>
              <a:t>IMPACTO EN COMUNAS 1, 2, 4 Y 6 </a:t>
            </a:r>
          </a:p>
        </p:txBody>
      </p:sp>
      <p:pic>
        <p:nvPicPr>
          <p:cNvPr id="23" name="Picture 2" descr="Descripción: C:\Documents and Settings\Administrador\Mis documentos\fotos granjas\10480181_968259379929898_2164957858059173268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9042" y="4435296"/>
            <a:ext cx="21415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Descripción: C:\Documents and Settings\Administrador\Mis documentos\fotos granjas\IMG_20160319_1604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8367" y="4506733"/>
            <a:ext cx="21113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9"/>
          <a:stretch>
            <a:fillRect/>
          </a:stretch>
        </p:blipFill>
        <p:spPr>
          <a:xfrm>
            <a:off x="1723220" y="704185"/>
            <a:ext cx="5718758" cy="602510"/>
          </a:xfrm>
          <a:prstGeom prst="rect">
            <a:avLst/>
          </a:prstGeom>
        </p:spPr>
      </p:pic>
    </p:spTree>
    <p:extLst>
      <p:ext uri="{BB962C8B-B14F-4D97-AF65-F5344CB8AC3E}">
        <p14:creationId xmlns:p14="http://schemas.microsoft.com/office/powerpoint/2010/main" val="23923096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p:cNvSpPr/>
          <p:nvPr/>
        </p:nvSpPr>
        <p:spPr>
          <a:xfrm>
            <a:off x="5699078" y="1842175"/>
            <a:ext cx="4226587" cy="594565"/>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9" name="CuadroTexto 18"/>
          <p:cNvSpPr txBox="1"/>
          <p:nvPr/>
        </p:nvSpPr>
        <p:spPr>
          <a:xfrm>
            <a:off x="795715" y="1782449"/>
            <a:ext cx="4537463" cy="830997"/>
          </a:xfrm>
          <a:prstGeom prst="rect">
            <a:avLst/>
          </a:prstGeom>
          <a:noFill/>
        </p:spPr>
        <p:txBody>
          <a:bodyPr wrap="square" rtlCol="0">
            <a:spAutoFit/>
          </a:bodyPr>
          <a:lstStyle/>
          <a:p>
            <a:pPr algn="just"/>
            <a:r>
              <a:rPr lang="es-ES" sz="1600" dirty="0" smtClean="0">
                <a:latin typeface="Arial" panose="020B0604020202020204" pitchFamily="34" charset="0"/>
                <a:cs typeface="Arial" panose="020B0604020202020204" pitchFamily="34" charset="0"/>
              </a:rPr>
              <a:t>Se realizaron 7 actividades de capacitación con los diferentes actores interesados en recibir los conocimientos</a:t>
            </a:r>
            <a:endParaRPr lang="es-ES" sz="1600" dirty="0">
              <a:latin typeface="Arial" panose="020B0604020202020204" pitchFamily="34" charset="0"/>
              <a:cs typeface="Arial" panose="020B0604020202020204" pitchFamily="34" charset="0"/>
            </a:endParaRPr>
          </a:p>
        </p:txBody>
      </p:sp>
      <p:sp>
        <p:nvSpPr>
          <p:cNvPr id="25" name="10 CuadroTexto"/>
          <p:cNvSpPr txBox="1">
            <a:spLocks noChangeArrowheads="1"/>
          </p:cNvSpPr>
          <p:nvPr/>
        </p:nvSpPr>
        <p:spPr bwMode="auto">
          <a:xfrm>
            <a:off x="5699078" y="1912450"/>
            <a:ext cx="421147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CO" sz="2100" b="1" dirty="0"/>
              <a:t> 835 USUARIOS CAPACITADOS</a:t>
            </a:r>
          </a:p>
        </p:txBody>
      </p:sp>
      <p:pic>
        <p:nvPicPr>
          <p:cNvPr id="29" name="Picture 40" descr="IMG_53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16" y="2725892"/>
            <a:ext cx="4537463" cy="335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2" descr="IMG_20160422_175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9078" y="2731514"/>
            <a:ext cx="4263050" cy="336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7"/>
          <a:stretch>
            <a:fillRect/>
          </a:stretch>
        </p:blipFill>
        <p:spPr>
          <a:xfrm>
            <a:off x="1790183" y="815297"/>
            <a:ext cx="7389636" cy="447715"/>
          </a:xfrm>
          <a:prstGeom prst="rect">
            <a:avLst/>
          </a:prstGeom>
        </p:spPr>
      </p:pic>
    </p:spTree>
    <p:extLst>
      <p:ext uri="{BB962C8B-B14F-4D97-AF65-F5344CB8AC3E}">
        <p14:creationId xmlns:p14="http://schemas.microsoft.com/office/powerpoint/2010/main" val="29892772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1" name="10 CuadroTexto"/>
          <p:cNvSpPr txBox="1">
            <a:spLocks noChangeArrowheads="1"/>
          </p:cNvSpPr>
          <p:nvPr/>
        </p:nvSpPr>
        <p:spPr bwMode="auto">
          <a:xfrm>
            <a:off x="721283" y="1717229"/>
            <a:ext cx="3356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CO" sz="1800" dirty="0"/>
              <a:t>INGRESO DE </a:t>
            </a:r>
            <a:r>
              <a:rPr lang="es-CO" sz="1800" dirty="0" smtClean="0"/>
              <a:t>30 </a:t>
            </a:r>
            <a:r>
              <a:rPr lang="es-CO" sz="1800" dirty="0"/>
              <a:t>UNIDADES.</a:t>
            </a:r>
          </a:p>
          <a:p>
            <a:pPr eaLnBrk="1" hangingPunct="1"/>
            <a:r>
              <a:rPr lang="es-CO" sz="1800" dirty="0"/>
              <a:t>25 UNIDADES </a:t>
            </a:r>
            <a:r>
              <a:rPr lang="es-CO" sz="1800" dirty="0" smtClean="0"/>
              <a:t>CAPACITADAS</a:t>
            </a:r>
          </a:p>
          <a:p>
            <a:pPr eaLnBrk="1" hangingPunct="1"/>
            <a:r>
              <a:rPr lang="es-CO" sz="1800" dirty="0" smtClean="0"/>
              <a:t>14 </a:t>
            </a:r>
            <a:r>
              <a:rPr lang="es-CO" sz="1800" dirty="0"/>
              <a:t>AUXILIARES Y/O VIGIAS</a:t>
            </a:r>
          </a:p>
          <a:p>
            <a:pPr eaLnBrk="1" hangingPunct="1"/>
            <a:r>
              <a:rPr lang="es-CO" sz="1800" dirty="0" smtClean="0"/>
              <a:t>DE </a:t>
            </a:r>
            <a:r>
              <a:rPr lang="es-CO" sz="1800" dirty="0"/>
              <a:t>TRÁNSITO</a:t>
            </a:r>
          </a:p>
        </p:txBody>
      </p:sp>
      <p:sp>
        <p:nvSpPr>
          <p:cNvPr id="12" name="11 CuadroTexto"/>
          <p:cNvSpPr txBox="1">
            <a:spLocks noChangeArrowheads="1"/>
          </p:cNvSpPr>
          <p:nvPr/>
        </p:nvSpPr>
        <p:spPr bwMode="auto">
          <a:xfrm>
            <a:off x="5263229" y="1698776"/>
            <a:ext cx="648845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Font typeface="Arial" panose="020B0604020202020204" pitchFamily="34" charset="0"/>
              <a:buChar char="•"/>
            </a:pPr>
            <a:r>
              <a:rPr lang="es-MX" sz="1600" dirty="0"/>
              <a:t>Normas de tránsito Ley 769 de 2002.</a:t>
            </a:r>
          </a:p>
          <a:p>
            <a:pPr marL="285750" indent="-285750" eaLnBrk="1" hangingPunct="1">
              <a:buFont typeface="Arial" panose="020B0604020202020204" pitchFamily="34" charset="0"/>
              <a:buChar char="•"/>
            </a:pPr>
            <a:r>
              <a:rPr lang="es-MX" sz="1600" dirty="0"/>
              <a:t>Código nacional de tránsito terrestre. Manual de señalización vial.</a:t>
            </a:r>
          </a:p>
          <a:p>
            <a:pPr marL="285750" indent="-285750" eaLnBrk="1" hangingPunct="1">
              <a:buFont typeface="Arial" panose="020B0604020202020204" pitchFamily="34" charset="0"/>
              <a:buChar char="•"/>
            </a:pPr>
            <a:r>
              <a:rPr lang="es-MX" sz="1600" dirty="0"/>
              <a:t>Informe policial de accidentes de tránsito. Elaboración de comparendos.</a:t>
            </a:r>
          </a:p>
          <a:p>
            <a:pPr marL="285750" indent="-285750" eaLnBrk="1" hangingPunct="1">
              <a:buFont typeface="Arial" panose="020B0604020202020204" pitchFamily="34" charset="0"/>
              <a:buChar char="•"/>
            </a:pPr>
            <a:r>
              <a:rPr lang="es-MX" sz="1600" dirty="0"/>
              <a:t>Ordenes del agente de tránsito en la vía y manual disciplinario de orden cerrado.</a:t>
            </a:r>
            <a:endParaRPr lang="es-CO" sz="1600" dirty="0"/>
          </a:p>
          <a:p>
            <a:pPr eaLnBrk="1" hangingPunct="1"/>
            <a:endParaRPr lang="es-CO" sz="1600" dirty="0"/>
          </a:p>
        </p:txBody>
      </p:sp>
      <p:pic>
        <p:nvPicPr>
          <p:cNvPr id="13" name="13 Imagen"/>
          <p:cNvPicPr>
            <a:picLocks noChangeAspect="1" noChangeArrowheads="1"/>
          </p:cNvPicPr>
          <p:nvPr/>
        </p:nvPicPr>
        <p:blipFill rotWithShape="1">
          <a:blip r:embed="rId5">
            <a:extLst>
              <a:ext uri="{28A0092B-C50C-407E-A947-70E740481C1C}">
                <a14:useLocalDpi xmlns:a14="http://schemas.microsoft.com/office/drawing/2010/main" val="0"/>
              </a:ext>
            </a:extLst>
          </a:blip>
          <a:srcRect b="11465"/>
          <a:stretch/>
        </p:blipFill>
        <p:spPr bwMode="auto">
          <a:xfrm rot="10800000">
            <a:off x="811598" y="3514658"/>
            <a:ext cx="4110189" cy="25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4 Ima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686" y="3514658"/>
            <a:ext cx="4533157" cy="253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p:cNvPicPr>
            <a:picLocks noChangeAspect="1"/>
          </p:cNvPicPr>
          <p:nvPr/>
        </p:nvPicPr>
        <p:blipFill>
          <a:blip r:embed="rId7"/>
          <a:stretch>
            <a:fillRect/>
          </a:stretch>
        </p:blipFill>
        <p:spPr>
          <a:xfrm>
            <a:off x="1790183" y="815297"/>
            <a:ext cx="7389636" cy="447715"/>
          </a:xfrm>
          <a:prstGeom prst="rect">
            <a:avLst/>
          </a:prstGeom>
        </p:spPr>
      </p:pic>
    </p:spTree>
    <p:extLst>
      <p:ext uri="{BB962C8B-B14F-4D97-AF65-F5344CB8AC3E}">
        <p14:creationId xmlns:p14="http://schemas.microsoft.com/office/powerpoint/2010/main" val="2235342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872245" y="2293127"/>
            <a:ext cx="5573525" cy="49733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5" name="CuadroTexto 14"/>
          <p:cNvSpPr txBox="1"/>
          <p:nvPr/>
        </p:nvSpPr>
        <p:spPr>
          <a:xfrm>
            <a:off x="1120165" y="2360374"/>
            <a:ext cx="5469729" cy="400110"/>
          </a:xfrm>
          <a:prstGeom prst="rect">
            <a:avLst/>
          </a:prstGeom>
          <a:noFill/>
        </p:spPr>
        <p:txBody>
          <a:bodyPr wrap="square" rtlCol="0">
            <a:spAutoFit/>
          </a:bodyPr>
          <a:lstStyle/>
          <a:p>
            <a:r>
              <a:rPr lang="es-ES" sz="2000" b="1" dirty="0" smtClean="0">
                <a:latin typeface="Arial" panose="020B0604020202020204" pitchFamily="34" charset="0"/>
                <a:cs typeface="Arial" panose="020B0604020202020204" pitchFamily="34" charset="0"/>
              </a:rPr>
              <a:t>27 Visitas técnicas de agentes de tránsito </a:t>
            </a:r>
          </a:p>
        </p:txBody>
      </p:sp>
      <p:sp>
        <p:nvSpPr>
          <p:cNvPr id="17" name="15 CuadroTexto"/>
          <p:cNvSpPr txBox="1">
            <a:spLocks noChangeArrowheads="1"/>
          </p:cNvSpPr>
          <p:nvPr/>
        </p:nvSpPr>
        <p:spPr bwMode="auto">
          <a:xfrm>
            <a:off x="803322" y="3247044"/>
            <a:ext cx="564244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s-CO" sz="1600" dirty="0"/>
              <a:t>Quejas por: Mal estacionamiento de los vehículos en las vías públicas, tránsito y estacionamiento de vehículos pesados en sitios no permitidos, carga y descarga fuera del horario autorizado, utilización de la vía pública como parqueadero particular, abandono de vehículos en calzadas y aceras, imprudencia de los conductores al transitar en contravía y otras.</a:t>
            </a:r>
          </a:p>
        </p:txBody>
      </p:sp>
      <p:pic>
        <p:nvPicPr>
          <p:cNvPr id="18" name="16 Imagen" descr="C:\Users\ITTB\Desktop\DEYSI\IMG_20160516_1544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508" y="2293127"/>
            <a:ext cx="4634878" cy="26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6"/>
          <a:stretch>
            <a:fillRect/>
          </a:stretch>
        </p:blipFill>
        <p:spPr>
          <a:xfrm>
            <a:off x="1894176" y="603049"/>
            <a:ext cx="6413801" cy="924599"/>
          </a:xfrm>
          <a:prstGeom prst="rect">
            <a:avLst/>
          </a:prstGeom>
        </p:spPr>
      </p:pic>
    </p:spTree>
    <p:extLst>
      <p:ext uri="{BB962C8B-B14F-4D97-AF65-F5344CB8AC3E}">
        <p14:creationId xmlns:p14="http://schemas.microsoft.com/office/powerpoint/2010/main" val="25863160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0"/>
            <a:ext cx="12359706" cy="6899575"/>
          </a:xfrm>
          <a:prstGeom prst="rect">
            <a:avLst/>
          </a:prstGeom>
        </p:spPr>
      </p:pic>
      <p:sp>
        <p:nvSpPr>
          <p:cNvPr id="6" name="Título 5"/>
          <p:cNvSpPr>
            <a:spLocks noGrp="1"/>
          </p:cNvSpPr>
          <p:nvPr>
            <p:ph type="ctrTitle"/>
          </p:nvPr>
        </p:nvSpPr>
        <p:spPr>
          <a:xfrm>
            <a:off x="4081437" y="3563638"/>
            <a:ext cx="4527884" cy="2387600"/>
          </a:xfrm>
        </p:spPr>
        <p:txBody>
          <a:bodyPr>
            <a:normAutofit/>
          </a:bodyPr>
          <a:lstStyle/>
          <a:p>
            <a:pPr algn="just"/>
            <a:r>
              <a:rPr lang="es-CO" sz="1800" dirty="0">
                <a:latin typeface="Arial" panose="020B0604020202020204" pitchFamily="34" charset="0"/>
                <a:cs typeface="Arial" panose="020B0604020202020204" pitchFamily="34" charset="0"/>
              </a:rPr>
              <a:t>El presente documento expone los principales aspectos de gestión de los procesos misionales de la entidad, así como su interacción con los procesos de apoyo, evaluación y control; alineados a su contexto estratégico. Así mismo, del panorama financiero que soporta las actuaciones de la ITTB.</a:t>
            </a:r>
            <a:r>
              <a:rPr lang="es-CO" sz="1800" dirty="0">
                <a:latin typeface="Arial Narrow" charset="0"/>
              </a:rPr>
              <a:t/>
            </a:r>
            <a:br>
              <a:rPr lang="es-CO" sz="1800" dirty="0">
                <a:latin typeface="Arial Narrow" charset="0"/>
              </a:rPr>
            </a:br>
            <a:endParaRPr lang="es-CO" sz="1800" dirty="0"/>
          </a:p>
        </p:txBody>
      </p:sp>
      <p:sp>
        <p:nvSpPr>
          <p:cNvPr id="10" name="4 Subtítulo"/>
          <p:cNvSpPr txBox="1">
            <a:spLocks/>
          </p:cNvSpPr>
          <p:nvPr/>
        </p:nvSpPr>
        <p:spPr>
          <a:xfrm>
            <a:off x="4074968" y="5834973"/>
            <a:ext cx="4379650" cy="90676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CO" sz="2000" dirty="0" smtClean="0">
                <a:solidFill>
                  <a:schemeClr val="tx1"/>
                </a:solidFill>
                <a:latin typeface="Arial" panose="020B0604020202020204" pitchFamily="34" charset="0"/>
                <a:cs typeface="Arial" panose="020B0604020202020204" pitchFamily="34" charset="0"/>
              </a:rPr>
              <a:t>ALBERTO RAFAEL COTES ACOSTA</a:t>
            </a:r>
          </a:p>
          <a:p>
            <a:pPr algn="l"/>
            <a:r>
              <a:rPr lang="es-CO" sz="2000" b="1" dirty="0" smtClean="0">
                <a:solidFill>
                  <a:schemeClr val="tx1"/>
                </a:solidFill>
                <a:latin typeface="Arial" panose="020B0604020202020204" pitchFamily="34" charset="0"/>
                <a:cs typeface="Arial" panose="020B0604020202020204" pitchFamily="34" charset="0"/>
              </a:rPr>
              <a:t>Director</a:t>
            </a:r>
            <a:endParaRPr lang="es-CO" sz="2000" b="1" dirty="0">
              <a:solidFill>
                <a:schemeClr val="tx1"/>
              </a:solidFill>
              <a:latin typeface="Arial" panose="020B0604020202020204" pitchFamily="34" charset="0"/>
              <a:cs typeface="Arial" panose="020B0604020202020204" pitchFamily="34" charset="0"/>
            </a:endParaRPr>
          </a:p>
        </p:txBody>
      </p:sp>
      <p:pic>
        <p:nvPicPr>
          <p:cNvPr id="12" name="Imagen 11"/>
          <p:cNvPicPr>
            <a:picLocks noChangeAspect="1"/>
          </p:cNvPicPr>
          <p:nvPr/>
        </p:nvPicPr>
        <p:blipFill>
          <a:blip r:embed="rId3"/>
          <a:stretch>
            <a:fillRect/>
          </a:stretch>
        </p:blipFill>
        <p:spPr>
          <a:xfrm>
            <a:off x="11000257" y="5834973"/>
            <a:ext cx="855370" cy="817574"/>
          </a:xfrm>
          <a:prstGeom prst="rect">
            <a:avLst/>
          </a:prstGeom>
        </p:spPr>
      </p:pic>
      <p:pic>
        <p:nvPicPr>
          <p:cNvPr id="13" name="Imagen 12"/>
          <p:cNvPicPr>
            <a:picLocks noChangeAspect="1"/>
          </p:cNvPicPr>
          <p:nvPr/>
        </p:nvPicPr>
        <p:blipFill>
          <a:blip r:embed="rId4"/>
          <a:stretch>
            <a:fillRect/>
          </a:stretch>
        </p:blipFill>
        <p:spPr>
          <a:xfrm>
            <a:off x="4184320" y="1663211"/>
            <a:ext cx="4425001" cy="1109930"/>
          </a:xfrm>
          <a:prstGeom prst="rect">
            <a:avLst/>
          </a:prstGeom>
        </p:spPr>
      </p:pic>
    </p:spTree>
    <p:extLst>
      <p:ext uri="{BB962C8B-B14F-4D97-AF65-F5344CB8AC3E}">
        <p14:creationId xmlns:p14="http://schemas.microsoft.com/office/powerpoint/2010/main" val="14929404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287370" y="1705323"/>
            <a:ext cx="3534863" cy="644945"/>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0" name="10 CuadroTexto"/>
          <p:cNvSpPr txBox="1">
            <a:spLocks noChangeArrowheads="1"/>
          </p:cNvSpPr>
          <p:nvPr/>
        </p:nvSpPr>
        <p:spPr bwMode="auto">
          <a:xfrm>
            <a:off x="1271994" y="1737506"/>
            <a:ext cx="399557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CO" sz="1800" b="1" dirty="0"/>
              <a:t>11 OPERATIVOS SEMANALES</a:t>
            </a:r>
          </a:p>
          <a:p>
            <a:pPr eaLnBrk="1" hangingPunct="1"/>
            <a:r>
              <a:rPr lang="es-CO" sz="1800" b="1" dirty="0"/>
              <a:t>44 OPERATIVOS MENSUALES </a:t>
            </a:r>
          </a:p>
          <a:p>
            <a:pPr eaLnBrk="1" hangingPunct="1"/>
            <a:endParaRPr lang="es-CO" sz="1800" dirty="0"/>
          </a:p>
          <a:p>
            <a:pPr eaLnBrk="1" hangingPunct="1"/>
            <a:r>
              <a:rPr lang="es-CO" sz="1400" dirty="0"/>
              <a:t>Control de documentación,</a:t>
            </a:r>
          </a:p>
          <a:p>
            <a:pPr eaLnBrk="1" hangingPunct="1"/>
            <a:r>
              <a:rPr lang="es-CO" sz="1400" dirty="0"/>
              <a:t>Transporte informal, </a:t>
            </a:r>
          </a:p>
          <a:p>
            <a:pPr eaLnBrk="1" hangingPunct="1"/>
            <a:r>
              <a:rPr lang="es-CO" sz="1400" dirty="0"/>
              <a:t>Mal estacionamiento </a:t>
            </a:r>
          </a:p>
          <a:p>
            <a:pPr eaLnBrk="1" hangingPunct="1"/>
            <a:r>
              <a:rPr lang="es-CO" sz="1400" dirty="0"/>
              <a:t>Control al transporte público;</a:t>
            </a:r>
          </a:p>
          <a:p>
            <a:pPr eaLnBrk="1" hangingPunct="1"/>
            <a:r>
              <a:rPr lang="es-CO" sz="1400" dirty="0"/>
              <a:t>Conexión intermunicipal: transporte informal y carga.</a:t>
            </a:r>
          </a:p>
        </p:txBody>
      </p:sp>
      <p:pic>
        <p:nvPicPr>
          <p:cNvPr id="11" name="15 Imagen" descr="C:\Users\ITTB\Downloads\WhatsApp-Image-20160604 (3).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34000"/>
                    </a14:imgEffect>
                    <a14:imgEffect>
                      <a14:saturation sat="132000"/>
                    </a14:imgEffect>
                    <a14:imgEffect>
                      <a14:brightnessContrast bright="25000" contrast="-53000"/>
                    </a14:imgEffect>
                  </a14:imgLayer>
                </a14:imgProps>
              </a:ext>
              <a:ext uri="{28A0092B-C50C-407E-A947-70E740481C1C}">
                <a14:useLocalDpi xmlns:a14="http://schemas.microsoft.com/office/drawing/2010/main" val="0"/>
              </a:ext>
            </a:extLst>
          </a:blip>
          <a:srcRect/>
          <a:stretch>
            <a:fillRect/>
          </a:stretch>
        </p:blipFill>
        <p:spPr bwMode="auto">
          <a:xfrm>
            <a:off x="6053130" y="1724490"/>
            <a:ext cx="3670500" cy="206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3 Imagen" descr="C:\Users\ITTB\Downloads\WhatsApp-Image-20160604 (1).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6000" contrast="-38000"/>
                    </a14:imgEffect>
                  </a14:imgLayer>
                </a14:imgProps>
              </a:ext>
              <a:ext uri="{28A0092B-C50C-407E-A947-70E740481C1C}">
                <a14:useLocalDpi xmlns:a14="http://schemas.microsoft.com/office/drawing/2010/main" val="0"/>
              </a:ext>
            </a:extLst>
          </a:blip>
          <a:srcRect/>
          <a:stretch>
            <a:fillRect/>
          </a:stretch>
        </p:blipFill>
        <p:spPr bwMode="auto">
          <a:xfrm>
            <a:off x="6093018" y="4260731"/>
            <a:ext cx="3630612"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p:cNvSpPr/>
          <p:nvPr/>
        </p:nvSpPr>
        <p:spPr>
          <a:xfrm>
            <a:off x="1271994" y="4749786"/>
            <a:ext cx="4050426" cy="644945"/>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angle 1"/>
          <p:cNvSpPr>
            <a:spLocks noChangeArrowheads="1"/>
          </p:cNvSpPr>
          <p:nvPr/>
        </p:nvSpPr>
        <p:spPr bwMode="auto">
          <a:xfrm>
            <a:off x="1244569" y="4749786"/>
            <a:ext cx="4105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s-CO" b="1" dirty="0" smtClean="0">
                <a:latin typeface="Arial" panose="020B0604020202020204" pitchFamily="34" charset="0"/>
                <a:cs typeface="Arial" panose="020B0604020202020204" pitchFamily="34" charset="0"/>
              </a:rPr>
              <a:t>ÓRDENES DE COMPARENDO 6.537</a:t>
            </a:r>
          </a:p>
          <a:p>
            <a:pPr algn="ctr"/>
            <a:r>
              <a:rPr lang="es-CO" b="1" dirty="0" smtClean="0">
                <a:latin typeface="Arial" panose="020B0604020202020204" pitchFamily="34" charset="0"/>
                <a:cs typeface="Arial" panose="020B0604020202020204" pitchFamily="34" charset="0"/>
              </a:rPr>
              <a:t>VEHÍCULOS INMOVILIZADOS  2.016 </a:t>
            </a:r>
            <a:endParaRPr lang="es-CO"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9"/>
          <a:stretch>
            <a:fillRect/>
          </a:stretch>
        </p:blipFill>
        <p:spPr>
          <a:xfrm>
            <a:off x="1792141" y="803568"/>
            <a:ext cx="4659459" cy="452415"/>
          </a:xfrm>
          <a:prstGeom prst="rect">
            <a:avLst/>
          </a:prstGeom>
        </p:spPr>
      </p:pic>
    </p:spTree>
    <p:extLst>
      <p:ext uri="{BB962C8B-B14F-4D97-AF65-F5344CB8AC3E}">
        <p14:creationId xmlns:p14="http://schemas.microsoft.com/office/powerpoint/2010/main" val="11109974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210123" y="3319999"/>
            <a:ext cx="3901523" cy="2113612"/>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15" name="Imagen 10" descr="20160316_180920"/>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
                    </a14:imgEffect>
                    <a14:imgEffect>
                      <a14:saturation sat="152000"/>
                    </a14:imgEffect>
                    <a14:imgEffect>
                      <a14:brightnessContrast contrast="-52000"/>
                    </a14:imgEffect>
                  </a14:imgLayer>
                </a14:imgProps>
              </a:ext>
              <a:ext uri="{28A0092B-C50C-407E-A947-70E740481C1C}">
                <a14:useLocalDpi xmlns:a14="http://schemas.microsoft.com/office/drawing/2010/main" val="0"/>
              </a:ext>
            </a:extLst>
          </a:blip>
          <a:srcRect/>
          <a:stretch>
            <a:fillRect/>
          </a:stretch>
        </p:blipFill>
        <p:spPr bwMode="auto">
          <a:xfrm>
            <a:off x="5769274" y="2186542"/>
            <a:ext cx="5773152" cy="324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120165" y="2059556"/>
            <a:ext cx="39015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s-CO" dirty="0">
                <a:latin typeface="Arial" panose="020B0604020202020204" pitchFamily="34" charset="0"/>
                <a:cs typeface="Arial" panose="020B0604020202020204" pitchFamily="34" charset="0"/>
              </a:rPr>
              <a:t>El control del tránsito de vehículos pesados en las horas de congestión vehicular (horas pico), disminuye la probabilidad de accidentalidad.</a:t>
            </a:r>
          </a:p>
        </p:txBody>
      </p:sp>
      <p:graphicFrame>
        <p:nvGraphicFramePr>
          <p:cNvPr id="18" name="10 Tabla"/>
          <p:cNvGraphicFramePr>
            <a:graphicFrameLocks noGrp="1"/>
          </p:cNvGraphicFramePr>
          <p:nvPr>
            <p:extLst>
              <p:ext uri="{D42A27DB-BD31-4B8C-83A1-F6EECF244321}">
                <p14:modId xmlns:p14="http://schemas.microsoft.com/office/powerpoint/2010/main" val="22098749"/>
              </p:ext>
            </p:extLst>
          </p:nvPr>
        </p:nvGraphicFramePr>
        <p:xfrm>
          <a:off x="1326525" y="3438474"/>
          <a:ext cx="3671888" cy="1871660"/>
        </p:xfrm>
        <a:graphic>
          <a:graphicData uri="http://schemas.openxmlformats.org/drawingml/2006/table">
            <a:tbl>
              <a:tblPr/>
              <a:tblGrid>
                <a:gridCol w="911993">
                  <a:extLst>
                    <a:ext uri="{9D8B030D-6E8A-4147-A177-3AD203B41FA5}">
                      <a16:colId xmlns:a16="http://schemas.microsoft.com/office/drawing/2014/main" xmlns="" val="20000"/>
                    </a:ext>
                  </a:extLst>
                </a:gridCol>
                <a:gridCol w="2759895">
                  <a:extLst>
                    <a:ext uri="{9D8B030D-6E8A-4147-A177-3AD203B41FA5}">
                      <a16:colId xmlns:a16="http://schemas.microsoft.com/office/drawing/2014/main" xmlns="" val="20001"/>
                    </a:ext>
                  </a:extLst>
                </a:gridCol>
              </a:tblGrid>
              <a:tr h="267380">
                <a:tc>
                  <a:txBody>
                    <a:bodyPr/>
                    <a:lstStyle/>
                    <a:p>
                      <a:pPr algn="ctr">
                        <a:lnSpc>
                          <a:spcPct val="115000"/>
                        </a:lnSpc>
                        <a:spcAft>
                          <a:spcPts val="0"/>
                        </a:spcAft>
                      </a:pPr>
                      <a:r>
                        <a:rPr lang="es-CO" sz="1100" b="1" dirty="0">
                          <a:solidFill>
                            <a:srgbClr val="000000"/>
                          </a:solidFill>
                          <a:latin typeface="Calibri"/>
                          <a:ea typeface="Times New Roman"/>
                          <a:cs typeface="Calibri"/>
                        </a:rPr>
                        <a:t>unidades</a:t>
                      </a:r>
                      <a:endParaRPr lang="es-CO"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100" b="1" dirty="0">
                          <a:solidFill>
                            <a:srgbClr val="000000"/>
                          </a:solidFill>
                          <a:latin typeface="Calibri"/>
                          <a:ea typeface="Times New Roman"/>
                          <a:cs typeface="Calibri"/>
                        </a:rPr>
                        <a:t>sector</a:t>
                      </a:r>
                      <a:endParaRPr lang="es-CO"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67380">
                <a:tc>
                  <a:txBody>
                    <a:bodyPr/>
                    <a:lstStyle/>
                    <a:p>
                      <a:pPr algn="ctr">
                        <a:lnSpc>
                          <a:spcPct val="115000"/>
                        </a:lnSpc>
                        <a:spcAft>
                          <a:spcPts val="0"/>
                        </a:spcAft>
                      </a:pPr>
                      <a:r>
                        <a:rPr lang="es-CO" sz="1100">
                          <a:solidFill>
                            <a:srgbClr val="000000"/>
                          </a:solidFill>
                          <a:latin typeface="Calibri"/>
                          <a:ea typeface="Times New Roman"/>
                          <a:cs typeface="Calibri"/>
                        </a:rPr>
                        <a:t>2</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a:solidFill>
                            <a:srgbClr val="000000"/>
                          </a:solidFill>
                          <a:latin typeface="Calibri"/>
                          <a:ea typeface="Times New Roman"/>
                          <a:cs typeface="Calibri"/>
                        </a:rPr>
                        <a:t>calle 52 carrera 2, sector comercial</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67380">
                <a:tc>
                  <a:txBody>
                    <a:bodyPr/>
                    <a:lstStyle/>
                    <a:p>
                      <a:pPr algn="ctr">
                        <a:lnSpc>
                          <a:spcPct val="115000"/>
                        </a:lnSpc>
                        <a:spcAft>
                          <a:spcPts val="0"/>
                        </a:spcAft>
                      </a:pPr>
                      <a:r>
                        <a:rPr lang="es-CO" sz="1100">
                          <a:solidFill>
                            <a:srgbClr val="000000"/>
                          </a:solidFill>
                          <a:latin typeface="Calibri"/>
                          <a:ea typeface="Times New Roman"/>
                          <a:cs typeface="Calibri"/>
                        </a:rPr>
                        <a:t>2</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a:solidFill>
                            <a:srgbClr val="000000"/>
                          </a:solidFill>
                          <a:latin typeface="Calibri"/>
                          <a:ea typeface="Times New Roman"/>
                          <a:cs typeface="Calibri"/>
                        </a:rPr>
                        <a:t>glorieta fertilizantes</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7380">
                <a:tc>
                  <a:txBody>
                    <a:bodyPr/>
                    <a:lstStyle/>
                    <a:p>
                      <a:pPr algn="ctr">
                        <a:lnSpc>
                          <a:spcPct val="115000"/>
                        </a:lnSpc>
                        <a:spcAft>
                          <a:spcPts val="0"/>
                        </a:spcAft>
                      </a:pPr>
                      <a:r>
                        <a:rPr lang="es-CO" sz="1100">
                          <a:solidFill>
                            <a:srgbClr val="000000"/>
                          </a:solidFill>
                          <a:latin typeface="Calibri"/>
                          <a:ea typeface="Times New Roman"/>
                          <a:cs typeface="Calibri"/>
                        </a:rPr>
                        <a:t>1</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a:solidFill>
                            <a:srgbClr val="000000"/>
                          </a:solidFill>
                          <a:latin typeface="Calibri"/>
                          <a:ea typeface="Times New Roman"/>
                          <a:cs typeface="Calibri"/>
                        </a:rPr>
                        <a:t>calle 67 carrera 29  Galmollantas</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67380">
                <a:tc>
                  <a:txBody>
                    <a:bodyPr/>
                    <a:lstStyle/>
                    <a:p>
                      <a:pPr algn="ctr">
                        <a:lnSpc>
                          <a:spcPct val="115000"/>
                        </a:lnSpc>
                        <a:spcAft>
                          <a:spcPts val="0"/>
                        </a:spcAft>
                      </a:pPr>
                      <a:r>
                        <a:rPr lang="es-CO" sz="1100" dirty="0">
                          <a:solidFill>
                            <a:srgbClr val="000000"/>
                          </a:solidFill>
                          <a:latin typeface="Calibri"/>
                          <a:ea typeface="Times New Roman"/>
                          <a:cs typeface="Calibri"/>
                        </a:rPr>
                        <a:t>1</a:t>
                      </a:r>
                      <a:endParaRPr lang="es-CO"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a:solidFill>
                            <a:srgbClr val="000000"/>
                          </a:solidFill>
                          <a:latin typeface="Calibri"/>
                          <a:ea typeface="Times New Roman"/>
                          <a:cs typeface="Calibri"/>
                        </a:rPr>
                        <a:t>calle 67 carrera 17</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67380">
                <a:tc>
                  <a:txBody>
                    <a:bodyPr/>
                    <a:lstStyle/>
                    <a:p>
                      <a:pPr algn="ctr">
                        <a:lnSpc>
                          <a:spcPct val="115000"/>
                        </a:lnSpc>
                        <a:spcAft>
                          <a:spcPts val="0"/>
                        </a:spcAft>
                      </a:pPr>
                      <a:r>
                        <a:rPr lang="es-CO" sz="1100">
                          <a:solidFill>
                            <a:srgbClr val="000000"/>
                          </a:solidFill>
                          <a:latin typeface="Calibri"/>
                          <a:ea typeface="Times New Roman"/>
                          <a:cs typeface="Calibri"/>
                        </a:rPr>
                        <a:t>1</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a:solidFill>
                            <a:srgbClr val="000000"/>
                          </a:solidFill>
                          <a:latin typeface="Calibri"/>
                          <a:ea typeface="Times New Roman"/>
                          <a:cs typeface="Calibri"/>
                        </a:rPr>
                        <a:t>calle 67 carrera 18</a:t>
                      </a:r>
                      <a:endParaRPr lang="es-CO" sz="110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67380">
                <a:tc>
                  <a:txBody>
                    <a:bodyPr/>
                    <a:lstStyle/>
                    <a:p>
                      <a:pPr algn="ctr">
                        <a:lnSpc>
                          <a:spcPct val="115000"/>
                        </a:lnSpc>
                        <a:spcAft>
                          <a:spcPts val="0"/>
                        </a:spcAft>
                      </a:pPr>
                      <a:r>
                        <a:rPr lang="es-CO" sz="1100" dirty="0">
                          <a:solidFill>
                            <a:srgbClr val="000000"/>
                          </a:solidFill>
                          <a:latin typeface="Calibri"/>
                          <a:ea typeface="Times New Roman"/>
                          <a:cs typeface="Calibri"/>
                        </a:rPr>
                        <a:t>1</a:t>
                      </a:r>
                      <a:endParaRPr lang="es-CO"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dirty="0">
                          <a:solidFill>
                            <a:srgbClr val="000000"/>
                          </a:solidFill>
                          <a:latin typeface="Calibri"/>
                          <a:ea typeface="Times New Roman"/>
                          <a:cs typeface="Calibri"/>
                        </a:rPr>
                        <a:t>calle 60 carrera 12</a:t>
                      </a:r>
                      <a:endParaRPr lang="es-CO"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pic>
        <p:nvPicPr>
          <p:cNvPr id="3" name="Imagen 2"/>
          <p:cNvPicPr>
            <a:picLocks noChangeAspect="1"/>
          </p:cNvPicPr>
          <p:nvPr/>
        </p:nvPicPr>
        <p:blipFill>
          <a:blip r:embed="rId6"/>
          <a:stretch>
            <a:fillRect/>
          </a:stretch>
        </p:blipFill>
        <p:spPr>
          <a:xfrm>
            <a:off x="7908324" y="4487641"/>
            <a:ext cx="8076851" cy="4508187"/>
          </a:xfrm>
          <a:prstGeom prst="rect">
            <a:avLst/>
          </a:prstGeom>
        </p:spPr>
      </p:pic>
      <p:pic>
        <p:nvPicPr>
          <p:cNvPr id="4" name="Imagen 3"/>
          <p:cNvPicPr>
            <a:picLocks noChangeAspect="1"/>
          </p:cNvPicPr>
          <p:nvPr/>
        </p:nvPicPr>
        <p:blipFill>
          <a:blip r:embed="rId7"/>
          <a:stretch>
            <a:fillRect/>
          </a:stretch>
        </p:blipFill>
        <p:spPr>
          <a:xfrm>
            <a:off x="1811647" y="789437"/>
            <a:ext cx="7915253" cy="493111"/>
          </a:xfrm>
          <a:prstGeom prst="rect">
            <a:avLst/>
          </a:prstGeom>
        </p:spPr>
      </p:pic>
    </p:spTree>
    <p:extLst>
      <p:ext uri="{BB962C8B-B14F-4D97-AF65-F5344CB8AC3E}">
        <p14:creationId xmlns:p14="http://schemas.microsoft.com/office/powerpoint/2010/main" val="18672784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graphicFrame>
        <p:nvGraphicFramePr>
          <p:cNvPr id="10" name="1 Gráfico"/>
          <p:cNvGraphicFramePr/>
          <p:nvPr>
            <p:extLst>
              <p:ext uri="{D42A27DB-BD31-4B8C-83A1-F6EECF244321}">
                <p14:modId xmlns:p14="http://schemas.microsoft.com/office/powerpoint/2010/main" val="2781173745"/>
              </p:ext>
            </p:extLst>
          </p:nvPr>
        </p:nvGraphicFramePr>
        <p:xfrm>
          <a:off x="692480" y="1493397"/>
          <a:ext cx="10319509" cy="4898762"/>
        </p:xfrm>
        <a:graphic>
          <a:graphicData uri="http://schemas.openxmlformats.org/drawingml/2006/chart">
            <c:chart xmlns:c="http://schemas.openxmlformats.org/drawingml/2006/chart" xmlns:r="http://schemas.openxmlformats.org/officeDocument/2006/relationships" r:id="rId5"/>
          </a:graphicData>
        </a:graphic>
      </p:graphicFrame>
      <p:pic>
        <p:nvPicPr>
          <p:cNvPr id="6" name="Imagen 5"/>
          <p:cNvPicPr>
            <a:picLocks noChangeAspect="1"/>
          </p:cNvPicPr>
          <p:nvPr/>
        </p:nvPicPr>
        <p:blipFill>
          <a:blip r:embed="rId6"/>
          <a:stretch>
            <a:fillRect/>
          </a:stretch>
        </p:blipFill>
        <p:spPr>
          <a:xfrm>
            <a:off x="2018732" y="561597"/>
            <a:ext cx="5563651" cy="1046026"/>
          </a:xfrm>
          <a:prstGeom prst="rect">
            <a:avLst/>
          </a:prstGeom>
        </p:spPr>
      </p:pic>
    </p:spTree>
    <p:extLst>
      <p:ext uri="{BB962C8B-B14F-4D97-AF65-F5344CB8AC3E}">
        <p14:creationId xmlns:p14="http://schemas.microsoft.com/office/powerpoint/2010/main" val="11281192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695595" y="1718584"/>
            <a:ext cx="4519600" cy="275599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pic>
        <p:nvPicPr>
          <p:cNvPr id="6" name="Imagen 5"/>
          <p:cNvPicPr>
            <a:picLocks noChangeAspect="1"/>
          </p:cNvPicPr>
          <p:nvPr/>
        </p:nvPicPr>
        <p:blipFill>
          <a:blip r:embed="rId5"/>
          <a:stretch>
            <a:fillRect/>
          </a:stretch>
        </p:blipFill>
        <p:spPr>
          <a:xfrm>
            <a:off x="2018732" y="836023"/>
            <a:ext cx="7857741" cy="436126"/>
          </a:xfrm>
          <a:prstGeom prst="rect">
            <a:avLst/>
          </a:prstGeom>
        </p:spPr>
      </p:pic>
      <p:graphicFrame>
        <p:nvGraphicFramePr>
          <p:cNvPr id="11" name="11 Tabla"/>
          <p:cNvGraphicFramePr>
            <a:graphicFrameLocks noGrp="1"/>
          </p:cNvGraphicFramePr>
          <p:nvPr>
            <p:extLst>
              <p:ext uri="{D42A27DB-BD31-4B8C-83A1-F6EECF244321}">
                <p14:modId xmlns:p14="http://schemas.microsoft.com/office/powerpoint/2010/main" val="3117141053"/>
              </p:ext>
            </p:extLst>
          </p:nvPr>
        </p:nvGraphicFramePr>
        <p:xfrm>
          <a:off x="800098" y="1847777"/>
          <a:ext cx="4303712" cy="2506730"/>
        </p:xfrm>
        <a:graphic>
          <a:graphicData uri="http://schemas.openxmlformats.org/drawingml/2006/table">
            <a:tbl>
              <a:tblPr/>
              <a:tblGrid>
                <a:gridCol w="1049337">
                  <a:extLst>
                    <a:ext uri="{9D8B030D-6E8A-4147-A177-3AD203B41FA5}">
                      <a16:colId xmlns:a16="http://schemas.microsoft.com/office/drawing/2014/main" xmlns="" val="20000"/>
                    </a:ext>
                  </a:extLst>
                </a:gridCol>
                <a:gridCol w="542925">
                  <a:extLst>
                    <a:ext uri="{9D8B030D-6E8A-4147-A177-3AD203B41FA5}">
                      <a16:colId xmlns:a16="http://schemas.microsoft.com/office/drawing/2014/main" xmlns="" val="20001"/>
                    </a:ext>
                  </a:extLst>
                </a:gridCol>
                <a:gridCol w="542925">
                  <a:extLst>
                    <a:ext uri="{9D8B030D-6E8A-4147-A177-3AD203B41FA5}">
                      <a16:colId xmlns:a16="http://schemas.microsoft.com/office/drawing/2014/main" xmlns="" val="20002"/>
                    </a:ext>
                  </a:extLst>
                </a:gridCol>
                <a:gridCol w="541338">
                  <a:extLst>
                    <a:ext uri="{9D8B030D-6E8A-4147-A177-3AD203B41FA5}">
                      <a16:colId xmlns:a16="http://schemas.microsoft.com/office/drawing/2014/main" xmlns="" val="20003"/>
                    </a:ext>
                  </a:extLst>
                </a:gridCol>
                <a:gridCol w="542925">
                  <a:extLst>
                    <a:ext uri="{9D8B030D-6E8A-4147-A177-3AD203B41FA5}">
                      <a16:colId xmlns:a16="http://schemas.microsoft.com/office/drawing/2014/main" xmlns="" val="20004"/>
                    </a:ext>
                  </a:extLst>
                </a:gridCol>
                <a:gridCol w="541337">
                  <a:extLst>
                    <a:ext uri="{9D8B030D-6E8A-4147-A177-3AD203B41FA5}">
                      <a16:colId xmlns:a16="http://schemas.microsoft.com/office/drawing/2014/main" xmlns="" val="20005"/>
                    </a:ext>
                  </a:extLst>
                </a:gridCol>
                <a:gridCol w="542925">
                  <a:extLst>
                    <a:ext uri="{9D8B030D-6E8A-4147-A177-3AD203B41FA5}">
                      <a16:colId xmlns:a16="http://schemas.microsoft.com/office/drawing/2014/main" xmlns="" val="20006"/>
                    </a:ext>
                  </a:extLst>
                </a:gridCol>
              </a:tblGrid>
              <a:tr h="38574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Times New Roman" charset="0"/>
                          <a:cs typeface="Calibri" charset="0"/>
                        </a:rPr>
                        <a:t>Clase accidente/Mes</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900" b="1" i="0" u="none" strike="noStrike" cap="none" normalizeH="0" baseline="0">
                          <a:ln>
                            <a:noFill/>
                          </a:ln>
                          <a:solidFill>
                            <a:srgbClr val="000000"/>
                          </a:solidFill>
                          <a:effectLst/>
                          <a:latin typeface="Calibri" charset="0"/>
                          <a:ea typeface="Times New Roman" charset="0"/>
                          <a:cs typeface="Calibri" charset="0"/>
                        </a:rPr>
                        <a:t>ENERO</a:t>
                      </a:r>
                      <a:endParaRPr kumimoji="0" lang="es-CO" sz="9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900" b="1" i="0" u="none" strike="noStrike" cap="none" normalizeH="0" baseline="0">
                          <a:ln>
                            <a:noFill/>
                          </a:ln>
                          <a:solidFill>
                            <a:srgbClr val="000000"/>
                          </a:solidFill>
                          <a:effectLst/>
                          <a:latin typeface="Calibri" charset="0"/>
                          <a:ea typeface="Times New Roman" charset="0"/>
                          <a:cs typeface="Calibri" charset="0"/>
                        </a:rPr>
                        <a:t>FEBRERO</a:t>
                      </a:r>
                      <a:endParaRPr kumimoji="0" lang="es-CO" sz="9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900" b="1" i="0" u="none" strike="noStrike" cap="none" normalizeH="0" baseline="0">
                          <a:ln>
                            <a:noFill/>
                          </a:ln>
                          <a:solidFill>
                            <a:srgbClr val="000000"/>
                          </a:solidFill>
                          <a:effectLst/>
                          <a:latin typeface="Calibri" charset="0"/>
                          <a:ea typeface="Times New Roman" charset="0"/>
                          <a:cs typeface="Calibri" charset="0"/>
                        </a:rPr>
                        <a:t>MARZO</a:t>
                      </a:r>
                      <a:endParaRPr kumimoji="0" lang="es-CO" sz="9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900" b="1" i="0" u="none" strike="noStrike" cap="none" normalizeH="0" baseline="0">
                          <a:ln>
                            <a:noFill/>
                          </a:ln>
                          <a:solidFill>
                            <a:srgbClr val="000000"/>
                          </a:solidFill>
                          <a:effectLst/>
                          <a:latin typeface="Calibri" charset="0"/>
                          <a:ea typeface="Times New Roman" charset="0"/>
                          <a:cs typeface="Calibri" charset="0"/>
                        </a:rPr>
                        <a:t>ABRIL</a:t>
                      </a:r>
                      <a:endParaRPr kumimoji="0" lang="es-CO" sz="9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900" b="1" i="0" u="none" strike="noStrike" cap="none" normalizeH="0" baseline="0">
                          <a:ln>
                            <a:noFill/>
                          </a:ln>
                          <a:solidFill>
                            <a:srgbClr val="000000"/>
                          </a:solidFill>
                          <a:effectLst/>
                          <a:latin typeface="Calibri" charset="0"/>
                          <a:ea typeface="Times New Roman" charset="0"/>
                          <a:cs typeface="Calibri" charset="0"/>
                        </a:rPr>
                        <a:t>MAYO</a:t>
                      </a:r>
                      <a:endParaRPr kumimoji="0" lang="es-CO" sz="9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900" b="1" i="0" u="none" strike="noStrike" cap="none" normalizeH="0" baseline="0">
                          <a:ln>
                            <a:noFill/>
                          </a:ln>
                          <a:solidFill>
                            <a:srgbClr val="000000"/>
                          </a:solidFill>
                          <a:effectLst/>
                          <a:latin typeface="Calibri" charset="0"/>
                          <a:ea typeface="Times New Roman" charset="0"/>
                          <a:cs typeface="Calibri" charset="0"/>
                        </a:rPr>
                        <a:t>TOTAL</a:t>
                      </a:r>
                      <a:endParaRPr kumimoji="0" lang="es-CO" sz="9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574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Times New Roman" charset="0"/>
                          <a:cs typeface="Calibri" charset="0"/>
                        </a:rPr>
                        <a:t>solo daños materiales</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26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Times New Roman" charset="0"/>
                          <a:cs typeface="Calibri" charset="0"/>
                        </a:rPr>
                        <a:t>29</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34</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26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35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150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9277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con lesionados</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45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43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35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56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55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234</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9277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con occiso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2</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9277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Times New Roman" charset="0"/>
                          <a:cs typeface="Calibri" charset="0"/>
                        </a:rPr>
                        <a:t>total accidentes</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73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73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70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83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91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390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9277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Calibri" charset="0"/>
                        <a:ea typeface="ＭＳ Ｐゴシック"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Calibri" charset="0"/>
                        <a:ea typeface="ＭＳ Ｐゴシック"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Calibri" charset="0"/>
                        <a:ea typeface="ＭＳ Ｐゴシック"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Calibri" charset="0"/>
                        <a:ea typeface="ＭＳ Ｐゴシック"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Calibri" charset="0"/>
                        <a:ea typeface="ＭＳ Ｐゴシック"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Calibri" charset="0"/>
                        <a:ea typeface="ＭＳ Ｐゴシック"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8574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chemeClr val="tx1"/>
                          </a:solidFill>
                          <a:effectLst/>
                          <a:latin typeface="Calibri" charset="0"/>
                          <a:ea typeface="Times New Roman" charset="0"/>
                          <a:cs typeface="Calibri" charset="0"/>
                        </a:rPr>
                        <a:t>Número de lesionados</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90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70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45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77</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76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358</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7832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Reconstrucción accidentes procesos fiscalía.</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Times New Roman" charset="0"/>
                          <a:cs typeface="Calibri"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43" marR="444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Times New Roman" charset="0"/>
                          <a:cs typeface="Calibri" charset="0"/>
                        </a:rPr>
                        <a:t>26</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43" marR="444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graphicFrame>
        <p:nvGraphicFramePr>
          <p:cNvPr id="13" name="4 Gráfico"/>
          <p:cNvGraphicFramePr/>
          <p:nvPr>
            <p:extLst>
              <p:ext uri="{D42A27DB-BD31-4B8C-83A1-F6EECF244321}">
                <p14:modId xmlns:p14="http://schemas.microsoft.com/office/powerpoint/2010/main" val="1129391787"/>
              </p:ext>
            </p:extLst>
          </p:nvPr>
        </p:nvGraphicFramePr>
        <p:xfrm>
          <a:off x="110920" y="4699764"/>
          <a:ext cx="5787279" cy="1803648"/>
        </p:xfrm>
        <a:graphic>
          <a:graphicData uri="http://schemas.openxmlformats.org/drawingml/2006/chart">
            <c:chart xmlns:c="http://schemas.openxmlformats.org/drawingml/2006/chart" xmlns:r="http://schemas.openxmlformats.org/officeDocument/2006/relationships" r:id="rId6"/>
          </a:graphicData>
        </a:graphic>
      </p:graphicFrame>
      <p:sp>
        <p:nvSpPr>
          <p:cNvPr id="7" name="Llamada rectangular 6"/>
          <p:cNvSpPr/>
          <p:nvPr/>
        </p:nvSpPr>
        <p:spPr>
          <a:xfrm>
            <a:off x="6549786" y="1718584"/>
            <a:ext cx="2717075" cy="1489165"/>
          </a:xfrm>
          <a:prstGeom prst="wedgeRectCallout">
            <a:avLst>
              <a:gd name="adj1" fmla="val -20833"/>
              <a:gd name="adj2" fmla="val 739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6536723" y="1951724"/>
            <a:ext cx="2737020" cy="1015663"/>
          </a:xfrm>
          <a:prstGeom prst="rect">
            <a:avLst/>
          </a:prstGeom>
        </p:spPr>
        <p:txBody>
          <a:bodyPr wrap="square">
            <a:spAutoFit/>
          </a:bodyPr>
          <a:lstStyle/>
          <a:p>
            <a:pPr algn="ctr">
              <a:defRPr/>
            </a:pPr>
            <a:r>
              <a:rPr lang="es-CO" sz="2000" b="1" dirty="0">
                <a:latin typeface="Arial" panose="020B0604020202020204" pitchFamily="34" charset="0"/>
                <a:cs typeface="Arial" panose="020B0604020202020204" pitchFamily="34" charset="0"/>
              </a:rPr>
              <a:t>390 ACCIDENTES</a:t>
            </a:r>
          </a:p>
          <a:p>
            <a:pPr algn="ctr">
              <a:defRPr/>
            </a:pPr>
            <a:r>
              <a:rPr lang="es-CO" sz="2000" b="1" dirty="0">
                <a:latin typeface="Arial" panose="020B0604020202020204" pitchFamily="34" charset="0"/>
                <a:cs typeface="Arial" panose="020B0604020202020204" pitchFamily="34" charset="0"/>
              </a:rPr>
              <a:t>358 LESIONADOS</a:t>
            </a:r>
          </a:p>
          <a:p>
            <a:pPr algn="ctr">
              <a:defRPr/>
            </a:pPr>
            <a:r>
              <a:rPr lang="es-CO" sz="2000" b="1" dirty="0">
                <a:latin typeface="Arial" panose="020B0604020202020204" pitchFamily="34" charset="0"/>
                <a:cs typeface="Arial" panose="020B0604020202020204" pitchFamily="34" charset="0"/>
              </a:rPr>
              <a:t>6 OCCISOS </a:t>
            </a:r>
          </a:p>
        </p:txBody>
      </p:sp>
      <p:graphicFrame>
        <p:nvGraphicFramePr>
          <p:cNvPr id="16" name="3 Gráfico"/>
          <p:cNvGraphicFramePr/>
          <p:nvPr>
            <p:extLst>
              <p:ext uri="{D42A27DB-BD31-4B8C-83A1-F6EECF244321}">
                <p14:modId xmlns:p14="http://schemas.microsoft.com/office/powerpoint/2010/main" val="1478802383"/>
              </p:ext>
            </p:extLst>
          </p:nvPr>
        </p:nvGraphicFramePr>
        <p:xfrm>
          <a:off x="6268081" y="3526922"/>
          <a:ext cx="3608392" cy="268434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9313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35685" y="6035819"/>
            <a:ext cx="3026674" cy="4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692480" y="1634295"/>
            <a:ext cx="9810206" cy="1931865"/>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pic>
        <p:nvPicPr>
          <p:cNvPr id="6" name="Imagen 5"/>
          <p:cNvPicPr>
            <a:picLocks noChangeAspect="1"/>
          </p:cNvPicPr>
          <p:nvPr/>
        </p:nvPicPr>
        <p:blipFill>
          <a:blip r:embed="rId5"/>
          <a:stretch>
            <a:fillRect/>
          </a:stretch>
        </p:blipFill>
        <p:spPr>
          <a:xfrm>
            <a:off x="2018732" y="836023"/>
            <a:ext cx="7857741" cy="436126"/>
          </a:xfrm>
          <a:prstGeom prst="rect">
            <a:avLst/>
          </a:prstGeom>
        </p:spPr>
      </p:pic>
      <p:graphicFrame>
        <p:nvGraphicFramePr>
          <p:cNvPr id="14" name="10 Tabla"/>
          <p:cNvGraphicFramePr>
            <a:graphicFrameLocks noGrp="1"/>
          </p:cNvGraphicFramePr>
          <p:nvPr>
            <p:extLst>
              <p:ext uri="{D42A27DB-BD31-4B8C-83A1-F6EECF244321}">
                <p14:modId xmlns:p14="http://schemas.microsoft.com/office/powerpoint/2010/main" val="3939199277"/>
              </p:ext>
            </p:extLst>
          </p:nvPr>
        </p:nvGraphicFramePr>
        <p:xfrm>
          <a:off x="806281" y="1765739"/>
          <a:ext cx="9557111" cy="1643666"/>
        </p:xfrm>
        <a:graphic>
          <a:graphicData uri="http://schemas.openxmlformats.org/drawingml/2006/table">
            <a:tbl>
              <a:tblPr/>
              <a:tblGrid>
                <a:gridCol w="2679431">
                  <a:extLst>
                    <a:ext uri="{9D8B030D-6E8A-4147-A177-3AD203B41FA5}">
                      <a16:colId xmlns:a16="http://schemas.microsoft.com/office/drawing/2014/main" xmlns="" val="20000"/>
                    </a:ext>
                  </a:extLst>
                </a:gridCol>
                <a:gridCol w="1146280">
                  <a:extLst>
                    <a:ext uri="{9D8B030D-6E8A-4147-A177-3AD203B41FA5}">
                      <a16:colId xmlns:a16="http://schemas.microsoft.com/office/drawing/2014/main" xmlns="" val="20001"/>
                    </a:ext>
                  </a:extLst>
                </a:gridCol>
                <a:gridCol w="1146280">
                  <a:extLst>
                    <a:ext uri="{9D8B030D-6E8A-4147-A177-3AD203B41FA5}">
                      <a16:colId xmlns:a16="http://schemas.microsoft.com/office/drawing/2014/main" xmlns="" val="20002"/>
                    </a:ext>
                  </a:extLst>
                </a:gridCol>
                <a:gridCol w="1146280">
                  <a:extLst>
                    <a:ext uri="{9D8B030D-6E8A-4147-A177-3AD203B41FA5}">
                      <a16:colId xmlns:a16="http://schemas.microsoft.com/office/drawing/2014/main" xmlns="" val="20003"/>
                    </a:ext>
                  </a:extLst>
                </a:gridCol>
                <a:gridCol w="1146280">
                  <a:extLst>
                    <a:ext uri="{9D8B030D-6E8A-4147-A177-3AD203B41FA5}">
                      <a16:colId xmlns:a16="http://schemas.microsoft.com/office/drawing/2014/main" xmlns="" val="20004"/>
                    </a:ext>
                  </a:extLst>
                </a:gridCol>
                <a:gridCol w="1146280">
                  <a:extLst>
                    <a:ext uri="{9D8B030D-6E8A-4147-A177-3AD203B41FA5}">
                      <a16:colId xmlns:a16="http://schemas.microsoft.com/office/drawing/2014/main" xmlns="" val="20005"/>
                    </a:ext>
                  </a:extLst>
                </a:gridCol>
                <a:gridCol w="1146280">
                  <a:extLst>
                    <a:ext uri="{9D8B030D-6E8A-4147-A177-3AD203B41FA5}">
                      <a16:colId xmlns:a16="http://schemas.microsoft.com/office/drawing/2014/main" xmlns="" val="20006"/>
                    </a:ext>
                  </a:extLst>
                </a:gridCol>
              </a:tblGrid>
              <a:tr h="254832">
                <a:tc rowSpan="2">
                  <a:txBody>
                    <a:bodyPr/>
                    <a:lstStyle/>
                    <a:p>
                      <a:pPr algn="l" fontAlgn="ctr"/>
                      <a:r>
                        <a:rPr lang="es-CO" sz="1200" b="1" i="0" u="none" strike="noStrike" dirty="0">
                          <a:solidFill>
                            <a:srgbClr val="000000"/>
                          </a:solidFill>
                          <a:latin typeface="Arial" pitchFamily="34" charset="0"/>
                          <a:cs typeface="Arial" pitchFamily="34" charset="0"/>
                        </a:rPr>
                        <a:t>DETALLE DEL INGRESO</a:t>
                      </a: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6">
                  <a:txBody>
                    <a:bodyPr/>
                    <a:lstStyle/>
                    <a:p>
                      <a:pPr algn="ctr" fontAlgn="b"/>
                      <a:r>
                        <a:rPr lang="es-CO" sz="1200" b="1" i="0" u="none" strike="noStrike" dirty="0">
                          <a:solidFill>
                            <a:srgbClr val="000000"/>
                          </a:solidFill>
                          <a:latin typeface="Arial" pitchFamily="34" charset="0"/>
                          <a:cs typeface="Arial" pitchFamily="34" charset="0"/>
                        </a:rPr>
                        <a:t>INGRESOS </a:t>
                      </a:r>
                      <a:r>
                        <a:rPr lang="es-CO" sz="1200" b="1" i="0" u="none" strike="noStrike" dirty="0" smtClean="0">
                          <a:solidFill>
                            <a:srgbClr val="000000"/>
                          </a:solidFill>
                          <a:latin typeface="Arial" pitchFamily="34" charset="0"/>
                          <a:cs typeface="Arial" pitchFamily="34" charset="0"/>
                        </a:rPr>
                        <a:t>MENSUALES ($)</a:t>
                      </a:r>
                      <a:endParaRPr lang="es-CO" sz="1200" b="1" i="0" u="none" strike="noStrike" dirty="0">
                        <a:solidFill>
                          <a:srgbClr val="000000"/>
                        </a:solidFill>
                        <a:latin typeface="Arial" pitchFamily="34" charset="0"/>
                        <a:cs typeface="Arial" pitchFamily="34" charset="0"/>
                      </a:endParaRP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331282">
                <a:tc vMerge="1">
                  <a:txBody>
                    <a:bodyPr/>
                    <a:lstStyle/>
                    <a:p>
                      <a:endParaRPr lang="es-CO"/>
                    </a:p>
                  </a:txBody>
                  <a:tcPr/>
                </a:tc>
                <a:tc>
                  <a:txBody>
                    <a:bodyPr/>
                    <a:lstStyle/>
                    <a:p>
                      <a:pPr algn="ctr" fontAlgn="b"/>
                      <a:r>
                        <a:rPr lang="es-CO" sz="1200" b="1" i="0" u="none" strike="noStrike" dirty="0">
                          <a:solidFill>
                            <a:srgbClr val="000000"/>
                          </a:solidFill>
                          <a:latin typeface="Arial" pitchFamily="34" charset="0"/>
                          <a:cs typeface="Arial" pitchFamily="34" charset="0"/>
                        </a:rPr>
                        <a:t>ENERO</a:t>
                      </a: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dirty="0">
                          <a:solidFill>
                            <a:srgbClr val="000000"/>
                          </a:solidFill>
                          <a:latin typeface="Arial" pitchFamily="34" charset="0"/>
                          <a:cs typeface="Arial" pitchFamily="34" charset="0"/>
                        </a:rPr>
                        <a:t>FEBRERO</a:t>
                      </a: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dirty="0">
                          <a:solidFill>
                            <a:srgbClr val="000000"/>
                          </a:solidFill>
                          <a:latin typeface="Arial" pitchFamily="34" charset="0"/>
                          <a:cs typeface="Arial" pitchFamily="34" charset="0"/>
                        </a:rPr>
                        <a:t>MARZO</a:t>
                      </a: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dirty="0">
                          <a:solidFill>
                            <a:srgbClr val="000000"/>
                          </a:solidFill>
                          <a:latin typeface="Arial" pitchFamily="34" charset="0"/>
                          <a:cs typeface="Arial" pitchFamily="34" charset="0"/>
                        </a:rPr>
                        <a:t>ABRIL</a:t>
                      </a: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dirty="0">
                          <a:solidFill>
                            <a:srgbClr val="000000"/>
                          </a:solidFill>
                          <a:latin typeface="Arial" pitchFamily="34" charset="0"/>
                          <a:cs typeface="Arial" pitchFamily="34" charset="0"/>
                        </a:rPr>
                        <a:t>MAYO</a:t>
                      </a: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dirty="0">
                          <a:solidFill>
                            <a:srgbClr val="000000"/>
                          </a:solidFill>
                          <a:latin typeface="Arial" pitchFamily="34" charset="0"/>
                          <a:cs typeface="Arial" pitchFamily="34" charset="0"/>
                        </a:rPr>
                        <a:t>TOTAL</a:t>
                      </a:r>
                    </a:p>
                  </a:txBody>
                  <a:tcPr marL="9144" marR="9144" marT="9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01"/>
                  </a:ext>
                </a:extLst>
              </a:tr>
              <a:tr h="293056">
                <a:tc>
                  <a:txBody>
                    <a:bodyPr/>
                    <a:lstStyle/>
                    <a:p>
                      <a:pPr algn="l" fontAlgn="b"/>
                      <a:r>
                        <a:rPr lang="es-CO" sz="1200" b="0" i="0" u="none" strike="noStrike" dirty="0">
                          <a:solidFill>
                            <a:srgbClr val="000000"/>
                          </a:solidFill>
                          <a:latin typeface="Arial" pitchFamily="34" charset="0"/>
                          <a:cs typeface="Arial" pitchFamily="34" charset="0"/>
                        </a:rPr>
                        <a:t>Servicio de Agentes</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dirty="0">
                          <a:solidFill>
                            <a:srgbClr val="000000"/>
                          </a:solidFill>
                          <a:latin typeface="Arial" pitchFamily="34" charset="0"/>
                          <a:cs typeface="Arial" pitchFamily="34" charset="0"/>
                        </a:rPr>
                        <a:t>905.996</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4.274.356</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1.358.900</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2.326.228</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2.606.244</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latin typeface="Arial" pitchFamily="34" charset="0"/>
                          <a:cs typeface="Arial" pitchFamily="34" charset="0"/>
                        </a:rPr>
                        <a:t>11.471.724</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54832">
                <a:tc>
                  <a:txBody>
                    <a:bodyPr/>
                    <a:lstStyle/>
                    <a:p>
                      <a:pPr algn="l" fontAlgn="b"/>
                      <a:r>
                        <a:rPr lang="es-CO" sz="1200" b="0" i="0" u="none" strike="noStrike" dirty="0">
                          <a:solidFill>
                            <a:srgbClr val="000000"/>
                          </a:solidFill>
                          <a:latin typeface="Arial" pitchFamily="34" charset="0"/>
                          <a:cs typeface="Arial" pitchFamily="34" charset="0"/>
                        </a:rPr>
                        <a:t>Permisos Especiales</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a:solidFill>
                            <a:srgbClr val="000000"/>
                          </a:solidFill>
                          <a:latin typeface="Arial" pitchFamily="34" charset="0"/>
                          <a:cs typeface="Arial" pitchFamily="34" charset="0"/>
                        </a:rPr>
                        <a:t>462.476</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2.322.408</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1.653.836</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281.504</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950.076</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5.670.300</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54832">
                <a:tc>
                  <a:txBody>
                    <a:bodyPr/>
                    <a:lstStyle/>
                    <a:p>
                      <a:pPr algn="l" fontAlgn="b"/>
                      <a:r>
                        <a:rPr lang="es-CO" sz="1200" b="0" i="0" u="none" strike="noStrike">
                          <a:solidFill>
                            <a:srgbClr val="000000"/>
                          </a:solidFill>
                          <a:latin typeface="Arial" pitchFamily="34" charset="0"/>
                          <a:cs typeface="Arial" pitchFamily="34" charset="0"/>
                        </a:rPr>
                        <a:t>Resoluciones actividades</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a:solidFill>
                            <a:srgbClr val="000000"/>
                          </a:solidFill>
                          <a:latin typeface="Arial" pitchFamily="34" charset="0"/>
                          <a:cs typeface="Arial" pitchFamily="34" charset="0"/>
                        </a:rPr>
                        <a:t>2.853.402</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2.809.852</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2.431.028</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2.641.392</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1.671.852</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pitchFamily="34" charset="0"/>
                          <a:cs typeface="Arial" pitchFamily="34" charset="0"/>
                        </a:rPr>
                        <a:t>12.407.526</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54832">
                <a:tc>
                  <a:txBody>
                    <a:bodyPr/>
                    <a:lstStyle/>
                    <a:p>
                      <a:pPr algn="l" fontAlgn="b"/>
                      <a:r>
                        <a:rPr lang="es-CO" sz="1200" b="0" i="0" u="none" strike="noStrike">
                          <a:solidFill>
                            <a:srgbClr val="000000"/>
                          </a:solidFill>
                          <a:latin typeface="Arial" pitchFamily="34" charset="0"/>
                          <a:cs typeface="Arial" pitchFamily="34" charset="0"/>
                        </a:rPr>
                        <a:t>RECAUDO TOTAL</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a:solidFill>
                            <a:srgbClr val="000000"/>
                          </a:solidFill>
                          <a:latin typeface="Arial" pitchFamily="34" charset="0"/>
                          <a:cs typeface="Arial" pitchFamily="34" charset="0"/>
                        </a:rPr>
                        <a:t>4.221.874</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a:solidFill>
                            <a:srgbClr val="000000"/>
                          </a:solidFill>
                          <a:latin typeface="Arial" pitchFamily="34" charset="0"/>
                          <a:cs typeface="Arial" pitchFamily="34" charset="0"/>
                        </a:rPr>
                        <a:t>9.406.616</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a:solidFill>
                            <a:srgbClr val="000000"/>
                          </a:solidFill>
                          <a:latin typeface="Arial" pitchFamily="34" charset="0"/>
                          <a:cs typeface="Arial" pitchFamily="34" charset="0"/>
                        </a:rPr>
                        <a:t>5.443.764</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dirty="0">
                          <a:solidFill>
                            <a:srgbClr val="000000"/>
                          </a:solidFill>
                          <a:latin typeface="Arial" pitchFamily="34" charset="0"/>
                          <a:cs typeface="Arial" pitchFamily="34" charset="0"/>
                        </a:rPr>
                        <a:t>5.249.124</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0" i="0" u="none" strike="noStrike">
                          <a:solidFill>
                            <a:srgbClr val="000000"/>
                          </a:solidFill>
                          <a:latin typeface="Arial" pitchFamily="34" charset="0"/>
                          <a:cs typeface="Arial" pitchFamily="34" charset="0"/>
                        </a:rPr>
                        <a:t>5.228.172</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es-CO" sz="1200" b="1" i="0" u="none" strike="noStrike" dirty="0">
                          <a:solidFill>
                            <a:srgbClr val="000000"/>
                          </a:solidFill>
                          <a:latin typeface="Arial" pitchFamily="34" charset="0"/>
                          <a:cs typeface="Arial" pitchFamily="34" charset="0"/>
                        </a:rPr>
                        <a:t>29.549.550</a:t>
                      </a:r>
                    </a:p>
                  </a:txBody>
                  <a:tcPr marL="9144" marR="9144" marT="91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05"/>
                  </a:ext>
                </a:extLst>
              </a:tr>
            </a:tbl>
          </a:graphicData>
        </a:graphic>
      </p:graphicFrame>
      <p:graphicFrame>
        <p:nvGraphicFramePr>
          <p:cNvPr id="15" name="2 Gráfico"/>
          <p:cNvGraphicFramePr/>
          <p:nvPr>
            <p:extLst>
              <p:ext uri="{D42A27DB-BD31-4B8C-83A1-F6EECF244321}">
                <p14:modId xmlns:p14="http://schemas.microsoft.com/office/powerpoint/2010/main" val="3106484693"/>
              </p:ext>
            </p:extLst>
          </p:nvPr>
        </p:nvGraphicFramePr>
        <p:xfrm>
          <a:off x="499714" y="3566160"/>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3 Gráfico"/>
          <p:cNvGraphicFramePr/>
          <p:nvPr>
            <p:extLst>
              <p:ext uri="{D42A27DB-BD31-4B8C-83A1-F6EECF244321}">
                <p14:modId xmlns:p14="http://schemas.microsoft.com/office/powerpoint/2010/main" val="3179715831"/>
              </p:ext>
            </p:extLst>
          </p:nvPr>
        </p:nvGraphicFramePr>
        <p:xfrm>
          <a:off x="5584836" y="3610427"/>
          <a:ext cx="4032448" cy="2527176"/>
        </p:xfrm>
        <a:graphic>
          <a:graphicData uri="http://schemas.openxmlformats.org/drawingml/2006/chart">
            <c:chart xmlns:c="http://schemas.openxmlformats.org/drawingml/2006/chart" xmlns:r="http://schemas.openxmlformats.org/officeDocument/2006/relationships" r:id="rId7"/>
          </a:graphicData>
        </a:graphic>
      </p:graphicFrame>
      <p:sp>
        <p:nvSpPr>
          <p:cNvPr id="2" name="Rectángulo 1"/>
          <p:cNvSpPr/>
          <p:nvPr/>
        </p:nvSpPr>
        <p:spPr>
          <a:xfrm>
            <a:off x="6135685" y="6070116"/>
            <a:ext cx="3050835" cy="400110"/>
          </a:xfrm>
          <a:prstGeom prst="rect">
            <a:avLst/>
          </a:prstGeom>
        </p:spPr>
        <p:txBody>
          <a:bodyPr wrap="none">
            <a:spAutoFit/>
          </a:bodyPr>
          <a:lstStyle/>
          <a:p>
            <a:pPr algn="ctr">
              <a:defRPr/>
            </a:pPr>
            <a:r>
              <a:rPr lang="es-CO" sz="2000" b="1" dirty="0">
                <a:latin typeface="Arial" panose="020B0604020202020204" pitchFamily="34" charset="0"/>
                <a:cs typeface="Arial" panose="020B0604020202020204" pitchFamily="34" charset="0"/>
              </a:rPr>
              <a:t>RECAUDO $ 29.549.550</a:t>
            </a:r>
          </a:p>
        </p:txBody>
      </p:sp>
    </p:spTree>
    <p:extLst>
      <p:ext uri="{BB962C8B-B14F-4D97-AF65-F5344CB8AC3E}">
        <p14:creationId xmlns:p14="http://schemas.microsoft.com/office/powerpoint/2010/main" val="29558118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13" name="Rectangle 1"/>
          <p:cNvSpPr>
            <a:spLocks noChangeArrowheads="1"/>
          </p:cNvSpPr>
          <p:nvPr/>
        </p:nvSpPr>
        <p:spPr bwMode="auto">
          <a:xfrm>
            <a:off x="1316628" y="1685410"/>
            <a:ext cx="424815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285750" indent="-285750" algn="ctr">
              <a:buFont typeface="Arial" panose="020B0604020202020204" pitchFamily="34" charset="0"/>
              <a:buChar char="•"/>
            </a:pPr>
            <a:endParaRPr lang="es-CO"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Marco de la política de la seguridad vial.</a:t>
            </a: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Marco territorial, socioeconómico y administrativo del Municipio.</a:t>
            </a: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Características de la infraestructura vial de Barrancabermeja.</a:t>
            </a: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Descripción del transporte público y parque automotor,.</a:t>
            </a: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Marco estratégico e institucional. Actores relevantes para la seguridad vial.</a:t>
            </a: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Accidentalidad vial en Barrancabermeja.</a:t>
            </a: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Pilares de seguridad vial integrados a las condiciones de seguridad vial del Municipio.</a:t>
            </a:r>
          </a:p>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Hallazgos asociados con la problemática de la seguridad vial. </a:t>
            </a:r>
          </a:p>
        </p:txBody>
      </p:sp>
      <p:pic>
        <p:nvPicPr>
          <p:cNvPr id="16"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33000"/>
                    </a14:imgEffect>
                    <a14:imgEffect>
                      <a14:brightnessContrast bright="24000" contrast="-10000"/>
                    </a14:imgEffect>
                  </a14:imgLayer>
                </a14:imgProps>
              </a:ext>
              <a:ext uri="{28A0092B-C50C-407E-A947-70E740481C1C}">
                <a14:useLocalDpi xmlns:a14="http://schemas.microsoft.com/office/drawing/2010/main" val="0"/>
              </a:ext>
            </a:extLst>
          </a:blip>
          <a:srcRect t="44966"/>
          <a:stretch/>
        </p:blipFill>
        <p:spPr bwMode="auto">
          <a:xfrm>
            <a:off x="6081849" y="3872074"/>
            <a:ext cx="4666526" cy="192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45000"/>
                    </a14:imgEffect>
                    <a14:imgEffect>
                      <a14:saturation sat="124000"/>
                    </a14:imgEffect>
                    <a14:imgEffect>
                      <a14:brightnessContrast bright="14000" contrast="-17000"/>
                    </a14:imgEffect>
                  </a14:imgLayer>
                </a14:imgProps>
              </a:ext>
              <a:ext uri="{28A0092B-C50C-407E-A947-70E740481C1C}">
                <a14:useLocalDpi xmlns:a14="http://schemas.microsoft.com/office/drawing/2010/main" val="0"/>
              </a:ext>
            </a:extLst>
          </a:blip>
          <a:srcRect t="19429" b="18803"/>
          <a:stretch/>
        </p:blipFill>
        <p:spPr bwMode="auto">
          <a:xfrm>
            <a:off x="6081849" y="2011678"/>
            <a:ext cx="4666527" cy="18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9"/>
          <a:stretch>
            <a:fillRect/>
          </a:stretch>
        </p:blipFill>
        <p:spPr>
          <a:xfrm>
            <a:off x="1893472" y="844045"/>
            <a:ext cx="5672249" cy="434194"/>
          </a:xfrm>
          <a:prstGeom prst="rect">
            <a:avLst/>
          </a:prstGeom>
        </p:spPr>
      </p:pic>
    </p:spTree>
    <p:extLst>
      <p:ext uri="{BB962C8B-B14F-4D97-AF65-F5344CB8AC3E}">
        <p14:creationId xmlns:p14="http://schemas.microsoft.com/office/powerpoint/2010/main" val="26978764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812091" y="5497689"/>
            <a:ext cx="8064500" cy="8353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pic>
        <p:nvPicPr>
          <p:cNvPr id="2" name="Imagen 1"/>
          <p:cNvPicPr>
            <a:picLocks noChangeAspect="1"/>
          </p:cNvPicPr>
          <p:nvPr/>
        </p:nvPicPr>
        <p:blipFill>
          <a:blip r:embed="rId5"/>
          <a:stretch>
            <a:fillRect/>
          </a:stretch>
        </p:blipFill>
        <p:spPr>
          <a:xfrm>
            <a:off x="1812091" y="846524"/>
            <a:ext cx="9185761" cy="429236"/>
          </a:xfrm>
          <a:prstGeom prst="rect">
            <a:avLst/>
          </a:prstGeom>
        </p:spPr>
      </p:pic>
      <p:sp>
        <p:nvSpPr>
          <p:cNvPr id="10" name="Rectangle 1"/>
          <p:cNvSpPr>
            <a:spLocks noChangeArrowheads="1"/>
          </p:cNvSpPr>
          <p:nvPr/>
        </p:nvSpPr>
        <p:spPr bwMode="auto">
          <a:xfrm>
            <a:off x="692480" y="2738013"/>
            <a:ext cx="2887586"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s-CO" sz="1300" dirty="0">
                <a:latin typeface="Arial" panose="020B0604020202020204" pitchFamily="34" charset="0"/>
                <a:cs typeface="Arial" panose="020B0604020202020204" pitchFamily="34" charset="0"/>
              </a:rPr>
              <a:t>En gestión registro de conductores en la base de datos del aplicativo verifíquese 1047, para las empresa TAX PIPATON, SAN JUAN, COTSEM Y LA TEA.</a:t>
            </a:r>
          </a:p>
        </p:txBody>
      </p:sp>
      <p:sp>
        <p:nvSpPr>
          <p:cNvPr id="11" name="12 Rectángulo"/>
          <p:cNvSpPr>
            <a:spLocks noChangeArrowheads="1"/>
          </p:cNvSpPr>
          <p:nvPr/>
        </p:nvSpPr>
        <p:spPr bwMode="auto">
          <a:xfrm>
            <a:off x="717532" y="4007642"/>
            <a:ext cx="286253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s-CO" sz="1400" dirty="0">
                <a:latin typeface="Arial" panose="020B0604020202020204" pitchFamily="34" charset="0"/>
                <a:cs typeface="Arial" panose="020B0604020202020204" pitchFamily="34" charset="0"/>
              </a:rPr>
              <a:t>Proyección de tarifa que establece el valor de la mínima en $4.500, para una distancia de 2.700 metros.</a:t>
            </a:r>
          </a:p>
        </p:txBody>
      </p:sp>
      <p:pic>
        <p:nvPicPr>
          <p:cNvPr id="4" name="Imagen 3"/>
          <p:cNvPicPr>
            <a:picLocks noChangeAspect="1"/>
          </p:cNvPicPr>
          <p:nvPr/>
        </p:nvPicPr>
        <p:blipFill>
          <a:blip r:embed="rId6"/>
          <a:stretch>
            <a:fillRect/>
          </a:stretch>
        </p:blipFill>
        <p:spPr>
          <a:xfrm>
            <a:off x="767637" y="1943026"/>
            <a:ext cx="2812429" cy="361764"/>
          </a:xfrm>
          <a:prstGeom prst="rect">
            <a:avLst/>
          </a:prstGeom>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3483" y="1943026"/>
            <a:ext cx="6943806" cy="32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3 Rectángulo"/>
          <p:cNvSpPr>
            <a:spLocks noChangeArrowheads="1"/>
          </p:cNvSpPr>
          <p:nvPr/>
        </p:nvSpPr>
        <p:spPr bwMode="auto">
          <a:xfrm>
            <a:off x="1812091" y="5583197"/>
            <a:ext cx="8064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s-CO" dirty="0">
                <a:latin typeface="Arial" panose="020B0604020202020204" pitchFamily="34" charset="0"/>
                <a:cs typeface="Arial" panose="020B0604020202020204" pitchFamily="34" charset="0"/>
              </a:rPr>
              <a:t>Análisis solicitud de  habilitación de la empresa GECOTAX persona jurídica matriculada en la Cámara de Comercio de Barrancabermeja.</a:t>
            </a:r>
          </a:p>
        </p:txBody>
      </p:sp>
    </p:spTree>
    <p:extLst>
      <p:ext uri="{BB962C8B-B14F-4D97-AF65-F5344CB8AC3E}">
        <p14:creationId xmlns:p14="http://schemas.microsoft.com/office/powerpoint/2010/main" val="19684453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93422" y="2763264"/>
            <a:ext cx="9414933" cy="172437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pic>
        <p:nvPicPr>
          <p:cNvPr id="5" name="Imagen 4"/>
          <p:cNvPicPr>
            <a:picLocks noChangeAspect="1"/>
          </p:cNvPicPr>
          <p:nvPr/>
        </p:nvPicPr>
        <p:blipFill>
          <a:blip r:embed="rId5"/>
          <a:stretch>
            <a:fillRect/>
          </a:stretch>
        </p:blipFill>
        <p:spPr>
          <a:xfrm>
            <a:off x="1812091" y="843228"/>
            <a:ext cx="6343418" cy="414985"/>
          </a:xfrm>
          <a:prstGeom prst="rect">
            <a:avLst/>
          </a:prstGeom>
        </p:spPr>
      </p:pic>
      <p:sp>
        <p:nvSpPr>
          <p:cNvPr id="13" name="14 CuadroTexto"/>
          <p:cNvSpPr txBox="1">
            <a:spLocks noChangeArrowheads="1"/>
          </p:cNvSpPr>
          <p:nvPr/>
        </p:nvSpPr>
        <p:spPr bwMode="auto">
          <a:xfrm>
            <a:off x="2113932" y="2272146"/>
            <a:ext cx="7173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CO" sz="1800" dirty="0"/>
              <a:t>Investigaciones por cese de actividades en la prestación del servicio</a:t>
            </a:r>
          </a:p>
        </p:txBody>
      </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0370" y="2987010"/>
            <a:ext cx="9022380" cy="13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3993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47850" y="5137518"/>
            <a:ext cx="3025422" cy="603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pic>
        <p:nvPicPr>
          <p:cNvPr id="2" name="Imagen 1"/>
          <p:cNvPicPr>
            <a:picLocks noChangeAspect="1"/>
          </p:cNvPicPr>
          <p:nvPr/>
        </p:nvPicPr>
        <p:blipFill>
          <a:blip r:embed="rId5"/>
          <a:stretch>
            <a:fillRect/>
          </a:stretch>
        </p:blipFill>
        <p:spPr>
          <a:xfrm>
            <a:off x="1823380" y="884889"/>
            <a:ext cx="6398540" cy="321541"/>
          </a:xfrm>
          <a:prstGeom prst="rect">
            <a:avLst/>
          </a:prstGeom>
        </p:spPr>
      </p:pic>
      <p:sp>
        <p:nvSpPr>
          <p:cNvPr id="10" name="Rectangle 1"/>
          <p:cNvSpPr>
            <a:spLocks noChangeArrowheads="1"/>
          </p:cNvSpPr>
          <p:nvPr/>
        </p:nvSpPr>
        <p:spPr bwMode="auto">
          <a:xfrm>
            <a:off x="1440517" y="1869228"/>
            <a:ext cx="324008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endParaRPr lang="es-CO" sz="1600" dirty="0">
              <a:latin typeface="Arial" panose="020B0604020202020204" pitchFamily="34" charset="0"/>
              <a:cs typeface="Arial" panose="020B0604020202020204" pitchFamily="34" charset="0"/>
            </a:endParaRPr>
          </a:p>
          <a:p>
            <a:pPr algn="just"/>
            <a:r>
              <a:rPr lang="es-CO" sz="1600" dirty="0">
                <a:latin typeface="Arial" panose="020B0604020202020204" pitchFamily="34" charset="0"/>
                <a:cs typeface="Arial" panose="020B0604020202020204" pitchFamily="34" charset="0"/>
              </a:rPr>
              <a:t>Incorporados un total de 23 vehículos de servicio público, de los cuales 20 corresponden a taxis nuevos y los tres restantes a vehículos tipo microbús provenientes de otras plazas.</a:t>
            </a:r>
          </a:p>
          <a:p>
            <a:pPr algn="just"/>
            <a:endParaRPr lang="es-CO" sz="1600" dirty="0">
              <a:latin typeface="Arial" panose="020B0604020202020204" pitchFamily="34" charset="0"/>
              <a:cs typeface="Arial" panose="020B0604020202020204" pitchFamily="34" charset="0"/>
            </a:endParaRPr>
          </a:p>
        </p:txBody>
      </p:sp>
      <p:sp>
        <p:nvSpPr>
          <p:cNvPr id="11" name="2 Título"/>
          <p:cNvSpPr txBox="1">
            <a:spLocks/>
          </p:cNvSpPr>
          <p:nvPr/>
        </p:nvSpPr>
        <p:spPr bwMode="auto">
          <a:xfrm>
            <a:off x="1070189" y="5240045"/>
            <a:ext cx="3960813" cy="504825"/>
          </a:xfrm>
          <a:prstGeom prst="rect">
            <a:avLst/>
          </a:prstGeom>
          <a:noFill/>
          <a:ln w="9525">
            <a:noFill/>
            <a:miter lim="800000"/>
            <a:headEnd/>
            <a:tailEnd/>
          </a:ln>
        </p:spPr>
        <p:txBody>
          <a:bodyPr>
            <a:normAutofit fontScale="97500"/>
          </a:bodyPr>
          <a:lstStyle/>
          <a:p>
            <a:pPr algn="ctr" eaLnBrk="1" fontAlgn="auto" hangingPunct="1">
              <a:spcAft>
                <a:spcPts val="0"/>
              </a:spcAft>
              <a:defRPr/>
            </a:pPr>
            <a:r>
              <a:rPr lang="es-CO" sz="2000" b="1" dirty="0">
                <a:latin typeface="Arial" panose="020B0604020202020204" pitchFamily="34" charset="0"/>
                <a:ea typeface="+mj-ea"/>
                <a:cs typeface="Arial" panose="020B0604020202020204" pitchFamily="34" charset="0"/>
              </a:rPr>
              <a:t>DESVINCULACIONES</a:t>
            </a:r>
          </a:p>
        </p:txBody>
      </p:sp>
      <p:graphicFrame>
        <p:nvGraphicFramePr>
          <p:cNvPr id="14" name="12 Tabla"/>
          <p:cNvGraphicFramePr>
            <a:graphicFrameLocks noGrp="1"/>
          </p:cNvGraphicFramePr>
          <p:nvPr>
            <p:extLst>
              <p:ext uri="{D42A27DB-BD31-4B8C-83A1-F6EECF244321}">
                <p14:modId xmlns:p14="http://schemas.microsoft.com/office/powerpoint/2010/main" val="1581806271"/>
              </p:ext>
            </p:extLst>
          </p:nvPr>
        </p:nvGraphicFramePr>
        <p:xfrm>
          <a:off x="5022650" y="1686783"/>
          <a:ext cx="5270500" cy="2423030"/>
        </p:xfrm>
        <a:graphic>
          <a:graphicData uri="http://schemas.openxmlformats.org/drawingml/2006/table">
            <a:tbl>
              <a:tblPr/>
              <a:tblGrid>
                <a:gridCol w="390525">
                  <a:extLst>
                    <a:ext uri="{9D8B030D-6E8A-4147-A177-3AD203B41FA5}">
                      <a16:colId xmlns:a16="http://schemas.microsoft.com/office/drawing/2014/main" xmlns="" val="20000"/>
                    </a:ext>
                  </a:extLst>
                </a:gridCol>
                <a:gridCol w="2378075">
                  <a:extLst>
                    <a:ext uri="{9D8B030D-6E8A-4147-A177-3AD203B41FA5}">
                      <a16:colId xmlns:a16="http://schemas.microsoft.com/office/drawing/2014/main" xmlns="" val="20001"/>
                    </a:ext>
                  </a:extLst>
                </a:gridCol>
                <a:gridCol w="1004888">
                  <a:extLst>
                    <a:ext uri="{9D8B030D-6E8A-4147-A177-3AD203B41FA5}">
                      <a16:colId xmlns:a16="http://schemas.microsoft.com/office/drawing/2014/main" xmlns="" val="20002"/>
                    </a:ext>
                  </a:extLst>
                </a:gridCol>
                <a:gridCol w="1497012">
                  <a:extLst>
                    <a:ext uri="{9D8B030D-6E8A-4147-A177-3AD203B41FA5}">
                      <a16:colId xmlns:a16="http://schemas.microsoft.com/office/drawing/2014/main" xmlns="" val="20003"/>
                    </a:ext>
                  </a:extLst>
                </a:gridCol>
              </a:tblGrid>
              <a:tr h="295198">
                <a:tc gridSpan="4">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CERTIFICADOS DE CAPACIDAD TRANSPORTADORA</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9273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No.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EMPRESA</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CERTIFICADOS</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TRANS.BARRANCA</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Individual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2</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TAX PIPATON</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Individual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SAN SILVESTRE</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Colectivo</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4</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TRASANDES LA TEA</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Individual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SAN JUAN S.A. TAXI</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Individual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2</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RADIO TAXI LTDA</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Individual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5</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7</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TRANSPORTES COTSEM</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Individual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8</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TRANSPORTES COTSEM</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Colectivo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19273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9</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SAN JUAN MIXTO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Mixto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19997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10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COOCHOFERES</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Colectivo</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0</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6" name="Rectángulo 5"/>
          <p:cNvSpPr/>
          <p:nvPr/>
        </p:nvSpPr>
        <p:spPr>
          <a:xfrm>
            <a:off x="4921956" y="1595924"/>
            <a:ext cx="5497688" cy="261483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5" name="15 Tabla"/>
          <p:cNvGraphicFramePr>
            <a:graphicFrameLocks noGrp="1"/>
          </p:cNvGraphicFramePr>
          <p:nvPr>
            <p:extLst>
              <p:ext uri="{D42A27DB-BD31-4B8C-83A1-F6EECF244321}">
                <p14:modId xmlns:p14="http://schemas.microsoft.com/office/powerpoint/2010/main" val="2620057106"/>
              </p:ext>
            </p:extLst>
          </p:nvPr>
        </p:nvGraphicFramePr>
        <p:xfrm>
          <a:off x="5022650" y="4691768"/>
          <a:ext cx="2933700" cy="1543048"/>
        </p:xfrm>
        <a:graphic>
          <a:graphicData uri="http://schemas.openxmlformats.org/drawingml/2006/table">
            <a:tbl>
              <a:tblPr/>
              <a:tblGrid>
                <a:gridCol w="76200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1181100">
                  <a:extLst>
                    <a:ext uri="{9D8B030D-6E8A-4147-A177-3AD203B41FA5}">
                      <a16:colId xmlns:a16="http://schemas.microsoft.com/office/drawing/2014/main" xmlns="" val="20002"/>
                    </a:ext>
                  </a:extLst>
                </a:gridCol>
              </a:tblGrid>
              <a:tr h="38590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MES</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CAMBIOS DE SERVICIO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DESINTEGRACION</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285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ENERO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7</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1</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9285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FEBRERO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6</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 </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9285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MARZO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1</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9285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ABRIL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1</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9285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MAYO</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3</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a:ln>
                            <a:noFill/>
                          </a:ln>
                          <a:solidFill>
                            <a:srgbClr val="000000"/>
                          </a:solidFill>
                          <a:effectLst/>
                          <a:latin typeface="Calibri" charset="0"/>
                          <a:ea typeface="ＭＳ Ｐゴシック" charset="0"/>
                          <a:cs typeface="Times New Roman" charset="0"/>
                        </a:rPr>
                        <a:t>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19285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TOTAL</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Times New Roman" charset="0"/>
                        </a:rPr>
                        <a:t>20</a:t>
                      </a:r>
                      <a:endParaRPr kumimoji="0" lang="es-CO" sz="1100" b="0" i="0" u="none" strike="noStrike" cap="none" normalizeH="0" baseline="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i="0" u="none" strike="noStrike" cap="none" normalizeH="0" baseline="0" dirty="0">
                          <a:ln>
                            <a:noFill/>
                          </a:ln>
                          <a:solidFill>
                            <a:srgbClr val="000000"/>
                          </a:solidFill>
                          <a:effectLst/>
                          <a:latin typeface="Calibri" charset="0"/>
                          <a:ea typeface="ＭＳ Ｐゴシック" charset="0"/>
                          <a:cs typeface="Times New Roman" charset="0"/>
                        </a:rPr>
                        <a:t>3</a:t>
                      </a:r>
                      <a:endParaRPr kumimoji="0" lang="es-CO" sz="1100" b="0" i="0" u="none" strike="noStrike" cap="none" normalizeH="0" baseline="0" dirty="0">
                        <a:ln>
                          <a:noFill/>
                        </a:ln>
                        <a:solidFill>
                          <a:schemeClr val="tx1"/>
                        </a:solidFill>
                        <a:effectLst/>
                        <a:latin typeface="Calibri" charset="0"/>
                        <a:ea typeface="Calibri" charset="0"/>
                        <a:cs typeface="Times New Roman"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17" name="Rectángulo 16"/>
          <p:cNvSpPr/>
          <p:nvPr/>
        </p:nvSpPr>
        <p:spPr>
          <a:xfrm>
            <a:off x="4909056" y="4577247"/>
            <a:ext cx="3139922" cy="175582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6944880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285230" cy="6858000"/>
          </a:xfrm>
          <a:prstGeom prst="rect">
            <a:avLst/>
          </a:prstGeom>
        </p:spPr>
      </p:pic>
    </p:spTree>
    <p:extLst>
      <p:ext uri="{BB962C8B-B14F-4D97-AF65-F5344CB8AC3E}">
        <p14:creationId xmlns:p14="http://schemas.microsoft.com/office/powerpoint/2010/main" val="35972327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08324" y="4487641"/>
            <a:ext cx="8076851" cy="4508187"/>
          </a:xfrm>
          <a:prstGeom prst="rect">
            <a:avLst/>
          </a:prstGeom>
        </p:spPr>
      </p:pic>
      <p:sp>
        <p:nvSpPr>
          <p:cNvPr id="11" name="CuadroTexto 10"/>
          <p:cNvSpPr txBox="1"/>
          <p:nvPr/>
        </p:nvSpPr>
        <p:spPr>
          <a:xfrm>
            <a:off x="1939781" y="2585048"/>
            <a:ext cx="4210640" cy="369332"/>
          </a:xfrm>
          <a:prstGeom prst="rect">
            <a:avLst/>
          </a:prstGeom>
          <a:noFill/>
        </p:spPr>
        <p:txBody>
          <a:bodyPr wrap="none" rtlCol="0">
            <a:spAutoFit/>
          </a:bodyPr>
          <a:lstStyle/>
          <a:p>
            <a:pPr marL="342900" indent="-342900">
              <a:buAutoNum type="arabicPeriod" startAt="2"/>
            </a:pPr>
            <a:r>
              <a:rPr lang="es-ES" b="1" dirty="0" smtClean="0"/>
              <a:t>CONTROL DE TRÁFICO (Seguridad Vial)</a:t>
            </a:r>
          </a:p>
        </p:txBody>
      </p:sp>
      <p:sp>
        <p:nvSpPr>
          <p:cNvPr id="12" name="CuadroTexto 11"/>
          <p:cNvSpPr txBox="1"/>
          <p:nvPr/>
        </p:nvSpPr>
        <p:spPr>
          <a:xfrm>
            <a:off x="1971697" y="4439105"/>
            <a:ext cx="2631811" cy="369332"/>
          </a:xfrm>
          <a:prstGeom prst="rect">
            <a:avLst/>
          </a:prstGeom>
          <a:noFill/>
        </p:spPr>
        <p:txBody>
          <a:bodyPr wrap="none" rtlCol="0">
            <a:spAutoFit/>
          </a:bodyPr>
          <a:lstStyle/>
          <a:p>
            <a:r>
              <a:rPr lang="es-ES" b="1" dirty="0"/>
              <a:t>5</a:t>
            </a:r>
            <a:r>
              <a:rPr lang="es-ES" b="1" dirty="0" smtClean="0"/>
              <a:t>.   ANÁLISIS FINANCIERO</a:t>
            </a:r>
            <a:endParaRPr lang="es-ES" b="1" dirty="0"/>
          </a:p>
        </p:txBody>
      </p:sp>
      <p:sp>
        <p:nvSpPr>
          <p:cNvPr id="13" name="CuadroTexto 12"/>
          <p:cNvSpPr txBox="1"/>
          <p:nvPr/>
        </p:nvSpPr>
        <p:spPr>
          <a:xfrm>
            <a:off x="1959641" y="2000215"/>
            <a:ext cx="2095445" cy="369332"/>
          </a:xfrm>
          <a:prstGeom prst="rect">
            <a:avLst/>
          </a:prstGeom>
          <a:noFill/>
        </p:spPr>
        <p:txBody>
          <a:bodyPr wrap="none" rtlCol="0">
            <a:spAutoFit/>
          </a:bodyPr>
          <a:lstStyle/>
          <a:p>
            <a:pPr marL="342900" indent="-342900">
              <a:buFont typeface="+mj-lt"/>
              <a:buAutoNum type="arabicPeriod"/>
            </a:pPr>
            <a:r>
              <a:rPr lang="es-ES" b="1" dirty="0" smtClean="0"/>
              <a:t>GESTIÓN INICIAL</a:t>
            </a:r>
            <a:endParaRPr lang="es-ES" b="1" dirty="0"/>
          </a:p>
        </p:txBody>
      </p:sp>
      <p:sp>
        <p:nvSpPr>
          <p:cNvPr id="14" name="CuadroTexto 13"/>
          <p:cNvSpPr txBox="1"/>
          <p:nvPr/>
        </p:nvSpPr>
        <p:spPr>
          <a:xfrm>
            <a:off x="1971697" y="5013611"/>
            <a:ext cx="3077958" cy="369332"/>
          </a:xfrm>
          <a:prstGeom prst="rect">
            <a:avLst/>
          </a:prstGeom>
          <a:noFill/>
        </p:spPr>
        <p:txBody>
          <a:bodyPr wrap="none" rtlCol="0">
            <a:spAutoFit/>
          </a:bodyPr>
          <a:lstStyle/>
          <a:p>
            <a:r>
              <a:rPr lang="es-ES" b="1" dirty="0" smtClean="0"/>
              <a:t>6.  ESTRATEGIAS INCLUYENTES</a:t>
            </a:r>
            <a:endParaRPr lang="es-ES" b="1" dirty="0"/>
          </a:p>
        </p:txBody>
      </p:sp>
      <p:sp>
        <p:nvSpPr>
          <p:cNvPr id="15" name="CuadroTexto 14"/>
          <p:cNvSpPr txBox="1"/>
          <p:nvPr/>
        </p:nvSpPr>
        <p:spPr>
          <a:xfrm>
            <a:off x="1940461" y="3211029"/>
            <a:ext cx="4121834" cy="369332"/>
          </a:xfrm>
          <a:prstGeom prst="rect">
            <a:avLst/>
          </a:prstGeom>
          <a:noFill/>
        </p:spPr>
        <p:txBody>
          <a:bodyPr wrap="none" rtlCol="0">
            <a:spAutoFit/>
          </a:bodyPr>
          <a:lstStyle/>
          <a:p>
            <a:r>
              <a:rPr lang="es-ES" b="1" dirty="0" smtClean="0"/>
              <a:t>3.   CONTROL INTERNO ADMINISTRATIVO</a:t>
            </a:r>
          </a:p>
        </p:txBody>
      </p:sp>
      <p:sp>
        <p:nvSpPr>
          <p:cNvPr id="16" name="CuadroTexto 15"/>
          <p:cNvSpPr txBox="1"/>
          <p:nvPr/>
        </p:nvSpPr>
        <p:spPr>
          <a:xfrm>
            <a:off x="1958733" y="3823135"/>
            <a:ext cx="2718758" cy="369332"/>
          </a:xfrm>
          <a:prstGeom prst="rect">
            <a:avLst/>
          </a:prstGeom>
          <a:noFill/>
        </p:spPr>
        <p:txBody>
          <a:bodyPr wrap="none" rtlCol="0">
            <a:spAutoFit/>
          </a:bodyPr>
          <a:lstStyle/>
          <a:p>
            <a:r>
              <a:rPr lang="es-ES" b="1" dirty="0" smtClean="0"/>
              <a:t>4.   TRÁMITES Y SERVICIOS</a:t>
            </a:r>
            <a:endParaRPr lang="es-ES" b="1" dirty="0"/>
          </a:p>
        </p:txBody>
      </p:sp>
      <p:pic>
        <p:nvPicPr>
          <p:cNvPr id="19" name="Imagen 18"/>
          <p:cNvPicPr>
            <a:picLocks noChangeAspect="1"/>
          </p:cNvPicPr>
          <p:nvPr/>
        </p:nvPicPr>
        <p:blipFill>
          <a:blip r:embed="rId3"/>
          <a:stretch>
            <a:fillRect/>
          </a:stretch>
        </p:blipFill>
        <p:spPr>
          <a:xfrm>
            <a:off x="692480" y="675823"/>
            <a:ext cx="855370" cy="817574"/>
          </a:xfrm>
          <a:prstGeom prst="rect">
            <a:avLst/>
          </a:prstGeom>
        </p:spPr>
      </p:pic>
      <p:pic>
        <p:nvPicPr>
          <p:cNvPr id="20" name="Imagen 19"/>
          <p:cNvPicPr>
            <a:picLocks noChangeAspect="1"/>
          </p:cNvPicPr>
          <p:nvPr/>
        </p:nvPicPr>
        <p:blipFill>
          <a:blip r:embed="rId4"/>
          <a:stretch>
            <a:fillRect/>
          </a:stretch>
        </p:blipFill>
        <p:spPr>
          <a:xfrm>
            <a:off x="243" y="2381"/>
            <a:ext cx="221355" cy="6855619"/>
          </a:xfrm>
          <a:prstGeom prst="rect">
            <a:avLst/>
          </a:prstGeom>
        </p:spPr>
      </p:pic>
      <p:pic>
        <p:nvPicPr>
          <p:cNvPr id="21" name="Imagen 20"/>
          <p:cNvPicPr>
            <a:picLocks noChangeAspect="1"/>
          </p:cNvPicPr>
          <p:nvPr/>
        </p:nvPicPr>
        <p:blipFill>
          <a:blip r:embed="rId5"/>
          <a:stretch>
            <a:fillRect/>
          </a:stretch>
        </p:blipFill>
        <p:spPr>
          <a:xfrm>
            <a:off x="2018732" y="834625"/>
            <a:ext cx="3458438" cy="506480"/>
          </a:xfrm>
          <a:prstGeom prst="rect">
            <a:avLst/>
          </a:prstGeom>
        </p:spPr>
      </p:pic>
    </p:spTree>
    <p:extLst>
      <p:ext uri="{BB962C8B-B14F-4D97-AF65-F5344CB8AC3E}">
        <p14:creationId xmlns:p14="http://schemas.microsoft.com/office/powerpoint/2010/main" val="7943509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26224" y="1878145"/>
            <a:ext cx="3025422" cy="1102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774638" y="1878146"/>
            <a:ext cx="7228996" cy="423487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n 1"/>
          <p:cNvPicPr>
            <a:picLocks noChangeAspect="1" noChangeArrowheads="1"/>
          </p:cNvPicPr>
          <p:nvPr/>
        </p:nvPicPr>
        <p:blipFill>
          <a:blip r:embed="rId5">
            <a:extLst>
              <a:ext uri="{28A0092B-C50C-407E-A947-70E740481C1C}">
                <a14:useLocalDpi xmlns:a14="http://schemas.microsoft.com/office/drawing/2010/main" val="0"/>
              </a:ext>
            </a:extLst>
          </a:blip>
          <a:srcRect l="15070" t="14142" r="15736" b="11693"/>
          <a:stretch>
            <a:fillRect/>
          </a:stretch>
        </p:blipFill>
        <p:spPr bwMode="auto">
          <a:xfrm>
            <a:off x="934497" y="1937893"/>
            <a:ext cx="70691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8716533" y="1971760"/>
            <a:ext cx="2506133" cy="949909"/>
          </a:xfrm>
          <a:prstGeom prst="rect">
            <a:avLst/>
          </a:prstGeom>
        </p:spPr>
        <p:txBody>
          <a:bodyPr wrap="square">
            <a:spAutoFit/>
          </a:bodyPr>
          <a:lstStyle/>
          <a:p>
            <a:pPr algn="ctr">
              <a:defRPr/>
            </a:pPr>
            <a:r>
              <a:rPr lang="es-ES" b="1" dirty="0">
                <a:latin typeface="Arial" panose="020B0604020202020204" pitchFamily="34" charset="0"/>
                <a:cs typeface="Arial" panose="020B0604020202020204" pitchFamily="34" charset="0"/>
              </a:rPr>
              <a:t>CALIFICACIÓN</a:t>
            </a:r>
          </a:p>
          <a:p>
            <a:pPr algn="ctr">
              <a:defRPr/>
            </a:pPr>
            <a:r>
              <a:rPr lang="es-ES" b="1" dirty="0">
                <a:latin typeface="Arial" panose="020B0604020202020204" pitchFamily="34" charset="0"/>
                <a:cs typeface="Arial" panose="020B0604020202020204" pitchFamily="34" charset="0"/>
              </a:rPr>
              <a:t>56,2%</a:t>
            </a:r>
          </a:p>
          <a:p>
            <a:pPr algn="ctr">
              <a:defRPr/>
            </a:pPr>
            <a:r>
              <a:rPr lang="es-ES" b="1" dirty="0">
                <a:latin typeface="Arial" panose="020B0604020202020204" pitchFamily="34" charset="0"/>
                <a:cs typeface="Arial" panose="020B0604020202020204" pitchFamily="34" charset="0"/>
              </a:rPr>
              <a:t> NIVEL INTERMEDIO</a:t>
            </a:r>
            <a:endParaRPr lang="es-CO" dirty="0">
              <a:latin typeface="Arial" panose="020B0604020202020204" pitchFamily="34" charset="0"/>
              <a:cs typeface="Arial" panose="020B0604020202020204" pitchFamily="34" charset="0"/>
            </a:endParaRPr>
          </a:p>
        </p:txBody>
      </p:sp>
      <p:sp>
        <p:nvSpPr>
          <p:cNvPr id="16" name="21 Rectángulo"/>
          <p:cNvSpPr>
            <a:spLocks noChangeArrowheads="1"/>
          </p:cNvSpPr>
          <p:nvPr/>
        </p:nvSpPr>
        <p:spPr bwMode="auto">
          <a:xfrm>
            <a:off x="8348710" y="3188935"/>
            <a:ext cx="31029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s-ES" sz="1200" dirty="0">
                <a:latin typeface="Arial" panose="020B0604020202020204" pitchFamily="34" charset="0"/>
                <a:cs typeface="Arial" panose="020B0604020202020204" pitchFamily="34" charset="0"/>
              </a:rPr>
              <a:t>La ITTB aplica el modelo de Control Interno de forma más estructurada, cuenta con sistemas de información y canales de comunicación en operación, ajusta sus procesos con base en la información recolectada de forma interna. Posee una política de Gestión del Riesgo más robusta. Ha iniciado con la implementación de la metodología para la identificación de los riesgos por procesos. </a:t>
            </a:r>
            <a:endParaRPr lang="es-CO" sz="12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6"/>
          <a:stretch>
            <a:fillRect/>
          </a:stretch>
        </p:blipFill>
        <p:spPr>
          <a:xfrm>
            <a:off x="1787502" y="891219"/>
            <a:ext cx="5685742" cy="386782"/>
          </a:xfrm>
          <a:prstGeom prst="rect">
            <a:avLst/>
          </a:prstGeom>
        </p:spPr>
      </p:pic>
    </p:spTree>
    <p:extLst>
      <p:ext uri="{BB962C8B-B14F-4D97-AF65-F5344CB8AC3E}">
        <p14:creationId xmlns:p14="http://schemas.microsoft.com/office/powerpoint/2010/main" val="27504380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1787502" y="1741512"/>
            <a:ext cx="7567851" cy="452265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1" name="16 Tabla"/>
          <p:cNvGraphicFramePr>
            <a:graphicFrameLocks noGrp="1"/>
          </p:cNvGraphicFramePr>
          <p:nvPr>
            <p:extLst>
              <p:ext uri="{D42A27DB-BD31-4B8C-83A1-F6EECF244321}">
                <p14:modId xmlns:p14="http://schemas.microsoft.com/office/powerpoint/2010/main" val="3450968736"/>
              </p:ext>
            </p:extLst>
          </p:nvPr>
        </p:nvGraphicFramePr>
        <p:xfrm>
          <a:off x="1882431" y="1835126"/>
          <a:ext cx="7345363" cy="4332289"/>
        </p:xfrm>
        <a:graphic>
          <a:graphicData uri="http://schemas.openxmlformats.org/drawingml/2006/table">
            <a:tbl>
              <a:tblPr/>
              <a:tblGrid>
                <a:gridCol w="2955925">
                  <a:extLst>
                    <a:ext uri="{9D8B030D-6E8A-4147-A177-3AD203B41FA5}">
                      <a16:colId xmlns:a16="http://schemas.microsoft.com/office/drawing/2014/main" xmlns="" val="20000"/>
                    </a:ext>
                  </a:extLst>
                </a:gridCol>
                <a:gridCol w="1530350">
                  <a:extLst>
                    <a:ext uri="{9D8B030D-6E8A-4147-A177-3AD203B41FA5}">
                      <a16:colId xmlns:a16="http://schemas.microsoft.com/office/drawing/2014/main" xmlns="" val="20001"/>
                    </a:ext>
                  </a:extLst>
                </a:gridCol>
                <a:gridCol w="2859088">
                  <a:extLst>
                    <a:ext uri="{9D8B030D-6E8A-4147-A177-3AD203B41FA5}">
                      <a16:colId xmlns:a16="http://schemas.microsoft.com/office/drawing/2014/main" xmlns="" val="20002"/>
                    </a:ext>
                  </a:extLst>
                </a:gridCol>
              </a:tblGrid>
              <a:tr h="444500">
                <a:tc gridSpan="3">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900" b="1" i="0" u="none" strike="noStrike" cap="none" normalizeH="0" baseline="0">
                          <a:ln>
                            <a:noFill/>
                          </a:ln>
                          <a:solidFill>
                            <a:schemeClr val="tx1"/>
                          </a:solidFill>
                          <a:effectLst/>
                          <a:latin typeface="Arial" charset="0"/>
                          <a:ea typeface="ＭＳ Ｐゴシック" charset="0"/>
                          <a:cs typeface="Times New Roman" charset="0"/>
                        </a:rPr>
                        <a:t>INFORMES Y SEGUIMIENTOS REALIZADOS POR LA OFICINA DE CONTROL INTERNO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900" b="1" i="0" u="none" strike="noStrike" cap="none" normalizeH="0" baseline="0">
                          <a:ln>
                            <a:noFill/>
                          </a:ln>
                          <a:solidFill>
                            <a:schemeClr val="tx1"/>
                          </a:solidFill>
                          <a:effectLst/>
                          <a:latin typeface="Arial" charset="0"/>
                          <a:ea typeface="ＭＳ Ｐゴシック" charset="0"/>
                          <a:cs typeface="Times New Roman" charset="0"/>
                        </a:rPr>
                        <a:t>VIGENCIA 2016</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6EE"/>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4445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1" i="0" u="none" strike="noStrike" cap="none" normalizeH="0" baseline="0">
                          <a:ln>
                            <a:noFill/>
                          </a:ln>
                          <a:solidFill>
                            <a:schemeClr val="tx1"/>
                          </a:solidFill>
                          <a:effectLst/>
                          <a:latin typeface="Arial" charset="0"/>
                          <a:ea typeface="ＭＳ Ｐゴシック" charset="0"/>
                          <a:cs typeface="Times New Roman" charset="0"/>
                        </a:rPr>
                        <a:t>INFORMACION</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AF6"/>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1" i="0" u="none" strike="noStrike" cap="none" normalizeH="0" baseline="0">
                          <a:ln>
                            <a:noFill/>
                          </a:ln>
                          <a:solidFill>
                            <a:schemeClr val="tx1"/>
                          </a:solidFill>
                          <a:effectLst/>
                          <a:latin typeface="Arial" charset="0"/>
                          <a:ea typeface="ＭＳ Ｐゴシック" charset="0"/>
                          <a:cs typeface="Times New Roman" charset="0"/>
                        </a:rPr>
                        <a:t>Periodo de Presentación</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AF6"/>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1" i="0" u="none" strike="noStrike" cap="none" normalizeH="0" baseline="0">
                          <a:ln>
                            <a:noFill/>
                          </a:ln>
                          <a:solidFill>
                            <a:schemeClr val="tx1"/>
                          </a:solidFill>
                          <a:effectLst/>
                          <a:latin typeface="Arial" charset="0"/>
                          <a:ea typeface="ＭＳ Ｐゴシック" charset="0"/>
                          <a:cs typeface="Times New Roman" charset="0"/>
                        </a:rPr>
                        <a:t>Dirigido A:</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AF6"/>
                    </a:solidFill>
                  </a:tcPr>
                </a:tc>
                <a:extLst>
                  <a:ext uri="{0D108BD9-81ED-4DB2-BD59-A6C34878D82A}">
                    <a16:rowId xmlns:a16="http://schemas.microsoft.com/office/drawing/2014/main" xmlns="" val="10001"/>
                  </a:ext>
                </a:extLst>
              </a:tr>
              <a:tr h="2222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Evaluación Anual por Dependencia</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Enero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PAG. WEB</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222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Informe Ejecutivo Anual</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Febrero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DAFP</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968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Informe Pormenorizado de Control Interno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Marzo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es-ES" sz="900" b="0" i="0" u="none" strike="noStrike" cap="none" normalizeH="0" baseline="0">
                        <a:ln>
                          <a:noFill/>
                        </a:ln>
                        <a:solidFill>
                          <a:schemeClr val="tx1"/>
                        </a:solidFill>
                        <a:effectLst/>
                        <a:latin typeface="Arial"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445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Informe de Derechos de Autor</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Febrero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DIREC. NAL. DE DERECHOS DE AUTOR</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222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Avance Plan de Mejoramiento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Febrero </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SIA – CONTRALORIA MAPL</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22250">
                <a:tc>
                  <a:txBody>
                    <a:bodyPr/>
                    <a:lstStyle/>
                    <a:p>
                      <a:pPr marL="0" marR="0" lvl="0" indent="0" algn="just" defTabSz="914400" rtl="0" eaLnBrk="1" fontAlgn="base" latinLnBrk="0" hangingPunct="1">
                        <a:lnSpc>
                          <a:spcPct val="150000"/>
                        </a:lnSpc>
                        <a:spcBef>
                          <a:spcPct val="0"/>
                        </a:spcBef>
                        <a:spcAft>
                          <a:spcPct val="0"/>
                        </a:spcAft>
                        <a:buClrTx/>
                        <a:buSzTx/>
                        <a:buFontTx/>
                        <a:buNone/>
                        <a:tabLst>
                          <a:tab pos="1876425" algn="l"/>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Plan de Mejoramiento	</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Febrero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SIA – CONTRALORIA MPAL</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22250">
                <a:tc>
                  <a:txBody>
                    <a:bodyPr/>
                    <a:lstStyle/>
                    <a:p>
                      <a:pPr marL="0" marR="0" lvl="0" indent="0" algn="just" defTabSz="914400" rtl="0" eaLnBrk="1" fontAlgn="base" latinLnBrk="0" hangingPunct="1">
                        <a:lnSpc>
                          <a:spcPct val="150000"/>
                        </a:lnSpc>
                        <a:spcBef>
                          <a:spcPct val="0"/>
                        </a:spcBef>
                        <a:spcAft>
                          <a:spcPct val="0"/>
                        </a:spcAft>
                        <a:buClrTx/>
                        <a:buSzTx/>
                        <a:buFontTx/>
                        <a:buNone/>
                        <a:tabLst>
                          <a:tab pos="1876425" algn="l"/>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PQRS 	</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Enero - Mayo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DIRECCION DE LA I.T.T.B.</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2222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Austeridad en el Gasto Público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Abril</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DIRECCION Y PAG. WEB</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968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Informe sobre la Publicación de Contratos en el SECOP</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Marzo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DIRECCION Y PAG. WEB</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2222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Informe y Seguimiento sobre el SUIT</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Abril</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DIRECCION Y SISTEMAS</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4445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Informe y Seguimiento Esquema de Cumplimiento Ley 1712</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Mayo</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a:ln>
                            <a:noFill/>
                          </a:ln>
                          <a:solidFill>
                            <a:schemeClr val="tx1"/>
                          </a:solidFill>
                          <a:effectLst/>
                          <a:latin typeface="Arial" charset="0"/>
                          <a:ea typeface="ＭＳ Ｐゴシック" charset="0"/>
                          <a:cs typeface="Times New Roman" charset="0"/>
                        </a:rPr>
                        <a:t>DIRECCION Y LAS DIFERENTES DIVISIONES DE LA I.T.T.B.</a:t>
                      </a:r>
                      <a:endParaRPr kumimoji="0" lang="es-CO" sz="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404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a:ln>
                            <a:noFill/>
                          </a:ln>
                          <a:solidFill>
                            <a:schemeClr val="tx1"/>
                          </a:solidFill>
                          <a:effectLst/>
                          <a:latin typeface="Arial" charset="0"/>
                          <a:ea typeface="ＭＳ Ｐゴシック" charset="0"/>
                          <a:cs typeface="Times New Roman" charset="0"/>
                        </a:rPr>
                        <a:t>informe de seguimiento al Sistema de Información y Gestión del Empleo Público SIGEP</a:t>
                      </a:r>
                      <a:endParaRPr kumimoji="0" lang="es-CO" sz="8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dirty="0">
                          <a:ln>
                            <a:noFill/>
                          </a:ln>
                          <a:solidFill>
                            <a:schemeClr val="tx1"/>
                          </a:solidFill>
                          <a:effectLst/>
                          <a:latin typeface="Arial" charset="0"/>
                          <a:ea typeface="ＭＳ Ｐゴシック" charset="0"/>
                          <a:cs typeface="Times New Roman" charset="0"/>
                        </a:rPr>
                        <a:t>Abril</a:t>
                      </a:r>
                      <a:endParaRPr kumimoji="0" lang="es-CO" sz="8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dirty="0">
                          <a:ln>
                            <a:noFill/>
                          </a:ln>
                          <a:solidFill>
                            <a:schemeClr val="tx1"/>
                          </a:solidFill>
                          <a:effectLst/>
                          <a:latin typeface="Arial" charset="0"/>
                          <a:ea typeface="ＭＳ Ｐゴシック" charset="0"/>
                          <a:cs typeface="Times New Roman" charset="0"/>
                        </a:rPr>
                        <a:t>DIRECCION Y DIVISION JURIDICA Y ADMINISTRATIVA</a:t>
                      </a:r>
                      <a:endParaRPr kumimoji="0" lang="es-CO" sz="8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56887" marR="568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3"/>
                  </a:ext>
                </a:extLst>
              </a:tr>
            </a:tbl>
          </a:graphicData>
        </a:graphic>
      </p:graphicFrame>
      <p:pic>
        <p:nvPicPr>
          <p:cNvPr id="2" name="Imagen 1"/>
          <p:cNvPicPr>
            <a:picLocks noChangeAspect="1"/>
          </p:cNvPicPr>
          <p:nvPr/>
        </p:nvPicPr>
        <p:blipFill>
          <a:blip r:embed="rId5"/>
          <a:stretch>
            <a:fillRect/>
          </a:stretch>
        </p:blipFill>
        <p:spPr>
          <a:xfrm>
            <a:off x="1787502" y="812457"/>
            <a:ext cx="3940636" cy="468835"/>
          </a:xfrm>
          <a:prstGeom prst="rect">
            <a:avLst/>
          </a:prstGeom>
        </p:spPr>
      </p:pic>
    </p:spTree>
    <p:extLst>
      <p:ext uri="{BB962C8B-B14F-4D97-AF65-F5344CB8AC3E}">
        <p14:creationId xmlns:p14="http://schemas.microsoft.com/office/powerpoint/2010/main" val="31338792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1787502" y="1688962"/>
            <a:ext cx="7567851" cy="452265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5"/>
          <a:stretch>
            <a:fillRect/>
          </a:stretch>
        </p:blipFill>
        <p:spPr>
          <a:xfrm>
            <a:off x="1787502" y="921499"/>
            <a:ext cx="6901894" cy="326222"/>
          </a:xfrm>
          <a:prstGeom prst="rect">
            <a:avLst/>
          </a:prstGeom>
        </p:spPr>
      </p:pic>
      <p:graphicFrame>
        <p:nvGraphicFramePr>
          <p:cNvPr id="9" name="16 Tabla"/>
          <p:cNvGraphicFramePr>
            <a:graphicFrameLocks noGrp="1"/>
          </p:cNvGraphicFramePr>
          <p:nvPr>
            <p:extLst>
              <p:ext uri="{D42A27DB-BD31-4B8C-83A1-F6EECF244321}">
                <p14:modId xmlns:p14="http://schemas.microsoft.com/office/powerpoint/2010/main" val="1137093362"/>
              </p:ext>
            </p:extLst>
          </p:nvPr>
        </p:nvGraphicFramePr>
        <p:xfrm>
          <a:off x="1897335" y="1784416"/>
          <a:ext cx="7358987" cy="1744889"/>
        </p:xfrm>
        <a:graphic>
          <a:graphicData uri="http://schemas.openxmlformats.org/drawingml/2006/table">
            <a:tbl>
              <a:tblPr/>
              <a:tblGrid>
                <a:gridCol w="1024379">
                  <a:extLst>
                    <a:ext uri="{9D8B030D-6E8A-4147-A177-3AD203B41FA5}">
                      <a16:colId xmlns:a16="http://schemas.microsoft.com/office/drawing/2014/main" xmlns="" val="20000"/>
                    </a:ext>
                  </a:extLst>
                </a:gridCol>
                <a:gridCol w="4396735">
                  <a:extLst>
                    <a:ext uri="{9D8B030D-6E8A-4147-A177-3AD203B41FA5}">
                      <a16:colId xmlns:a16="http://schemas.microsoft.com/office/drawing/2014/main" xmlns="" val="20001"/>
                    </a:ext>
                  </a:extLst>
                </a:gridCol>
                <a:gridCol w="1937873">
                  <a:extLst>
                    <a:ext uri="{9D8B030D-6E8A-4147-A177-3AD203B41FA5}">
                      <a16:colId xmlns:a16="http://schemas.microsoft.com/office/drawing/2014/main" xmlns="" val="20002"/>
                    </a:ext>
                  </a:extLst>
                </a:gridCol>
              </a:tblGrid>
              <a:tr h="478748">
                <a:tc gridSpan="3">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AUDITORIAS INTERNAS EN EJECUCION</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8D6EA"/>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41714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No.</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8D6E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dirty="0">
                          <a:ln>
                            <a:noFill/>
                          </a:ln>
                          <a:solidFill>
                            <a:schemeClr val="tx1"/>
                          </a:solidFill>
                          <a:effectLst/>
                          <a:latin typeface="Arial" charset="0"/>
                          <a:ea typeface="ＭＳ Ｐゴシック" charset="0"/>
                          <a:cs typeface="Times New Roman" charset="0"/>
                        </a:rPr>
                        <a:t>PROCESO</a:t>
                      </a:r>
                      <a:endParaRPr kumimoji="0" lang="es-CO" sz="18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8D6EA"/>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HALLAZGOS</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8D6EA"/>
                    </a:solidFill>
                  </a:tcPr>
                </a:tc>
                <a:extLst>
                  <a:ext uri="{0D108BD9-81ED-4DB2-BD59-A6C34878D82A}">
                    <a16:rowId xmlns:a16="http://schemas.microsoft.com/office/drawing/2014/main" xmlns="" val="10001"/>
                  </a:ext>
                </a:extLst>
              </a:tr>
              <a:tr h="41714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No. 001</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Proceso de Contravencional</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En ejecución</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1714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No. 002</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a:ln>
                            <a:noFill/>
                          </a:ln>
                          <a:solidFill>
                            <a:schemeClr val="tx1"/>
                          </a:solidFill>
                          <a:effectLst/>
                          <a:latin typeface="Arial" charset="0"/>
                          <a:ea typeface="ＭＳ Ｐゴシック" charset="0"/>
                          <a:cs typeface="Times New Roman" charset="0"/>
                        </a:rPr>
                        <a:t>Cesantías Retroactivas</a:t>
                      </a:r>
                      <a:endParaRPr kumimoji="0" lang="es-CO" sz="18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CO" sz="1800" b="1" i="0" u="none" strike="noStrike" cap="none" normalizeH="0" baseline="0" dirty="0">
                          <a:ln>
                            <a:noFill/>
                          </a:ln>
                          <a:solidFill>
                            <a:schemeClr val="tx1"/>
                          </a:solidFill>
                          <a:effectLst/>
                          <a:latin typeface="Arial" charset="0"/>
                          <a:ea typeface="ＭＳ Ｐゴシック" charset="0"/>
                          <a:cs typeface="Times New Roman" charset="0"/>
                        </a:rPr>
                        <a:t>En ejecución</a:t>
                      </a:r>
                      <a:endParaRPr kumimoji="0" lang="es-CO" sz="18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0561" marR="10561" marT="10567"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graphicFrame>
        <p:nvGraphicFramePr>
          <p:cNvPr id="10" name="21 Tabla"/>
          <p:cNvGraphicFramePr>
            <a:graphicFrameLocks noGrp="1"/>
          </p:cNvGraphicFramePr>
          <p:nvPr>
            <p:extLst>
              <p:ext uri="{D42A27DB-BD31-4B8C-83A1-F6EECF244321}">
                <p14:modId xmlns:p14="http://schemas.microsoft.com/office/powerpoint/2010/main" val="2248177883"/>
              </p:ext>
            </p:extLst>
          </p:nvPr>
        </p:nvGraphicFramePr>
        <p:xfrm>
          <a:off x="1897336" y="3634732"/>
          <a:ext cx="7344908" cy="2482291"/>
        </p:xfrm>
        <a:graphic>
          <a:graphicData uri="http://schemas.openxmlformats.org/drawingml/2006/table">
            <a:tbl>
              <a:tblPr/>
              <a:tblGrid>
                <a:gridCol w="5583045">
                  <a:extLst>
                    <a:ext uri="{9D8B030D-6E8A-4147-A177-3AD203B41FA5}">
                      <a16:colId xmlns:a16="http://schemas.microsoft.com/office/drawing/2014/main" xmlns="" val="20000"/>
                    </a:ext>
                  </a:extLst>
                </a:gridCol>
                <a:gridCol w="1761863">
                  <a:extLst>
                    <a:ext uri="{9D8B030D-6E8A-4147-A177-3AD203B41FA5}">
                      <a16:colId xmlns:a16="http://schemas.microsoft.com/office/drawing/2014/main" xmlns="" val="20001"/>
                    </a:ext>
                  </a:extLst>
                </a:gridCol>
              </a:tblGrid>
              <a:tr h="836401">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1" i="0" u="none" strike="noStrike" cap="none" normalizeH="0" baseline="0">
                          <a:ln>
                            <a:noFill/>
                          </a:ln>
                          <a:solidFill>
                            <a:schemeClr val="tx1"/>
                          </a:solidFill>
                          <a:effectLst/>
                          <a:latin typeface="Arial" charset="0"/>
                          <a:ea typeface="ＭＳ Ｐゴシック" charset="0"/>
                          <a:cs typeface="Times New Roman" charset="0"/>
                        </a:rPr>
                        <a:t>ACOMPAÑAMIENTO Y ASESORAMIENTO A LAS METAS A CUMPLIR PLAN DE MEJORAMIENTO SUSCRITO CON LA CONTRALORIA MUNICIPAL </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1" i="0" u="none" strike="noStrike" cap="none" normalizeH="0" baseline="0">
                          <a:ln>
                            <a:noFill/>
                          </a:ln>
                          <a:solidFill>
                            <a:schemeClr val="tx1"/>
                          </a:solidFill>
                          <a:effectLst/>
                          <a:latin typeface="Arial" charset="0"/>
                          <a:ea typeface="ＭＳ Ｐゴシック" charset="0"/>
                          <a:cs typeface="Times New Roman" charset="0"/>
                        </a:rPr>
                        <a:t>AUDITORIA VIGENCIA 2014</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6EE"/>
                    </a:solidFill>
                  </a:tcPr>
                </a:tc>
                <a:tc hMerge="1">
                  <a:txBody>
                    <a:bodyPr/>
                    <a:lstStyle/>
                    <a:p>
                      <a:endParaRPr lang="es-ES"/>
                    </a:p>
                  </a:txBody>
                  <a:tcPr/>
                </a:tc>
                <a:extLst>
                  <a:ext uri="{0D108BD9-81ED-4DB2-BD59-A6C34878D82A}">
                    <a16:rowId xmlns:a16="http://schemas.microsoft.com/office/drawing/2014/main" xmlns="" val="10000"/>
                  </a:ext>
                </a:extLst>
              </a:tr>
              <a:tr h="55603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1" i="0" u="none" strike="noStrike" cap="none" normalizeH="0" baseline="0">
                          <a:ln>
                            <a:noFill/>
                          </a:ln>
                          <a:solidFill>
                            <a:schemeClr val="tx1"/>
                          </a:solidFill>
                          <a:effectLst/>
                          <a:latin typeface="Arial" charset="0"/>
                          <a:ea typeface="ＭＳ Ｐゴシック" charset="0"/>
                          <a:cs typeface="Times New Roman" charset="0"/>
                        </a:rPr>
                        <a:t>PROCESO AUDITADO</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1" i="0" u="none" strike="noStrike" cap="none" normalizeH="0" baseline="0">
                          <a:ln>
                            <a:noFill/>
                          </a:ln>
                          <a:solidFill>
                            <a:schemeClr val="tx1"/>
                          </a:solidFill>
                          <a:effectLst/>
                          <a:latin typeface="Arial" charset="0"/>
                          <a:ea typeface="ＭＳ Ｐゴシック" charset="0"/>
                          <a:cs typeface="Times New Roman" charset="0"/>
                        </a:rPr>
                        <a:t>No. Metas a Cumplir</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788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Arial" charset="0"/>
                          <a:ea typeface="ＭＳ Ｐゴシック" charset="0"/>
                          <a:cs typeface="Times New Roman" charset="0"/>
                        </a:rPr>
                        <a:t>AUDITORIA REGULAR VIGENCIA 2014</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Arial" charset="0"/>
                          <a:ea typeface="ＭＳ Ｐゴシック" charset="0"/>
                          <a:cs typeface="Times New Roman" charset="0"/>
                        </a:rPr>
                        <a:t>148</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788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Arial" charset="0"/>
                          <a:ea typeface="ＭＳ Ｐゴシック" charset="0"/>
                          <a:cs typeface="Times New Roman" charset="0"/>
                        </a:rPr>
                        <a:t>AUDITORIA ESPECIAL ACTUALIZACION MECI 2014</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Arial" charset="0"/>
                          <a:ea typeface="ＭＳ Ｐゴシック" charset="0"/>
                          <a:cs typeface="Times New Roman" charset="0"/>
                        </a:rPr>
                        <a:t>9</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3225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1" i="0" u="none" strike="noStrike" cap="none" normalizeH="0" baseline="0">
                          <a:ln>
                            <a:noFill/>
                          </a:ln>
                          <a:solidFill>
                            <a:schemeClr val="tx1"/>
                          </a:solidFill>
                          <a:effectLst/>
                          <a:latin typeface="Arial" charset="0"/>
                          <a:ea typeface="ＭＳ Ｐゴシック" charset="0"/>
                          <a:cs typeface="Times New Roman" charset="0"/>
                        </a:rPr>
                        <a:t>TOTAL DE METAS</a:t>
                      </a:r>
                      <a:endParaRPr kumimoji="0" lang="es-CO" sz="11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6EE"/>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endParaRPr kumimoji="0" lang="es-CO" sz="1100" b="0" i="0" u="none" strike="noStrike" cap="none" normalizeH="0" baseline="0" dirty="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200" b="1" i="0" u="none" strike="noStrike" cap="none" normalizeH="0" baseline="0" dirty="0">
                          <a:ln>
                            <a:noFill/>
                          </a:ln>
                          <a:solidFill>
                            <a:schemeClr val="tx1"/>
                          </a:solidFill>
                          <a:effectLst/>
                          <a:latin typeface="Arial" charset="0"/>
                          <a:ea typeface="ＭＳ Ｐゴシック" charset="0"/>
                          <a:cs typeface="Times New Roman" charset="0"/>
                        </a:rPr>
                        <a:t>157</a:t>
                      </a:r>
                      <a:endParaRPr kumimoji="0" lang="es-CO" sz="11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76035" marR="760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6EE"/>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2633807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1787502" y="2214479"/>
            <a:ext cx="7020167" cy="313528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5"/>
          <a:stretch>
            <a:fillRect/>
          </a:stretch>
        </p:blipFill>
        <p:spPr>
          <a:xfrm>
            <a:off x="1787502" y="916292"/>
            <a:ext cx="5906071" cy="336636"/>
          </a:xfrm>
          <a:prstGeom prst="rect">
            <a:avLst/>
          </a:prstGeom>
        </p:spPr>
      </p:pic>
      <p:graphicFrame>
        <p:nvGraphicFramePr>
          <p:cNvPr id="11" name="13 Tabla"/>
          <p:cNvGraphicFramePr>
            <a:graphicFrameLocks noGrp="1"/>
          </p:cNvGraphicFramePr>
          <p:nvPr>
            <p:extLst>
              <p:ext uri="{D42A27DB-BD31-4B8C-83A1-F6EECF244321}">
                <p14:modId xmlns:p14="http://schemas.microsoft.com/office/powerpoint/2010/main" val="2436136791"/>
              </p:ext>
            </p:extLst>
          </p:nvPr>
        </p:nvGraphicFramePr>
        <p:xfrm>
          <a:off x="1888961" y="2340631"/>
          <a:ext cx="6788150" cy="2881594"/>
        </p:xfrm>
        <a:graphic>
          <a:graphicData uri="http://schemas.openxmlformats.org/drawingml/2006/table">
            <a:tbl>
              <a:tblPr/>
              <a:tblGrid>
                <a:gridCol w="5159375">
                  <a:extLst>
                    <a:ext uri="{9D8B030D-6E8A-4147-A177-3AD203B41FA5}">
                      <a16:colId xmlns:a16="http://schemas.microsoft.com/office/drawing/2014/main" xmlns="" val="20000"/>
                    </a:ext>
                  </a:extLst>
                </a:gridCol>
                <a:gridCol w="1628775">
                  <a:extLst>
                    <a:ext uri="{9D8B030D-6E8A-4147-A177-3AD203B41FA5}">
                      <a16:colId xmlns:a16="http://schemas.microsoft.com/office/drawing/2014/main" xmlns="" val="20001"/>
                    </a:ext>
                  </a:extLst>
                </a:gridCol>
              </a:tblGrid>
              <a:tr h="960226">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Times New Roman" charset="0"/>
                        </a:rPr>
                        <a:t>ACOMPAÑAMIENTO Y ASESORAMIENTO A LAS METAS A CUMPLIR PLAN DE MEJORAMIENTO SUSCRITO CON LA CONTRALORIA MUNICIPAL </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Times New Roman" charset="0"/>
                        </a:rPr>
                        <a:t>AUDITORIA VIGENCIA 2014</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6EE"/>
                    </a:solidFill>
                  </a:tcPr>
                </a:tc>
                <a:tc hMerge="1">
                  <a:txBody>
                    <a:bodyPr/>
                    <a:lstStyle/>
                    <a:p>
                      <a:endParaRPr lang="es-ES"/>
                    </a:p>
                  </a:txBody>
                  <a:tcPr/>
                </a:tc>
                <a:extLst>
                  <a:ext uri="{0D108BD9-81ED-4DB2-BD59-A6C34878D82A}">
                    <a16:rowId xmlns:a16="http://schemas.microsoft.com/office/drawing/2014/main" xmlns="" val="10000"/>
                  </a:ext>
                </a:extLst>
              </a:tr>
              <a:tr h="639939">
                <a:tc>
                  <a:txBody>
                    <a:bodyPr/>
                    <a:lstStyle/>
                    <a:p>
                      <a:pPr marL="0" marR="0" lvl="0" indent="0" algn="ctr" defTabSz="914400" rtl="0" eaLnBrk="1" fontAlgn="base" latinLnBrk="0" hangingPunct="1">
                        <a:lnSpc>
                          <a:spcPct val="150000"/>
                        </a:lnSpc>
                        <a:spcBef>
                          <a:spcPct val="0"/>
                        </a:spcBef>
                        <a:spcAft>
                          <a:spcPct val="0"/>
                        </a:spcAft>
                        <a:buClrTx/>
                        <a:buSzTx/>
                        <a:buFontTx/>
                        <a:buNone/>
                        <a:tabLst/>
                      </a:pP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Times New Roman" charset="0"/>
                        </a:rPr>
                        <a:t>PROCESO AUDITADO</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Times New Roman" charset="0"/>
                        </a:rPr>
                        <a:t>No. Metas a Cumplir</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20604">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Arial" charset="0"/>
                          <a:ea typeface="ＭＳ Ｐゴシック" charset="0"/>
                          <a:cs typeface="Times New Roman" charset="0"/>
                        </a:rPr>
                        <a:t>AUDITORIA REGULAR VIGENCIA 2014</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Arial" charset="0"/>
                          <a:ea typeface="ＭＳ Ｐゴシック" charset="0"/>
                          <a:cs typeface="Times New Roman" charset="0"/>
                        </a:rPr>
                        <a:t>148</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20604">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Arial" charset="0"/>
                          <a:ea typeface="ＭＳ Ｐゴシック" charset="0"/>
                          <a:cs typeface="Times New Roman" charset="0"/>
                        </a:rPr>
                        <a:t>AUDITORIA ESPECIAL ACTUALIZACION MECI 2014</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0" i="0" u="none" strike="noStrike" cap="none" normalizeH="0" baseline="0">
                          <a:ln>
                            <a:noFill/>
                          </a:ln>
                          <a:solidFill>
                            <a:schemeClr val="tx1"/>
                          </a:solidFill>
                          <a:effectLst/>
                          <a:latin typeface="Arial" charset="0"/>
                          <a:ea typeface="ＭＳ Ｐゴシック" charset="0"/>
                          <a:cs typeface="Times New Roman" charset="0"/>
                        </a:rPr>
                        <a:t>9</a:t>
                      </a:r>
                      <a:endParaRPr kumimoji="0" lang="es-CO" sz="14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993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endParaRPr kumimoji="0" lang="es-CO" sz="1400" b="0" i="0" u="none" strike="noStrike" cap="none" normalizeH="0" baseline="0" dirty="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Arial" charset="0"/>
                          <a:ea typeface="ＭＳ Ｐゴシック" charset="0"/>
                          <a:cs typeface="Times New Roman" charset="0"/>
                        </a:rPr>
                        <a:t>TOTAL DE METAS</a:t>
                      </a:r>
                      <a:endParaRPr kumimoji="0" lang="es-CO" sz="14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6EE"/>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endParaRPr kumimoji="0" lang="es-CO" sz="1400" b="0" i="0" u="none" strike="noStrike" cap="none" normalizeH="0" baseline="0" dirty="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Arial" charset="0"/>
                          <a:ea typeface="ＭＳ Ｐゴシック" charset="0"/>
                          <a:cs typeface="Times New Roman" charset="0"/>
                        </a:rPr>
                        <a:t>157</a:t>
                      </a:r>
                      <a:endParaRPr kumimoji="0" lang="es-CO" sz="14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2" marR="685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6EE"/>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8503477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1787502" y="1604714"/>
            <a:ext cx="8194289" cy="454670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5"/>
          <a:stretch>
            <a:fillRect/>
          </a:stretch>
        </p:blipFill>
        <p:spPr>
          <a:xfrm>
            <a:off x="1787502" y="859904"/>
            <a:ext cx="4297988" cy="453386"/>
          </a:xfrm>
          <a:prstGeom prst="rect">
            <a:avLst/>
          </a:prstGeom>
        </p:spPr>
      </p:pic>
      <p:graphicFrame>
        <p:nvGraphicFramePr>
          <p:cNvPr id="9" name="16 Tabla"/>
          <p:cNvGraphicFramePr>
            <a:graphicFrameLocks noGrp="1"/>
          </p:cNvGraphicFramePr>
          <p:nvPr>
            <p:extLst>
              <p:ext uri="{D42A27DB-BD31-4B8C-83A1-F6EECF244321}">
                <p14:modId xmlns:p14="http://schemas.microsoft.com/office/powerpoint/2010/main" val="2302779259"/>
              </p:ext>
            </p:extLst>
          </p:nvPr>
        </p:nvGraphicFramePr>
        <p:xfrm>
          <a:off x="1902373" y="1704578"/>
          <a:ext cx="7993063" cy="4338681"/>
        </p:xfrm>
        <a:graphic>
          <a:graphicData uri="http://schemas.openxmlformats.org/drawingml/2006/table">
            <a:tbl>
              <a:tblPr/>
              <a:tblGrid>
                <a:gridCol w="863600">
                  <a:extLst>
                    <a:ext uri="{9D8B030D-6E8A-4147-A177-3AD203B41FA5}">
                      <a16:colId xmlns:a16="http://schemas.microsoft.com/office/drawing/2014/main" xmlns="" val="20000"/>
                    </a:ext>
                  </a:extLst>
                </a:gridCol>
                <a:gridCol w="2665413">
                  <a:extLst>
                    <a:ext uri="{9D8B030D-6E8A-4147-A177-3AD203B41FA5}">
                      <a16:colId xmlns:a16="http://schemas.microsoft.com/office/drawing/2014/main" xmlns="" val="20001"/>
                    </a:ext>
                  </a:extLst>
                </a:gridCol>
                <a:gridCol w="792162">
                  <a:extLst>
                    <a:ext uri="{9D8B030D-6E8A-4147-A177-3AD203B41FA5}">
                      <a16:colId xmlns:a16="http://schemas.microsoft.com/office/drawing/2014/main" xmlns="" val="20002"/>
                    </a:ext>
                  </a:extLst>
                </a:gridCol>
                <a:gridCol w="1511300">
                  <a:extLst>
                    <a:ext uri="{9D8B030D-6E8A-4147-A177-3AD203B41FA5}">
                      <a16:colId xmlns:a16="http://schemas.microsoft.com/office/drawing/2014/main" xmlns="" val="20003"/>
                    </a:ext>
                  </a:extLst>
                </a:gridCol>
                <a:gridCol w="1152525">
                  <a:extLst>
                    <a:ext uri="{9D8B030D-6E8A-4147-A177-3AD203B41FA5}">
                      <a16:colId xmlns:a16="http://schemas.microsoft.com/office/drawing/2014/main" xmlns="" val="20004"/>
                    </a:ext>
                  </a:extLst>
                </a:gridCol>
                <a:gridCol w="1008063">
                  <a:extLst>
                    <a:ext uri="{9D8B030D-6E8A-4147-A177-3AD203B41FA5}">
                      <a16:colId xmlns:a16="http://schemas.microsoft.com/office/drawing/2014/main" xmlns="" val="20005"/>
                    </a:ext>
                  </a:extLst>
                </a:gridCol>
              </a:tblGrid>
              <a:tr h="173033">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100" b="1" i="0" u="none" strike="noStrike" cap="none" normalizeH="0" baseline="0">
                          <a:ln>
                            <a:noFill/>
                          </a:ln>
                          <a:solidFill>
                            <a:srgbClr val="000000"/>
                          </a:solidFill>
                          <a:effectLst/>
                          <a:latin typeface="Calibri" charset="0"/>
                          <a:ea typeface="ＭＳ Ｐゴシック" charset="0"/>
                          <a:cs typeface="Arial" charset="0"/>
                        </a:rPr>
                        <a:t>INFORME DE CONTRATACIÓN  PERIODO ENERO A MAYO DE 2016</a:t>
                      </a:r>
                      <a:endParaRPr kumimoji="0" lang="es-CO" sz="1000" b="1" i="0" u="none" strike="noStrike" cap="none" normalizeH="0" baseline="0">
                        <a:ln>
                          <a:noFill/>
                        </a:ln>
                        <a:solidFill>
                          <a:srgbClr val="000000"/>
                        </a:solidFill>
                        <a:effectLst/>
                        <a:latin typeface="Calibri" charset="0"/>
                        <a:ea typeface="ＭＳ Ｐゴシック" charset="0"/>
                        <a:cs typeface="Arial" charset="0"/>
                      </a:endParaRPr>
                    </a:p>
                  </a:txBody>
                  <a:tcPr marL="4786" marR="4786" marT="4786" marB="0" anchor="b" horzOverflow="overflow">
                    <a:lnL>
                      <a:noFill/>
                    </a:lnL>
                    <a:lnR>
                      <a:noFill/>
                    </a:lnR>
                    <a:lnT>
                      <a:noFill/>
                    </a:lnT>
                    <a:lnB>
                      <a:noFill/>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5718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a:t>
                      </a:r>
                    </a:p>
                  </a:txBody>
                  <a:tcPr marL="4786" marR="4786" marT="4786"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CO" sz="1000" b="0" i="0" u="none" strike="noStrike" cap="none" normalizeH="0" baseline="0">
                        <a:ln>
                          <a:noFill/>
                        </a:ln>
                        <a:solidFill>
                          <a:srgbClr val="000000"/>
                        </a:solidFill>
                        <a:effectLst/>
                        <a:latin typeface="Calibri" charset="0"/>
                        <a:ea typeface="ＭＳ Ｐゴシック" charset="0"/>
                        <a:cs typeface="Arial" charset="0"/>
                      </a:endParaRPr>
                    </a:p>
                  </a:txBody>
                  <a:tcPr marL="4786" marR="4786" marT="4786"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CO" sz="1000" b="0" i="0" u="none" strike="noStrike" cap="none" normalizeH="0" baseline="0">
                        <a:ln>
                          <a:noFill/>
                        </a:ln>
                        <a:solidFill>
                          <a:srgbClr val="000000"/>
                        </a:solidFill>
                        <a:effectLst/>
                        <a:latin typeface="Calibri" charset="0"/>
                        <a:ea typeface="ＭＳ Ｐゴシック" charset="0"/>
                        <a:cs typeface="Arial" charset="0"/>
                      </a:endParaRPr>
                    </a:p>
                  </a:txBody>
                  <a:tcPr marL="4786" marR="4786" marT="4786"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CO" sz="1000" b="0" i="0" u="none" strike="noStrike" cap="none" normalizeH="0" baseline="0">
                        <a:ln>
                          <a:noFill/>
                        </a:ln>
                        <a:solidFill>
                          <a:srgbClr val="000000"/>
                        </a:solidFill>
                        <a:effectLst/>
                        <a:latin typeface="Calibri" charset="0"/>
                        <a:ea typeface="ＭＳ Ｐゴシック" charset="0"/>
                        <a:cs typeface="Arial" charset="0"/>
                      </a:endParaRPr>
                    </a:p>
                  </a:txBody>
                  <a:tcPr marL="4786" marR="4786" marT="4786"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CO" sz="1000" b="0" i="0" u="none" strike="noStrike" cap="none" normalizeH="0" baseline="0">
                        <a:ln>
                          <a:noFill/>
                        </a:ln>
                        <a:solidFill>
                          <a:srgbClr val="000000"/>
                        </a:solidFill>
                        <a:effectLst/>
                        <a:latin typeface="Calibri" charset="0"/>
                        <a:ea typeface="ＭＳ Ｐゴシック" charset="0"/>
                        <a:cs typeface="Arial" charset="0"/>
                      </a:endParaRPr>
                    </a:p>
                  </a:txBody>
                  <a:tcPr marL="4786" marR="4786" marT="4786"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CO" sz="1000" b="0" i="0" u="none" strike="noStrike" cap="none" normalizeH="0" baseline="0">
                        <a:ln>
                          <a:noFill/>
                        </a:ln>
                        <a:solidFill>
                          <a:srgbClr val="000000"/>
                        </a:solidFill>
                        <a:effectLst/>
                        <a:latin typeface="Calibri" charset="0"/>
                        <a:ea typeface="ＭＳ Ｐゴシック" charset="0"/>
                        <a:cs typeface="Arial" charset="0"/>
                      </a:endParaRPr>
                    </a:p>
                  </a:txBody>
                  <a:tcPr marL="4786" marR="4786" marT="4786"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3335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000000"/>
                          </a:solidFill>
                          <a:effectLst/>
                          <a:latin typeface="Calibri" charset="0"/>
                          <a:ea typeface="ＭＳ Ｐゴシック" charset="0"/>
                          <a:cs typeface="Arial" charset="0"/>
                        </a:rPr>
                        <a:t>AÑO /2016</a:t>
                      </a:r>
                    </a:p>
                  </a:txBody>
                  <a:tcPr marL="4786" marR="4786" marT="4786"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000000"/>
                          </a:solidFill>
                          <a:effectLst/>
                          <a:latin typeface="Calibri" charset="0"/>
                          <a:ea typeface="ＭＳ Ｐゴシック" charset="0"/>
                          <a:cs typeface="Arial" charset="0"/>
                        </a:rPr>
                        <a:t>MODALIDAD</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000000"/>
                          </a:solidFill>
                          <a:effectLst/>
                          <a:latin typeface="Calibri" charset="0"/>
                          <a:ea typeface="ＭＳ Ｐゴシック" charset="0"/>
                          <a:cs typeface="Arial" charset="0"/>
                        </a:rPr>
                        <a:t># CONTRATOS</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000000"/>
                          </a:solidFill>
                          <a:effectLst/>
                          <a:latin typeface="Calibri" charset="0"/>
                          <a:ea typeface="ＭＳ Ｐゴシック" charset="0"/>
                          <a:cs typeface="Arial" charset="0"/>
                        </a:rPr>
                        <a:t>VALOR</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000000"/>
                          </a:solidFill>
                          <a:effectLst/>
                          <a:latin typeface="Calibri" charset="0"/>
                          <a:ea typeface="ＭＳ Ｐゴシック" charset="0"/>
                          <a:cs typeface="Arial" charset="0"/>
                        </a:rPr>
                        <a:t>TOTAL/MES</a:t>
                      </a:r>
                    </a:p>
                  </a:txBody>
                  <a:tcPr marL="4786" marR="4786" marT="4786"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000000"/>
                          </a:solidFill>
                          <a:effectLst/>
                          <a:latin typeface="Calibri" charset="0"/>
                          <a:ea typeface="ＭＳ Ｐゴシック" charset="0"/>
                          <a:cs typeface="Arial" charset="0"/>
                        </a:rPr>
                        <a:t>TOTAL PERIODO</a:t>
                      </a:r>
                    </a:p>
                  </a:txBody>
                  <a:tcPr marL="4786" marR="4786" marT="4786"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DB4E3"/>
                    </a:solidFill>
                  </a:tcPr>
                </a:tc>
                <a:extLst>
                  <a:ext uri="{0D108BD9-81ED-4DB2-BD59-A6C34878D82A}">
                    <a16:rowId xmlns:a16="http://schemas.microsoft.com/office/drawing/2014/main" xmlns="" val="10002"/>
                  </a:ext>
                </a:extLst>
              </a:tr>
              <a:tr h="307966">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900" b="0" i="0" u="none" strike="noStrike" cap="none" normalizeH="0" baseline="0">
                          <a:ln>
                            <a:noFill/>
                          </a:ln>
                          <a:solidFill>
                            <a:srgbClr val="000000"/>
                          </a:solidFill>
                          <a:effectLst/>
                          <a:latin typeface="Calibri" charset="0"/>
                          <a:ea typeface="ＭＳ Ｐゴシック" charset="0"/>
                          <a:cs typeface="Arial" charset="0"/>
                        </a:rPr>
                        <a:t>ENERO </a:t>
                      </a:r>
                    </a:p>
                  </a:txBody>
                  <a:tcPr marL="4786" marR="4786" marT="4786"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900" b="0" i="0" u="none" strike="noStrike" cap="none" normalizeH="0" baseline="0">
                          <a:ln>
                            <a:noFill/>
                          </a:ln>
                          <a:solidFill>
                            <a:srgbClr val="000000"/>
                          </a:solidFill>
                          <a:effectLst/>
                          <a:latin typeface="Calibri" charset="0"/>
                          <a:ea typeface="ＭＳ Ｐゴシック" charset="0"/>
                          <a:cs typeface="Arial" charset="0"/>
                        </a:rPr>
                        <a:t>PRESTACIÓN DE SERVICIOS PROFESIONALES Y DE APOYO A LA GESTIÓN</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900" b="0" i="0" u="none" strike="noStrike" cap="none" normalizeH="0" baseline="0">
                          <a:ln>
                            <a:noFill/>
                          </a:ln>
                          <a:solidFill>
                            <a:srgbClr val="000000"/>
                          </a:solidFill>
                          <a:effectLst/>
                          <a:latin typeface="Calibri" charset="0"/>
                          <a:ea typeface="ＭＳ Ｐゴシック" charset="0"/>
                          <a:cs typeface="Arial" charset="0"/>
                        </a:rPr>
                        <a:t>4</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900" b="0" i="0" u="none" strike="noStrike" cap="none" normalizeH="0" baseline="0">
                          <a:ln>
                            <a:noFill/>
                          </a:ln>
                          <a:solidFill>
                            <a:srgbClr val="000000"/>
                          </a:solidFill>
                          <a:effectLst/>
                          <a:latin typeface="Calibri" charset="0"/>
                          <a:ea typeface="ＭＳ Ｐゴシック" charset="0"/>
                          <a:cs typeface="Arial" charset="0"/>
                        </a:rPr>
                        <a:t> $            131.600.000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900" b="0" i="0" u="none" strike="noStrike" cap="none" normalizeH="0" baseline="0">
                          <a:ln>
                            <a:noFill/>
                          </a:ln>
                          <a:solidFill>
                            <a:srgbClr val="000000"/>
                          </a:solidFill>
                          <a:effectLst/>
                          <a:latin typeface="Calibri" charset="0"/>
                          <a:ea typeface="ＭＳ Ｐゴシック" charset="0"/>
                          <a:cs typeface="Arial" charset="0"/>
                        </a:rPr>
                        <a:t> $             131.600.000 </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1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900" b="0" i="0" u="none" strike="noStrike" cap="none" normalizeH="0" baseline="0" dirty="0">
                          <a:ln>
                            <a:noFill/>
                          </a:ln>
                          <a:solidFill>
                            <a:srgbClr val="000000"/>
                          </a:solidFill>
                          <a:effectLst/>
                          <a:latin typeface="Calibri" charset="0"/>
                          <a:ea typeface="ＭＳ Ｐゴシック" charset="0"/>
                          <a:cs typeface="Arial" charset="0"/>
                        </a:rPr>
                        <a:t> $     1.308.720.780 </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OTRA CONTRATACIÓN DIRECTA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04"/>
                  </a:ext>
                </a:extLst>
              </a:tr>
              <a:tr h="30957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FEBRERO</a:t>
                      </a:r>
                    </a:p>
                  </a:txBody>
                  <a:tcPr marL="4786" marR="4786" marT="4786"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PRESTACIÓN DE SERVICIOS PROFESIONALES Y DE APOYO A LA GESTIÓN</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5</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126.800.000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126.800.000 </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es-ES"/>
                    </a:p>
                  </a:txBody>
                  <a:tcPr/>
                </a:tc>
                <a:extLst>
                  <a:ext uri="{0D108BD9-81ED-4DB2-BD59-A6C34878D82A}">
                    <a16:rowId xmlns:a16="http://schemas.microsoft.com/office/drawing/2014/main" xmlns="" val="10005"/>
                  </a:ext>
                </a:extLst>
              </a:tr>
              <a:tr h="309577">
                <a:tc row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MARZO</a:t>
                      </a:r>
                    </a:p>
                  </a:txBody>
                  <a:tcPr marL="4786" marR="4786" marT="4786"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PRESTACIÓN DE SERVICIOS PROFESIONALES Y DE APOYO A LA GESTIÓN</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13</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92.950.000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284.134.980 </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extLst>
                  <a:ext uri="{0D108BD9-81ED-4DB2-BD59-A6C34878D82A}">
                    <a16:rowId xmlns:a16="http://schemas.microsoft.com/office/drawing/2014/main" xmlns="" val="10006"/>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ARRENDAMIENTO</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4</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44.240.000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07"/>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MÍNIMA CUANTÍA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2</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6.000.000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08"/>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MENOR CUANTIA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99.299.980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09"/>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OTRA CONTRATACIÓN DIRECTA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2</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41.645.000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0"/>
                  </a:ext>
                </a:extLst>
              </a:tr>
              <a:tr h="309577">
                <a:tc row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ABRIL</a:t>
                      </a:r>
                    </a:p>
                  </a:txBody>
                  <a:tcPr marL="4786" marR="4786" marT="4786"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PRESTACIÓN DE SERVICIOS PROFESIONALES Y DE APOYO A LA GESTIÓN</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4</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91.415.000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 $             419.212.357 </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extLst>
                  <a:ext uri="{0D108BD9-81ED-4DB2-BD59-A6C34878D82A}">
                    <a16:rowId xmlns:a16="http://schemas.microsoft.com/office/drawing/2014/main" xmlns="" val="10011"/>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ARRENDAMIENTO</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52.000.000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2"/>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MÍNIMA CUANTÍA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5</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40.398.842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3"/>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SELECCIÓN ABREVIADA SUBASTA INVERSA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30.111.744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4"/>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MENOR CUANTIA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2</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205.286.771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5"/>
                  </a:ext>
                </a:extLst>
              </a:tr>
              <a:tr h="309577">
                <a:tc row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MAYO</a:t>
                      </a:r>
                    </a:p>
                  </a:txBody>
                  <a:tcPr marL="4786" marR="4786" marT="4786"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PRESTACIÓN DE SERVICIOS PROFESIONALES Y DE APOYO A LA GESTIÓN</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2</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13.600.000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 $             346.973.443 </a:t>
                      </a:r>
                    </a:p>
                  </a:txBody>
                  <a:tcPr marL="4786" marR="4786" marT="478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extLst>
                  <a:ext uri="{0D108BD9-81ED-4DB2-BD59-A6C34878D82A}">
                    <a16:rowId xmlns:a16="http://schemas.microsoft.com/office/drawing/2014/main" xmlns="" val="10016"/>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MÍNIMA CUANTÍA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 $                 8.193.443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7"/>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CONVENIOS</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 $            325.180.000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8"/>
                  </a:ext>
                </a:extLst>
              </a:tr>
              <a:tr h="185733">
                <a:tc vMerge="1">
                  <a:txBody>
                    <a:bodyPr/>
                    <a:lstStyle/>
                    <a:p>
                      <a:endParaRPr lang="es-E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OTRA CONTRATACIÓN DIRECTA</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a:ln>
                            <a:noFill/>
                          </a:ln>
                          <a:solidFill>
                            <a:srgbClr val="000000"/>
                          </a:solidFill>
                          <a:effectLst/>
                          <a:latin typeface="Calibri" charset="0"/>
                          <a:ea typeface="ＭＳ Ｐゴシック" charset="0"/>
                          <a:cs typeface="Arial" charset="0"/>
                        </a:rPr>
                        <a:t>1</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000" b="0" i="0" u="none" strike="noStrike" cap="none" normalizeH="0" baseline="0" dirty="0">
                          <a:ln>
                            <a:noFill/>
                          </a:ln>
                          <a:solidFill>
                            <a:srgbClr val="000000"/>
                          </a:solidFill>
                          <a:effectLst/>
                          <a:latin typeface="Calibri" charset="0"/>
                          <a:ea typeface="ＭＳ Ｐゴシック" charset="0"/>
                          <a:cs typeface="Arial" charset="0"/>
                        </a:rPr>
                        <a:t> $                                -   </a:t>
                      </a:r>
                    </a:p>
                  </a:txBody>
                  <a:tcPr marL="4786" marR="4786" marT="478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19"/>
                  </a:ext>
                </a:extLst>
              </a:tr>
            </a:tbl>
          </a:graphicData>
        </a:graphic>
      </p:graphicFrame>
    </p:spTree>
    <p:extLst>
      <p:ext uri="{BB962C8B-B14F-4D97-AF65-F5344CB8AC3E}">
        <p14:creationId xmlns:p14="http://schemas.microsoft.com/office/powerpoint/2010/main" val="11699979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7278"/>
            <a:ext cx="12298267" cy="6865278"/>
          </a:xfrm>
          <a:prstGeom prst="rect">
            <a:avLst/>
          </a:prstGeom>
        </p:spPr>
      </p:pic>
    </p:spTree>
    <p:extLst>
      <p:ext uri="{BB962C8B-B14F-4D97-AF65-F5344CB8AC3E}">
        <p14:creationId xmlns:p14="http://schemas.microsoft.com/office/powerpoint/2010/main" val="22009288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1787503" y="2353056"/>
            <a:ext cx="6405522" cy="281635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5"/>
          <a:stretch>
            <a:fillRect/>
          </a:stretch>
        </p:blipFill>
        <p:spPr>
          <a:xfrm>
            <a:off x="1787501" y="623168"/>
            <a:ext cx="8194289" cy="922884"/>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3327038771"/>
              </p:ext>
            </p:extLst>
          </p:nvPr>
        </p:nvGraphicFramePr>
        <p:xfrm>
          <a:off x="1938528" y="2504338"/>
          <a:ext cx="6096000" cy="24942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70840">
                <a:tc>
                  <a:txBody>
                    <a:bodyPr/>
                    <a:lstStyle/>
                    <a:p>
                      <a:r>
                        <a:rPr lang="es-ES" dirty="0" smtClean="0"/>
                        <a:t>CONCEPTO</a:t>
                      </a:r>
                      <a:endParaRPr lang="es-ES" dirty="0"/>
                    </a:p>
                  </a:txBody>
                  <a:tcPr/>
                </a:tc>
                <a:tc>
                  <a:txBody>
                    <a:bodyPr/>
                    <a:lstStyle/>
                    <a:p>
                      <a:r>
                        <a:rPr lang="es-ES" dirty="0" smtClean="0"/>
                        <a:t>VALOR</a:t>
                      </a:r>
                      <a:endParaRPr lang="es-ES" dirty="0"/>
                    </a:p>
                  </a:txBody>
                  <a:tcPr/>
                </a:tc>
                <a:extLst>
                  <a:ext uri="{0D108BD9-81ED-4DB2-BD59-A6C34878D82A}">
                    <a16:rowId xmlns:a16="http://schemas.microsoft.com/office/drawing/2014/main" xmlns="" val="10000"/>
                  </a:ext>
                </a:extLst>
              </a:tr>
              <a:tr h="370840">
                <a:tc>
                  <a:txBody>
                    <a:bodyPr/>
                    <a:lstStyle/>
                    <a:p>
                      <a:r>
                        <a:rPr lang="es-ES" dirty="0" smtClean="0"/>
                        <a:t>Comparendo Recaudos</a:t>
                      </a:r>
                      <a:endParaRPr lang="es-ES" dirty="0"/>
                    </a:p>
                  </a:txBody>
                  <a:tcPr/>
                </a:tc>
                <a:tc>
                  <a:txBody>
                    <a:bodyPr/>
                    <a:lstStyle/>
                    <a:p>
                      <a:r>
                        <a:rPr lang="es-ES" dirty="0" smtClean="0"/>
                        <a:t>$1’452.558.537</a:t>
                      </a:r>
                      <a:endParaRPr lang="es-ES" dirty="0"/>
                    </a:p>
                  </a:txBody>
                  <a:tcPr/>
                </a:tc>
                <a:extLst>
                  <a:ext uri="{0D108BD9-81ED-4DB2-BD59-A6C34878D82A}">
                    <a16:rowId xmlns:a16="http://schemas.microsoft.com/office/drawing/2014/main" xmlns="" val="10001"/>
                  </a:ext>
                </a:extLst>
              </a:tr>
              <a:tr h="370840">
                <a:tc>
                  <a:txBody>
                    <a:bodyPr/>
                    <a:lstStyle/>
                    <a:p>
                      <a:r>
                        <a:rPr lang="es-ES" dirty="0" smtClean="0"/>
                        <a:t>Trámites</a:t>
                      </a:r>
                      <a:endParaRPr lang="es-ES" dirty="0"/>
                    </a:p>
                  </a:txBody>
                  <a:tcPr/>
                </a:tc>
                <a:tc>
                  <a:txBody>
                    <a:bodyPr/>
                    <a:lstStyle/>
                    <a:p>
                      <a:r>
                        <a:rPr lang="es-ES" dirty="0" smtClean="0"/>
                        <a:t>$227.807.459</a:t>
                      </a:r>
                      <a:endParaRPr lang="es-ES" dirty="0"/>
                    </a:p>
                  </a:txBody>
                  <a:tcPr/>
                </a:tc>
                <a:extLst>
                  <a:ext uri="{0D108BD9-81ED-4DB2-BD59-A6C34878D82A}">
                    <a16:rowId xmlns:a16="http://schemas.microsoft.com/office/drawing/2014/main" xmlns="" val="10002"/>
                  </a:ext>
                </a:extLst>
              </a:tr>
              <a:tr h="370840">
                <a:tc>
                  <a:txBody>
                    <a:bodyPr/>
                    <a:lstStyle/>
                    <a:p>
                      <a:r>
                        <a:rPr lang="es-ES" dirty="0" smtClean="0"/>
                        <a:t>Derechos Municipales</a:t>
                      </a:r>
                      <a:r>
                        <a:rPr lang="es-ES" baseline="0" dirty="0" smtClean="0"/>
                        <a:t> Recaudos</a:t>
                      </a:r>
                      <a:endParaRPr lang="es-ES" dirty="0"/>
                    </a:p>
                  </a:txBody>
                  <a:tcPr/>
                </a:tc>
                <a:tc>
                  <a:txBody>
                    <a:bodyPr/>
                    <a:lstStyle/>
                    <a:p>
                      <a:r>
                        <a:rPr lang="es-ES" dirty="0" smtClean="0"/>
                        <a:t>$1’177.940.392</a:t>
                      </a:r>
                      <a:endParaRPr lang="es-ES" dirty="0"/>
                    </a:p>
                  </a:txBody>
                  <a:tcPr/>
                </a:tc>
                <a:extLst>
                  <a:ext uri="{0D108BD9-81ED-4DB2-BD59-A6C34878D82A}">
                    <a16:rowId xmlns:a16="http://schemas.microsoft.com/office/drawing/2014/main" xmlns="" val="10003"/>
                  </a:ext>
                </a:extLst>
              </a:tr>
              <a:tr h="370840">
                <a:tc>
                  <a:txBody>
                    <a:bodyPr/>
                    <a:lstStyle/>
                    <a:p>
                      <a:r>
                        <a:rPr lang="es-ES" dirty="0" smtClean="0"/>
                        <a:t>Licencias</a:t>
                      </a:r>
                      <a:endParaRPr lang="es-ES" dirty="0"/>
                    </a:p>
                  </a:txBody>
                  <a:tcPr/>
                </a:tc>
                <a:tc>
                  <a:txBody>
                    <a:bodyPr/>
                    <a:lstStyle/>
                    <a:p>
                      <a:r>
                        <a:rPr lang="es-ES" dirty="0" smtClean="0"/>
                        <a:t>$255.720.667</a:t>
                      </a:r>
                      <a:endParaRPr lang="es-ES" dirty="0"/>
                    </a:p>
                  </a:txBody>
                  <a:tcPr/>
                </a:tc>
                <a:extLst>
                  <a:ext uri="{0D108BD9-81ED-4DB2-BD59-A6C34878D82A}">
                    <a16:rowId xmlns:a16="http://schemas.microsoft.com/office/drawing/2014/main" xmlns="" val="10004"/>
                  </a:ext>
                </a:extLst>
              </a:tr>
              <a:tr h="370840">
                <a:tc>
                  <a:txBody>
                    <a:bodyPr/>
                    <a:lstStyle/>
                    <a:p>
                      <a:r>
                        <a:rPr lang="es-ES" b="1" dirty="0" smtClean="0"/>
                        <a:t>TOTAL</a:t>
                      </a:r>
                      <a:endParaRPr lang="es-ES" b="1" dirty="0"/>
                    </a:p>
                  </a:txBody>
                  <a:tcPr/>
                </a:tc>
                <a:tc>
                  <a:txBody>
                    <a:bodyPr/>
                    <a:lstStyle/>
                    <a:p>
                      <a:r>
                        <a:rPr lang="es-ES" b="1" dirty="0" smtClean="0"/>
                        <a:t>$3’114.027.065</a:t>
                      </a:r>
                      <a:endParaRPr lang="es-ES" b="1"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4757342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591639" y="3299946"/>
            <a:ext cx="2670048" cy="4717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1787503" y="1493397"/>
            <a:ext cx="7588145" cy="173027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5"/>
          <a:stretch>
            <a:fillRect/>
          </a:stretch>
        </p:blipFill>
        <p:spPr>
          <a:xfrm>
            <a:off x="1787503" y="779111"/>
            <a:ext cx="4064657" cy="465298"/>
          </a:xfrm>
          <a:prstGeom prst="rect">
            <a:avLst/>
          </a:prstGeom>
        </p:spPr>
      </p:pic>
      <p:graphicFrame>
        <p:nvGraphicFramePr>
          <p:cNvPr id="9" name="11 Tabla"/>
          <p:cNvGraphicFramePr>
            <a:graphicFrameLocks noGrp="1"/>
          </p:cNvGraphicFramePr>
          <p:nvPr>
            <p:extLst>
              <p:ext uri="{D42A27DB-BD31-4B8C-83A1-F6EECF244321}">
                <p14:modId xmlns:p14="http://schemas.microsoft.com/office/powerpoint/2010/main" val="3840011174"/>
              </p:ext>
            </p:extLst>
          </p:nvPr>
        </p:nvGraphicFramePr>
        <p:xfrm>
          <a:off x="1897232" y="1594694"/>
          <a:ext cx="7345362" cy="1511300"/>
        </p:xfrm>
        <a:graphic>
          <a:graphicData uri="http://schemas.openxmlformats.org/drawingml/2006/table">
            <a:tbl>
              <a:tblPr/>
              <a:tblGrid>
                <a:gridCol w="942975">
                  <a:extLst>
                    <a:ext uri="{9D8B030D-6E8A-4147-A177-3AD203B41FA5}">
                      <a16:colId xmlns:a16="http://schemas.microsoft.com/office/drawing/2014/main" xmlns="" val="20000"/>
                    </a:ext>
                  </a:extLst>
                </a:gridCol>
                <a:gridCol w="1484312">
                  <a:extLst>
                    <a:ext uri="{9D8B030D-6E8A-4147-A177-3AD203B41FA5}">
                      <a16:colId xmlns:a16="http://schemas.microsoft.com/office/drawing/2014/main" xmlns="" val="20001"/>
                    </a:ext>
                  </a:extLst>
                </a:gridCol>
                <a:gridCol w="893763">
                  <a:extLst>
                    <a:ext uri="{9D8B030D-6E8A-4147-A177-3AD203B41FA5}">
                      <a16:colId xmlns:a16="http://schemas.microsoft.com/office/drawing/2014/main" xmlns="" val="20002"/>
                    </a:ext>
                  </a:extLst>
                </a:gridCol>
                <a:gridCol w="766762">
                  <a:extLst>
                    <a:ext uri="{9D8B030D-6E8A-4147-A177-3AD203B41FA5}">
                      <a16:colId xmlns:a16="http://schemas.microsoft.com/office/drawing/2014/main" xmlns="" val="20003"/>
                    </a:ext>
                  </a:extLst>
                </a:gridCol>
                <a:gridCol w="766763">
                  <a:extLst>
                    <a:ext uri="{9D8B030D-6E8A-4147-A177-3AD203B41FA5}">
                      <a16:colId xmlns:a16="http://schemas.microsoft.com/office/drawing/2014/main" xmlns="" val="20004"/>
                    </a:ext>
                  </a:extLst>
                </a:gridCol>
                <a:gridCol w="1371600">
                  <a:extLst>
                    <a:ext uri="{9D8B030D-6E8A-4147-A177-3AD203B41FA5}">
                      <a16:colId xmlns:a16="http://schemas.microsoft.com/office/drawing/2014/main" xmlns="" val="20005"/>
                    </a:ext>
                  </a:extLst>
                </a:gridCol>
                <a:gridCol w="1119187">
                  <a:extLst>
                    <a:ext uri="{9D8B030D-6E8A-4147-A177-3AD203B41FA5}">
                      <a16:colId xmlns:a16="http://schemas.microsoft.com/office/drawing/2014/main" xmlns="" val="20006"/>
                    </a:ext>
                  </a:extLst>
                </a:gridCol>
              </a:tblGrid>
              <a:tr h="4064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Narrow" charset="0"/>
                          <a:ea typeface="ＭＳ Ｐゴシック" charset="0"/>
                          <a:cs typeface="Arial" charset="0"/>
                        </a:rPr>
                        <a:t>MES/2016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Narrow" charset="0"/>
                          <a:ea typeface="ＭＳ Ｐゴシック" charset="0"/>
                          <a:cs typeface="Arial" charset="0"/>
                        </a:rPr>
                        <a:t>DERECHOS DE PETICIÓN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Narrow" charset="0"/>
                          <a:ea typeface="ＭＳ Ｐゴシック" charset="0"/>
                          <a:cs typeface="Arial" charset="0"/>
                        </a:rPr>
                        <a:t>MATRÍCULAS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Narrow" charset="0"/>
                          <a:ea typeface="ＭＳ Ｐゴシック" charset="0"/>
                          <a:cs typeface="Arial" charset="0"/>
                        </a:rPr>
                        <a:t>TRASLADO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Narrow" charset="0"/>
                          <a:ea typeface="ＭＳ Ｐゴシック" charset="0"/>
                          <a:cs typeface="Arial" charset="0"/>
                        </a:rPr>
                        <a:t>TRASPASO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Narrow" charset="0"/>
                          <a:ea typeface="ＭＳ Ｐゴシック" charset="0"/>
                          <a:cs typeface="Arial" charset="0"/>
                        </a:rPr>
                        <a:t>RADICADO</a:t>
                      </a:r>
                      <a:br>
                        <a:rPr kumimoji="0" lang="es-CO" sz="1200" b="1" i="0" u="none" strike="noStrike" cap="none" normalizeH="0" baseline="0">
                          <a:ln>
                            <a:noFill/>
                          </a:ln>
                          <a:solidFill>
                            <a:srgbClr val="000000"/>
                          </a:solidFill>
                          <a:effectLst/>
                          <a:latin typeface="Arial Narrow" charset="0"/>
                          <a:ea typeface="ＭＳ Ｐゴシック" charset="0"/>
                          <a:cs typeface="Arial" charset="0"/>
                        </a:rPr>
                      </a:br>
                      <a:r>
                        <a:rPr kumimoji="0" lang="es-CO" sz="1200" b="1" i="0" u="none" strike="noStrike" cap="none" normalizeH="0" baseline="0">
                          <a:ln>
                            <a:noFill/>
                          </a:ln>
                          <a:solidFill>
                            <a:srgbClr val="000000"/>
                          </a:solidFill>
                          <a:effectLst/>
                          <a:latin typeface="Arial Narrow" charset="0"/>
                          <a:ea typeface="ＭＳ Ｐゴシック" charset="0"/>
                          <a:cs typeface="Arial" charset="0"/>
                        </a:rPr>
                        <a:t> DE CUENTA</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Narrow" charset="0"/>
                          <a:ea typeface="ＭＳ Ｐゴシック" charset="0"/>
                          <a:cs typeface="Arial" charset="0"/>
                        </a:rPr>
                        <a:t>OTROS</a:t>
                      </a:r>
                      <a:br>
                        <a:rPr kumimoji="0" lang="es-CO" sz="1200" b="1" i="0" u="none" strike="noStrike" cap="none" normalizeH="0" baseline="0">
                          <a:ln>
                            <a:noFill/>
                          </a:ln>
                          <a:solidFill>
                            <a:srgbClr val="000000"/>
                          </a:solidFill>
                          <a:effectLst/>
                          <a:latin typeface="Arial Narrow" charset="0"/>
                          <a:ea typeface="ＭＳ Ｐゴシック" charset="0"/>
                          <a:cs typeface="Arial" charset="0"/>
                        </a:rPr>
                      </a:br>
                      <a:r>
                        <a:rPr kumimoji="0" lang="es-CO" sz="1200" b="1" i="0" u="none" strike="noStrike" cap="none" normalizeH="0" baseline="0">
                          <a:ln>
                            <a:noFill/>
                          </a:ln>
                          <a:solidFill>
                            <a:srgbClr val="000000"/>
                          </a:solidFill>
                          <a:effectLst/>
                          <a:latin typeface="Arial Narrow" charset="0"/>
                          <a:ea typeface="ＭＳ Ｐゴシック" charset="0"/>
                          <a:cs typeface="Arial" charset="0"/>
                        </a:rPr>
                        <a:t> TRAMITES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extLst>
                  <a:ext uri="{0D108BD9-81ED-4DB2-BD59-A6C34878D82A}">
                    <a16:rowId xmlns:a16="http://schemas.microsoft.com/office/drawing/2014/main" xmlns="" val="10000"/>
                  </a:ext>
                </a:extLst>
              </a:tr>
              <a:tr h="184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ENERO</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273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18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354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13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294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84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FEBRERO</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318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27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334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15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321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xmlns="" val="10002"/>
                  </a:ext>
                </a:extLst>
              </a:tr>
              <a:tr h="184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MARZO</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323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29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570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346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xmlns="" val="10003"/>
                  </a:ext>
                </a:extLst>
              </a:tr>
              <a:tr h="184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ABRIL</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278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252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368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84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MAYO</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484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473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10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330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xmlns="" val="10005"/>
                  </a:ext>
                </a:extLst>
              </a:tr>
              <a:tr h="184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TOTAL</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35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dirty="0">
                          <a:ln>
                            <a:noFill/>
                          </a:ln>
                          <a:solidFill>
                            <a:srgbClr val="000000"/>
                          </a:solidFill>
                          <a:effectLst/>
                          <a:latin typeface="Arial Narrow" charset="0"/>
                          <a:ea typeface="ＭＳ Ｐゴシック" charset="0"/>
                          <a:cs typeface="Arial" charset="0"/>
                        </a:rPr>
                        <a:t>1676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143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dirty="0">
                          <a:ln>
                            <a:noFill/>
                          </a:ln>
                          <a:solidFill>
                            <a:srgbClr val="000000"/>
                          </a:solidFill>
                          <a:effectLst/>
                          <a:latin typeface="Arial Narrow" charset="0"/>
                          <a:ea typeface="ＭＳ Ｐゴシック" charset="0"/>
                          <a:cs typeface="Arial" charset="0"/>
                        </a:rPr>
                        <a:t>1983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Narrow" charset="0"/>
                          <a:ea typeface="ＭＳ Ｐゴシック" charset="0"/>
                          <a:cs typeface="Arial" charset="0"/>
                        </a:rPr>
                        <a:t>48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CO" sz="1200" b="0" i="0" u="none" strike="noStrike" cap="none" normalizeH="0" baseline="0" dirty="0">
                          <a:ln>
                            <a:noFill/>
                          </a:ln>
                          <a:solidFill>
                            <a:srgbClr val="000000"/>
                          </a:solidFill>
                          <a:effectLst/>
                          <a:latin typeface="Arial Narrow" charset="0"/>
                          <a:ea typeface="ＭＳ Ｐゴシック" charset="0"/>
                          <a:cs typeface="Arial" charset="0"/>
                        </a:rPr>
                        <a:t>1659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xmlns="" val="10006"/>
                  </a:ext>
                </a:extLst>
              </a:tr>
            </a:tbl>
          </a:graphicData>
        </a:graphic>
      </p:graphicFrame>
      <p:sp>
        <p:nvSpPr>
          <p:cNvPr id="5" name="Rectángulo 4"/>
          <p:cNvSpPr/>
          <p:nvPr/>
        </p:nvSpPr>
        <p:spPr>
          <a:xfrm>
            <a:off x="6501433" y="3347969"/>
            <a:ext cx="2813784" cy="369332"/>
          </a:xfrm>
          <a:prstGeom prst="rect">
            <a:avLst/>
          </a:prstGeom>
        </p:spPr>
        <p:txBody>
          <a:bodyPr wrap="none">
            <a:spAutoFit/>
          </a:bodyPr>
          <a:lstStyle/>
          <a:p>
            <a:pPr algn="ctr">
              <a:defRPr/>
            </a:pPr>
            <a:r>
              <a:rPr lang="es-CO" b="1" dirty="0">
                <a:latin typeface="Arial" panose="020B0604020202020204" pitchFamily="34" charset="0"/>
                <a:ea typeface="ＭＳ Ｐゴシック" charset="0"/>
                <a:cs typeface="Arial" panose="020B0604020202020204" pitchFamily="34" charset="0"/>
              </a:rPr>
              <a:t>TOTAL  TRÁMITES 1659</a:t>
            </a:r>
          </a:p>
        </p:txBody>
      </p:sp>
      <p:pic>
        <p:nvPicPr>
          <p:cNvPr id="8" name="Imagen 7"/>
          <p:cNvPicPr>
            <a:picLocks noChangeAspect="1"/>
          </p:cNvPicPr>
          <p:nvPr/>
        </p:nvPicPr>
        <p:blipFill>
          <a:blip r:embed="rId6"/>
          <a:stretch>
            <a:fillRect/>
          </a:stretch>
        </p:blipFill>
        <p:spPr>
          <a:xfrm>
            <a:off x="967941" y="3776299"/>
            <a:ext cx="1251003" cy="286967"/>
          </a:xfrm>
          <a:prstGeom prst="rect">
            <a:avLst/>
          </a:prstGeom>
        </p:spPr>
      </p:pic>
      <p:graphicFrame>
        <p:nvGraphicFramePr>
          <p:cNvPr id="13" name="6 Gráfico"/>
          <p:cNvGraphicFramePr/>
          <p:nvPr>
            <p:extLst>
              <p:ext uri="{D42A27DB-BD31-4B8C-83A1-F6EECF244321}">
                <p14:modId xmlns:p14="http://schemas.microsoft.com/office/powerpoint/2010/main" val="1344378661"/>
              </p:ext>
            </p:extLst>
          </p:nvPr>
        </p:nvGraphicFramePr>
        <p:xfrm>
          <a:off x="789112" y="3945275"/>
          <a:ext cx="4572000" cy="2743200"/>
        </p:xfrm>
        <a:graphic>
          <a:graphicData uri="http://schemas.openxmlformats.org/drawingml/2006/chart">
            <c:chart xmlns:c="http://schemas.openxmlformats.org/drawingml/2006/chart" xmlns:r="http://schemas.openxmlformats.org/officeDocument/2006/relationships" r:id="rId7"/>
          </a:graphicData>
        </a:graphic>
      </p:graphicFrame>
      <p:pic>
        <p:nvPicPr>
          <p:cNvPr id="11" name="Imagen 10"/>
          <p:cNvPicPr>
            <a:picLocks noChangeAspect="1"/>
          </p:cNvPicPr>
          <p:nvPr/>
        </p:nvPicPr>
        <p:blipFill>
          <a:blip r:embed="rId8"/>
          <a:stretch>
            <a:fillRect/>
          </a:stretch>
        </p:blipFill>
        <p:spPr>
          <a:xfrm>
            <a:off x="5335465" y="3861977"/>
            <a:ext cx="1165968" cy="274258"/>
          </a:xfrm>
          <a:prstGeom prst="rect">
            <a:avLst/>
          </a:prstGeom>
        </p:spPr>
      </p:pic>
      <p:graphicFrame>
        <p:nvGraphicFramePr>
          <p:cNvPr id="15" name="7 Gráfico"/>
          <p:cNvGraphicFramePr/>
          <p:nvPr>
            <p:extLst>
              <p:ext uri="{D42A27DB-BD31-4B8C-83A1-F6EECF244321}">
                <p14:modId xmlns:p14="http://schemas.microsoft.com/office/powerpoint/2010/main" val="2694867264"/>
              </p:ext>
            </p:extLst>
          </p:nvPr>
        </p:nvGraphicFramePr>
        <p:xfrm>
          <a:off x="5225214" y="4063266"/>
          <a:ext cx="3841110" cy="256104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370800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sp>
        <p:nvSpPr>
          <p:cNvPr id="6" name="Rectángulo 5"/>
          <p:cNvSpPr/>
          <p:nvPr/>
        </p:nvSpPr>
        <p:spPr>
          <a:xfrm>
            <a:off x="1787503" y="1493397"/>
            <a:ext cx="7962287" cy="175217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5"/>
          <a:stretch>
            <a:fillRect/>
          </a:stretch>
        </p:blipFill>
        <p:spPr>
          <a:xfrm>
            <a:off x="1787503" y="845885"/>
            <a:ext cx="3272092" cy="397909"/>
          </a:xfrm>
          <a:prstGeom prst="rect">
            <a:avLst/>
          </a:prstGeom>
        </p:spPr>
      </p:pic>
      <p:graphicFrame>
        <p:nvGraphicFramePr>
          <p:cNvPr id="16" name="20 Tabla"/>
          <p:cNvGraphicFramePr>
            <a:graphicFrameLocks noGrp="1"/>
          </p:cNvGraphicFramePr>
          <p:nvPr>
            <p:extLst>
              <p:ext uri="{D42A27DB-BD31-4B8C-83A1-F6EECF244321}">
                <p14:modId xmlns:p14="http://schemas.microsoft.com/office/powerpoint/2010/main" val="2975352102"/>
              </p:ext>
            </p:extLst>
          </p:nvPr>
        </p:nvGraphicFramePr>
        <p:xfrm>
          <a:off x="1879551" y="1556670"/>
          <a:ext cx="7777161" cy="1643060"/>
        </p:xfrm>
        <a:graphic>
          <a:graphicData uri="http://schemas.openxmlformats.org/drawingml/2006/table">
            <a:tbl>
              <a:tblPr/>
              <a:tblGrid>
                <a:gridCol w="1905583">
                  <a:extLst>
                    <a:ext uri="{9D8B030D-6E8A-4147-A177-3AD203B41FA5}">
                      <a16:colId xmlns:a16="http://schemas.microsoft.com/office/drawing/2014/main" xmlns="" val="20000"/>
                    </a:ext>
                  </a:extLst>
                </a:gridCol>
                <a:gridCol w="1095711">
                  <a:extLst>
                    <a:ext uri="{9D8B030D-6E8A-4147-A177-3AD203B41FA5}">
                      <a16:colId xmlns:a16="http://schemas.microsoft.com/office/drawing/2014/main" xmlns="" val="20001"/>
                    </a:ext>
                  </a:extLst>
                </a:gridCol>
                <a:gridCol w="1286269">
                  <a:extLst>
                    <a:ext uri="{9D8B030D-6E8A-4147-A177-3AD203B41FA5}">
                      <a16:colId xmlns:a16="http://schemas.microsoft.com/office/drawing/2014/main" xmlns="" val="20002"/>
                    </a:ext>
                  </a:extLst>
                </a:gridCol>
                <a:gridCol w="1238629">
                  <a:extLst>
                    <a:ext uri="{9D8B030D-6E8A-4147-A177-3AD203B41FA5}">
                      <a16:colId xmlns:a16="http://schemas.microsoft.com/office/drawing/2014/main" xmlns="" val="20003"/>
                    </a:ext>
                  </a:extLst>
                </a:gridCol>
                <a:gridCol w="1179079">
                  <a:extLst>
                    <a:ext uri="{9D8B030D-6E8A-4147-A177-3AD203B41FA5}">
                      <a16:colId xmlns:a16="http://schemas.microsoft.com/office/drawing/2014/main" xmlns="" val="20004"/>
                    </a:ext>
                  </a:extLst>
                </a:gridCol>
                <a:gridCol w="1071890">
                  <a:extLst>
                    <a:ext uri="{9D8B030D-6E8A-4147-A177-3AD203B41FA5}">
                      <a16:colId xmlns:a16="http://schemas.microsoft.com/office/drawing/2014/main" xmlns="" val="20005"/>
                    </a:ext>
                  </a:extLst>
                </a:gridCol>
              </a:tblGrid>
              <a:tr h="189888">
                <a:tc>
                  <a:txBody>
                    <a:bodyPr/>
                    <a:lstStyle/>
                    <a:p>
                      <a:pPr algn="ctr" fontAlgn="b"/>
                      <a:r>
                        <a:rPr lang="es-CO" sz="1200" b="0" i="0" u="none" strike="noStrike" dirty="0">
                          <a:solidFill>
                            <a:srgbClr val="000000"/>
                          </a:solidFill>
                          <a:latin typeface="Arial"/>
                        </a:rPr>
                        <a:t>LICENCIAS</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dirty="0">
                          <a:solidFill>
                            <a:srgbClr val="000000"/>
                          </a:solidFill>
                          <a:latin typeface="Arial"/>
                        </a:rPr>
                        <a:t>ENERO</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a:solidFill>
                            <a:srgbClr val="000000"/>
                          </a:solidFill>
                          <a:latin typeface="Arial"/>
                        </a:rPr>
                        <a:t>FEBRERO</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a:solidFill>
                            <a:srgbClr val="000000"/>
                          </a:solidFill>
                          <a:latin typeface="Arial"/>
                        </a:rPr>
                        <a:t>MARZO</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a:solidFill>
                            <a:srgbClr val="000000"/>
                          </a:solidFill>
                          <a:latin typeface="Arial"/>
                        </a:rPr>
                        <a:t>ABRIL</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CO" sz="1200" b="1" i="0" u="none" strike="noStrike">
                          <a:solidFill>
                            <a:srgbClr val="000000"/>
                          </a:solidFill>
                          <a:latin typeface="Arial"/>
                        </a:rPr>
                        <a:t>MAYO</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00"/>
                  </a:ext>
                </a:extLst>
              </a:tr>
              <a:tr h="207596">
                <a:tc>
                  <a:txBody>
                    <a:bodyPr/>
                    <a:lstStyle/>
                    <a:p>
                      <a:pPr algn="l" fontAlgn="b"/>
                      <a:r>
                        <a:rPr lang="es-CO" sz="1200" b="0" i="0" u="none" strike="noStrike">
                          <a:solidFill>
                            <a:srgbClr val="000000"/>
                          </a:solidFill>
                          <a:latin typeface="Arial"/>
                        </a:rPr>
                        <a:t>Inicial Carro</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228</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194</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191</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160</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latin typeface="Arial"/>
                        </a:rPr>
                        <a:t>232</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7596">
                <a:tc>
                  <a:txBody>
                    <a:bodyPr/>
                    <a:lstStyle/>
                    <a:p>
                      <a:pPr algn="l" fontAlgn="b"/>
                      <a:r>
                        <a:rPr lang="es-CO" sz="1200" b="0" i="0" u="none" strike="noStrike">
                          <a:solidFill>
                            <a:srgbClr val="000000"/>
                          </a:solidFill>
                          <a:latin typeface="Arial"/>
                        </a:rPr>
                        <a:t>Inicial Moto</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317</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343</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289</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300</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146</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07596">
                <a:tc>
                  <a:txBody>
                    <a:bodyPr/>
                    <a:lstStyle/>
                    <a:p>
                      <a:pPr algn="l" fontAlgn="b"/>
                      <a:r>
                        <a:rPr lang="es-CO" sz="1200" b="0" i="0" u="none" strike="noStrike">
                          <a:solidFill>
                            <a:srgbClr val="000000"/>
                          </a:solidFill>
                          <a:latin typeface="Arial"/>
                        </a:rPr>
                        <a:t>Refrendaciones</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430</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437</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409</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409</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365</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07596">
                <a:tc>
                  <a:txBody>
                    <a:bodyPr/>
                    <a:lstStyle/>
                    <a:p>
                      <a:pPr algn="l" fontAlgn="b"/>
                      <a:r>
                        <a:rPr lang="es-CO" sz="1200" b="0" i="0" u="none" strike="noStrike">
                          <a:solidFill>
                            <a:srgbClr val="000000"/>
                          </a:solidFill>
                          <a:latin typeface="Arial"/>
                        </a:rPr>
                        <a:t>Recategorizaciones</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47</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45</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34</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40</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37</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07596">
                <a:tc>
                  <a:txBody>
                    <a:bodyPr/>
                    <a:lstStyle/>
                    <a:p>
                      <a:pPr algn="l" fontAlgn="b"/>
                      <a:r>
                        <a:rPr lang="es-CO" sz="1200" b="0" i="0" u="none" strike="noStrike">
                          <a:solidFill>
                            <a:srgbClr val="000000"/>
                          </a:solidFill>
                          <a:latin typeface="Arial"/>
                        </a:rPr>
                        <a:t>Duplicados</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66</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72</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64</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59</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62</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07596">
                <a:tc>
                  <a:txBody>
                    <a:bodyPr/>
                    <a:lstStyle/>
                    <a:p>
                      <a:pPr algn="l" fontAlgn="b"/>
                      <a:r>
                        <a:rPr lang="es-CO" sz="1200" b="0" i="0" u="none" strike="noStrike">
                          <a:solidFill>
                            <a:srgbClr val="000000"/>
                          </a:solidFill>
                          <a:latin typeface="Arial"/>
                        </a:rPr>
                        <a:t>Cambio de documento</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19</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13</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16</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16</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a:rPr>
                        <a:t>13</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07596">
                <a:tc>
                  <a:txBody>
                    <a:bodyPr/>
                    <a:lstStyle/>
                    <a:p>
                      <a:pPr algn="l" fontAlgn="b"/>
                      <a:r>
                        <a:rPr lang="es-CO" sz="1200" b="1" i="0" u="none" strike="noStrike">
                          <a:solidFill>
                            <a:srgbClr val="000000"/>
                          </a:solidFill>
                          <a:latin typeface="Arial"/>
                        </a:rPr>
                        <a:t>TOTAL</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1" i="0" u="none" strike="noStrike">
                          <a:solidFill>
                            <a:srgbClr val="000000"/>
                          </a:solidFill>
                          <a:latin typeface="Arial"/>
                        </a:rPr>
                        <a:t>1107</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1" i="0" u="none" strike="noStrike" dirty="0">
                          <a:solidFill>
                            <a:srgbClr val="000000"/>
                          </a:solidFill>
                          <a:latin typeface="Arial"/>
                        </a:rPr>
                        <a:t>1104</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1" i="0" u="none" strike="noStrike" dirty="0">
                          <a:solidFill>
                            <a:srgbClr val="000000"/>
                          </a:solidFill>
                          <a:latin typeface="Arial"/>
                        </a:rPr>
                        <a:t>1003</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1" i="0" u="none" strike="noStrike">
                          <a:solidFill>
                            <a:srgbClr val="000000"/>
                          </a:solidFill>
                          <a:latin typeface="Arial"/>
                        </a:rPr>
                        <a:t>984</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1" i="0" u="none" strike="noStrike" dirty="0">
                          <a:solidFill>
                            <a:srgbClr val="000000"/>
                          </a:solidFill>
                          <a:latin typeface="Arial"/>
                        </a:rPr>
                        <a:t>855</a:t>
                      </a:r>
                    </a:p>
                  </a:txBody>
                  <a:tcPr marL="7002" marR="7002" marT="7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graphicFrame>
        <p:nvGraphicFramePr>
          <p:cNvPr id="17" name="1 Gráfico"/>
          <p:cNvGraphicFramePr/>
          <p:nvPr>
            <p:extLst>
              <p:ext uri="{D42A27DB-BD31-4B8C-83A1-F6EECF244321}">
                <p14:modId xmlns:p14="http://schemas.microsoft.com/office/powerpoint/2010/main" val="1875399750"/>
              </p:ext>
            </p:extLst>
          </p:nvPr>
        </p:nvGraphicFramePr>
        <p:xfrm>
          <a:off x="1547850" y="3870104"/>
          <a:ext cx="3960439" cy="25922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2 Gráfico"/>
          <p:cNvGraphicFramePr/>
          <p:nvPr>
            <p:extLst>
              <p:ext uri="{D42A27DB-BD31-4B8C-83A1-F6EECF244321}">
                <p14:modId xmlns:p14="http://schemas.microsoft.com/office/powerpoint/2010/main" val="3751782308"/>
              </p:ext>
            </p:extLst>
          </p:nvPr>
        </p:nvGraphicFramePr>
        <p:xfrm>
          <a:off x="5814204" y="3870104"/>
          <a:ext cx="3616875" cy="2754672"/>
        </p:xfrm>
        <a:graphic>
          <a:graphicData uri="http://schemas.openxmlformats.org/drawingml/2006/chart">
            <c:chart xmlns:c="http://schemas.openxmlformats.org/drawingml/2006/chart" xmlns:r="http://schemas.openxmlformats.org/officeDocument/2006/relationships" r:id="rId7"/>
          </a:graphicData>
        </a:graphic>
      </p:graphicFrame>
      <p:pic>
        <p:nvPicPr>
          <p:cNvPr id="10" name="Imagen 9"/>
          <p:cNvPicPr>
            <a:picLocks noChangeAspect="1"/>
          </p:cNvPicPr>
          <p:nvPr/>
        </p:nvPicPr>
        <p:blipFill>
          <a:blip r:embed="rId8"/>
          <a:stretch>
            <a:fillRect/>
          </a:stretch>
        </p:blipFill>
        <p:spPr>
          <a:xfrm>
            <a:off x="1787503" y="3597857"/>
            <a:ext cx="1827888" cy="226403"/>
          </a:xfrm>
          <a:prstGeom prst="rect">
            <a:avLst/>
          </a:prstGeom>
        </p:spPr>
      </p:pic>
      <p:pic>
        <p:nvPicPr>
          <p:cNvPr id="12" name="Imagen 11"/>
          <p:cNvPicPr>
            <a:picLocks noChangeAspect="1"/>
          </p:cNvPicPr>
          <p:nvPr/>
        </p:nvPicPr>
        <p:blipFill>
          <a:blip r:embed="rId9"/>
          <a:stretch>
            <a:fillRect/>
          </a:stretch>
        </p:blipFill>
        <p:spPr>
          <a:xfrm>
            <a:off x="6032058" y="3629195"/>
            <a:ext cx="2548444" cy="240908"/>
          </a:xfrm>
          <a:prstGeom prst="rect">
            <a:avLst/>
          </a:prstGeom>
        </p:spPr>
      </p:pic>
    </p:spTree>
    <p:extLst>
      <p:ext uri="{BB962C8B-B14F-4D97-AF65-F5344CB8AC3E}">
        <p14:creationId xmlns:p14="http://schemas.microsoft.com/office/powerpoint/2010/main" val="30611002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396297" y="3157864"/>
            <a:ext cx="4114800" cy="68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2"/>
          <a:stretch>
            <a:fillRect/>
          </a:stretch>
        </p:blipFill>
        <p:spPr>
          <a:xfrm>
            <a:off x="243" y="2381"/>
            <a:ext cx="221355" cy="6855619"/>
          </a:xfrm>
          <a:prstGeom prst="rect">
            <a:avLst/>
          </a:prstGeom>
        </p:spPr>
      </p:pic>
      <p:pic>
        <p:nvPicPr>
          <p:cNvPr id="28" name="Imagen 27"/>
          <p:cNvPicPr>
            <a:picLocks noChangeAspect="1"/>
          </p:cNvPicPr>
          <p:nvPr/>
        </p:nvPicPr>
        <p:blipFill>
          <a:blip r:embed="rId3"/>
          <a:stretch>
            <a:fillRect/>
          </a:stretch>
        </p:blipFill>
        <p:spPr>
          <a:xfrm>
            <a:off x="692480" y="675823"/>
            <a:ext cx="855370" cy="817574"/>
          </a:xfrm>
          <a:prstGeom prst="rect">
            <a:avLst/>
          </a:prstGeom>
        </p:spPr>
      </p:pic>
      <p:pic>
        <p:nvPicPr>
          <p:cNvPr id="3" name="Imagen 2"/>
          <p:cNvPicPr>
            <a:picLocks noChangeAspect="1"/>
          </p:cNvPicPr>
          <p:nvPr/>
        </p:nvPicPr>
        <p:blipFill>
          <a:blip r:embed="rId4"/>
          <a:stretch>
            <a:fillRect/>
          </a:stretch>
        </p:blipFill>
        <p:spPr>
          <a:xfrm>
            <a:off x="7908324" y="4487641"/>
            <a:ext cx="8076851" cy="4508187"/>
          </a:xfrm>
          <a:prstGeom prst="rect">
            <a:avLst/>
          </a:prstGeom>
        </p:spPr>
      </p:pic>
      <p:pic>
        <p:nvPicPr>
          <p:cNvPr id="2" name="Imagen 1"/>
          <p:cNvPicPr>
            <a:picLocks noChangeAspect="1"/>
          </p:cNvPicPr>
          <p:nvPr/>
        </p:nvPicPr>
        <p:blipFill>
          <a:blip r:embed="rId5"/>
          <a:stretch>
            <a:fillRect/>
          </a:stretch>
        </p:blipFill>
        <p:spPr>
          <a:xfrm>
            <a:off x="2018732" y="754622"/>
            <a:ext cx="6728230" cy="637467"/>
          </a:xfrm>
          <a:prstGeom prst="rect">
            <a:avLst/>
          </a:prstGeom>
        </p:spPr>
      </p:pic>
      <p:sp>
        <p:nvSpPr>
          <p:cNvPr id="13" name="CuadroTexto 12"/>
          <p:cNvSpPr txBox="1"/>
          <p:nvPr/>
        </p:nvSpPr>
        <p:spPr>
          <a:xfrm>
            <a:off x="1761184" y="1818162"/>
            <a:ext cx="8619026" cy="369332"/>
          </a:xfrm>
          <a:prstGeom prst="rect">
            <a:avLst/>
          </a:prstGeom>
          <a:noFill/>
        </p:spPr>
        <p:txBody>
          <a:bodyPr wrap="none" rtlCol="0">
            <a:spAutoFit/>
          </a:bodyPr>
          <a:lstStyle/>
          <a:p>
            <a:r>
              <a:rPr lang="es-ES" dirty="0" smtClean="0">
                <a:latin typeface="Arial" panose="020B0604020202020204" pitchFamily="34" charset="0"/>
                <a:cs typeface="Arial" panose="020B0604020202020204" pitchFamily="34" charset="0"/>
              </a:rPr>
              <a:t>CARTERA TOTAL A JUNIO 30 DE 2016 (COMPARENDOS): </a:t>
            </a:r>
            <a:r>
              <a:rPr lang="es-ES" b="1" dirty="0" smtClean="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$56.332.397.529,00 </a:t>
            </a:r>
            <a:endParaRPr lang="es-ES" dirty="0">
              <a:latin typeface="Arial" panose="020B0604020202020204" pitchFamily="34" charset="0"/>
              <a:cs typeface="Arial" panose="020B0604020202020204" pitchFamily="34" charset="0"/>
            </a:endParaRPr>
          </a:p>
        </p:txBody>
      </p:sp>
      <p:sp>
        <p:nvSpPr>
          <p:cNvPr id="14" name="CuadroTexto 13"/>
          <p:cNvSpPr txBox="1"/>
          <p:nvPr/>
        </p:nvSpPr>
        <p:spPr>
          <a:xfrm>
            <a:off x="1761184" y="2187494"/>
            <a:ext cx="4899611" cy="369332"/>
          </a:xfrm>
          <a:prstGeom prst="rect">
            <a:avLst/>
          </a:prstGeom>
          <a:noFill/>
        </p:spPr>
        <p:txBody>
          <a:bodyPr wrap="none" rtlCol="0">
            <a:spAutoFit/>
          </a:bodyPr>
          <a:lstStyle/>
          <a:p>
            <a:r>
              <a:rPr lang="es-ES" dirty="0" smtClean="0">
                <a:latin typeface="Arial" panose="020B0604020202020204" pitchFamily="34" charset="0"/>
                <a:cs typeface="Arial" panose="020B0604020202020204" pitchFamily="34" charset="0"/>
              </a:rPr>
              <a:t>ACUERDOS DE PAGO: </a:t>
            </a:r>
            <a:r>
              <a:rPr lang="es-ES" b="1" dirty="0">
                <a:latin typeface="Arial" panose="020B0604020202020204" pitchFamily="34" charset="0"/>
                <a:cs typeface="Arial" panose="020B0604020202020204" pitchFamily="34" charset="0"/>
              </a:rPr>
              <a:t> $4.460.966.549,00 </a:t>
            </a:r>
            <a:r>
              <a:rPr lang="es-ES" dirty="0" smtClean="0">
                <a:latin typeface="Arial" panose="020B0604020202020204" pitchFamily="34" charset="0"/>
                <a:cs typeface="Arial" panose="020B0604020202020204" pitchFamily="34" charset="0"/>
              </a:rPr>
              <a:t> </a:t>
            </a:r>
            <a:r>
              <a:rPr lang="es-ES" b="1" dirty="0" smtClean="0">
                <a:latin typeface="Arial" panose="020B0604020202020204" pitchFamily="34" charset="0"/>
                <a:cs typeface="Arial" panose="020B0604020202020204" pitchFamily="34" charset="0"/>
              </a:rPr>
              <a:t> </a:t>
            </a:r>
            <a:endParaRPr lang="es-ES" dirty="0">
              <a:latin typeface="Arial" panose="020B0604020202020204" pitchFamily="34" charset="0"/>
              <a:cs typeface="Arial" panose="020B0604020202020204" pitchFamily="34" charset="0"/>
            </a:endParaRPr>
          </a:p>
        </p:txBody>
      </p:sp>
      <p:sp>
        <p:nvSpPr>
          <p:cNvPr id="15" name="CuadroTexto 14"/>
          <p:cNvSpPr txBox="1"/>
          <p:nvPr/>
        </p:nvSpPr>
        <p:spPr>
          <a:xfrm>
            <a:off x="1761184" y="2534164"/>
            <a:ext cx="5412572" cy="369332"/>
          </a:xfrm>
          <a:prstGeom prst="rect">
            <a:avLst/>
          </a:prstGeom>
          <a:noFill/>
        </p:spPr>
        <p:txBody>
          <a:bodyPr wrap="none" rtlCol="0">
            <a:spAutoFit/>
          </a:bodyPr>
          <a:lstStyle/>
          <a:p>
            <a:r>
              <a:rPr lang="es-ES" dirty="0" smtClean="0">
                <a:latin typeface="Arial" panose="020B0604020202020204" pitchFamily="34" charset="0"/>
                <a:cs typeface="Arial" panose="020B0604020202020204" pitchFamily="34" charset="0"/>
              </a:rPr>
              <a:t>DERECHOS MUNICIPALES: </a:t>
            </a:r>
            <a:r>
              <a:rPr lang="es-ES" b="1" dirty="0">
                <a:latin typeface="Arial" panose="020B0604020202020204" pitchFamily="34" charset="0"/>
                <a:cs typeface="Arial" panose="020B0604020202020204" pitchFamily="34" charset="0"/>
              </a:rPr>
              <a:t> $18.993.956.359,00 </a:t>
            </a:r>
            <a:endParaRPr lang="es-ES" dirty="0">
              <a:latin typeface="Arial" panose="020B0604020202020204" pitchFamily="34" charset="0"/>
              <a:cs typeface="Arial" panose="020B0604020202020204" pitchFamily="34" charset="0"/>
            </a:endParaRPr>
          </a:p>
        </p:txBody>
      </p:sp>
      <p:sp>
        <p:nvSpPr>
          <p:cNvPr id="5" name="Rectángulo 4"/>
          <p:cNvSpPr/>
          <p:nvPr/>
        </p:nvSpPr>
        <p:spPr>
          <a:xfrm>
            <a:off x="1547850" y="1701471"/>
            <a:ext cx="8963247" cy="133970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p:cNvSpPr txBox="1"/>
          <p:nvPr/>
        </p:nvSpPr>
        <p:spPr>
          <a:xfrm>
            <a:off x="6560556" y="3228846"/>
            <a:ext cx="3800991" cy="523220"/>
          </a:xfrm>
          <a:prstGeom prst="rect">
            <a:avLst/>
          </a:prstGeom>
          <a:noFill/>
        </p:spPr>
        <p:txBody>
          <a:bodyPr wrap="none" rtlCol="0">
            <a:spAutoFit/>
          </a:bodyPr>
          <a:lstStyle/>
          <a:p>
            <a:r>
              <a:rPr lang="es-ES" sz="2800" b="1" dirty="0" smtClean="0"/>
              <a:t>TOTAL: $79’787.320.437</a:t>
            </a:r>
            <a:endParaRPr lang="es-ES" sz="2800" b="1" dirty="0"/>
          </a:p>
        </p:txBody>
      </p:sp>
      <p:sp>
        <p:nvSpPr>
          <p:cNvPr id="8" name="Rectángulo 7"/>
          <p:cNvSpPr/>
          <p:nvPr/>
        </p:nvSpPr>
        <p:spPr>
          <a:xfrm>
            <a:off x="2981473" y="4736869"/>
            <a:ext cx="6096000" cy="923330"/>
          </a:xfrm>
          <a:prstGeom prst="rect">
            <a:avLst/>
          </a:prstGeom>
        </p:spPr>
        <p:txBody>
          <a:bodyPr>
            <a:spAutoFit/>
          </a:bodyPr>
          <a:lstStyle/>
          <a:p>
            <a:r>
              <a:rPr lang="es-CO" i="1" dirty="0">
                <a:latin typeface="Arial" panose="020B0604020202020204" pitchFamily="34" charset="0"/>
                <a:cs typeface="Arial" panose="020B0604020202020204" pitchFamily="34" charset="0"/>
              </a:rPr>
              <a:t>La cartera de comparendos está concentrada en 561 deudores cuyo valor asciende a $6.117.3 millones de pesos equivalentes a un 11% del total de la cartera</a:t>
            </a:r>
          </a:p>
        </p:txBody>
      </p:sp>
    </p:spTree>
    <p:extLst>
      <p:ext uri="{BB962C8B-B14F-4D97-AF65-F5344CB8AC3E}">
        <p14:creationId xmlns:p14="http://schemas.microsoft.com/office/powerpoint/2010/main" val="5448835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31"/>
          <p:cNvSpPr/>
          <p:nvPr/>
        </p:nvSpPr>
        <p:spPr>
          <a:xfrm>
            <a:off x="1758056" y="3146744"/>
            <a:ext cx="9123303" cy="282946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sp>
        <p:nvSpPr>
          <p:cNvPr id="17" name="CuadroTexto 16"/>
          <p:cNvSpPr txBox="1"/>
          <p:nvPr/>
        </p:nvSpPr>
        <p:spPr>
          <a:xfrm>
            <a:off x="1850305" y="1375301"/>
            <a:ext cx="5361939" cy="923330"/>
          </a:xfrm>
          <a:prstGeom prst="rect">
            <a:avLst/>
          </a:prstGeom>
          <a:noFill/>
        </p:spPr>
        <p:txBody>
          <a:bodyPr wrap="square" rtlCol="0">
            <a:spAutoFit/>
          </a:bodyPr>
          <a:lstStyle/>
          <a:p>
            <a:pPr algn="just"/>
            <a:r>
              <a:rPr lang="es-ES" dirty="0" smtClean="0">
                <a:latin typeface="Arial" panose="020B0604020202020204" pitchFamily="34" charset="0"/>
                <a:cs typeface="Arial" panose="020B0604020202020204" pitchFamily="34" charset="0"/>
              </a:rPr>
              <a:t>Encontramos diferentes aspectos importantes en la Inspección de Tránsito y Transporte de Barrancabermeja. </a:t>
            </a:r>
            <a:endParaRPr lang="es-ES" dirty="0">
              <a:latin typeface="Arial" panose="020B0604020202020204" pitchFamily="34" charset="0"/>
              <a:cs typeface="Arial" panose="020B0604020202020204" pitchFamily="34" charset="0"/>
            </a:endParaRPr>
          </a:p>
        </p:txBody>
      </p:sp>
      <p:sp>
        <p:nvSpPr>
          <p:cNvPr id="18" name="Rectángulo 3"/>
          <p:cNvSpPr>
            <a:spLocks noChangeArrowheads="1"/>
          </p:cNvSpPr>
          <p:nvPr/>
        </p:nvSpPr>
        <p:spPr bwMode="auto">
          <a:xfrm>
            <a:off x="1904104" y="3284206"/>
            <a:ext cx="41237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MX" sz="1600" b="1" dirty="0">
                <a:latin typeface="Arial" panose="020B0604020202020204" pitchFamily="34" charset="0"/>
                <a:cs typeface="Arial" panose="020B0604020202020204" pitchFamily="34" charset="0"/>
              </a:rPr>
              <a:t>Agentes de Tránsito:</a:t>
            </a:r>
            <a:r>
              <a:rPr lang="es-MX" sz="1600" dirty="0">
                <a:latin typeface="Arial" panose="020B0604020202020204" pitchFamily="34" charset="0"/>
                <a:cs typeface="Arial" panose="020B0604020202020204" pitchFamily="34" charset="0"/>
              </a:rPr>
              <a:t> Guardia de Tránsito en precarias condiciones, instalaciones de la guardia arrendadas con costo alto, instalaciones dotadas y adecuadas con colectas que hicieron los mismos agentes, sin personal de apoyo (Secretaria, Aseadora, Vigilancia). No eran acompañados en la defensa jurídica por situaciones que se presentaban en el ejercicio de su cargo</a:t>
            </a:r>
            <a:r>
              <a:rPr lang="es-MX" sz="1600" dirty="0"/>
              <a:t>. </a:t>
            </a:r>
            <a:endParaRPr lang="es-ES_tradnl" sz="1600" dirty="0"/>
          </a:p>
        </p:txBody>
      </p:sp>
      <p:sp>
        <p:nvSpPr>
          <p:cNvPr id="19" name="Rectángulo 5"/>
          <p:cNvSpPr>
            <a:spLocks noChangeArrowheads="1"/>
          </p:cNvSpPr>
          <p:nvPr/>
        </p:nvSpPr>
        <p:spPr bwMode="auto">
          <a:xfrm>
            <a:off x="6778449" y="3388452"/>
            <a:ext cx="3937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MX" sz="1600" dirty="0" smtClean="0">
                <a:latin typeface="Arial" panose="020B0604020202020204" pitchFamily="34" charset="0"/>
                <a:cs typeface="Arial" panose="020B0604020202020204" pitchFamily="34" charset="0"/>
              </a:rPr>
              <a:t>Revisión del </a:t>
            </a:r>
            <a:r>
              <a:rPr lang="es-MX" sz="1600" dirty="0">
                <a:latin typeface="Arial" panose="020B0604020202020204" pitchFamily="34" charset="0"/>
                <a:cs typeface="Arial" panose="020B0604020202020204" pitchFamily="34" charset="0"/>
              </a:rPr>
              <a:t>Contrato de Arrendamiento, </a:t>
            </a:r>
            <a:r>
              <a:rPr lang="es-MX" sz="1600" dirty="0" smtClean="0">
                <a:latin typeface="Arial" panose="020B0604020202020204" pitchFamily="34" charset="0"/>
                <a:cs typeface="Arial" panose="020B0604020202020204" pitchFamily="34" charset="0"/>
              </a:rPr>
              <a:t>nuevo contrato de arrendamiento con mejor localización, menor costo Contratación </a:t>
            </a:r>
            <a:r>
              <a:rPr lang="es-MX" sz="1600" dirty="0">
                <a:latin typeface="Arial" panose="020B0604020202020204" pitchFamily="34" charset="0"/>
                <a:cs typeface="Arial" panose="020B0604020202020204" pitchFamily="34" charset="0"/>
              </a:rPr>
              <a:t>de Aseadora, Secretaria y Abogado Defensor. </a:t>
            </a:r>
            <a:r>
              <a:rPr lang="es-MX" sz="1600" dirty="0" smtClean="0">
                <a:latin typeface="Arial" panose="020B0604020202020204" pitchFamily="34" charset="0"/>
                <a:cs typeface="Arial" panose="020B0604020202020204" pitchFamily="34" charset="0"/>
              </a:rPr>
              <a:t>Se contrató un servicio de vigilancia. </a:t>
            </a:r>
            <a:endParaRPr lang="es-ES_tradnl" sz="1600" dirty="0">
              <a:latin typeface="Arial" panose="020B0604020202020204" pitchFamily="34" charset="0"/>
              <a:cs typeface="Arial" panose="020B0604020202020204" pitchFamily="34" charset="0"/>
            </a:endParaRPr>
          </a:p>
        </p:txBody>
      </p:sp>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pic>
        <p:nvPicPr>
          <p:cNvPr id="29" name="Imagen 28"/>
          <p:cNvPicPr>
            <a:picLocks noChangeAspect="1"/>
          </p:cNvPicPr>
          <p:nvPr/>
        </p:nvPicPr>
        <p:blipFill>
          <a:blip r:embed="rId5"/>
          <a:stretch>
            <a:fillRect/>
          </a:stretch>
        </p:blipFill>
        <p:spPr>
          <a:xfrm>
            <a:off x="1941746" y="731298"/>
            <a:ext cx="3009078" cy="543196"/>
          </a:xfrm>
          <a:prstGeom prst="rect">
            <a:avLst/>
          </a:prstGeom>
        </p:spPr>
      </p:pic>
      <p:pic>
        <p:nvPicPr>
          <p:cNvPr id="30" name="Imagen 29"/>
          <p:cNvPicPr>
            <a:picLocks noChangeAspect="1"/>
          </p:cNvPicPr>
          <p:nvPr/>
        </p:nvPicPr>
        <p:blipFill>
          <a:blip r:embed="rId6"/>
          <a:stretch>
            <a:fillRect/>
          </a:stretch>
        </p:blipFill>
        <p:spPr>
          <a:xfrm>
            <a:off x="1995545" y="2584199"/>
            <a:ext cx="1784403" cy="363326"/>
          </a:xfrm>
          <a:prstGeom prst="rect">
            <a:avLst/>
          </a:prstGeom>
        </p:spPr>
      </p:pic>
      <p:pic>
        <p:nvPicPr>
          <p:cNvPr id="31" name="Imagen 30"/>
          <p:cNvPicPr>
            <a:picLocks noChangeAspect="1"/>
          </p:cNvPicPr>
          <p:nvPr/>
        </p:nvPicPr>
        <p:blipFill>
          <a:blip r:embed="rId7"/>
          <a:stretch>
            <a:fillRect/>
          </a:stretch>
        </p:blipFill>
        <p:spPr>
          <a:xfrm>
            <a:off x="6878116" y="2574308"/>
            <a:ext cx="1862484" cy="373217"/>
          </a:xfrm>
          <a:prstGeom prst="rect">
            <a:avLst/>
          </a:prstGeom>
        </p:spPr>
      </p:pic>
      <p:cxnSp>
        <p:nvCxnSpPr>
          <p:cNvPr id="33" name="Conector recto 32"/>
          <p:cNvCxnSpPr/>
          <p:nvPr/>
        </p:nvCxnSpPr>
        <p:spPr>
          <a:xfrm>
            <a:off x="6396183" y="3430190"/>
            <a:ext cx="0" cy="205097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8080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7993311" y="6087848"/>
            <a:ext cx="1980029" cy="3693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pic>
        <p:nvPicPr>
          <p:cNvPr id="3" name="Imagen 2"/>
          <p:cNvPicPr>
            <a:picLocks noChangeAspect="1"/>
          </p:cNvPicPr>
          <p:nvPr/>
        </p:nvPicPr>
        <p:blipFill>
          <a:blip r:embed="rId5"/>
          <a:stretch>
            <a:fillRect/>
          </a:stretch>
        </p:blipFill>
        <p:spPr>
          <a:xfrm>
            <a:off x="7908324" y="4487641"/>
            <a:ext cx="8076851" cy="4508187"/>
          </a:xfrm>
          <a:prstGeom prst="rect">
            <a:avLst/>
          </a:prstGeom>
        </p:spPr>
      </p:pic>
      <p:pic>
        <p:nvPicPr>
          <p:cNvPr id="4" name="Imagen 3"/>
          <p:cNvPicPr>
            <a:picLocks noChangeAspect="1"/>
          </p:cNvPicPr>
          <p:nvPr/>
        </p:nvPicPr>
        <p:blipFill>
          <a:blip r:embed="rId6"/>
          <a:stretch>
            <a:fillRect/>
          </a:stretch>
        </p:blipFill>
        <p:spPr>
          <a:xfrm>
            <a:off x="1820330" y="905222"/>
            <a:ext cx="3283297" cy="358775"/>
          </a:xfrm>
          <a:prstGeom prst="rect">
            <a:avLst/>
          </a:prstGeom>
        </p:spPr>
      </p:pic>
      <p:graphicFrame>
        <p:nvGraphicFramePr>
          <p:cNvPr id="16" name="1 Gráfico"/>
          <p:cNvGraphicFramePr>
            <a:graphicFrameLocks/>
          </p:cNvGraphicFramePr>
          <p:nvPr>
            <p:extLst>
              <p:ext uri="{D42A27DB-BD31-4B8C-83A1-F6EECF244321}">
                <p14:modId xmlns:p14="http://schemas.microsoft.com/office/powerpoint/2010/main" val="3591521789"/>
              </p:ext>
            </p:extLst>
          </p:nvPr>
        </p:nvGraphicFramePr>
        <p:xfrm>
          <a:off x="1651793" y="1391677"/>
          <a:ext cx="8449136" cy="4530658"/>
        </p:xfrm>
        <a:graphic>
          <a:graphicData uri="http://schemas.openxmlformats.org/drawingml/2006/chart">
            <c:chart xmlns:c="http://schemas.openxmlformats.org/drawingml/2006/chart" xmlns:r="http://schemas.openxmlformats.org/officeDocument/2006/relationships" r:id="rId7"/>
          </a:graphicData>
        </a:graphic>
      </p:graphicFrame>
      <p:sp>
        <p:nvSpPr>
          <p:cNvPr id="6" name="Rectángulo 5"/>
          <p:cNvSpPr/>
          <p:nvPr/>
        </p:nvSpPr>
        <p:spPr>
          <a:xfrm>
            <a:off x="1651793" y="1461498"/>
            <a:ext cx="8321547" cy="455652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7993311" y="6087848"/>
            <a:ext cx="1980029" cy="369332"/>
          </a:xfrm>
          <a:prstGeom prst="rect">
            <a:avLst/>
          </a:prstGeom>
        </p:spPr>
        <p:txBody>
          <a:bodyPr wrap="none">
            <a:spAutoFit/>
          </a:bodyPr>
          <a:lstStyle/>
          <a:p>
            <a:pPr>
              <a:defRPr/>
            </a:pPr>
            <a:r>
              <a:rPr lang="en-US" b="1" dirty="0">
                <a:latin typeface="Arial" panose="020B0604020202020204" pitchFamily="34" charset="0"/>
                <a:cs typeface="Arial" panose="020B0604020202020204" pitchFamily="34" charset="0"/>
              </a:rPr>
              <a:t>$ 56.332.397.529</a:t>
            </a:r>
            <a:endParaRPr lang="es-C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7130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sp>
        <p:nvSpPr>
          <p:cNvPr id="5" name="Rectángulo 4"/>
          <p:cNvSpPr/>
          <p:nvPr/>
        </p:nvSpPr>
        <p:spPr>
          <a:xfrm>
            <a:off x="8336152" y="6024145"/>
            <a:ext cx="1771639" cy="3693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sp>
        <p:nvSpPr>
          <p:cNvPr id="6" name="Rectángulo 5"/>
          <p:cNvSpPr/>
          <p:nvPr/>
        </p:nvSpPr>
        <p:spPr>
          <a:xfrm>
            <a:off x="1651793" y="1461499"/>
            <a:ext cx="8321547" cy="447119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1" name="2 Gráfico"/>
          <p:cNvGraphicFramePr>
            <a:graphicFrameLocks/>
          </p:cNvGraphicFramePr>
          <p:nvPr>
            <p:extLst>
              <p:ext uri="{D42A27DB-BD31-4B8C-83A1-F6EECF244321}">
                <p14:modId xmlns:p14="http://schemas.microsoft.com/office/powerpoint/2010/main" val="288835122"/>
              </p:ext>
            </p:extLst>
          </p:nvPr>
        </p:nvGraphicFramePr>
        <p:xfrm>
          <a:off x="1651793" y="1370049"/>
          <a:ext cx="8215221" cy="4456593"/>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ángulo 1"/>
          <p:cNvSpPr/>
          <p:nvPr/>
        </p:nvSpPr>
        <p:spPr>
          <a:xfrm>
            <a:off x="8336152" y="6024145"/>
            <a:ext cx="1771639" cy="369332"/>
          </a:xfrm>
          <a:prstGeom prst="rect">
            <a:avLst/>
          </a:prstGeom>
        </p:spPr>
        <p:txBody>
          <a:bodyPr wrap="none">
            <a:spAutoFit/>
          </a:bodyPr>
          <a:lstStyle/>
          <a:p>
            <a:pPr>
              <a:defRPr/>
            </a:pPr>
            <a:r>
              <a:rPr lang="es-CO" b="1" dirty="0"/>
              <a:t>$18.993.956.359</a:t>
            </a:r>
          </a:p>
        </p:txBody>
      </p:sp>
      <p:pic>
        <p:nvPicPr>
          <p:cNvPr id="7" name="Imagen 6"/>
          <p:cNvPicPr>
            <a:picLocks noChangeAspect="1"/>
          </p:cNvPicPr>
          <p:nvPr/>
        </p:nvPicPr>
        <p:blipFill>
          <a:blip r:embed="rId7"/>
          <a:stretch>
            <a:fillRect/>
          </a:stretch>
        </p:blipFill>
        <p:spPr>
          <a:xfrm>
            <a:off x="1756534" y="930614"/>
            <a:ext cx="3857456" cy="307991"/>
          </a:xfrm>
          <a:prstGeom prst="rect">
            <a:avLst/>
          </a:prstGeom>
        </p:spPr>
      </p:pic>
    </p:spTree>
    <p:extLst>
      <p:ext uri="{BB962C8B-B14F-4D97-AF65-F5344CB8AC3E}">
        <p14:creationId xmlns:p14="http://schemas.microsoft.com/office/powerpoint/2010/main" val="36954746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sp>
        <p:nvSpPr>
          <p:cNvPr id="5" name="Rectángulo 4"/>
          <p:cNvSpPr/>
          <p:nvPr/>
        </p:nvSpPr>
        <p:spPr>
          <a:xfrm>
            <a:off x="8336152" y="6024145"/>
            <a:ext cx="1771639" cy="3693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sp>
        <p:nvSpPr>
          <p:cNvPr id="6" name="Rectángulo 5"/>
          <p:cNvSpPr/>
          <p:nvPr/>
        </p:nvSpPr>
        <p:spPr>
          <a:xfrm>
            <a:off x="1651793" y="1461499"/>
            <a:ext cx="8455998" cy="447119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p:cNvSpPr/>
          <p:nvPr/>
        </p:nvSpPr>
        <p:spPr>
          <a:xfrm>
            <a:off x="8336152" y="6024145"/>
            <a:ext cx="1654620" cy="369332"/>
          </a:xfrm>
          <a:prstGeom prst="rect">
            <a:avLst/>
          </a:prstGeom>
        </p:spPr>
        <p:txBody>
          <a:bodyPr wrap="none">
            <a:spAutoFit/>
          </a:bodyPr>
          <a:lstStyle/>
          <a:p>
            <a:pPr>
              <a:defRPr/>
            </a:pPr>
            <a:r>
              <a:rPr lang="es-CO" b="1" dirty="0"/>
              <a:t>$4.460.966.549</a:t>
            </a:r>
          </a:p>
        </p:txBody>
      </p:sp>
      <p:graphicFrame>
        <p:nvGraphicFramePr>
          <p:cNvPr id="10" name="4 Gráfico"/>
          <p:cNvGraphicFramePr>
            <a:graphicFrameLocks/>
          </p:cNvGraphicFramePr>
          <p:nvPr>
            <p:extLst>
              <p:ext uri="{D42A27DB-BD31-4B8C-83A1-F6EECF244321}">
                <p14:modId xmlns:p14="http://schemas.microsoft.com/office/powerpoint/2010/main" val="3258395796"/>
              </p:ext>
            </p:extLst>
          </p:nvPr>
        </p:nvGraphicFramePr>
        <p:xfrm>
          <a:off x="1651792" y="1493397"/>
          <a:ext cx="8455999" cy="4280082"/>
        </p:xfrm>
        <a:graphic>
          <a:graphicData uri="http://schemas.openxmlformats.org/drawingml/2006/chart">
            <c:chart xmlns:c="http://schemas.openxmlformats.org/drawingml/2006/chart" xmlns:r="http://schemas.openxmlformats.org/officeDocument/2006/relationships" r:id="rId6"/>
          </a:graphicData>
        </a:graphic>
      </p:graphicFrame>
      <p:pic>
        <p:nvPicPr>
          <p:cNvPr id="4" name="Imagen 3"/>
          <p:cNvPicPr>
            <a:picLocks noChangeAspect="1"/>
          </p:cNvPicPr>
          <p:nvPr/>
        </p:nvPicPr>
        <p:blipFill>
          <a:blip r:embed="rId7"/>
          <a:stretch>
            <a:fillRect/>
          </a:stretch>
        </p:blipFill>
        <p:spPr>
          <a:xfrm>
            <a:off x="1851721" y="929090"/>
            <a:ext cx="3411396" cy="311040"/>
          </a:xfrm>
          <a:prstGeom prst="rect">
            <a:avLst/>
          </a:prstGeom>
        </p:spPr>
      </p:pic>
    </p:spTree>
    <p:extLst>
      <p:ext uri="{BB962C8B-B14F-4D97-AF65-F5344CB8AC3E}">
        <p14:creationId xmlns:p14="http://schemas.microsoft.com/office/powerpoint/2010/main" val="131460365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
            <a:ext cx="12285230" cy="6858000"/>
          </a:xfrm>
          <a:prstGeom prst="rect">
            <a:avLst/>
          </a:prstGeom>
        </p:spPr>
      </p:pic>
    </p:spTree>
    <p:extLst>
      <p:ext uri="{BB962C8B-B14F-4D97-AF65-F5344CB8AC3E}">
        <p14:creationId xmlns:p14="http://schemas.microsoft.com/office/powerpoint/2010/main" val="19923864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5869114" y="2878436"/>
            <a:ext cx="2209028" cy="3480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8109563" y="2565624"/>
            <a:ext cx="2667295" cy="3604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3"/>
          <a:stretch>
            <a:fillRect/>
          </a:stretch>
        </p:blipFill>
        <p:spPr>
          <a:xfrm>
            <a:off x="7908324" y="4487641"/>
            <a:ext cx="8076851" cy="4508187"/>
          </a:xfrm>
          <a:prstGeom prst="rect">
            <a:avLst/>
          </a:prstGeom>
        </p:spPr>
      </p:pic>
      <p:sp>
        <p:nvSpPr>
          <p:cNvPr id="5" name="Rectángulo 4"/>
          <p:cNvSpPr/>
          <p:nvPr/>
        </p:nvSpPr>
        <p:spPr>
          <a:xfrm>
            <a:off x="4899621" y="3226526"/>
            <a:ext cx="2833591"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4" name="Imagen 3"/>
          <p:cNvPicPr>
            <a:picLocks noChangeAspect="1"/>
          </p:cNvPicPr>
          <p:nvPr/>
        </p:nvPicPr>
        <p:blipFill>
          <a:blip r:embed="rId6"/>
          <a:stretch>
            <a:fillRect/>
          </a:stretch>
        </p:blipFill>
        <p:spPr>
          <a:xfrm>
            <a:off x="1851721" y="929090"/>
            <a:ext cx="3411396" cy="311040"/>
          </a:xfrm>
          <a:prstGeom prst="rect">
            <a:avLst/>
          </a:prstGeom>
        </p:spPr>
      </p:pic>
      <p:sp>
        <p:nvSpPr>
          <p:cNvPr id="11" name="16 Rectángulo"/>
          <p:cNvSpPr>
            <a:spLocks noChangeArrowheads="1"/>
          </p:cNvSpPr>
          <p:nvPr/>
        </p:nvSpPr>
        <p:spPr bwMode="auto">
          <a:xfrm>
            <a:off x="1714622" y="1857738"/>
            <a:ext cx="906223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s-MX" sz="2200" dirty="0">
                <a:latin typeface="Arial" panose="020B0604020202020204" pitchFamily="34" charset="0"/>
                <a:cs typeface="Arial" panose="020B0604020202020204" pitchFamily="34" charset="0"/>
              </a:rPr>
              <a:t>El Presupuesto de Ingresos y Gastos de la Inspección de Tránsito y Transporte de Barrancabermeja fue aprobado mediante Acuerdo No. 011 de 2.015 para la vigencia 2016, por valor de </a:t>
            </a:r>
            <a:r>
              <a:rPr lang="es-MX" sz="2200" b="1" dirty="0">
                <a:latin typeface="Arial" panose="020B0604020202020204" pitchFamily="34" charset="0"/>
                <a:cs typeface="Arial" panose="020B0604020202020204" pitchFamily="34" charset="0"/>
              </a:rPr>
              <a:t>$</a:t>
            </a:r>
            <a:r>
              <a:rPr lang="es-MX" sz="2200" b="1" dirty="0" smtClean="0">
                <a:latin typeface="Arial" panose="020B0604020202020204" pitchFamily="34" charset="0"/>
                <a:cs typeface="Arial" panose="020B0604020202020204" pitchFamily="34" charset="0"/>
              </a:rPr>
              <a:t>10.950.000.000,00 </a:t>
            </a:r>
            <a:r>
              <a:rPr lang="es-MX" sz="2200" dirty="0">
                <a:latin typeface="Arial" panose="020B0604020202020204" pitchFamily="34" charset="0"/>
                <a:cs typeface="Arial" panose="020B0604020202020204" pitchFamily="34" charset="0"/>
              </a:rPr>
              <a:t>presentando una adición de </a:t>
            </a:r>
            <a:r>
              <a:rPr lang="es-MX" sz="2200" b="1" dirty="0">
                <a:latin typeface="Arial" panose="020B0604020202020204" pitchFamily="34" charset="0"/>
                <a:cs typeface="Arial" panose="020B0604020202020204" pitchFamily="34" charset="0"/>
              </a:rPr>
              <a:t>$731.641.866,30 </a:t>
            </a:r>
            <a:r>
              <a:rPr lang="es-MX" sz="2200" dirty="0">
                <a:latin typeface="Arial" panose="020B0604020202020204" pitchFamily="34" charset="0"/>
                <a:cs typeface="Arial" panose="020B0604020202020204" pitchFamily="34" charset="0"/>
              </a:rPr>
              <a:t>para un total del presupuesto ajustado de </a:t>
            </a:r>
            <a:r>
              <a:rPr lang="es-MX" sz="2200" b="1" dirty="0">
                <a:latin typeface="Arial" panose="020B0604020202020204" pitchFamily="34" charset="0"/>
                <a:cs typeface="Arial" panose="020B0604020202020204" pitchFamily="34" charset="0"/>
              </a:rPr>
              <a:t>$</a:t>
            </a:r>
            <a:r>
              <a:rPr lang="es-MX" sz="2400" b="1" dirty="0">
                <a:latin typeface="Arial" panose="020B0604020202020204" pitchFamily="34" charset="0"/>
                <a:cs typeface="Arial" panose="020B0604020202020204" pitchFamily="34" charset="0"/>
              </a:rPr>
              <a:t>11.681.641.866.30</a:t>
            </a:r>
            <a:endParaRPr lang="es-CO" sz="2400" b="1" dirty="0">
              <a:latin typeface="Arial" panose="020B0604020202020204" pitchFamily="34" charset="0"/>
              <a:cs typeface="Arial" panose="020B0604020202020204" pitchFamily="34" charset="0"/>
            </a:endParaRPr>
          </a:p>
          <a:p>
            <a:pPr algn="just" eaLnBrk="1" hangingPunct="1"/>
            <a:r>
              <a:rPr lang="es-MX" sz="2200" dirty="0">
                <a:latin typeface="Arial" panose="020B0604020202020204" pitchFamily="34" charset="0"/>
                <a:cs typeface="Arial" panose="020B0604020202020204" pitchFamily="34" charset="0"/>
              </a:rPr>
              <a:t>.</a:t>
            </a:r>
            <a:endParaRPr lang="es-CO"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0160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2" name="Imagen 1"/>
          <p:cNvPicPr>
            <a:picLocks noChangeAspect="1"/>
          </p:cNvPicPr>
          <p:nvPr/>
        </p:nvPicPr>
        <p:blipFill>
          <a:blip r:embed="rId6"/>
          <a:stretch>
            <a:fillRect/>
          </a:stretch>
        </p:blipFill>
        <p:spPr>
          <a:xfrm>
            <a:off x="2018732" y="767263"/>
            <a:ext cx="3903483" cy="500635"/>
          </a:xfrm>
          <a:prstGeom prst="rect">
            <a:avLst/>
          </a:prstGeom>
        </p:spPr>
      </p:pic>
      <p:sp>
        <p:nvSpPr>
          <p:cNvPr id="14" name="16 Rectángulo"/>
          <p:cNvSpPr>
            <a:spLocks noChangeArrowheads="1"/>
          </p:cNvSpPr>
          <p:nvPr/>
        </p:nvSpPr>
        <p:spPr bwMode="auto">
          <a:xfrm>
            <a:off x="2018732" y="1915478"/>
            <a:ext cx="6769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sz="2000" dirty="0"/>
              <a:t>Presupuestado 			$ 11.681.641.866.30 </a:t>
            </a:r>
          </a:p>
          <a:p>
            <a:pPr eaLnBrk="1" hangingPunct="1"/>
            <a:r>
              <a:rPr lang="es-MX" sz="2000" dirty="0"/>
              <a:t>Recaudado (Enero – Mayo/16)	</a:t>
            </a:r>
            <a:r>
              <a:rPr lang="es-CO" sz="2000" dirty="0"/>
              <a:t>$   </a:t>
            </a:r>
            <a:r>
              <a:rPr lang="es-ES" sz="2000" dirty="0"/>
              <a:t>3.804.669.528.08</a:t>
            </a:r>
            <a:endParaRPr lang="es-CO" sz="2000" dirty="0"/>
          </a:p>
          <a:p>
            <a:pPr eaLnBrk="1" hangingPunct="1"/>
            <a:r>
              <a:rPr lang="es-CO" sz="2000" dirty="0"/>
              <a:t>Porcentaje 				32%  </a:t>
            </a:r>
          </a:p>
          <a:p>
            <a:pPr eaLnBrk="1" hangingPunct="1"/>
            <a:endParaRPr lang="es-MX" sz="2000" dirty="0"/>
          </a:p>
          <a:p>
            <a:pPr eaLnBrk="1" hangingPunct="1"/>
            <a:endParaRPr lang="es-MX" sz="2000" dirty="0" smtClean="0"/>
          </a:p>
          <a:p>
            <a:pPr eaLnBrk="1" hangingPunct="1"/>
            <a:endParaRPr lang="es-MX" sz="2000" dirty="0"/>
          </a:p>
          <a:p>
            <a:pPr eaLnBrk="1" hangingPunct="1"/>
            <a:r>
              <a:rPr lang="es-MX" sz="2000" dirty="0"/>
              <a:t>Ingresos Tributarios: 			5%</a:t>
            </a:r>
          </a:p>
          <a:p>
            <a:pPr eaLnBrk="1" hangingPunct="1"/>
            <a:r>
              <a:rPr lang="es-MX" sz="2000" dirty="0"/>
              <a:t>(Impuesto Unificado de Automotores)</a:t>
            </a:r>
          </a:p>
          <a:p>
            <a:pPr eaLnBrk="1" hangingPunct="1"/>
            <a:endParaRPr lang="es-MX" sz="2000" dirty="0"/>
          </a:p>
          <a:p>
            <a:pPr eaLnBrk="1" hangingPunct="1"/>
            <a:r>
              <a:rPr lang="es-MX" sz="2000" dirty="0"/>
              <a:t>Ingresos no tributarios			64%</a:t>
            </a:r>
          </a:p>
          <a:p>
            <a:pPr eaLnBrk="1" hangingPunct="1"/>
            <a:r>
              <a:rPr lang="es-MX" sz="2000" dirty="0"/>
              <a:t>Ingresos de capital 			31%</a:t>
            </a:r>
            <a:endParaRPr lang="es-CO" sz="2000" dirty="0"/>
          </a:p>
        </p:txBody>
      </p:sp>
      <p:pic>
        <p:nvPicPr>
          <p:cNvPr id="6" name="Imagen 5"/>
          <p:cNvPicPr>
            <a:picLocks noChangeAspect="1"/>
          </p:cNvPicPr>
          <p:nvPr/>
        </p:nvPicPr>
        <p:blipFill>
          <a:blip r:embed="rId7"/>
          <a:stretch>
            <a:fillRect/>
          </a:stretch>
        </p:blipFill>
        <p:spPr>
          <a:xfrm>
            <a:off x="2107344" y="3377938"/>
            <a:ext cx="1996806" cy="371447"/>
          </a:xfrm>
          <a:prstGeom prst="rect">
            <a:avLst/>
          </a:prstGeom>
        </p:spPr>
      </p:pic>
    </p:spTree>
    <p:extLst>
      <p:ext uri="{BB962C8B-B14F-4D97-AF65-F5344CB8AC3E}">
        <p14:creationId xmlns:p14="http://schemas.microsoft.com/office/powerpoint/2010/main" val="2998356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4" name="Imagen 3"/>
          <p:cNvPicPr>
            <a:picLocks noChangeAspect="1"/>
          </p:cNvPicPr>
          <p:nvPr/>
        </p:nvPicPr>
        <p:blipFill>
          <a:blip r:embed="rId6"/>
          <a:stretch>
            <a:fillRect/>
          </a:stretch>
        </p:blipFill>
        <p:spPr>
          <a:xfrm>
            <a:off x="1869809" y="675823"/>
            <a:ext cx="6242226" cy="961181"/>
          </a:xfrm>
          <a:prstGeom prst="rect">
            <a:avLst/>
          </a:prstGeom>
        </p:spPr>
      </p:pic>
      <p:graphicFrame>
        <p:nvGraphicFramePr>
          <p:cNvPr id="9" name="13 Tabla"/>
          <p:cNvGraphicFramePr>
            <a:graphicFrameLocks noGrp="1"/>
          </p:cNvGraphicFramePr>
          <p:nvPr>
            <p:extLst>
              <p:ext uri="{D42A27DB-BD31-4B8C-83A1-F6EECF244321}">
                <p14:modId xmlns:p14="http://schemas.microsoft.com/office/powerpoint/2010/main" val="4178966994"/>
              </p:ext>
            </p:extLst>
          </p:nvPr>
        </p:nvGraphicFramePr>
        <p:xfrm>
          <a:off x="1869809" y="1896972"/>
          <a:ext cx="8137525" cy="4100516"/>
        </p:xfrm>
        <a:graphic>
          <a:graphicData uri="http://schemas.openxmlformats.org/drawingml/2006/table">
            <a:tbl>
              <a:tblPr/>
              <a:tblGrid>
                <a:gridCol w="3419475">
                  <a:extLst>
                    <a:ext uri="{9D8B030D-6E8A-4147-A177-3AD203B41FA5}">
                      <a16:colId xmlns:a16="http://schemas.microsoft.com/office/drawing/2014/main" xmlns="" val="20000"/>
                    </a:ext>
                  </a:extLst>
                </a:gridCol>
                <a:gridCol w="1531937">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gridCol w="1509713">
                  <a:extLst>
                    <a:ext uri="{9D8B030D-6E8A-4147-A177-3AD203B41FA5}">
                      <a16:colId xmlns:a16="http://schemas.microsoft.com/office/drawing/2014/main" xmlns="" val="20003"/>
                    </a:ext>
                  </a:extLst>
                </a:gridCol>
              </a:tblGrid>
              <a:tr h="49847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DETALLE</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PPTO 2016</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ADICION PRESUPUETAL</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dirty="0">
                          <a:ln>
                            <a:noFill/>
                          </a:ln>
                          <a:solidFill>
                            <a:srgbClr val="000000"/>
                          </a:solidFill>
                          <a:effectLst/>
                          <a:latin typeface="Arial" charset="0"/>
                          <a:ea typeface="ＭＳ Ｐゴシック" charset="0"/>
                          <a:cs typeface="Times New Roman" charset="0"/>
                        </a:rPr>
                        <a:t>RECAUDO     ENERO MAYO</a:t>
                      </a:r>
                      <a:endParaRPr kumimoji="0" lang="es-CO" sz="12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44453" marR="444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4E3"/>
                    </a:solidFill>
                  </a:tcPr>
                </a:tc>
                <a:extLst>
                  <a:ext uri="{0D108BD9-81ED-4DB2-BD59-A6C34878D82A}">
                    <a16:rowId xmlns:a16="http://schemas.microsoft.com/office/drawing/2014/main" xmlns="" val="10000"/>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RECURSOS DEL CAPITAL</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RECURSOS DEL CREDITO</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0.00 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RECURSOS DEL BALANCE</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220,000,000.00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731,641,866.30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731,641,866.30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RECUPERACION DE CARTERA</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2,753,000,000.00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395,032,775.00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charset="0"/>
                          <a:ea typeface="ＭＳ Ｐゴシック" charset="0"/>
                          <a:cs typeface="Times New Roman" charset="0"/>
                        </a:rPr>
                        <a:t>Recuperacion cartera  comparendos</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1,033,000,000.00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183,884,409.00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charset="0"/>
                          <a:ea typeface="ＭＳ Ｐゴシック" charset="0"/>
                          <a:cs typeface="Times New Roman" charset="0"/>
                        </a:rPr>
                        <a:t>Recuperacion cartera  itereses</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160,000,000.00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78,394,853.00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charset="0"/>
                          <a:ea typeface="ＭＳ Ｐゴシック" charset="0"/>
                          <a:cs typeface="Times New Roman" charset="0"/>
                        </a:rPr>
                        <a:t>Recuperacion cartera honorarios costas</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200,000,000.00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46,821,772.00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charset="0"/>
                          <a:ea typeface="ＭＳ Ｐゴシック" charset="0"/>
                          <a:cs typeface="Times New Roman" charset="0"/>
                        </a:rPr>
                        <a:t>Recuperacion cartera porte de placas</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700,000,000.00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48,485,965.00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4291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i="0" u="none" strike="noStrike" cap="none" normalizeH="0" baseline="0">
                          <a:ln>
                            <a:noFill/>
                          </a:ln>
                          <a:solidFill>
                            <a:srgbClr val="000000"/>
                          </a:solidFill>
                          <a:effectLst/>
                          <a:latin typeface="Arial" charset="0"/>
                          <a:ea typeface="ＭＳ Ｐゴシック" charset="0"/>
                          <a:cs typeface="Times New Roman" charset="0"/>
                        </a:rPr>
                        <a:t>Recuperacion cartera Sistematizacion y Facturacion</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660,000,000.00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 </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37,445,776.00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chemeClr val="tx1"/>
                          </a:solidFill>
                          <a:effectLst/>
                          <a:latin typeface="Arial" charset="0"/>
                          <a:ea typeface="ＭＳ Ｐゴシック" charset="0"/>
                          <a:cs typeface="Times New Roman" charset="0"/>
                        </a:rPr>
                        <a:t>RENDIMIENTO FINANCIERO</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6,000,000.00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703,024.78</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159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chemeClr val="tx1"/>
                          </a:solidFill>
                          <a:effectLst/>
                          <a:latin typeface="Arial" charset="0"/>
                          <a:ea typeface="ＭＳ Ｐゴシック" charset="0"/>
                          <a:cs typeface="Times New Roman" charset="0"/>
                        </a:rPr>
                        <a:t>VENTA ACTIVOS</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1,000,000.00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a:ln>
                            <a:noFill/>
                          </a:ln>
                          <a:solidFill>
                            <a:srgbClr val="000000"/>
                          </a:solidFill>
                          <a:effectLst/>
                          <a:latin typeface="Arial" charset="0"/>
                          <a:ea typeface="ＭＳ Ｐゴシック" charset="0"/>
                          <a:cs typeface="Times New Roman" charset="0"/>
                        </a:rPr>
                        <a:t>0</a:t>
                      </a:r>
                      <a:endParaRPr kumimoji="0" lang="es-CO" sz="1200" b="0" i="0" u="none" strike="noStrike" cap="none" normalizeH="0" baseline="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CO" sz="1200" b="1" i="0" u="none" strike="noStrike" cap="none" normalizeH="0" baseline="0" dirty="0">
                          <a:ln>
                            <a:noFill/>
                          </a:ln>
                          <a:solidFill>
                            <a:srgbClr val="000000"/>
                          </a:solidFill>
                          <a:effectLst/>
                          <a:latin typeface="Arial" charset="0"/>
                          <a:ea typeface="ＭＳ Ｐゴシック" charset="0"/>
                          <a:cs typeface="Times New Roman" charset="0"/>
                        </a:rPr>
                        <a:t>0.00</a:t>
                      </a:r>
                      <a:endParaRPr kumimoji="0" lang="es-CO" sz="12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44453" marR="4445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5" name="Rectángulo 4"/>
          <p:cNvSpPr/>
          <p:nvPr/>
        </p:nvSpPr>
        <p:spPr>
          <a:xfrm>
            <a:off x="1711234" y="1737360"/>
            <a:ext cx="8438606" cy="440218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313978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2761559" y="2512627"/>
            <a:ext cx="5264331" cy="339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p:cNvSpPr/>
          <p:nvPr/>
        </p:nvSpPr>
        <p:spPr>
          <a:xfrm>
            <a:off x="1669280" y="3222081"/>
            <a:ext cx="4627017" cy="3832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sp>
        <p:nvSpPr>
          <p:cNvPr id="8" name="Rectangle 14"/>
          <p:cNvSpPr>
            <a:spLocks noChangeArrowheads="1"/>
          </p:cNvSpPr>
          <p:nvPr/>
        </p:nvSpPr>
        <p:spPr bwMode="auto">
          <a:xfrm>
            <a:off x="1669280" y="2072852"/>
            <a:ext cx="902919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s-CO" sz="2400" dirty="0">
                <a:latin typeface="Arial" panose="020B0604020202020204" pitchFamily="34" charset="0"/>
                <a:cs typeface="Arial" panose="020B0604020202020204" pitchFamily="34" charset="0"/>
              </a:rPr>
              <a:t>Ejecución de ingresos= Recaudo  Ene-Mayo /Presupuesto </a:t>
            </a:r>
            <a:r>
              <a:rPr lang="es-CO" sz="2400" dirty="0" smtClean="0">
                <a:latin typeface="Arial" panose="020B0604020202020204" pitchFamily="34" charset="0"/>
                <a:cs typeface="Arial" panose="020B0604020202020204" pitchFamily="34" charset="0"/>
              </a:rPr>
              <a:t>Ene-Mayo=  </a:t>
            </a:r>
            <a:r>
              <a:rPr lang="es-CO" sz="2400" b="1" dirty="0">
                <a:latin typeface="Arial" panose="020B0604020202020204" pitchFamily="34" charset="0"/>
                <a:cs typeface="Arial" panose="020B0604020202020204" pitchFamily="34" charset="0"/>
              </a:rPr>
              <a:t>3.804.669.528.08   /  </a:t>
            </a:r>
            <a:r>
              <a:rPr lang="es-CO" sz="2400" b="1" dirty="0" smtClean="0">
                <a:latin typeface="Arial" panose="020B0604020202020204" pitchFamily="34" charset="0"/>
                <a:cs typeface="Arial" panose="020B0604020202020204" pitchFamily="34" charset="0"/>
              </a:rPr>
              <a:t>4.867.350.777.6</a:t>
            </a:r>
          </a:p>
          <a:p>
            <a:pPr algn="just"/>
            <a:endParaRPr lang="es-CO" sz="2400" dirty="0">
              <a:latin typeface="Arial" panose="020B0604020202020204" pitchFamily="34" charset="0"/>
              <a:cs typeface="Arial" panose="020B0604020202020204" pitchFamily="34" charset="0"/>
            </a:endParaRPr>
          </a:p>
          <a:p>
            <a:pPr algn="just"/>
            <a:r>
              <a:rPr lang="es-CO" sz="2400" b="1" dirty="0" smtClean="0">
                <a:latin typeface="Arial" panose="020B0604020202020204" pitchFamily="34" charset="0"/>
                <a:cs typeface="Arial" panose="020B0604020202020204" pitchFamily="34" charset="0"/>
              </a:rPr>
              <a:t>78</a:t>
            </a:r>
            <a:r>
              <a:rPr lang="es-CO" sz="2400" b="1" dirty="0">
                <a:latin typeface="Arial" panose="020B0604020202020204" pitchFamily="34" charset="0"/>
                <a:cs typeface="Arial" panose="020B0604020202020204" pitchFamily="34" charset="0"/>
              </a:rPr>
              <a:t>% RECAUDO DEL PERIODO</a:t>
            </a:r>
          </a:p>
          <a:p>
            <a:pPr algn="just"/>
            <a:endParaRPr lang="es-CO" sz="2400" b="1" dirty="0">
              <a:solidFill>
                <a:srgbClr val="FF0000"/>
              </a:solidFill>
              <a:latin typeface="Arial" panose="020B0604020202020204" pitchFamily="34" charset="0"/>
              <a:cs typeface="Arial" panose="020B0604020202020204" pitchFamily="34" charset="0"/>
            </a:endParaRPr>
          </a:p>
          <a:p>
            <a:pPr algn="just"/>
            <a:r>
              <a:rPr lang="es-CO" sz="2400" dirty="0">
                <a:latin typeface="Arial" panose="020B0604020202020204" pitchFamily="34" charset="0"/>
                <a:cs typeface="Arial" panose="020B0604020202020204" pitchFamily="34" charset="0"/>
              </a:rPr>
              <a:t>Nos muestra que por cada $100 presupuestados de ingresos se obtuvo un recaudo de $78, en el periodo comprendido de Enero a Mayo de 2016.</a:t>
            </a:r>
          </a:p>
        </p:txBody>
      </p:sp>
      <p:pic>
        <p:nvPicPr>
          <p:cNvPr id="4" name="Imagen 3"/>
          <p:cNvPicPr>
            <a:picLocks noChangeAspect="1"/>
          </p:cNvPicPr>
          <p:nvPr/>
        </p:nvPicPr>
        <p:blipFill>
          <a:blip r:embed="rId6"/>
          <a:stretch>
            <a:fillRect/>
          </a:stretch>
        </p:blipFill>
        <p:spPr>
          <a:xfrm>
            <a:off x="1669280" y="734787"/>
            <a:ext cx="9029199" cy="521822"/>
          </a:xfrm>
          <a:prstGeom prst="rect">
            <a:avLst/>
          </a:prstGeom>
        </p:spPr>
      </p:pic>
    </p:spTree>
    <p:extLst>
      <p:ext uri="{BB962C8B-B14F-4D97-AF65-F5344CB8AC3E}">
        <p14:creationId xmlns:p14="http://schemas.microsoft.com/office/powerpoint/2010/main" val="359389149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6464674" y="5115950"/>
            <a:ext cx="1781736" cy="2460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p:cNvSpPr/>
          <p:nvPr/>
        </p:nvSpPr>
        <p:spPr>
          <a:xfrm>
            <a:off x="5956640" y="4828852"/>
            <a:ext cx="2129268" cy="287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5" name="Imagen 4"/>
          <p:cNvPicPr>
            <a:picLocks noChangeAspect="1"/>
          </p:cNvPicPr>
          <p:nvPr/>
        </p:nvPicPr>
        <p:blipFill>
          <a:blip r:embed="rId6"/>
          <a:stretch>
            <a:fillRect/>
          </a:stretch>
        </p:blipFill>
        <p:spPr>
          <a:xfrm>
            <a:off x="2018732" y="780326"/>
            <a:ext cx="4137436" cy="580867"/>
          </a:xfrm>
          <a:prstGeom prst="rect">
            <a:avLst/>
          </a:prstGeom>
        </p:spPr>
      </p:pic>
      <p:sp>
        <p:nvSpPr>
          <p:cNvPr id="11" name="Rectangle 1"/>
          <p:cNvSpPr>
            <a:spLocks noChangeArrowheads="1"/>
          </p:cNvSpPr>
          <p:nvPr/>
        </p:nvSpPr>
        <p:spPr bwMode="auto">
          <a:xfrm>
            <a:off x="1891348" y="1523754"/>
            <a:ext cx="8208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s-MX" dirty="0">
                <a:latin typeface="Arial" panose="020B0604020202020204" pitchFamily="34" charset="0"/>
                <a:cs typeface="Arial" panose="020B0604020202020204" pitchFamily="34" charset="0"/>
              </a:rPr>
              <a:t>Detalle Ejecución Presupuesto de Gastos Periodo: Enero a Mayo de 2016.</a:t>
            </a:r>
            <a:endParaRPr lang="es-MX" sz="2800" dirty="0">
              <a:latin typeface="Arial" panose="020B0604020202020204" pitchFamily="34" charset="0"/>
              <a:cs typeface="Arial" panose="020B0604020202020204" pitchFamily="34" charset="0"/>
            </a:endParaRPr>
          </a:p>
        </p:txBody>
      </p:sp>
      <p:graphicFrame>
        <p:nvGraphicFramePr>
          <p:cNvPr id="12" name="38 Tabla"/>
          <p:cNvGraphicFramePr>
            <a:graphicFrameLocks noGrp="1"/>
          </p:cNvGraphicFramePr>
          <p:nvPr>
            <p:extLst>
              <p:ext uri="{D42A27DB-BD31-4B8C-83A1-F6EECF244321}">
                <p14:modId xmlns:p14="http://schemas.microsoft.com/office/powerpoint/2010/main" val="565322592"/>
              </p:ext>
            </p:extLst>
          </p:nvPr>
        </p:nvGraphicFramePr>
        <p:xfrm>
          <a:off x="2018732" y="2025290"/>
          <a:ext cx="7559674" cy="2160588"/>
        </p:xfrm>
        <a:graphic>
          <a:graphicData uri="http://schemas.openxmlformats.org/drawingml/2006/table">
            <a:tbl>
              <a:tblPr/>
              <a:tblGrid>
                <a:gridCol w="3065824">
                  <a:extLst>
                    <a:ext uri="{9D8B030D-6E8A-4147-A177-3AD203B41FA5}">
                      <a16:colId xmlns:a16="http://schemas.microsoft.com/office/drawing/2014/main" xmlns="" val="20000"/>
                    </a:ext>
                  </a:extLst>
                </a:gridCol>
                <a:gridCol w="1430910">
                  <a:extLst>
                    <a:ext uri="{9D8B030D-6E8A-4147-A177-3AD203B41FA5}">
                      <a16:colId xmlns:a16="http://schemas.microsoft.com/office/drawing/2014/main" xmlns="" val="20001"/>
                    </a:ext>
                  </a:extLst>
                </a:gridCol>
                <a:gridCol w="1632751">
                  <a:extLst>
                    <a:ext uri="{9D8B030D-6E8A-4147-A177-3AD203B41FA5}">
                      <a16:colId xmlns:a16="http://schemas.microsoft.com/office/drawing/2014/main" xmlns="" val="20002"/>
                    </a:ext>
                  </a:extLst>
                </a:gridCol>
                <a:gridCol w="1430189">
                  <a:extLst>
                    <a:ext uri="{9D8B030D-6E8A-4147-A177-3AD203B41FA5}">
                      <a16:colId xmlns:a16="http://schemas.microsoft.com/office/drawing/2014/main" xmlns="" val="20003"/>
                    </a:ext>
                  </a:extLst>
                </a:gridCol>
              </a:tblGrid>
              <a:tr h="336948">
                <a:tc gridSpan="4">
                  <a:txBody>
                    <a:bodyPr/>
                    <a:lstStyle/>
                    <a:p>
                      <a:pPr algn="ctr">
                        <a:lnSpc>
                          <a:spcPct val="115000"/>
                        </a:lnSpc>
                        <a:spcAft>
                          <a:spcPts val="0"/>
                        </a:spcAft>
                      </a:pPr>
                      <a:r>
                        <a:rPr lang="es-ES" sz="1100" b="1" dirty="0">
                          <a:solidFill>
                            <a:schemeClr val="bg1"/>
                          </a:solidFill>
                          <a:latin typeface="Arial"/>
                          <a:ea typeface="Times New Roman"/>
                        </a:rPr>
                        <a:t>INSPECCION DE TRANSITO Y TRANSPORTE DE BARRANCABERMEJA</a:t>
                      </a:r>
                      <a:endParaRPr lang="es-CO" sz="1400" b="1" dirty="0">
                        <a:solidFill>
                          <a:schemeClr val="bg1"/>
                        </a:solidFill>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17375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336948">
                <a:tc gridSpan="4">
                  <a:txBody>
                    <a:bodyPr/>
                    <a:lstStyle/>
                    <a:p>
                      <a:pPr algn="ctr">
                        <a:lnSpc>
                          <a:spcPct val="115000"/>
                        </a:lnSpc>
                        <a:spcAft>
                          <a:spcPts val="0"/>
                        </a:spcAft>
                      </a:pPr>
                      <a:r>
                        <a:rPr lang="es-ES" sz="1100" b="1" dirty="0">
                          <a:solidFill>
                            <a:schemeClr val="bg1"/>
                          </a:solidFill>
                          <a:latin typeface="Arial"/>
                          <a:ea typeface="Times New Roman"/>
                        </a:rPr>
                        <a:t>PRESUPUESTO DE GASTOS VIGENCIA </a:t>
                      </a:r>
                      <a:r>
                        <a:rPr lang="es-ES" sz="1100" b="1" dirty="0" smtClean="0">
                          <a:solidFill>
                            <a:schemeClr val="bg1"/>
                          </a:solidFill>
                          <a:latin typeface="Arial"/>
                          <a:ea typeface="Times New Roman"/>
                        </a:rPr>
                        <a:t>2016</a:t>
                      </a:r>
                      <a:endParaRPr lang="es-CO" sz="1400" b="1" dirty="0">
                        <a:solidFill>
                          <a:schemeClr val="bg1"/>
                        </a:solidFill>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17375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1"/>
                  </a:ext>
                </a:extLst>
              </a:tr>
              <a:tr h="543363">
                <a:tc>
                  <a:txBody>
                    <a:bodyPr/>
                    <a:lstStyle/>
                    <a:p>
                      <a:pPr algn="ctr">
                        <a:lnSpc>
                          <a:spcPct val="115000"/>
                        </a:lnSpc>
                        <a:spcAft>
                          <a:spcPts val="0"/>
                        </a:spcAft>
                      </a:pPr>
                      <a:r>
                        <a:rPr lang="es-ES" sz="900" b="1" dirty="0">
                          <a:latin typeface="Arial"/>
                          <a:ea typeface="Times New Roman"/>
                        </a:rPr>
                        <a:t>DETALLE</a:t>
                      </a:r>
                      <a:endParaRPr lang="es-CO" sz="1100" dirty="0">
                        <a:latin typeface="Times New Roman"/>
                        <a:ea typeface="Times New Roman"/>
                      </a:endParaRPr>
                    </a:p>
                  </a:txBody>
                  <a:tcPr marL="9877" marR="9877" marT="9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lnSpc>
                          <a:spcPct val="115000"/>
                        </a:lnSpc>
                        <a:spcAft>
                          <a:spcPts val="0"/>
                        </a:spcAft>
                      </a:pPr>
                      <a:r>
                        <a:rPr lang="es-ES" sz="900" b="1">
                          <a:latin typeface="Arial"/>
                          <a:ea typeface="Times New Roman"/>
                        </a:rPr>
                        <a:t>PRESUPUESTO APROBADO</a:t>
                      </a:r>
                      <a:endParaRPr lang="es-CO" sz="1100">
                        <a:latin typeface="Times New Roman"/>
                        <a:ea typeface="Times New Roman"/>
                      </a:endParaRPr>
                    </a:p>
                  </a:txBody>
                  <a:tcPr marL="9877" marR="9877" marT="9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lnSpc>
                          <a:spcPct val="115000"/>
                        </a:lnSpc>
                        <a:spcAft>
                          <a:spcPts val="0"/>
                        </a:spcAft>
                      </a:pPr>
                      <a:r>
                        <a:rPr lang="es-ES" sz="900" b="1">
                          <a:latin typeface="Arial"/>
                          <a:ea typeface="Times New Roman"/>
                        </a:rPr>
                        <a:t>EJECUTADO</a:t>
                      </a:r>
                      <a:br>
                        <a:rPr lang="es-ES" sz="900" b="1">
                          <a:latin typeface="Arial"/>
                          <a:ea typeface="Times New Roman"/>
                        </a:rPr>
                      </a:br>
                      <a:r>
                        <a:rPr lang="es-ES" sz="900" b="1">
                          <a:latin typeface="Arial"/>
                          <a:ea typeface="Times New Roman"/>
                        </a:rPr>
                        <a:t>ENE - MAYO</a:t>
                      </a:r>
                      <a:endParaRPr lang="es-CO" sz="1100">
                        <a:latin typeface="Times New Roman"/>
                        <a:ea typeface="Times New Roman"/>
                      </a:endParaRPr>
                    </a:p>
                  </a:txBody>
                  <a:tcPr marL="9877" marR="9877" marT="9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lnSpc>
                          <a:spcPct val="115000"/>
                        </a:lnSpc>
                        <a:spcAft>
                          <a:spcPts val="0"/>
                        </a:spcAft>
                      </a:pPr>
                      <a:r>
                        <a:rPr lang="es-ES" sz="900" b="1" dirty="0">
                          <a:latin typeface="Arial"/>
                          <a:ea typeface="Times New Roman"/>
                        </a:rPr>
                        <a:t>%</a:t>
                      </a:r>
                      <a:br>
                        <a:rPr lang="es-ES" sz="900" b="1" dirty="0">
                          <a:latin typeface="Arial"/>
                          <a:ea typeface="Times New Roman"/>
                        </a:rPr>
                      </a:br>
                      <a:r>
                        <a:rPr lang="es-ES" sz="900" b="1" dirty="0">
                          <a:latin typeface="Arial"/>
                          <a:ea typeface="Times New Roman"/>
                        </a:rPr>
                        <a:t>EJECUTADO</a:t>
                      </a:r>
                      <a:br>
                        <a:rPr lang="es-ES" sz="900" b="1" dirty="0">
                          <a:latin typeface="Arial"/>
                          <a:ea typeface="Times New Roman"/>
                        </a:rPr>
                      </a:br>
                      <a:r>
                        <a:rPr lang="es-ES" sz="900" b="1" dirty="0">
                          <a:latin typeface="Arial"/>
                          <a:ea typeface="Times New Roman"/>
                        </a:rPr>
                        <a:t>ENE-MAYO</a:t>
                      </a:r>
                      <a:endParaRPr lang="es-CO" sz="1100" dirty="0">
                        <a:latin typeface="Times New Roman"/>
                        <a:ea typeface="Times New Roman"/>
                      </a:endParaRPr>
                    </a:p>
                  </a:txBody>
                  <a:tcPr marL="9877" marR="9877" marT="9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extLst>
                  <a:ext uri="{0D108BD9-81ED-4DB2-BD59-A6C34878D82A}">
                    <a16:rowId xmlns:a16="http://schemas.microsoft.com/office/drawing/2014/main" xmlns="" val="10002"/>
                  </a:ext>
                </a:extLst>
              </a:tr>
              <a:tr h="320873">
                <a:tc>
                  <a:txBody>
                    <a:bodyPr/>
                    <a:lstStyle/>
                    <a:p>
                      <a:pPr algn="just">
                        <a:lnSpc>
                          <a:spcPct val="115000"/>
                        </a:lnSpc>
                        <a:spcAft>
                          <a:spcPts val="0"/>
                        </a:spcAft>
                      </a:pPr>
                      <a:r>
                        <a:rPr lang="es-ES" sz="1000">
                          <a:latin typeface="Arial"/>
                          <a:ea typeface="Times New Roman"/>
                        </a:rPr>
                        <a:t>GASTOS DE FUNCIONAMIENTO </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latin typeface="Arial"/>
                          <a:ea typeface="Times New Roman"/>
                        </a:rPr>
                        <a:t>8.120.000.000.00</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latin typeface="Arial"/>
                          <a:ea typeface="Times New Roman"/>
                        </a:rPr>
                        <a:t>3.785.842.453</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a:latin typeface="Arial"/>
                          <a:ea typeface="Times New Roman"/>
                        </a:rPr>
                        <a:t>46</a:t>
                      </a:r>
                      <a:endParaRPr lang="es-CO" sz="1100" dirty="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20873">
                <a:tc>
                  <a:txBody>
                    <a:bodyPr/>
                    <a:lstStyle/>
                    <a:p>
                      <a:pPr algn="just">
                        <a:lnSpc>
                          <a:spcPct val="115000"/>
                        </a:lnSpc>
                        <a:spcAft>
                          <a:spcPts val="0"/>
                        </a:spcAft>
                      </a:pPr>
                      <a:r>
                        <a:rPr lang="es-ES" sz="1000">
                          <a:latin typeface="Arial"/>
                          <a:ea typeface="Times New Roman"/>
                        </a:rPr>
                        <a:t>GASTOS DE INVERSION</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latin typeface="Arial"/>
                          <a:ea typeface="Times New Roman"/>
                        </a:rPr>
                        <a:t>3.561.641.866.30</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latin typeface="Arial"/>
                          <a:ea typeface="Times New Roman"/>
                        </a:rPr>
                        <a:t>1.005.970.214</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a:latin typeface="Arial"/>
                          <a:ea typeface="Times New Roman"/>
                        </a:rPr>
                        <a:t>28</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01583">
                <a:tc>
                  <a:txBody>
                    <a:bodyPr/>
                    <a:lstStyle/>
                    <a:p>
                      <a:pPr algn="just">
                        <a:lnSpc>
                          <a:spcPct val="115000"/>
                        </a:lnSpc>
                        <a:spcAft>
                          <a:spcPts val="0"/>
                        </a:spcAft>
                      </a:pPr>
                      <a:r>
                        <a:rPr lang="es-ES" sz="1000" b="1">
                          <a:latin typeface="Arial"/>
                          <a:ea typeface="Times New Roman"/>
                        </a:rPr>
                        <a:t>TOTAL PRESUPUESTO GASTOS 2015</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s-ES" sz="1000" b="1">
                          <a:latin typeface="Arial"/>
                          <a:ea typeface="Times New Roman"/>
                        </a:rPr>
                        <a:t>11.681.641.866.30</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S" sz="1000" b="1">
                          <a:latin typeface="Arial"/>
                          <a:ea typeface="Times New Roman"/>
                        </a:rPr>
                        <a:t>4.791.812.667</a:t>
                      </a:r>
                      <a:endParaRPr lang="es-CO" sz="110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S" sz="1100" b="1" dirty="0">
                          <a:latin typeface="Arial"/>
                          <a:ea typeface="Times New Roman"/>
                        </a:rPr>
                        <a:t>41</a:t>
                      </a:r>
                      <a:endParaRPr lang="es-CO" sz="1100" dirty="0">
                        <a:latin typeface="Times New Roman"/>
                        <a:ea typeface="Times New Roman"/>
                      </a:endParaRPr>
                    </a:p>
                  </a:txBody>
                  <a:tcPr marL="9877" marR="9877" marT="98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5"/>
                  </a:ext>
                </a:extLst>
              </a:tr>
            </a:tbl>
          </a:graphicData>
        </a:graphic>
      </p:graphicFrame>
      <p:sp>
        <p:nvSpPr>
          <p:cNvPr id="6" name="Rectángulo 5"/>
          <p:cNvSpPr/>
          <p:nvPr/>
        </p:nvSpPr>
        <p:spPr>
          <a:xfrm>
            <a:off x="1891348" y="1893086"/>
            <a:ext cx="7840481" cy="24218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angle 2"/>
          <p:cNvSpPr>
            <a:spLocks noChangeArrowheads="1"/>
          </p:cNvSpPr>
          <p:nvPr/>
        </p:nvSpPr>
        <p:spPr bwMode="auto">
          <a:xfrm>
            <a:off x="650525" y="4807416"/>
            <a:ext cx="99434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s-MX" sz="1600" dirty="0">
                <a:latin typeface="Arial" panose="020B0604020202020204" pitchFamily="34" charset="0"/>
                <a:cs typeface="Arial" panose="020B0604020202020204" pitchFamily="34" charset="0"/>
              </a:rPr>
              <a:t>Del presupuesto total aprobado ajustado de Gastos de </a:t>
            </a:r>
            <a:r>
              <a:rPr lang="es-MX" sz="1600" b="1" dirty="0">
                <a:latin typeface="Arial" panose="020B0604020202020204" pitchFamily="34" charset="0"/>
                <a:cs typeface="Arial" panose="020B0604020202020204" pitchFamily="34" charset="0"/>
              </a:rPr>
              <a:t>$11.681.641.866.30,oo  </a:t>
            </a:r>
            <a:r>
              <a:rPr lang="es-MX" sz="1600" dirty="0">
                <a:latin typeface="Arial" panose="020B0604020202020204" pitchFamily="34" charset="0"/>
                <a:cs typeface="Arial" panose="020B0604020202020204" pitchFamily="34" charset="0"/>
              </a:rPr>
              <a:t>se ejecutaron durante el periodo correspondiente de Enero a Mayo de 2016, la suma de </a:t>
            </a:r>
            <a:r>
              <a:rPr lang="es-MX" sz="1600" b="1" dirty="0">
                <a:latin typeface="Arial" panose="020B0604020202020204" pitchFamily="34" charset="0"/>
                <a:cs typeface="Arial" panose="020B0604020202020204" pitchFamily="34" charset="0"/>
              </a:rPr>
              <a:t>$4.791.812.667,oo </a:t>
            </a:r>
            <a:r>
              <a:rPr lang="es-MX" sz="1600" dirty="0">
                <a:latin typeface="Arial" panose="020B0604020202020204" pitchFamily="34" charset="0"/>
                <a:cs typeface="Arial" panose="020B0604020202020204" pitchFamily="34" charset="0"/>
              </a:rPr>
              <a:t>equivalente al 41%.</a:t>
            </a:r>
          </a:p>
          <a:p>
            <a:pPr algn="just"/>
            <a:r>
              <a:rPr lang="es-MX" sz="1600" dirty="0">
                <a:latin typeface="Arial" panose="020B0604020202020204" pitchFamily="34" charset="0"/>
                <a:cs typeface="Arial" panose="020B0604020202020204" pitchFamily="34" charset="0"/>
              </a:rPr>
              <a:t>Los gastos de funcionamiento equivalen al 79% del valor ejecutado, la Deuda Pública al 0% y la Inversión al 21% frente a lo ejecutado del periodo de Enero a Mayo/16.</a:t>
            </a:r>
          </a:p>
        </p:txBody>
      </p:sp>
    </p:spTree>
    <p:extLst>
      <p:ext uri="{BB962C8B-B14F-4D97-AF65-F5344CB8AC3E}">
        <p14:creationId xmlns:p14="http://schemas.microsoft.com/office/powerpoint/2010/main" val="7710523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12285230" cy="6858000"/>
          </a:xfrm>
          <a:prstGeom prst="rect">
            <a:avLst/>
          </a:prstGeom>
        </p:spPr>
      </p:pic>
    </p:spTree>
    <p:extLst>
      <p:ext uri="{BB962C8B-B14F-4D97-AF65-F5344CB8AC3E}">
        <p14:creationId xmlns:p14="http://schemas.microsoft.com/office/powerpoint/2010/main" val="16738821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14" name="Rectángulo 13"/>
          <p:cNvSpPr/>
          <p:nvPr/>
        </p:nvSpPr>
        <p:spPr>
          <a:xfrm>
            <a:off x="1795310" y="2458579"/>
            <a:ext cx="3532187" cy="1077218"/>
          </a:xfrm>
          <a:prstGeom prst="rect">
            <a:avLst/>
          </a:prstGeom>
        </p:spPr>
        <p:txBody>
          <a:bodyPr wrap="square">
            <a:spAutoFit/>
          </a:bodyPr>
          <a:lstStyle/>
          <a:p>
            <a:r>
              <a:rPr lang="es-MX" sz="1600" b="1" dirty="0" smtClean="0">
                <a:latin typeface="Arial" panose="020B0604020202020204" pitchFamily="34" charset="0"/>
                <a:cs typeface="Arial" panose="020B0604020202020204" pitchFamily="34" charset="0"/>
              </a:rPr>
              <a:t>Trámite de Cuentas a Proveedores: </a:t>
            </a:r>
            <a:r>
              <a:rPr lang="es-MX" sz="1600" dirty="0" smtClean="0">
                <a:latin typeface="Arial" panose="020B0604020202020204" pitchFamily="34" charset="0"/>
                <a:cs typeface="Arial" panose="020B0604020202020204" pitchFamily="34" charset="0"/>
              </a:rPr>
              <a:t>El Director no tenía conocimiento de que se pagaba en la entidad. </a:t>
            </a:r>
          </a:p>
        </p:txBody>
      </p:sp>
      <p:sp>
        <p:nvSpPr>
          <p:cNvPr id="15" name="Rectángulo 14"/>
          <p:cNvSpPr/>
          <p:nvPr/>
        </p:nvSpPr>
        <p:spPr>
          <a:xfrm>
            <a:off x="1807652" y="4224274"/>
            <a:ext cx="3502801" cy="1569660"/>
          </a:xfrm>
          <a:prstGeom prst="rect">
            <a:avLst/>
          </a:prstGeom>
        </p:spPr>
        <p:txBody>
          <a:bodyPr wrap="square">
            <a:spAutoFit/>
          </a:bodyPr>
          <a:lstStyle/>
          <a:p>
            <a:r>
              <a:rPr lang="es-MX" sz="1600" dirty="0" smtClean="0">
                <a:latin typeface="Arial" panose="020B0604020202020204" pitchFamily="34" charset="0"/>
                <a:cs typeface="Arial" panose="020B0604020202020204" pitchFamily="34" charset="0"/>
              </a:rPr>
              <a:t> </a:t>
            </a:r>
            <a:endParaRPr lang="es-ES_tradnl" sz="1600" dirty="0" smtClean="0">
              <a:latin typeface="Arial" panose="020B0604020202020204" pitchFamily="34" charset="0"/>
              <a:cs typeface="Arial" panose="020B0604020202020204" pitchFamily="34" charset="0"/>
            </a:endParaRPr>
          </a:p>
          <a:p>
            <a:r>
              <a:rPr lang="es-MX" sz="1600" b="1" dirty="0" smtClean="0">
                <a:latin typeface="Arial" panose="020B0604020202020204" pitchFamily="34" charset="0"/>
                <a:cs typeface="Arial" panose="020B0604020202020204" pitchFamily="34" charset="0"/>
              </a:rPr>
              <a:t>Pago de Servicios Públicos: </a:t>
            </a:r>
            <a:r>
              <a:rPr lang="es-MX" sz="1600" dirty="0" smtClean="0">
                <a:latin typeface="Arial" panose="020B0604020202020204" pitchFamily="34" charset="0"/>
                <a:cs typeface="Arial" panose="020B0604020202020204" pitchFamily="34" charset="0"/>
              </a:rPr>
              <a:t>Se venían pagando facturas a nombre de otras personas diferentes a la entidad, con números de NIT diferentes.</a:t>
            </a:r>
          </a:p>
        </p:txBody>
      </p:sp>
      <p:sp>
        <p:nvSpPr>
          <p:cNvPr id="16" name="Rectángulo 15"/>
          <p:cNvSpPr/>
          <p:nvPr/>
        </p:nvSpPr>
        <p:spPr>
          <a:xfrm>
            <a:off x="6636706" y="2313975"/>
            <a:ext cx="3603625" cy="1815882"/>
          </a:xfrm>
          <a:prstGeom prst="rect">
            <a:avLst/>
          </a:prstGeom>
        </p:spPr>
        <p:txBody>
          <a:bodyPr wrap="square">
            <a:spAutoFit/>
          </a:bodyPr>
          <a:lstStyle/>
          <a:p>
            <a:pPr marL="342900" indent="-342900">
              <a:buAutoNum type="alphaLcParenR"/>
            </a:pPr>
            <a:r>
              <a:rPr lang="es-MX" sz="1600" dirty="0" smtClean="0">
                <a:latin typeface="Arial" panose="020B0604020202020204" pitchFamily="34" charset="0"/>
                <a:cs typeface="Arial" panose="020B0604020202020204" pitchFamily="34" charset="0"/>
              </a:rPr>
              <a:t>Cambio de firmas autorizadas en los Bancos donde se tienen las cuentas; </a:t>
            </a:r>
          </a:p>
          <a:p>
            <a:pPr marL="342900" indent="-342900">
              <a:buAutoNum type="alphaLcParenR"/>
            </a:pPr>
            <a:r>
              <a:rPr lang="es-MX" sz="1600" dirty="0" smtClean="0">
                <a:latin typeface="Arial" panose="020B0604020202020204" pitchFamily="34" charset="0"/>
                <a:cs typeface="Arial" panose="020B0604020202020204" pitchFamily="34" charset="0"/>
              </a:rPr>
              <a:t>Implementación de visado antes del pago por parte del Director; </a:t>
            </a:r>
          </a:p>
          <a:p>
            <a:pPr marL="342900" indent="-342900">
              <a:buAutoNum type="alphaLcParenR"/>
            </a:pPr>
            <a:r>
              <a:rPr lang="es-MX" sz="1600" dirty="0" smtClean="0">
                <a:latin typeface="Arial" panose="020B0604020202020204" pitchFamily="34" charset="0"/>
                <a:cs typeface="Arial" panose="020B0604020202020204" pitchFamily="34" charset="0"/>
              </a:rPr>
              <a:t>Cancelación de cuentas innecesarias</a:t>
            </a:r>
            <a:endParaRPr lang="es-ES_tradnl" sz="1600" dirty="0" smtClean="0">
              <a:latin typeface="Arial" panose="020B0604020202020204" pitchFamily="34" charset="0"/>
              <a:cs typeface="Arial" panose="020B0604020202020204" pitchFamily="34" charset="0"/>
            </a:endParaRPr>
          </a:p>
        </p:txBody>
      </p:sp>
      <p:sp>
        <p:nvSpPr>
          <p:cNvPr id="20" name="Rectángulo 6"/>
          <p:cNvSpPr>
            <a:spLocks noChangeArrowheads="1"/>
          </p:cNvSpPr>
          <p:nvPr/>
        </p:nvSpPr>
        <p:spPr bwMode="auto">
          <a:xfrm>
            <a:off x="6636706" y="4263202"/>
            <a:ext cx="366936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s-MX"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S</a:t>
            </a:r>
            <a:r>
              <a:rPr lang="es-MX" sz="1600" dirty="0" smtClean="0">
                <a:latin typeface="Arial" panose="020B0604020202020204" pitchFamily="34" charset="0"/>
                <a:cs typeface="Arial" panose="020B0604020202020204" pitchFamily="34" charset="0"/>
              </a:rPr>
              <a:t>e </a:t>
            </a:r>
            <a:r>
              <a:rPr lang="es-MX" sz="1600" dirty="0">
                <a:latin typeface="Arial" panose="020B0604020202020204" pitchFamily="34" charset="0"/>
                <a:cs typeface="Arial" panose="020B0604020202020204" pitchFamily="34" charset="0"/>
              </a:rPr>
              <a:t>elaboró y fue aprobado por el Comité de Control Interno de la entidad el procedimiento y se asignó responsable para la verificación seguimiento y control de pagos de servicios públicos</a:t>
            </a:r>
            <a:endParaRPr lang="es-ES_tradnl"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 </a:t>
            </a:r>
            <a:endParaRPr lang="es-ES_tradnl" sz="1600" dirty="0">
              <a:latin typeface="Arial" panose="020B0604020202020204" pitchFamily="34" charset="0"/>
              <a:cs typeface="Arial" panose="020B0604020202020204" pitchFamily="34" charset="0"/>
            </a:endParaRPr>
          </a:p>
        </p:txBody>
      </p:sp>
      <p:sp>
        <p:nvSpPr>
          <p:cNvPr id="7" name="Rectángulo 6"/>
          <p:cNvSpPr/>
          <p:nvPr/>
        </p:nvSpPr>
        <p:spPr>
          <a:xfrm>
            <a:off x="1547851" y="2234140"/>
            <a:ext cx="8758220" cy="189571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p:cNvSpPr/>
          <p:nvPr/>
        </p:nvSpPr>
        <p:spPr>
          <a:xfrm>
            <a:off x="1547851" y="4354296"/>
            <a:ext cx="8758220" cy="189571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8"/>
          <p:cNvCxnSpPr/>
          <p:nvPr/>
        </p:nvCxnSpPr>
        <p:spPr>
          <a:xfrm>
            <a:off x="5952013" y="2512942"/>
            <a:ext cx="0" cy="137413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5952013" y="4617314"/>
            <a:ext cx="0" cy="137413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5"/>
          <a:stretch>
            <a:fillRect/>
          </a:stretch>
        </p:blipFill>
        <p:spPr>
          <a:xfrm>
            <a:off x="1941746" y="731298"/>
            <a:ext cx="3009078" cy="543196"/>
          </a:xfrm>
          <a:prstGeom prst="rect">
            <a:avLst/>
          </a:prstGeom>
        </p:spPr>
      </p:pic>
      <p:pic>
        <p:nvPicPr>
          <p:cNvPr id="25" name="Imagen 24"/>
          <p:cNvPicPr>
            <a:picLocks noChangeAspect="1"/>
          </p:cNvPicPr>
          <p:nvPr/>
        </p:nvPicPr>
        <p:blipFill>
          <a:blip r:embed="rId6"/>
          <a:stretch>
            <a:fillRect/>
          </a:stretch>
        </p:blipFill>
        <p:spPr>
          <a:xfrm>
            <a:off x="1941746" y="1608481"/>
            <a:ext cx="2149681" cy="437701"/>
          </a:xfrm>
          <a:prstGeom prst="rect">
            <a:avLst/>
          </a:prstGeom>
        </p:spPr>
      </p:pic>
      <p:pic>
        <p:nvPicPr>
          <p:cNvPr id="27" name="Imagen 26"/>
          <p:cNvPicPr>
            <a:picLocks noChangeAspect="1"/>
          </p:cNvPicPr>
          <p:nvPr/>
        </p:nvPicPr>
        <p:blipFill>
          <a:blip r:embed="rId7"/>
          <a:stretch>
            <a:fillRect/>
          </a:stretch>
        </p:blipFill>
        <p:spPr>
          <a:xfrm>
            <a:off x="6636705" y="1592679"/>
            <a:ext cx="2263139" cy="453503"/>
          </a:xfrm>
          <a:prstGeom prst="rect">
            <a:avLst/>
          </a:prstGeom>
        </p:spPr>
      </p:pic>
    </p:spTree>
    <p:extLst>
      <p:ext uri="{BB962C8B-B14F-4D97-AF65-F5344CB8AC3E}">
        <p14:creationId xmlns:p14="http://schemas.microsoft.com/office/powerpoint/2010/main" val="1960708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2" name="Imagen 1"/>
          <p:cNvPicPr>
            <a:picLocks noChangeAspect="1"/>
          </p:cNvPicPr>
          <p:nvPr/>
        </p:nvPicPr>
        <p:blipFill>
          <a:blip r:embed="rId6"/>
          <a:stretch>
            <a:fillRect/>
          </a:stretch>
        </p:blipFill>
        <p:spPr>
          <a:xfrm>
            <a:off x="2018732" y="881477"/>
            <a:ext cx="4280468" cy="379236"/>
          </a:xfrm>
          <a:prstGeom prst="rect">
            <a:avLst/>
          </a:prstGeom>
        </p:spPr>
      </p:pic>
      <p:sp>
        <p:nvSpPr>
          <p:cNvPr id="16" name="CuadroTexto 15"/>
          <p:cNvSpPr txBox="1"/>
          <p:nvPr/>
        </p:nvSpPr>
        <p:spPr>
          <a:xfrm>
            <a:off x="1382309" y="2490278"/>
            <a:ext cx="7351371" cy="1754326"/>
          </a:xfrm>
          <a:prstGeom prst="rect">
            <a:avLst/>
          </a:prstGeom>
          <a:noFill/>
        </p:spPr>
        <p:txBody>
          <a:bodyPr wrap="none" rtlCol="0">
            <a:spAutoFit/>
          </a:bodyPr>
          <a:lstStyle/>
          <a:p>
            <a:pPr marL="285750" indent="-285750">
              <a:buFont typeface="Arial" panose="020B0604020202020204" pitchFamily="34" charset="0"/>
              <a:buChar char="•"/>
            </a:pPr>
            <a:r>
              <a:rPr lang="es-ES" dirty="0" smtClean="0">
                <a:latin typeface="Arial" panose="020B0604020202020204" pitchFamily="34" charset="0"/>
                <a:cs typeface="Arial" panose="020B0604020202020204" pitchFamily="34" charset="0"/>
              </a:rPr>
              <a:t>VIGÍAS DE LA MOVILIDAD</a:t>
            </a:r>
          </a:p>
          <a:p>
            <a:pPr marL="285750" indent="-285750">
              <a:buFont typeface="Arial" panose="020B0604020202020204" pitchFamily="34" charset="0"/>
              <a:buChar char="•"/>
            </a:pPr>
            <a:r>
              <a:rPr lang="es-ES" dirty="0" smtClean="0">
                <a:latin typeface="Arial" panose="020B0604020202020204" pitchFamily="34" charset="0"/>
                <a:cs typeface="Arial" panose="020B0604020202020204" pitchFamily="34" charset="0"/>
              </a:rPr>
              <a:t>DIÁLOGOS POR LA  MOVILIDAD (PACTOS POR LA MOVILIDAD)</a:t>
            </a:r>
          </a:p>
          <a:p>
            <a:pPr marL="285750" indent="-285750">
              <a:buFont typeface="Arial" panose="020B0604020202020204" pitchFamily="34" charset="0"/>
              <a:buChar char="•"/>
            </a:pPr>
            <a:r>
              <a:rPr lang="es-ES" dirty="0" smtClean="0">
                <a:latin typeface="Arial" panose="020B0604020202020204" pitchFamily="34" charset="0"/>
                <a:cs typeface="Arial" panose="020B0604020202020204" pitchFamily="34" charset="0"/>
              </a:rPr>
              <a:t>PROGRAMA PATRULLERITOS</a:t>
            </a:r>
          </a:p>
          <a:p>
            <a:pPr marL="285750" indent="-285750">
              <a:buFont typeface="Arial" panose="020B0604020202020204" pitchFamily="34" charset="0"/>
              <a:buChar char="•"/>
            </a:pPr>
            <a:r>
              <a:rPr lang="es-ES" dirty="0" smtClean="0">
                <a:latin typeface="Arial" panose="020B0604020202020204" pitchFamily="34" charset="0"/>
                <a:cs typeface="Arial" panose="020B0604020202020204" pitchFamily="34" charset="0"/>
              </a:rPr>
              <a:t>EDUCACIÓN VIAL PARA CONDUCTORES</a:t>
            </a:r>
          </a:p>
          <a:p>
            <a:pPr marL="285750" indent="-285750">
              <a:buFont typeface="Arial" panose="020B0604020202020204" pitchFamily="34" charset="0"/>
              <a:buChar char="•"/>
            </a:pPr>
            <a:r>
              <a:rPr lang="es-ES" dirty="0" smtClean="0">
                <a:latin typeface="Arial" panose="020B0604020202020204" pitchFamily="34" charset="0"/>
                <a:cs typeface="Arial" panose="020B0604020202020204" pitchFamily="34" charset="0"/>
              </a:rPr>
              <a:t>EDUCACIÓN EN EL AULA</a:t>
            </a:r>
          </a:p>
          <a:p>
            <a:pPr marL="285750" indent="-285750">
              <a:buFont typeface="Arial" panose="020B0604020202020204" pitchFamily="34" charset="0"/>
              <a:buChar char="•"/>
            </a:pPr>
            <a:r>
              <a:rPr lang="es-ES" dirty="0" smtClean="0">
                <a:latin typeface="Arial" panose="020B0604020202020204" pitchFamily="34" charset="0"/>
                <a:cs typeface="Arial" panose="020B0604020202020204" pitchFamily="34" charset="0"/>
              </a:rPr>
              <a:t>CAMPAÑAS AUDIOVISUALES</a:t>
            </a:r>
          </a:p>
        </p:txBody>
      </p:sp>
      <p:pic>
        <p:nvPicPr>
          <p:cNvPr id="4" name="Imagen 3"/>
          <p:cNvPicPr>
            <a:picLocks noChangeAspect="1"/>
          </p:cNvPicPr>
          <p:nvPr/>
        </p:nvPicPr>
        <p:blipFill>
          <a:blip r:embed="rId7"/>
          <a:stretch>
            <a:fillRect/>
          </a:stretch>
        </p:blipFill>
        <p:spPr>
          <a:xfrm>
            <a:off x="1120165" y="2027571"/>
            <a:ext cx="3747551" cy="261502"/>
          </a:xfrm>
          <a:prstGeom prst="rect">
            <a:avLst/>
          </a:prstGeom>
        </p:spPr>
      </p:pic>
      <p:pic>
        <p:nvPicPr>
          <p:cNvPr id="8" name="Imagen 7"/>
          <p:cNvPicPr>
            <a:picLocks noChangeAspect="1"/>
          </p:cNvPicPr>
          <p:nvPr/>
        </p:nvPicPr>
        <p:blipFill>
          <a:blip r:embed="rId8"/>
          <a:stretch>
            <a:fillRect/>
          </a:stretch>
        </p:blipFill>
        <p:spPr>
          <a:xfrm>
            <a:off x="1120165" y="4487641"/>
            <a:ext cx="6788159" cy="294731"/>
          </a:xfrm>
          <a:prstGeom prst="rect">
            <a:avLst/>
          </a:prstGeom>
        </p:spPr>
      </p:pic>
    </p:spTree>
    <p:extLst>
      <p:ext uri="{BB962C8B-B14F-4D97-AF65-F5344CB8AC3E}">
        <p14:creationId xmlns:p14="http://schemas.microsoft.com/office/powerpoint/2010/main" val="393081134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transitobarrancabermeja.gov.co/transito/images/simulacro_accident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5000"/>
                    </a14:imgEffect>
                    <a14:imgEffect>
                      <a14:brightnessContrast bright="16000" contrast="-4000"/>
                    </a14:imgEffect>
                  </a14:imgLayer>
                </a14:imgProps>
              </a:ext>
              <a:ext uri="{28A0092B-C50C-407E-A947-70E740481C1C}">
                <a14:useLocalDpi xmlns:a14="http://schemas.microsoft.com/office/drawing/2010/main" val="0"/>
              </a:ext>
            </a:extLst>
          </a:blip>
          <a:srcRect t="12634" b="11024"/>
          <a:stretch>
            <a:fillRect/>
          </a:stretch>
        </p:blipFill>
        <p:spPr bwMode="auto">
          <a:xfrm>
            <a:off x="8096924" y="3493272"/>
            <a:ext cx="3470019" cy="198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5"/>
          <a:stretch>
            <a:fillRect/>
          </a:stretch>
        </p:blipFill>
        <p:spPr>
          <a:xfrm>
            <a:off x="7908324" y="4487641"/>
            <a:ext cx="8076851" cy="4508187"/>
          </a:xfrm>
          <a:prstGeom prst="rect">
            <a:avLst/>
          </a:prstGeom>
        </p:spPr>
      </p:pic>
      <p:pic>
        <p:nvPicPr>
          <p:cNvPr id="26" name="Imagen 25"/>
          <p:cNvPicPr>
            <a:picLocks noChangeAspect="1"/>
          </p:cNvPicPr>
          <p:nvPr/>
        </p:nvPicPr>
        <p:blipFill>
          <a:blip r:embed="rId6"/>
          <a:stretch>
            <a:fillRect/>
          </a:stretch>
        </p:blipFill>
        <p:spPr>
          <a:xfrm>
            <a:off x="243" y="2381"/>
            <a:ext cx="221355" cy="6855619"/>
          </a:xfrm>
          <a:prstGeom prst="rect">
            <a:avLst/>
          </a:prstGeom>
        </p:spPr>
      </p:pic>
      <p:pic>
        <p:nvPicPr>
          <p:cNvPr id="28" name="Imagen 27"/>
          <p:cNvPicPr>
            <a:picLocks noChangeAspect="1"/>
          </p:cNvPicPr>
          <p:nvPr/>
        </p:nvPicPr>
        <p:blipFill>
          <a:blip r:embed="rId7"/>
          <a:stretch>
            <a:fillRect/>
          </a:stretch>
        </p:blipFill>
        <p:spPr>
          <a:xfrm>
            <a:off x="692480" y="675823"/>
            <a:ext cx="855370" cy="817574"/>
          </a:xfrm>
          <a:prstGeom prst="rect">
            <a:avLst/>
          </a:prstGeom>
        </p:spPr>
      </p:pic>
      <p:pic>
        <p:nvPicPr>
          <p:cNvPr id="2" name="Imagen 1"/>
          <p:cNvPicPr>
            <a:picLocks noChangeAspect="1"/>
          </p:cNvPicPr>
          <p:nvPr/>
        </p:nvPicPr>
        <p:blipFill>
          <a:blip r:embed="rId8"/>
          <a:stretch>
            <a:fillRect/>
          </a:stretch>
        </p:blipFill>
        <p:spPr>
          <a:xfrm>
            <a:off x="2018732" y="881477"/>
            <a:ext cx="4280468" cy="379236"/>
          </a:xfrm>
          <a:prstGeom prst="rect">
            <a:avLst/>
          </a:prstGeom>
        </p:spPr>
      </p:pic>
      <p:pic>
        <p:nvPicPr>
          <p:cNvPr id="5" name="Imagen 4"/>
          <p:cNvPicPr>
            <a:picLocks noChangeAspect="1"/>
          </p:cNvPicPr>
          <p:nvPr/>
        </p:nvPicPr>
        <p:blipFill>
          <a:blip r:embed="rId9"/>
          <a:stretch>
            <a:fillRect/>
          </a:stretch>
        </p:blipFill>
        <p:spPr>
          <a:xfrm>
            <a:off x="800067" y="1930643"/>
            <a:ext cx="1112918" cy="257547"/>
          </a:xfrm>
          <a:prstGeom prst="rect">
            <a:avLst/>
          </a:prstGeom>
        </p:spPr>
      </p:pic>
      <p:sp>
        <p:nvSpPr>
          <p:cNvPr id="6" name="Rectángulo 5"/>
          <p:cNvSpPr/>
          <p:nvPr/>
        </p:nvSpPr>
        <p:spPr>
          <a:xfrm>
            <a:off x="692480" y="2224576"/>
            <a:ext cx="3915508" cy="3693319"/>
          </a:xfrm>
          <a:prstGeom prst="rect">
            <a:avLst/>
          </a:prstGeom>
        </p:spPr>
        <p:txBody>
          <a:bodyPr wrap="square">
            <a:spAutoFit/>
          </a:bodyPr>
          <a:lstStyle/>
          <a:p>
            <a:pPr algn="just">
              <a:defRPr/>
            </a:pPr>
            <a:r>
              <a:rPr lang="es-CO" dirty="0">
                <a:latin typeface="Arial" panose="020B0604020202020204" pitchFamily="34" charset="0"/>
                <a:cs typeface="Arial" panose="020B0604020202020204" pitchFamily="34" charset="0"/>
              </a:rPr>
              <a:t>Construir una ciudad donde el </a:t>
            </a:r>
            <a:r>
              <a:rPr lang="es-CO" b="1" dirty="0">
                <a:latin typeface="Arial" panose="020B0604020202020204" pitchFamily="34" charset="0"/>
                <a:cs typeface="Arial" panose="020B0604020202020204" pitchFamily="34" charset="0"/>
              </a:rPr>
              <a:t>SER HUMANO </a:t>
            </a:r>
            <a:r>
              <a:rPr lang="es-CO" dirty="0">
                <a:latin typeface="Arial" panose="020B0604020202020204" pitchFamily="34" charset="0"/>
                <a:cs typeface="Arial" panose="020B0604020202020204" pitchFamily="34" charset="0"/>
              </a:rPr>
              <a:t>es la prioridad. Donde las personas, sin distinción de raza, religión, política o condición social sean los destinatarios de las políticas del gobierno local.</a:t>
            </a:r>
          </a:p>
          <a:p>
            <a:pPr algn="just">
              <a:defRPr/>
            </a:pPr>
            <a:endParaRPr lang="es-CO" dirty="0">
              <a:latin typeface="Arial" panose="020B0604020202020204" pitchFamily="34" charset="0"/>
              <a:cs typeface="Arial" panose="020B0604020202020204" pitchFamily="34" charset="0"/>
            </a:endParaRPr>
          </a:p>
          <a:p>
            <a:pPr algn="just">
              <a:defRPr/>
            </a:pPr>
            <a:r>
              <a:rPr lang="es-CO" dirty="0">
                <a:latin typeface="Arial" panose="020B0604020202020204" pitchFamily="34" charset="0"/>
                <a:cs typeface="Arial" panose="020B0604020202020204" pitchFamily="34" charset="0"/>
              </a:rPr>
              <a:t>La movilidad vista desde el parque automotor o vehicular.</a:t>
            </a:r>
          </a:p>
          <a:p>
            <a:pPr marL="514350" indent="-514350" algn="just">
              <a:buFontTx/>
              <a:buAutoNum type="arabicPeriod"/>
              <a:defRPr/>
            </a:pPr>
            <a:endParaRPr lang="es-CO" dirty="0">
              <a:latin typeface="Arial" panose="020B0604020202020204" pitchFamily="34" charset="0"/>
              <a:cs typeface="Arial" panose="020B0604020202020204" pitchFamily="34" charset="0"/>
            </a:endParaRPr>
          </a:p>
          <a:p>
            <a:pPr algn="just">
              <a:defRPr/>
            </a:pPr>
            <a:r>
              <a:rPr lang="es-CO" dirty="0">
                <a:latin typeface="Arial" panose="020B0604020202020204" pitchFamily="34" charset="0"/>
                <a:cs typeface="Arial" panose="020B0604020202020204" pitchFamily="34" charset="0"/>
              </a:rPr>
              <a:t>Desde el peatón, desde el hombre y la mujer que usan la calle.</a:t>
            </a:r>
          </a:p>
          <a:p>
            <a:pPr algn="ctr">
              <a:defRPr/>
            </a:pPr>
            <a:endParaRPr lang="es-CO" dirty="0">
              <a:solidFill>
                <a:srgbClr val="FF0000"/>
              </a:solidFill>
              <a:latin typeface="Arial" panose="020B0604020202020204" pitchFamily="34" charset="0"/>
              <a:cs typeface="Arial" panose="020B0604020202020204" pitchFamily="34" charset="0"/>
            </a:endParaRPr>
          </a:p>
        </p:txBody>
      </p:sp>
      <p:sp>
        <p:nvSpPr>
          <p:cNvPr id="7" name="Rectángulo 6"/>
          <p:cNvSpPr/>
          <p:nvPr/>
        </p:nvSpPr>
        <p:spPr>
          <a:xfrm>
            <a:off x="4967414" y="2193686"/>
            <a:ext cx="6602286" cy="1200329"/>
          </a:xfrm>
          <a:prstGeom prst="rect">
            <a:avLst/>
          </a:prstGeom>
        </p:spPr>
        <p:txBody>
          <a:bodyPr wrap="square">
            <a:spAutoFit/>
          </a:bodyPr>
          <a:lstStyle/>
          <a:p>
            <a:pPr algn="just">
              <a:defRPr/>
            </a:pPr>
            <a:r>
              <a:rPr lang="es-CO" dirty="0" smtClean="0">
                <a:latin typeface="Arial" panose="020B0604020202020204" pitchFamily="34" charset="0"/>
                <a:cs typeface="Arial" panose="020B0604020202020204" pitchFamily="34" charset="0"/>
              </a:rPr>
              <a:t>La </a:t>
            </a:r>
            <a:r>
              <a:rPr lang="es-CO" dirty="0">
                <a:latin typeface="Arial" panose="020B0604020202020204" pitchFamily="34" charset="0"/>
                <a:cs typeface="Arial" panose="020B0604020202020204" pitchFamily="34" charset="0"/>
              </a:rPr>
              <a:t>movilidad pensada desde el ser humano, los peatones, los conductores y  todo aquel que  transite por la vía.</a:t>
            </a:r>
          </a:p>
          <a:p>
            <a:pPr algn="just">
              <a:defRPr/>
            </a:pPr>
            <a:r>
              <a:rPr lang="es-CO" dirty="0">
                <a:latin typeface="Arial" panose="020B0604020202020204" pitchFamily="34" charset="0"/>
                <a:cs typeface="Arial" panose="020B0604020202020204" pitchFamily="34" charset="0"/>
              </a:rPr>
              <a:t>Es la defensa por el derecho a la vida, a la Seguridad Humana en la vía.</a:t>
            </a:r>
          </a:p>
        </p:txBody>
      </p:sp>
      <p:pic>
        <p:nvPicPr>
          <p:cNvPr id="9" name="Imagen 8"/>
          <p:cNvPicPr>
            <a:picLocks noChangeAspect="1"/>
          </p:cNvPicPr>
          <p:nvPr/>
        </p:nvPicPr>
        <p:blipFill>
          <a:blip r:embed="rId10"/>
          <a:stretch>
            <a:fillRect/>
          </a:stretch>
        </p:blipFill>
        <p:spPr>
          <a:xfrm>
            <a:off x="5078870" y="1885251"/>
            <a:ext cx="2136026" cy="254806"/>
          </a:xfrm>
          <a:prstGeom prst="rect">
            <a:avLst/>
          </a:prstGeom>
        </p:spPr>
      </p:pic>
      <p:pic>
        <p:nvPicPr>
          <p:cNvPr id="13"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2000"/>
                    </a14:imgEffect>
                    <a14:imgEffect>
                      <a14:brightnessContrast bright="31000" contrast="-33000"/>
                    </a14:imgEffect>
                  </a14:imgLayer>
                </a14:imgProps>
              </a:ext>
              <a:ext uri="{28A0092B-C50C-407E-A947-70E740481C1C}">
                <a14:useLocalDpi xmlns:a14="http://schemas.microsoft.com/office/drawing/2010/main" val="0"/>
              </a:ext>
            </a:extLst>
          </a:blip>
          <a:srcRect l="11763" t="33263" r="44421" b="13107"/>
          <a:stretch>
            <a:fillRect/>
          </a:stretch>
        </p:blipFill>
        <p:spPr bwMode="auto">
          <a:xfrm>
            <a:off x="4967414" y="3493272"/>
            <a:ext cx="2938153" cy="20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8508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4" name="Imagen 3"/>
          <p:cNvPicPr>
            <a:picLocks noChangeAspect="1"/>
          </p:cNvPicPr>
          <p:nvPr/>
        </p:nvPicPr>
        <p:blipFill>
          <a:blip r:embed="rId6"/>
          <a:stretch>
            <a:fillRect/>
          </a:stretch>
        </p:blipFill>
        <p:spPr>
          <a:xfrm>
            <a:off x="1912985" y="794556"/>
            <a:ext cx="2391729" cy="478560"/>
          </a:xfrm>
          <a:prstGeom prst="rect">
            <a:avLst/>
          </a:prstGeom>
        </p:spPr>
      </p:pic>
      <p:sp>
        <p:nvSpPr>
          <p:cNvPr id="15" name="4 Rectángulo"/>
          <p:cNvSpPr>
            <a:spLocks noChangeArrowheads="1"/>
          </p:cNvSpPr>
          <p:nvPr/>
        </p:nvSpPr>
        <p:spPr bwMode="auto">
          <a:xfrm>
            <a:off x="2747571" y="2032753"/>
            <a:ext cx="6985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sz="2000" dirty="0">
                <a:latin typeface="Arial" panose="020B0604020202020204" pitchFamily="34" charset="0"/>
                <a:cs typeface="Arial" panose="020B0604020202020204" pitchFamily="34" charset="0"/>
              </a:rPr>
              <a:t>Porque </a:t>
            </a:r>
            <a:r>
              <a:rPr lang="es-CO" sz="2000" b="1" i="1" dirty="0">
                <a:latin typeface="Arial" panose="020B0604020202020204" pitchFamily="34" charset="0"/>
                <a:cs typeface="Arial" panose="020B0604020202020204" pitchFamily="34" charset="0"/>
              </a:rPr>
              <a:t>LOS PEATONES </a:t>
            </a:r>
            <a:r>
              <a:rPr lang="es-CO" sz="2000" dirty="0">
                <a:latin typeface="Arial" panose="020B0604020202020204" pitchFamily="34" charset="0"/>
                <a:cs typeface="Arial" panose="020B0604020202020204" pitchFamily="34" charset="0"/>
              </a:rPr>
              <a:t> siente que el flujo automotor lo puede devorar de sorpresa, sin piedad, ni protección alguna.</a:t>
            </a:r>
          </a:p>
          <a:p>
            <a:endParaRPr lang="es-CO" sz="2000" dirty="0">
              <a:latin typeface="Arial" panose="020B0604020202020204" pitchFamily="34" charset="0"/>
              <a:cs typeface="Arial" panose="020B0604020202020204" pitchFamily="34" charset="0"/>
            </a:endParaRPr>
          </a:p>
          <a:p>
            <a:r>
              <a:rPr lang="es-CO" sz="2000" dirty="0">
                <a:latin typeface="Arial" panose="020B0604020202020204" pitchFamily="34" charset="0"/>
                <a:cs typeface="Arial" panose="020B0604020202020204" pitchFamily="34" charset="0"/>
              </a:rPr>
              <a:t>Porque </a:t>
            </a:r>
            <a:r>
              <a:rPr lang="es-CO" sz="2000" b="1" i="1" dirty="0">
                <a:latin typeface="Arial" panose="020B0604020202020204" pitchFamily="34" charset="0"/>
                <a:cs typeface="Arial" panose="020B0604020202020204" pitchFamily="34" charset="0"/>
              </a:rPr>
              <a:t>LOS PEATONES </a:t>
            </a:r>
            <a:r>
              <a:rPr lang="es-CO" sz="2000" dirty="0">
                <a:latin typeface="Arial" panose="020B0604020202020204" pitchFamily="34" charset="0"/>
                <a:cs typeface="Arial" panose="020B0604020202020204" pitchFamily="34" charset="0"/>
              </a:rPr>
              <a:t>ven como los automóviles dominan el espacio y se sienten inerme ante este panorama. </a:t>
            </a:r>
          </a:p>
          <a:p>
            <a:endParaRPr lang="es-CO" sz="2000" dirty="0">
              <a:latin typeface="Arial" panose="020B0604020202020204" pitchFamily="34" charset="0"/>
              <a:cs typeface="Arial" panose="020B0604020202020204" pitchFamily="34" charset="0"/>
            </a:endParaRPr>
          </a:p>
          <a:p>
            <a:r>
              <a:rPr lang="es-CO" sz="2000" dirty="0">
                <a:latin typeface="Arial" panose="020B0604020202020204" pitchFamily="34" charset="0"/>
                <a:cs typeface="Arial" panose="020B0604020202020204" pitchFamily="34" charset="0"/>
              </a:rPr>
              <a:t>Porque </a:t>
            </a:r>
            <a:r>
              <a:rPr lang="es-CO" sz="2000" b="1" i="1" dirty="0">
                <a:latin typeface="Arial" panose="020B0604020202020204" pitchFamily="34" charset="0"/>
                <a:cs typeface="Arial" panose="020B0604020202020204" pitchFamily="34" charset="0"/>
              </a:rPr>
              <a:t>LOS PEATONES  </a:t>
            </a:r>
            <a:r>
              <a:rPr lang="es-CO" sz="2000" dirty="0">
                <a:latin typeface="Arial" panose="020B0604020202020204" pitchFamily="34" charset="0"/>
                <a:cs typeface="Arial" panose="020B0604020202020204" pitchFamily="34" charset="0"/>
              </a:rPr>
              <a:t>están llenos de miedo, violentados por el ruido, la contaminación, la soberbia y la imprudencia de los conductores. </a:t>
            </a:r>
          </a:p>
          <a:p>
            <a:endParaRPr lang="es-CO" sz="2000" dirty="0">
              <a:latin typeface="Arial" panose="020B0604020202020204" pitchFamily="34" charset="0"/>
              <a:cs typeface="Arial" panose="020B0604020202020204" pitchFamily="34" charset="0"/>
            </a:endParaRPr>
          </a:p>
          <a:p>
            <a:r>
              <a:rPr lang="es-CO" sz="2000" dirty="0">
                <a:latin typeface="Arial" panose="020B0604020202020204" pitchFamily="34" charset="0"/>
                <a:cs typeface="Arial" panose="020B0604020202020204" pitchFamily="34" charset="0"/>
              </a:rPr>
              <a:t>Porque </a:t>
            </a:r>
            <a:r>
              <a:rPr lang="es-CO" sz="2000" b="1" i="1" dirty="0">
                <a:latin typeface="Arial" panose="020B0604020202020204" pitchFamily="34" charset="0"/>
                <a:cs typeface="Arial" panose="020B0604020202020204" pitchFamily="34" charset="0"/>
              </a:rPr>
              <a:t>LOS PEATONES  </a:t>
            </a:r>
            <a:r>
              <a:rPr lang="es-CO" sz="2000" dirty="0">
                <a:latin typeface="Arial" panose="020B0604020202020204" pitchFamily="34" charset="0"/>
                <a:cs typeface="Arial" panose="020B0604020202020204" pitchFamily="34" charset="0"/>
              </a:rPr>
              <a:t>padecen la violencia creciente del frenesí de la velocidad de la industria automotriz.</a:t>
            </a:r>
          </a:p>
          <a:p>
            <a:endParaRPr lang="es-CO" sz="2000" dirty="0">
              <a:latin typeface="Arial" panose="020B0604020202020204" pitchFamily="34" charset="0"/>
              <a:cs typeface="Arial" panose="020B0604020202020204" pitchFamily="34" charset="0"/>
            </a:endParaRPr>
          </a:p>
        </p:txBody>
      </p:sp>
      <p:pic>
        <p:nvPicPr>
          <p:cNvPr id="16" name="10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12985" y="2191732"/>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4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12985" y="335505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15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27125" y="463552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16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12985" y="5857395"/>
            <a:ext cx="6477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8"/>
          <a:stretch>
            <a:fillRect/>
          </a:stretch>
        </p:blipFill>
        <p:spPr>
          <a:xfrm>
            <a:off x="1927125" y="1635412"/>
            <a:ext cx="3690989" cy="256305"/>
          </a:xfrm>
          <a:prstGeom prst="rect">
            <a:avLst/>
          </a:prstGeom>
        </p:spPr>
      </p:pic>
    </p:spTree>
    <p:extLst>
      <p:ext uri="{BB962C8B-B14F-4D97-AF65-F5344CB8AC3E}">
        <p14:creationId xmlns:p14="http://schemas.microsoft.com/office/powerpoint/2010/main" val="36781256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0"/>
            <a:ext cx="12285230" cy="6858000"/>
          </a:xfrm>
          <a:prstGeom prst="rect">
            <a:avLst/>
          </a:prstGeom>
        </p:spPr>
      </p:pic>
    </p:spTree>
    <p:extLst>
      <p:ext uri="{BB962C8B-B14F-4D97-AF65-F5344CB8AC3E}">
        <p14:creationId xmlns:p14="http://schemas.microsoft.com/office/powerpoint/2010/main" val="23145287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2" name="Imagen 1"/>
          <p:cNvPicPr>
            <a:picLocks noChangeAspect="1"/>
          </p:cNvPicPr>
          <p:nvPr/>
        </p:nvPicPr>
        <p:blipFill>
          <a:blip r:embed="rId6"/>
          <a:stretch>
            <a:fillRect/>
          </a:stretch>
        </p:blipFill>
        <p:spPr>
          <a:xfrm>
            <a:off x="2018732" y="871767"/>
            <a:ext cx="4369005" cy="376916"/>
          </a:xfrm>
          <a:prstGeom prst="rect">
            <a:avLst/>
          </a:prstGeom>
        </p:spPr>
      </p:pic>
      <p:pic>
        <p:nvPicPr>
          <p:cNvPr id="5" name="Imagen 4"/>
          <p:cNvPicPr>
            <a:picLocks noChangeAspect="1"/>
          </p:cNvPicPr>
          <p:nvPr/>
        </p:nvPicPr>
        <p:blipFill>
          <a:blip r:embed="rId7"/>
          <a:stretch>
            <a:fillRect/>
          </a:stretch>
        </p:blipFill>
        <p:spPr>
          <a:xfrm>
            <a:off x="2018732" y="1493397"/>
            <a:ext cx="7691324" cy="336770"/>
          </a:xfrm>
          <a:prstGeom prst="rect">
            <a:avLst/>
          </a:prstGeom>
        </p:spPr>
      </p:pic>
      <p:sp>
        <p:nvSpPr>
          <p:cNvPr id="14" name="1 CuadroTexto"/>
          <p:cNvSpPr txBox="1">
            <a:spLocks noChangeArrowheads="1"/>
          </p:cNvSpPr>
          <p:nvPr/>
        </p:nvSpPr>
        <p:spPr bwMode="auto">
          <a:xfrm>
            <a:off x="827088" y="2349500"/>
            <a:ext cx="8031162"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1450" indent="-171450">
              <a:buFont typeface="Arial"/>
              <a:buChar char="•"/>
            </a:pPr>
            <a:r>
              <a:rPr lang="es-CO" sz="1200" dirty="0">
                <a:latin typeface="Arial" panose="020B0604020202020204" pitchFamily="34" charset="0"/>
                <a:cs typeface="Arial" panose="020B0604020202020204" pitchFamily="34" charset="0"/>
              </a:rPr>
              <a:t>Un pacto por la vida en la vía.</a:t>
            </a:r>
          </a:p>
          <a:p>
            <a:pPr marL="171450" indent="-171450">
              <a:buFont typeface="Arial"/>
              <a:buChar char="•"/>
            </a:pPr>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Un pacto que inicia desde el productor de motos,  los almacenes de venta, los conductores, los peatones y todo aquel que transite por la vía.</a:t>
            </a:r>
          </a:p>
          <a:p>
            <a:pPr marL="171450" indent="-171450">
              <a:buFont typeface="Arial"/>
              <a:buChar char="•"/>
            </a:pPr>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Un pacto integral que tiene por  convicción  </a:t>
            </a:r>
            <a:r>
              <a:rPr lang="es-CO" sz="1200" dirty="0" smtClean="0">
                <a:latin typeface="Arial" panose="020B0604020202020204" pitchFamily="34" charset="0"/>
                <a:cs typeface="Arial" panose="020B0604020202020204" pitchFamily="34" charset="0"/>
              </a:rPr>
              <a:t>que </a:t>
            </a:r>
            <a:r>
              <a:rPr lang="es-CO" sz="1200" b="1" i="1" dirty="0" smtClean="0">
                <a:latin typeface="Arial" panose="020B0604020202020204" pitchFamily="34" charset="0"/>
                <a:cs typeface="Arial" panose="020B0604020202020204" pitchFamily="34" charset="0"/>
              </a:rPr>
              <a:t>SI ES POSIBLE</a:t>
            </a:r>
            <a:r>
              <a:rPr lang="es-CO" sz="1200" dirty="0" smtClean="0">
                <a:solidFill>
                  <a:srgbClr val="FF0000"/>
                </a:solidFill>
                <a:latin typeface="Arial" panose="020B0604020202020204" pitchFamily="34" charset="0"/>
                <a:cs typeface="Arial" panose="020B0604020202020204" pitchFamily="34" charset="0"/>
              </a:rPr>
              <a:t>,</a:t>
            </a:r>
            <a:r>
              <a:rPr lang="es-CO" sz="1200" dirty="0" smtClean="0">
                <a:latin typeface="Arial" panose="020B0604020202020204" pitchFamily="34" charset="0"/>
                <a:cs typeface="Arial" panose="020B0604020202020204" pitchFamily="34" charset="0"/>
              </a:rPr>
              <a:t> </a:t>
            </a:r>
            <a:r>
              <a:rPr lang="es-CO" sz="1200" dirty="0">
                <a:latin typeface="Arial" panose="020B0604020202020204" pitchFamily="34" charset="0"/>
                <a:cs typeface="Arial" panose="020B0604020202020204" pitchFamily="34" charset="0"/>
              </a:rPr>
              <a:t>convivir en la calle.</a:t>
            </a:r>
          </a:p>
          <a:p>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Un pacto que nos invita a pensar, actuar y sentir sobre la importancia de la vida en  vía. </a:t>
            </a:r>
          </a:p>
          <a:p>
            <a:pPr marL="171450" indent="-171450">
              <a:buFont typeface="Arial"/>
              <a:buChar char="•"/>
            </a:pPr>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Un pacto para activar el  </a:t>
            </a:r>
            <a:r>
              <a:rPr lang="es-CO" sz="1200" b="1" i="1" dirty="0">
                <a:latin typeface="Arial" panose="020B0604020202020204" pitchFamily="34" charset="0"/>
                <a:cs typeface="Arial" panose="020B0604020202020204" pitchFamily="34" charset="0"/>
              </a:rPr>
              <a:t>SENTIDO COMUN </a:t>
            </a:r>
            <a:r>
              <a:rPr lang="es-CO" sz="1200" dirty="0">
                <a:latin typeface="Arial" panose="020B0604020202020204" pitchFamily="34" charset="0"/>
                <a:cs typeface="Arial" panose="020B0604020202020204" pitchFamily="34" charset="0"/>
              </a:rPr>
              <a:t>desde el mismo instante en que se transita por una vía.</a:t>
            </a:r>
          </a:p>
          <a:p>
            <a:pPr marL="171450" indent="-171450">
              <a:buFont typeface="Arial"/>
              <a:buChar char="•"/>
            </a:pPr>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Un pacto que supone una revolución personal, un cambio de hábitos desde el fondo de la persona.</a:t>
            </a:r>
          </a:p>
          <a:p>
            <a:pPr marL="171450" indent="-171450">
              <a:buFont typeface="Arial"/>
              <a:buChar char="•"/>
            </a:pPr>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Un pacto desde una nueva </a:t>
            </a:r>
            <a:r>
              <a:rPr lang="es-CO" sz="1200" b="1" i="1" dirty="0">
                <a:latin typeface="Arial" panose="020B0604020202020204" pitchFamily="34" charset="0"/>
                <a:cs typeface="Arial" panose="020B0604020202020204" pitchFamily="34" charset="0"/>
              </a:rPr>
              <a:t>CULTURA CIUDADANA </a:t>
            </a:r>
            <a:r>
              <a:rPr lang="es-CO" sz="1200" dirty="0">
                <a:latin typeface="Arial" panose="020B0604020202020204" pitchFamily="34" charset="0"/>
                <a:cs typeface="Arial" panose="020B0604020202020204" pitchFamily="34" charset="0"/>
              </a:rPr>
              <a:t>como eje vital para andar sin temor y con amor por la vía.</a:t>
            </a:r>
          </a:p>
          <a:p>
            <a:pPr marL="171450" indent="-171450">
              <a:buFont typeface="Arial"/>
              <a:buChar char="•"/>
            </a:pPr>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Es un pacto entre ciudadanos  para cuidarnos unos a otros y cuidar la ciudad.</a:t>
            </a:r>
          </a:p>
          <a:p>
            <a:pPr marL="171450" indent="-171450">
              <a:buFont typeface="Arial"/>
              <a:buChar char="•"/>
            </a:pPr>
            <a:endParaRPr lang="es-CO" sz="1200" dirty="0">
              <a:latin typeface="Arial" panose="020B0604020202020204" pitchFamily="34" charset="0"/>
              <a:cs typeface="Arial" panose="020B0604020202020204" pitchFamily="34" charset="0"/>
            </a:endParaRPr>
          </a:p>
          <a:p>
            <a:pPr marL="171450" indent="-171450">
              <a:buFont typeface="Arial"/>
              <a:buChar char="•"/>
            </a:pPr>
            <a:r>
              <a:rPr lang="es-CO" sz="1200" dirty="0">
                <a:latin typeface="Arial" panose="020B0604020202020204" pitchFamily="34" charset="0"/>
                <a:cs typeface="Arial" panose="020B0604020202020204" pitchFamily="34" charset="0"/>
              </a:rPr>
              <a:t>Un pacto que hace de la educación y la participación de todos, la garantía de su efectividad.</a:t>
            </a:r>
          </a:p>
          <a:p>
            <a:pPr marL="171450" indent="-171450">
              <a:buFont typeface="Arial"/>
              <a:buChar char="•"/>
            </a:pPr>
            <a:endParaRPr lang="es-CO" sz="1200" dirty="0">
              <a:latin typeface="Arial" panose="020B0604020202020204" pitchFamily="34" charset="0"/>
              <a:cs typeface="Arial" panose="020B0604020202020204" pitchFamily="34" charset="0"/>
            </a:endParaRPr>
          </a:p>
          <a:p>
            <a:r>
              <a:rPr lang="es-CO"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52833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8" name="2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7825"/>
            <a:ext cx="5665788"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7"/>
          <p:cNvPicPr>
            <a:picLocks noChangeAspect="1"/>
          </p:cNvPicPr>
          <p:nvPr/>
        </p:nvPicPr>
        <p:blipFill>
          <a:blip r:embed="rId6"/>
          <a:stretch>
            <a:fillRect/>
          </a:stretch>
        </p:blipFill>
        <p:spPr>
          <a:xfrm>
            <a:off x="348733" y="5796463"/>
            <a:ext cx="855370" cy="817574"/>
          </a:xfrm>
          <a:prstGeom prst="rect">
            <a:avLst/>
          </a:prstGeom>
        </p:spPr>
      </p:pic>
      <p:pic>
        <p:nvPicPr>
          <p:cNvPr id="6" name="Imagen 5"/>
          <p:cNvPicPr>
            <a:picLocks noChangeAspect="1"/>
          </p:cNvPicPr>
          <p:nvPr/>
        </p:nvPicPr>
        <p:blipFill>
          <a:blip r:embed="rId7"/>
          <a:stretch>
            <a:fillRect/>
          </a:stretch>
        </p:blipFill>
        <p:spPr>
          <a:xfrm>
            <a:off x="4823954" y="641948"/>
            <a:ext cx="6475142" cy="1578738"/>
          </a:xfrm>
          <a:prstGeom prst="rect">
            <a:avLst/>
          </a:prstGeom>
        </p:spPr>
      </p:pic>
      <p:sp>
        <p:nvSpPr>
          <p:cNvPr id="11" name="1 CuadroTexto"/>
          <p:cNvSpPr txBox="1">
            <a:spLocks noChangeArrowheads="1"/>
          </p:cNvSpPr>
          <p:nvPr/>
        </p:nvSpPr>
        <p:spPr bwMode="auto">
          <a:xfrm>
            <a:off x="4823954" y="2840174"/>
            <a:ext cx="6828115"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2625">
              <a:defRPr sz="2400">
                <a:solidFill>
                  <a:schemeClr val="tx1"/>
                </a:solidFill>
                <a:latin typeface="Arial" charset="0"/>
                <a:ea typeface="ＭＳ Ｐゴシック" charset="0"/>
                <a:cs typeface="ＭＳ Ｐゴシック" charset="0"/>
              </a:defRPr>
            </a:lvl1pPr>
            <a:lvl2pPr marL="742950" indent="-285750" defTabSz="682625">
              <a:defRPr sz="2400">
                <a:solidFill>
                  <a:schemeClr val="tx1"/>
                </a:solidFill>
                <a:latin typeface="Arial" charset="0"/>
                <a:ea typeface="ＭＳ Ｐゴシック" charset="0"/>
              </a:defRPr>
            </a:lvl2pPr>
            <a:lvl3pPr marL="1143000" indent="-228600" defTabSz="682625">
              <a:defRPr sz="2400">
                <a:solidFill>
                  <a:schemeClr val="tx1"/>
                </a:solidFill>
                <a:latin typeface="Arial" charset="0"/>
                <a:ea typeface="ＭＳ Ｐゴシック" charset="0"/>
              </a:defRPr>
            </a:lvl3pPr>
            <a:lvl4pPr marL="1600200" indent="-228600" defTabSz="682625">
              <a:defRPr sz="2400">
                <a:solidFill>
                  <a:schemeClr val="tx1"/>
                </a:solidFill>
                <a:latin typeface="Arial" charset="0"/>
                <a:ea typeface="ＭＳ Ｐゴシック" charset="0"/>
              </a:defRPr>
            </a:lvl4pPr>
            <a:lvl5pPr marL="2057400" indent="-228600" defTabSz="682625">
              <a:defRPr sz="2400">
                <a:solidFill>
                  <a:schemeClr val="tx1"/>
                </a:solidFill>
                <a:latin typeface="Arial" charset="0"/>
                <a:ea typeface="ＭＳ Ｐゴシック" charset="0"/>
              </a:defRPr>
            </a:lvl5pPr>
            <a:lvl6pPr marL="2514600" indent="-228600" defTabSz="6826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826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826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82625"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s-CO" sz="2000" dirty="0">
                <a:latin typeface="Arial" panose="020B0604020202020204" pitchFamily="34" charset="0"/>
                <a:ea typeface="Microsoft YaHei" charset="0"/>
                <a:cs typeface="Arial" panose="020B0604020202020204" pitchFamily="34" charset="0"/>
              </a:rPr>
              <a:t>Diálogos por la Movilidad es una estrategia de participación ciudadana liderada por la Inspección de Tránsito y Transporte de Barrancabermeja -ITTB que busca promover la reflexión, el debate y propuestas de acción entre los actores de la vía sobre la situación de movilidad urbana y seguridad vial del municipio</a:t>
            </a:r>
            <a:r>
              <a:rPr lang="es-CO" sz="2000" dirty="0">
                <a:latin typeface="Arial" panose="020B0604020202020204" pitchFamily="34" charset="0"/>
                <a:ea typeface="Adobe Fan Heiti Std B" charset="0"/>
                <a:cs typeface="Arial" panose="020B0604020202020204" pitchFamily="34" charset="0"/>
              </a:rPr>
              <a:t>.</a:t>
            </a:r>
          </a:p>
          <a:p>
            <a:endParaRPr lang="es-CO" sz="2200" dirty="0">
              <a:latin typeface="Arial" panose="020B0604020202020204" pitchFamily="34" charset="0"/>
              <a:ea typeface="Adobe Fan Heiti Std B" charset="0"/>
              <a:cs typeface="Arial" panose="020B0604020202020204" pitchFamily="34" charset="0"/>
            </a:endParaRPr>
          </a:p>
        </p:txBody>
      </p:sp>
    </p:spTree>
    <p:extLst>
      <p:ext uri="{BB962C8B-B14F-4D97-AF65-F5344CB8AC3E}">
        <p14:creationId xmlns:p14="http://schemas.microsoft.com/office/powerpoint/2010/main" val="11221565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692480" y="675823"/>
            <a:ext cx="855370" cy="817574"/>
          </a:xfrm>
          <a:prstGeom prst="rect">
            <a:avLst/>
          </a:prstGeom>
        </p:spPr>
      </p:pic>
      <p:pic>
        <p:nvPicPr>
          <p:cNvPr id="8" name="4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3460" y="1666749"/>
            <a:ext cx="69691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7"/>
          <a:stretch>
            <a:fillRect/>
          </a:stretch>
        </p:blipFill>
        <p:spPr>
          <a:xfrm>
            <a:off x="2184690" y="828909"/>
            <a:ext cx="3223333" cy="485143"/>
          </a:xfrm>
          <a:prstGeom prst="rect">
            <a:avLst/>
          </a:prstGeom>
        </p:spPr>
      </p:pic>
    </p:spTree>
    <p:extLst>
      <p:ext uri="{BB962C8B-B14F-4D97-AF65-F5344CB8AC3E}">
        <p14:creationId xmlns:p14="http://schemas.microsoft.com/office/powerpoint/2010/main" val="42377732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sp>
        <p:nvSpPr>
          <p:cNvPr id="9" name="8 Rectángulo"/>
          <p:cNvSpPr>
            <a:spLocks noChangeArrowheads="1"/>
          </p:cNvSpPr>
          <p:nvPr/>
        </p:nvSpPr>
        <p:spPr bwMode="auto">
          <a:xfrm>
            <a:off x="4708026" y="2596130"/>
            <a:ext cx="6473779"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dirty="0">
                <a:solidFill>
                  <a:srgbClr val="000000"/>
                </a:solidFill>
                <a:latin typeface="Arial" panose="020B0604020202020204" pitchFamily="34" charset="0"/>
                <a:cs typeface="Arial" panose="020B0604020202020204" pitchFamily="34" charset="0"/>
              </a:rPr>
              <a:t> </a:t>
            </a:r>
            <a:r>
              <a:rPr lang="es-CO" dirty="0">
                <a:solidFill>
                  <a:srgbClr val="000000"/>
                </a:solidFill>
                <a:latin typeface="Arial" panose="020B0604020202020204" pitchFamily="34" charset="0"/>
                <a:ea typeface="Microsoft YaHei" charset="0"/>
                <a:cs typeface="Arial" panose="020B0604020202020204" pitchFamily="34" charset="0"/>
              </a:rPr>
              <a:t>A través de una metodología conversacional, los actores de la vía disponen de un escenario para que debatan, expresen y propongan acciones acerca de las situaciones problemas de movilidad urbana y seguridad vial .</a:t>
            </a:r>
          </a:p>
          <a:p>
            <a:pPr algn="just"/>
            <a:endParaRPr lang="es-CO" dirty="0">
              <a:solidFill>
                <a:srgbClr val="000000"/>
              </a:solidFill>
              <a:latin typeface="Arial" panose="020B0604020202020204" pitchFamily="34" charset="0"/>
              <a:ea typeface="Microsoft YaHei" charset="0"/>
              <a:cs typeface="Arial" panose="020B0604020202020204" pitchFamily="34" charset="0"/>
            </a:endParaRPr>
          </a:p>
          <a:p>
            <a:pPr algn="just"/>
            <a:r>
              <a:rPr lang="es-CO" dirty="0">
                <a:solidFill>
                  <a:srgbClr val="000000"/>
                </a:solidFill>
                <a:latin typeface="Arial" panose="020B0604020202020204" pitchFamily="34" charset="0"/>
                <a:ea typeface="Microsoft YaHei" charset="0"/>
                <a:cs typeface="Arial" panose="020B0604020202020204" pitchFamily="34" charset="0"/>
              </a:rPr>
              <a:t>Al  final de cada diálogo, los actores viales establecerán acuerdos que a manera de pactos guiarán los compromisos del  grupo.</a:t>
            </a:r>
          </a:p>
        </p:txBody>
      </p:sp>
      <p:pic>
        <p:nvPicPr>
          <p:cNvPr id="12" name="6 Imagen"/>
          <p:cNvPicPr>
            <a:picLocks noChangeAspect="1"/>
          </p:cNvPicPr>
          <p:nvPr/>
        </p:nvPicPr>
        <p:blipFill>
          <a:blip r:embed="rId5">
            <a:extLst>
              <a:ext uri="{28A0092B-C50C-407E-A947-70E740481C1C}">
                <a14:useLocalDpi xmlns:a14="http://schemas.microsoft.com/office/drawing/2010/main" val="0"/>
              </a:ext>
            </a:extLst>
          </a:blip>
          <a:srcRect l="7800"/>
          <a:stretch>
            <a:fillRect/>
          </a:stretch>
        </p:blipFill>
        <p:spPr bwMode="auto">
          <a:xfrm>
            <a:off x="0" y="619125"/>
            <a:ext cx="54229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7"/>
          <p:cNvPicPr>
            <a:picLocks noChangeAspect="1"/>
          </p:cNvPicPr>
          <p:nvPr/>
        </p:nvPicPr>
        <p:blipFill>
          <a:blip r:embed="rId6"/>
          <a:stretch>
            <a:fillRect/>
          </a:stretch>
        </p:blipFill>
        <p:spPr>
          <a:xfrm>
            <a:off x="348733" y="5796463"/>
            <a:ext cx="855370" cy="817574"/>
          </a:xfrm>
          <a:prstGeom prst="rect">
            <a:avLst/>
          </a:prstGeom>
        </p:spPr>
      </p:pic>
      <p:pic>
        <p:nvPicPr>
          <p:cNvPr id="4" name="Imagen 3"/>
          <p:cNvPicPr>
            <a:picLocks noChangeAspect="1"/>
          </p:cNvPicPr>
          <p:nvPr/>
        </p:nvPicPr>
        <p:blipFill>
          <a:blip r:embed="rId7"/>
          <a:stretch>
            <a:fillRect/>
          </a:stretch>
        </p:blipFill>
        <p:spPr>
          <a:xfrm>
            <a:off x="4793913" y="693581"/>
            <a:ext cx="6387892" cy="1252227"/>
          </a:xfrm>
          <a:prstGeom prst="rect">
            <a:avLst/>
          </a:prstGeom>
        </p:spPr>
      </p:pic>
    </p:spTree>
    <p:extLst>
      <p:ext uri="{BB962C8B-B14F-4D97-AF65-F5344CB8AC3E}">
        <p14:creationId xmlns:p14="http://schemas.microsoft.com/office/powerpoint/2010/main" val="70744273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4" y="4487641"/>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14" name="3 Imagen"/>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6053"/>
                    </a14:imgEffect>
                    <a14:imgEffect>
                      <a14:saturation sat="195000"/>
                    </a14:imgEffect>
                  </a14:imgLayer>
                </a14:imgProps>
              </a:ext>
              <a:ext uri="{28A0092B-C50C-407E-A947-70E740481C1C}">
                <a14:useLocalDpi xmlns:a14="http://schemas.microsoft.com/office/drawing/2010/main" val="0"/>
              </a:ext>
            </a:extLst>
          </a:blip>
          <a:stretch>
            <a:fillRect/>
          </a:stretch>
        </p:blipFill>
        <p:spPr>
          <a:xfrm>
            <a:off x="2499623" y="1589936"/>
            <a:ext cx="7272493" cy="4771814"/>
          </a:xfrm>
          <a:prstGeom prst="rect">
            <a:avLst/>
          </a:prstGeom>
        </p:spPr>
      </p:pic>
      <p:pic>
        <p:nvPicPr>
          <p:cNvPr id="5" name="Imagen 4"/>
          <p:cNvPicPr>
            <a:picLocks noChangeAspect="1"/>
          </p:cNvPicPr>
          <p:nvPr/>
        </p:nvPicPr>
        <p:blipFill>
          <a:blip r:embed="rId8"/>
          <a:stretch>
            <a:fillRect/>
          </a:stretch>
        </p:blipFill>
        <p:spPr>
          <a:xfrm>
            <a:off x="3086217" y="569972"/>
            <a:ext cx="5788081" cy="487791"/>
          </a:xfrm>
          <a:prstGeom prst="rect">
            <a:avLst/>
          </a:prstGeom>
        </p:spPr>
      </p:pic>
    </p:spTree>
    <p:extLst>
      <p:ext uri="{BB962C8B-B14F-4D97-AF65-F5344CB8AC3E}">
        <p14:creationId xmlns:p14="http://schemas.microsoft.com/office/powerpoint/2010/main" val="13105284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5" y="4486339"/>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47934" y="813867"/>
            <a:ext cx="5788081" cy="487791"/>
          </a:xfrm>
          <a:prstGeom prst="rect">
            <a:avLst/>
          </a:prstGeom>
        </p:spPr>
      </p:pic>
      <p:pic>
        <p:nvPicPr>
          <p:cNvPr id="7"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3865" y="390219"/>
            <a:ext cx="126047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6 Imagen"/>
          <p:cNvPicPr>
            <a:picLocks noChangeAspect="1"/>
          </p:cNvPicPr>
          <p:nvPr/>
        </p:nvPicPr>
        <p:blipFill rotWithShape="1">
          <a:blip r:embed="rId8">
            <a:extLst>
              <a:ext uri="{28A0092B-C50C-407E-A947-70E740481C1C}">
                <a14:useLocalDpi xmlns:a14="http://schemas.microsoft.com/office/drawing/2010/main" val="0"/>
              </a:ext>
            </a:extLst>
          </a:blip>
          <a:srcRect t="33810"/>
          <a:stretch/>
        </p:blipFill>
        <p:spPr bwMode="auto">
          <a:xfrm>
            <a:off x="1539361" y="2187984"/>
            <a:ext cx="4068695" cy="179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3"/>
          <p:cNvPicPr>
            <a:picLocks noChangeAspect="1"/>
          </p:cNvPicPr>
          <p:nvPr/>
        </p:nvPicPr>
        <p:blipFill rotWithShape="1">
          <a:blip r:embed="rId9">
            <a:extLst>
              <a:ext uri="{28A0092B-C50C-407E-A947-70E740481C1C}">
                <a14:useLocalDpi xmlns:a14="http://schemas.microsoft.com/office/drawing/2010/main" val="0"/>
              </a:ext>
            </a:extLst>
          </a:blip>
          <a:srcRect t="35395"/>
          <a:stretch/>
        </p:blipFill>
        <p:spPr bwMode="auto">
          <a:xfrm>
            <a:off x="1569147" y="4197771"/>
            <a:ext cx="4025846" cy="173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6016768" y="2065610"/>
            <a:ext cx="4789715" cy="923330"/>
          </a:xfrm>
          <a:prstGeom prst="rect">
            <a:avLst/>
          </a:prstGeom>
        </p:spPr>
        <p:txBody>
          <a:bodyPr wrap="square">
            <a:spAutoFit/>
          </a:bodyPr>
          <a:lstStyle/>
          <a:p>
            <a:r>
              <a:rPr lang="es-ES_tradnl" dirty="0">
                <a:solidFill>
                  <a:srgbClr val="000000"/>
                </a:solidFill>
                <a:latin typeface="Arial" panose="020B0604020202020204" pitchFamily="34" charset="0"/>
                <a:ea typeface="Microsoft YaHei" charset="0"/>
                <a:cs typeface="Arial" panose="020B0604020202020204" pitchFamily="34" charset="0"/>
              </a:rPr>
              <a:t>PLANIFICADORES- SECTOR PÚBLICO Y PRIVADO: </a:t>
            </a:r>
          </a:p>
          <a:p>
            <a:r>
              <a:rPr lang="es-ES_tradnl" dirty="0">
                <a:solidFill>
                  <a:srgbClr val="000000"/>
                </a:solidFill>
                <a:latin typeface="Arial" panose="020B0604020202020204" pitchFamily="34" charset="0"/>
                <a:ea typeface="Microsoft YaHei" charset="0"/>
                <a:cs typeface="Arial" panose="020B0604020202020204" pitchFamily="34" charset="0"/>
              </a:rPr>
              <a:t>Miércoles 15 de junio</a:t>
            </a:r>
          </a:p>
        </p:txBody>
      </p:sp>
      <p:pic>
        <p:nvPicPr>
          <p:cNvPr id="6" name="Imagen 5"/>
          <p:cNvPicPr>
            <a:picLocks noChangeAspect="1"/>
          </p:cNvPicPr>
          <p:nvPr/>
        </p:nvPicPr>
        <p:blipFill>
          <a:blip r:embed="rId10"/>
          <a:stretch>
            <a:fillRect/>
          </a:stretch>
        </p:blipFill>
        <p:spPr>
          <a:xfrm>
            <a:off x="6092640" y="1517721"/>
            <a:ext cx="2043375" cy="429048"/>
          </a:xfrm>
          <a:prstGeom prst="rect">
            <a:avLst/>
          </a:prstGeom>
        </p:spPr>
      </p:pic>
      <p:sp>
        <p:nvSpPr>
          <p:cNvPr id="15" name="4 Rectángulo"/>
          <p:cNvSpPr>
            <a:spLocks noChangeArrowheads="1"/>
          </p:cNvSpPr>
          <p:nvPr/>
        </p:nvSpPr>
        <p:spPr bwMode="auto">
          <a:xfrm>
            <a:off x="6016768" y="3172775"/>
            <a:ext cx="40941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sz="2000" dirty="0">
                <a:solidFill>
                  <a:srgbClr val="000000"/>
                </a:solidFill>
                <a:latin typeface="Arial" panose="020B0604020202020204" pitchFamily="34" charset="0"/>
                <a:ea typeface="Microsoft YaHei" charset="0"/>
                <a:cs typeface="Arial" panose="020B0604020202020204" pitchFamily="34" charset="0"/>
              </a:rPr>
              <a:t>Planeación Municipal</a:t>
            </a:r>
            <a:endParaRPr lang="es-CO" sz="2000" dirty="0">
              <a:solidFill>
                <a:srgbClr val="000000"/>
              </a:solidFill>
              <a:latin typeface="Arial" panose="020B0604020202020204" pitchFamily="34" charset="0"/>
              <a:ea typeface="Microsoft YaHei" charset="0"/>
              <a:cs typeface="Arial" panose="020B0604020202020204" pitchFamily="34" charset="0"/>
            </a:endParaRPr>
          </a:p>
          <a:p>
            <a:r>
              <a:rPr lang="es-ES_tradnl" sz="2000" dirty="0">
                <a:solidFill>
                  <a:srgbClr val="000000"/>
                </a:solidFill>
                <a:latin typeface="Arial" panose="020B0604020202020204" pitchFamily="34" charset="0"/>
                <a:ea typeface="Microsoft YaHei" charset="0"/>
                <a:cs typeface="Arial" panose="020B0604020202020204" pitchFamily="34" charset="0"/>
              </a:rPr>
              <a:t>Secretaría de Gobierno Ornato y Espacio Público</a:t>
            </a:r>
            <a:endParaRPr lang="es-CO" sz="2000" dirty="0">
              <a:solidFill>
                <a:srgbClr val="000000"/>
              </a:solidFill>
              <a:latin typeface="Arial" panose="020B0604020202020204" pitchFamily="34" charset="0"/>
              <a:ea typeface="Microsoft YaHei" charset="0"/>
              <a:cs typeface="Arial" panose="020B0604020202020204" pitchFamily="34" charset="0"/>
            </a:endParaRPr>
          </a:p>
          <a:p>
            <a:r>
              <a:rPr lang="es-ES_tradnl" sz="2000" dirty="0">
                <a:solidFill>
                  <a:srgbClr val="000000"/>
                </a:solidFill>
                <a:latin typeface="Arial" panose="020B0604020202020204" pitchFamily="34" charset="0"/>
                <a:ea typeface="Microsoft YaHei" charset="0"/>
                <a:cs typeface="Arial" panose="020B0604020202020204" pitchFamily="34" charset="0"/>
              </a:rPr>
              <a:t>INDERBA</a:t>
            </a:r>
            <a:endParaRPr lang="es-CO" sz="2000" dirty="0">
              <a:solidFill>
                <a:srgbClr val="000000"/>
              </a:solidFill>
              <a:latin typeface="Arial" panose="020B0604020202020204" pitchFamily="34" charset="0"/>
              <a:ea typeface="Microsoft YaHei" charset="0"/>
              <a:cs typeface="Arial" panose="020B0604020202020204" pitchFamily="34" charset="0"/>
            </a:endParaRPr>
          </a:p>
          <a:p>
            <a:r>
              <a:rPr lang="es-ES_tradnl" sz="2000" dirty="0">
                <a:solidFill>
                  <a:srgbClr val="000000"/>
                </a:solidFill>
                <a:latin typeface="Arial" panose="020B0604020202020204" pitchFamily="34" charset="0"/>
                <a:ea typeface="Microsoft YaHei" charset="0"/>
                <a:cs typeface="Arial" panose="020B0604020202020204" pitchFamily="34" charset="0"/>
              </a:rPr>
              <a:t>Sociedad Colombiana de Arquitectos</a:t>
            </a:r>
            <a:endParaRPr lang="es-CO" sz="2000" dirty="0">
              <a:solidFill>
                <a:srgbClr val="000000"/>
              </a:solidFill>
              <a:latin typeface="Arial" panose="020B0604020202020204" pitchFamily="34" charset="0"/>
              <a:ea typeface="Microsoft YaHei" charset="0"/>
              <a:cs typeface="Arial" panose="020B0604020202020204" pitchFamily="34" charset="0"/>
            </a:endParaRPr>
          </a:p>
          <a:p>
            <a:r>
              <a:rPr lang="es-ES_tradnl" sz="2000" dirty="0">
                <a:solidFill>
                  <a:srgbClr val="000000"/>
                </a:solidFill>
                <a:latin typeface="Arial" panose="020B0604020202020204" pitchFamily="34" charset="0"/>
                <a:ea typeface="Microsoft YaHei" charset="0"/>
                <a:cs typeface="Arial" panose="020B0604020202020204" pitchFamily="34" charset="0"/>
              </a:rPr>
              <a:t>Infraestructura</a:t>
            </a:r>
            <a:endParaRPr lang="es-CO" sz="2000" dirty="0">
              <a:solidFill>
                <a:srgbClr val="000000"/>
              </a:solidFill>
              <a:latin typeface="Arial" panose="020B0604020202020204" pitchFamily="34" charset="0"/>
              <a:ea typeface="Microsoft YaHei" charset="0"/>
              <a:cs typeface="Arial" panose="020B0604020202020204" pitchFamily="34" charset="0"/>
            </a:endParaRPr>
          </a:p>
          <a:p>
            <a:r>
              <a:rPr lang="es-ES_tradnl" sz="2000" dirty="0">
                <a:solidFill>
                  <a:srgbClr val="000000"/>
                </a:solidFill>
                <a:latin typeface="Arial" panose="020B0604020202020204" pitchFamily="34" charset="0"/>
                <a:ea typeface="Microsoft YaHei" charset="0"/>
                <a:cs typeface="Arial" panose="020B0604020202020204" pitchFamily="34" charset="0"/>
              </a:rPr>
              <a:t>UNIORIENTE</a:t>
            </a:r>
            <a:endParaRPr lang="es-CO" sz="2000" dirty="0">
              <a:solidFill>
                <a:srgbClr val="000000"/>
              </a:solidFill>
              <a:latin typeface="Arial" panose="020B0604020202020204" pitchFamily="34" charset="0"/>
              <a:ea typeface="Microsoft YaHei" charset="0"/>
              <a:cs typeface="Arial" panose="020B0604020202020204" pitchFamily="34" charset="0"/>
            </a:endParaRPr>
          </a:p>
          <a:p>
            <a:r>
              <a:rPr lang="es-ES_tradnl" sz="2000" dirty="0">
                <a:solidFill>
                  <a:srgbClr val="000000"/>
                </a:solidFill>
                <a:latin typeface="Arial" panose="020B0604020202020204" pitchFamily="34" charset="0"/>
                <a:ea typeface="Microsoft YaHei" charset="0"/>
                <a:cs typeface="Arial" panose="020B0604020202020204" pitchFamily="34" charset="0"/>
              </a:rPr>
              <a:t>ITTB</a:t>
            </a:r>
            <a:endParaRPr lang="es-CO" sz="2000" dirty="0">
              <a:solidFill>
                <a:srgbClr val="000000"/>
              </a:solidFill>
              <a:latin typeface="Arial" panose="020B0604020202020204" pitchFamily="34" charset="0"/>
              <a:ea typeface="Microsoft YaHei" charset="0"/>
              <a:cs typeface="Arial" panose="020B0604020202020204" pitchFamily="34" charset="0"/>
            </a:endParaRPr>
          </a:p>
        </p:txBody>
      </p:sp>
    </p:spTree>
    <p:extLst>
      <p:ext uri="{BB962C8B-B14F-4D97-AF65-F5344CB8AC3E}">
        <p14:creationId xmlns:p14="http://schemas.microsoft.com/office/powerpoint/2010/main" val="42880082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7" name="Rectángulo 6"/>
          <p:cNvSpPr/>
          <p:nvPr/>
        </p:nvSpPr>
        <p:spPr>
          <a:xfrm>
            <a:off x="1547851" y="2234140"/>
            <a:ext cx="8758220" cy="189571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p:cNvSpPr/>
          <p:nvPr/>
        </p:nvSpPr>
        <p:spPr>
          <a:xfrm>
            <a:off x="1547851" y="4354296"/>
            <a:ext cx="8758220" cy="164567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8"/>
          <p:cNvCxnSpPr/>
          <p:nvPr/>
        </p:nvCxnSpPr>
        <p:spPr>
          <a:xfrm>
            <a:off x="5952013" y="2512942"/>
            <a:ext cx="0" cy="137413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5952013" y="4617314"/>
            <a:ext cx="0" cy="101879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1807652" y="2366413"/>
            <a:ext cx="3459669" cy="1569660"/>
          </a:xfrm>
          <a:prstGeom prst="rect">
            <a:avLst/>
          </a:prstGeom>
        </p:spPr>
        <p:txBody>
          <a:bodyPr wrap="square">
            <a:spAutoFit/>
          </a:bodyPr>
          <a:lstStyle/>
          <a:p>
            <a:r>
              <a:rPr lang="es-MX" sz="1600" dirty="0" smtClean="0">
                <a:latin typeface="Arial" panose="020B0604020202020204" pitchFamily="34" charset="0"/>
                <a:cs typeface="Arial" panose="020B0604020202020204" pitchFamily="34" charset="0"/>
              </a:rPr>
              <a:t> </a:t>
            </a:r>
            <a:endParaRPr lang="es-ES_tradnl" sz="1600" dirty="0" smtClean="0">
              <a:latin typeface="Arial" panose="020B0604020202020204" pitchFamily="34" charset="0"/>
              <a:cs typeface="Arial" panose="020B0604020202020204" pitchFamily="34" charset="0"/>
            </a:endParaRPr>
          </a:p>
          <a:p>
            <a:pPr algn="just"/>
            <a:r>
              <a:rPr lang="es-MX" sz="1600" b="1" dirty="0" smtClean="0">
                <a:latin typeface="Arial" panose="020B0604020202020204" pitchFamily="34" charset="0"/>
                <a:cs typeface="Arial" panose="020B0604020202020204" pitchFamily="34" charset="0"/>
              </a:rPr>
              <a:t>Pago de Servicios Públicos: </a:t>
            </a:r>
            <a:r>
              <a:rPr lang="es-MX" sz="1600" dirty="0" smtClean="0">
                <a:latin typeface="Arial" panose="020B0604020202020204" pitchFamily="34" charset="0"/>
                <a:cs typeface="Arial" panose="020B0604020202020204" pitchFamily="34" charset="0"/>
              </a:rPr>
              <a:t>Se venían pagando facturas a nombre de otras personas diferentes a la entidad, con números de NIT diferentes.</a:t>
            </a:r>
          </a:p>
        </p:txBody>
      </p:sp>
      <p:sp>
        <p:nvSpPr>
          <p:cNvPr id="18" name="Rectángulo 17"/>
          <p:cNvSpPr/>
          <p:nvPr/>
        </p:nvSpPr>
        <p:spPr>
          <a:xfrm>
            <a:off x="1907511" y="4766139"/>
            <a:ext cx="3381375" cy="1077218"/>
          </a:xfrm>
          <a:prstGeom prst="rect">
            <a:avLst/>
          </a:prstGeom>
        </p:spPr>
        <p:txBody>
          <a:bodyPr wrap="square">
            <a:spAutoFit/>
          </a:bodyPr>
          <a:lstStyle/>
          <a:p>
            <a:pPr algn="just"/>
            <a:r>
              <a:rPr lang="es-MX" sz="1600" b="1" dirty="0" smtClean="0">
                <a:latin typeface="Arial" panose="020B0604020202020204" pitchFamily="34" charset="0"/>
                <a:cs typeface="Arial" panose="020B0604020202020204" pitchFamily="34" charset="0"/>
              </a:rPr>
              <a:t>Manejo de Correspondencia: </a:t>
            </a:r>
            <a:r>
              <a:rPr lang="es-MX" sz="1600" dirty="0" smtClean="0">
                <a:latin typeface="Arial" panose="020B0604020202020204" pitchFamily="34" charset="0"/>
                <a:cs typeface="Arial" panose="020B0604020202020204" pitchFamily="34" charset="0"/>
              </a:rPr>
              <a:t>El software de la entidad era subutilizado. </a:t>
            </a:r>
          </a:p>
          <a:p>
            <a:pPr algn="just"/>
            <a:endParaRPr lang="es-MX" sz="1600" b="1" dirty="0" smtClean="0">
              <a:latin typeface="Arial" panose="020B0604020202020204" pitchFamily="34" charset="0"/>
              <a:cs typeface="Arial" panose="020B0604020202020204" pitchFamily="34" charset="0"/>
            </a:endParaRPr>
          </a:p>
        </p:txBody>
      </p:sp>
      <p:sp>
        <p:nvSpPr>
          <p:cNvPr id="19" name="Rectángulo 6"/>
          <p:cNvSpPr>
            <a:spLocks noChangeArrowheads="1"/>
          </p:cNvSpPr>
          <p:nvPr/>
        </p:nvSpPr>
        <p:spPr bwMode="auto">
          <a:xfrm>
            <a:off x="6366183" y="2201099"/>
            <a:ext cx="35401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s-MX" sz="1600" dirty="0">
              <a:latin typeface="Arial" panose="020B0604020202020204" pitchFamily="34" charset="0"/>
              <a:cs typeface="Arial" panose="020B0604020202020204" pitchFamily="34" charset="0"/>
            </a:endParaRPr>
          </a:p>
          <a:p>
            <a:pPr algn="just"/>
            <a:r>
              <a:rPr lang="es-MX" sz="1600" dirty="0">
                <a:latin typeface="Arial" panose="020B0604020202020204" pitchFamily="34" charset="0"/>
                <a:cs typeface="Arial" panose="020B0604020202020204" pitchFamily="34" charset="0"/>
              </a:rPr>
              <a:t>S</a:t>
            </a:r>
            <a:r>
              <a:rPr lang="es-MX" sz="1600" dirty="0" smtClean="0">
                <a:latin typeface="Arial" panose="020B0604020202020204" pitchFamily="34" charset="0"/>
                <a:cs typeface="Arial" panose="020B0604020202020204" pitchFamily="34" charset="0"/>
              </a:rPr>
              <a:t>e </a:t>
            </a:r>
            <a:r>
              <a:rPr lang="es-MX" sz="1600" dirty="0">
                <a:latin typeface="Arial" panose="020B0604020202020204" pitchFamily="34" charset="0"/>
                <a:cs typeface="Arial" panose="020B0604020202020204" pitchFamily="34" charset="0"/>
              </a:rPr>
              <a:t>elaboró y fue aprobado por el Comité de Control Interno de la entidad el procedimiento y se asignó responsable para la verificación seguimiento y control de pagos de servicios públicos</a:t>
            </a:r>
            <a:endParaRPr lang="es-ES_tradnl"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 </a:t>
            </a:r>
            <a:endParaRPr lang="es-ES_tradnl" sz="1600" dirty="0">
              <a:latin typeface="Arial" panose="020B0604020202020204" pitchFamily="34" charset="0"/>
              <a:cs typeface="Arial" panose="020B0604020202020204" pitchFamily="34" charset="0"/>
            </a:endParaRPr>
          </a:p>
        </p:txBody>
      </p:sp>
      <p:sp>
        <p:nvSpPr>
          <p:cNvPr id="22" name="Rectángulo 21"/>
          <p:cNvSpPr/>
          <p:nvPr/>
        </p:nvSpPr>
        <p:spPr>
          <a:xfrm>
            <a:off x="6345833" y="4711212"/>
            <a:ext cx="3560475" cy="830997"/>
          </a:xfrm>
          <a:prstGeom prst="rect">
            <a:avLst/>
          </a:prstGeom>
        </p:spPr>
        <p:txBody>
          <a:bodyPr wrap="square">
            <a:spAutoFit/>
          </a:bodyPr>
          <a:lstStyle/>
          <a:p>
            <a:pPr algn="just"/>
            <a:r>
              <a:rPr lang="es-MX" sz="1600" dirty="0" smtClean="0">
                <a:latin typeface="Arial" panose="020B0604020202020204" pitchFamily="34" charset="0"/>
                <a:cs typeface="Arial" panose="020B0604020202020204" pitchFamily="34" charset="0"/>
              </a:rPr>
              <a:t>Se implementó procedimiento de manejo de correspondencia y la optimización del software. </a:t>
            </a:r>
            <a:endParaRPr lang="es-ES_tradnl" sz="1600" dirty="0">
              <a:latin typeface="Arial" panose="020B0604020202020204" pitchFamily="34" charset="0"/>
              <a:cs typeface="Arial" panose="020B0604020202020204" pitchFamily="34" charset="0"/>
            </a:endParaRPr>
          </a:p>
        </p:txBody>
      </p:sp>
      <p:pic>
        <p:nvPicPr>
          <p:cNvPr id="24" name="Imagen 23"/>
          <p:cNvPicPr>
            <a:picLocks noChangeAspect="1"/>
          </p:cNvPicPr>
          <p:nvPr/>
        </p:nvPicPr>
        <p:blipFill>
          <a:blip r:embed="rId5"/>
          <a:stretch>
            <a:fillRect/>
          </a:stretch>
        </p:blipFill>
        <p:spPr>
          <a:xfrm>
            <a:off x="1941746" y="731298"/>
            <a:ext cx="3009078" cy="543196"/>
          </a:xfrm>
          <a:prstGeom prst="rect">
            <a:avLst/>
          </a:prstGeom>
        </p:spPr>
      </p:pic>
      <p:pic>
        <p:nvPicPr>
          <p:cNvPr id="25" name="Imagen 24"/>
          <p:cNvPicPr>
            <a:picLocks noChangeAspect="1"/>
          </p:cNvPicPr>
          <p:nvPr/>
        </p:nvPicPr>
        <p:blipFill>
          <a:blip r:embed="rId6"/>
          <a:stretch>
            <a:fillRect/>
          </a:stretch>
        </p:blipFill>
        <p:spPr>
          <a:xfrm>
            <a:off x="1941746" y="1562499"/>
            <a:ext cx="2081614" cy="423842"/>
          </a:xfrm>
          <a:prstGeom prst="rect">
            <a:avLst/>
          </a:prstGeom>
        </p:spPr>
      </p:pic>
      <p:pic>
        <p:nvPicPr>
          <p:cNvPr id="27" name="Imagen 26"/>
          <p:cNvPicPr>
            <a:picLocks noChangeAspect="1"/>
          </p:cNvPicPr>
          <p:nvPr/>
        </p:nvPicPr>
        <p:blipFill>
          <a:blip r:embed="rId7"/>
          <a:stretch>
            <a:fillRect/>
          </a:stretch>
        </p:blipFill>
        <p:spPr>
          <a:xfrm>
            <a:off x="6366183" y="1514330"/>
            <a:ext cx="2229178" cy="446698"/>
          </a:xfrm>
          <a:prstGeom prst="rect">
            <a:avLst/>
          </a:prstGeom>
        </p:spPr>
      </p:pic>
    </p:spTree>
    <p:extLst>
      <p:ext uri="{BB962C8B-B14F-4D97-AF65-F5344CB8AC3E}">
        <p14:creationId xmlns:p14="http://schemas.microsoft.com/office/powerpoint/2010/main" val="322560252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21388" y="4499402"/>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47934" y="813867"/>
            <a:ext cx="5788081" cy="487791"/>
          </a:xfrm>
          <a:prstGeom prst="rect">
            <a:avLst/>
          </a:prstGeom>
        </p:spPr>
      </p:pic>
      <p:pic>
        <p:nvPicPr>
          <p:cNvPr id="7"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3865" y="390219"/>
            <a:ext cx="126047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8"/>
          <a:stretch>
            <a:fillRect/>
          </a:stretch>
        </p:blipFill>
        <p:spPr>
          <a:xfrm>
            <a:off x="2347934" y="1538258"/>
            <a:ext cx="3987552" cy="374098"/>
          </a:xfrm>
          <a:prstGeom prst="rect">
            <a:avLst/>
          </a:prstGeom>
        </p:spPr>
      </p:pic>
      <p:pic>
        <p:nvPicPr>
          <p:cNvPr id="8" name="Imagen 7"/>
          <p:cNvPicPr>
            <a:picLocks noChangeAspect="1"/>
          </p:cNvPicPr>
          <p:nvPr/>
        </p:nvPicPr>
        <p:blipFill>
          <a:blip r:embed="rId9"/>
          <a:stretch>
            <a:fillRect/>
          </a:stretch>
        </p:blipFill>
        <p:spPr>
          <a:xfrm>
            <a:off x="2347934" y="2281691"/>
            <a:ext cx="1614953" cy="292628"/>
          </a:xfrm>
          <a:prstGeom prst="rect">
            <a:avLst/>
          </a:prstGeom>
        </p:spPr>
      </p:pic>
      <p:sp>
        <p:nvSpPr>
          <p:cNvPr id="14" name="1 CuadroTexto"/>
          <p:cNvSpPr txBox="1">
            <a:spLocks noChangeArrowheads="1"/>
          </p:cNvSpPr>
          <p:nvPr/>
        </p:nvSpPr>
        <p:spPr bwMode="auto">
          <a:xfrm>
            <a:off x="2347934" y="2719329"/>
            <a:ext cx="734377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Cumplimiento por el valor coercitivo de la norma y no por la interiorización (o apropiación). </a:t>
            </a:r>
            <a:endParaRPr lang="es-CO" sz="1800" dirty="0">
              <a:latin typeface="Arial" panose="020B0604020202020204" pitchFamily="34" charset="0"/>
              <a:ea typeface="Microsoft YaHei" charset="0"/>
              <a:cs typeface="Arial" panose="020B0604020202020204" pitchFamily="34" charset="0"/>
            </a:endParaRPr>
          </a:p>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No regulación de la norma para la venta de automotores (alta presencia de motocicletas en la ciudad). </a:t>
            </a:r>
            <a:endParaRPr lang="es-CO" sz="1800" dirty="0">
              <a:latin typeface="Arial" panose="020B0604020202020204" pitchFamily="34" charset="0"/>
              <a:ea typeface="Microsoft YaHei" charset="0"/>
              <a:cs typeface="Arial" panose="020B0604020202020204" pitchFamily="34" charset="0"/>
            </a:endParaRPr>
          </a:p>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Prevalece el interés comercial en la venta de automotores y no el interés por promover el respeto a la Ley.</a:t>
            </a:r>
            <a:endParaRPr lang="es-CO" sz="1800" dirty="0">
              <a:latin typeface="Arial" panose="020B0604020202020204" pitchFamily="34" charset="0"/>
              <a:ea typeface="Microsoft YaHei" charset="0"/>
              <a:cs typeface="Arial" panose="020B0604020202020204" pitchFamily="34" charset="0"/>
            </a:endParaRPr>
          </a:p>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No resolución de conflictos a través del diálogo, en cambio se solucionan a través de las acciones de hecho (insultos, golpes, etc.).</a:t>
            </a:r>
            <a:endParaRPr lang="es-CO" sz="1800" dirty="0">
              <a:latin typeface="Arial" panose="020B0604020202020204" pitchFamily="34" charset="0"/>
              <a:ea typeface="Microsoft YaHei" charset="0"/>
              <a:cs typeface="Arial" panose="020B0604020202020204" pitchFamily="34" charset="0"/>
            </a:endParaRPr>
          </a:p>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Revisión de la responsabilidad institucional para asumir acciones en términos de la movilidad y la seguridad vial. </a:t>
            </a:r>
            <a:endParaRPr lang="es-CO" sz="1800" dirty="0">
              <a:latin typeface="Arial" panose="020B0604020202020204" pitchFamily="34" charset="0"/>
              <a:ea typeface="Microsoft YaHei" charset="0"/>
              <a:cs typeface="Arial" panose="020B0604020202020204" pitchFamily="34" charset="0"/>
            </a:endParaRPr>
          </a:p>
        </p:txBody>
      </p:sp>
    </p:spTree>
    <p:extLst>
      <p:ext uri="{BB962C8B-B14F-4D97-AF65-F5344CB8AC3E}">
        <p14:creationId xmlns:p14="http://schemas.microsoft.com/office/powerpoint/2010/main" val="37010406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5" y="4486339"/>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47934" y="813867"/>
            <a:ext cx="5788081" cy="487791"/>
          </a:xfrm>
          <a:prstGeom prst="rect">
            <a:avLst/>
          </a:prstGeom>
        </p:spPr>
      </p:pic>
      <p:pic>
        <p:nvPicPr>
          <p:cNvPr id="7"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3865" y="390219"/>
            <a:ext cx="126047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8"/>
          <a:stretch>
            <a:fillRect/>
          </a:stretch>
        </p:blipFill>
        <p:spPr>
          <a:xfrm>
            <a:off x="2347934" y="1538258"/>
            <a:ext cx="3987552" cy="374098"/>
          </a:xfrm>
          <a:prstGeom prst="rect">
            <a:avLst/>
          </a:prstGeom>
        </p:spPr>
      </p:pic>
      <p:pic>
        <p:nvPicPr>
          <p:cNvPr id="8" name="Imagen 7"/>
          <p:cNvPicPr>
            <a:picLocks noChangeAspect="1"/>
          </p:cNvPicPr>
          <p:nvPr/>
        </p:nvPicPr>
        <p:blipFill>
          <a:blip r:embed="rId9"/>
          <a:stretch>
            <a:fillRect/>
          </a:stretch>
        </p:blipFill>
        <p:spPr>
          <a:xfrm>
            <a:off x="2347934" y="2281691"/>
            <a:ext cx="1614953" cy="292628"/>
          </a:xfrm>
          <a:prstGeom prst="rect">
            <a:avLst/>
          </a:prstGeom>
        </p:spPr>
      </p:pic>
      <p:sp>
        <p:nvSpPr>
          <p:cNvPr id="10" name="1 CuadroTexto"/>
          <p:cNvSpPr txBox="1">
            <a:spLocks noChangeArrowheads="1"/>
          </p:cNvSpPr>
          <p:nvPr/>
        </p:nvSpPr>
        <p:spPr bwMode="auto">
          <a:xfrm>
            <a:off x="2252352" y="2737246"/>
            <a:ext cx="734218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Trabajo articulado como soporte para la construcción y aplicación de la norma, con el fin de que sean elementos y acciones de fortalecimiento local que trasciendan en el tiempo. </a:t>
            </a:r>
            <a:endParaRPr lang="es-CO" sz="1800" dirty="0">
              <a:latin typeface="Arial" panose="020B0604020202020204" pitchFamily="34" charset="0"/>
              <a:ea typeface="Microsoft YaHei" charset="0"/>
              <a:cs typeface="Arial" panose="020B0604020202020204" pitchFamily="34" charset="0"/>
            </a:endParaRPr>
          </a:p>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Hacer del Espacio Público como el tema central para la inclusión social. </a:t>
            </a:r>
            <a:endParaRPr lang="es-CO" sz="1800" dirty="0">
              <a:latin typeface="Arial" panose="020B0604020202020204" pitchFamily="34" charset="0"/>
              <a:ea typeface="Microsoft YaHei" charset="0"/>
              <a:cs typeface="Arial" panose="020B0604020202020204" pitchFamily="34" charset="0"/>
            </a:endParaRPr>
          </a:p>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Desincentivar el uso vehículo privado (automóviles) y promover el uso transportes alternativos, lo que implica el mejoramiento, a través de la revisión de lo existente, del transporte público, las vías, espacios públicos, infraestructura, etc.   </a:t>
            </a:r>
            <a:endParaRPr lang="es-CO" sz="1800" dirty="0">
              <a:latin typeface="Arial" panose="020B0604020202020204" pitchFamily="34" charset="0"/>
              <a:ea typeface="Microsoft YaHei" charset="0"/>
              <a:cs typeface="Arial" panose="020B0604020202020204" pitchFamily="34" charset="0"/>
            </a:endParaRPr>
          </a:p>
          <a:p>
            <a:pPr algn="just">
              <a:buFont typeface="Arial" charset="0"/>
              <a:buChar char="•"/>
            </a:pPr>
            <a:r>
              <a:rPr lang="es-ES_tradnl" sz="1800" dirty="0">
                <a:latin typeface="Arial" panose="020B0604020202020204" pitchFamily="34" charset="0"/>
                <a:ea typeface="Microsoft YaHei" charset="0"/>
                <a:cs typeface="Arial" panose="020B0604020202020204" pitchFamily="34" charset="0"/>
              </a:rPr>
              <a:t>Revisión de la demanda en términos de las condiciones del transporte ilegal sobre la oferta existente. </a:t>
            </a:r>
            <a:endParaRPr lang="es-CO" sz="1800" dirty="0">
              <a:latin typeface="Arial" panose="020B0604020202020204" pitchFamily="34" charset="0"/>
              <a:ea typeface="Microsoft YaHei" charset="0"/>
              <a:cs typeface="Arial" panose="020B0604020202020204" pitchFamily="34" charset="0"/>
            </a:endParaRPr>
          </a:p>
        </p:txBody>
      </p:sp>
    </p:spTree>
    <p:extLst>
      <p:ext uri="{BB962C8B-B14F-4D97-AF65-F5344CB8AC3E}">
        <p14:creationId xmlns:p14="http://schemas.microsoft.com/office/powerpoint/2010/main" val="190124151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5" y="4512465"/>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47934" y="813867"/>
            <a:ext cx="5788081" cy="487791"/>
          </a:xfrm>
          <a:prstGeom prst="rect">
            <a:avLst/>
          </a:prstGeom>
        </p:spPr>
      </p:pic>
      <p:pic>
        <p:nvPicPr>
          <p:cNvPr id="11"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115" y="321957"/>
            <a:ext cx="13239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8"/>
          <a:stretch>
            <a:fillRect/>
          </a:stretch>
        </p:blipFill>
        <p:spPr>
          <a:xfrm>
            <a:off x="2347934" y="1631426"/>
            <a:ext cx="5249108" cy="379201"/>
          </a:xfrm>
          <a:prstGeom prst="rect">
            <a:avLst/>
          </a:prstGeom>
        </p:spPr>
      </p:pic>
      <p:grpSp>
        <p:nvGrpSpPr>
          <p:cNvPr id="15" name="Grupo 14"/>
          <p:cNvGrpSpPr/>
          <p:nvPr/>
        </p:nvGrpSpPr>
        <p:grpSpPr>
          <a:xfrm>
            <a:off x="1866090" y="2598223"/>
            <a:ext cx="2562537" cy="1025014"/>
            <a:chOff x="2628" y="1147475"/>
            <a:chExt cx="2562537" cy="1025014"/>
          </a:xfrm>
        </p:grpSpPr>
        <p:sp>
          <p:nvSpPr>
            <p:cNvPr id="33" name="Rectángulo 32"/>
            <p:cNvSpPr/>
            <p:nvPr/>
          </p:nvSpPr>
          <p:spPr>
            <a:xfrm>
              <a:off x="2628" y="1147475"/>
              <a:ext cx="2562537" cy="1025014"/>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4" name="CuadroTexto 33"/>
            <p:cNvSpPr txBox="1"/>
            <p:nvPr/>
          </p:nvSpPr>
          <p:spPr>
            <a:xfrm>
              <a:off x="2628" y="1147475"/>
              <a:ext cx="2562537" cy="10250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Arial" panose="020B0604020202020204" pitchFamily="34" charset="0"/>
                  <a:cs typeface="Arial" panose="020B0604020202020204" pitchFamily="34" charset="0"/>
                </a:rPr>
                <a:t>¿Como peatones y caminantes cuáles son las situaciones problemas que generamos a la movilidad y seguridad vial de la ciudad?</a:t>
              </a:r>
              <a:endParaRPr lang="es-ES" sz="1300" kern="1200" dirty="0">
                <a:latin typeface="Arial" panose="020B0604020202020204" pitchFamily="34" charset="0"/>
                <a:cs typeface="Arial" panose="020B0604020202020204" pitchFamily="34" charset="0"/>
              </a:endParaRPr>
            </a:p>
          </p:txBody>
        </p:sp>
      </p:grpSp>
      <p:grpSp>
        <p:nvGrpSpPr>
          <p:cNvPr id="16" name="Grupo 15"/>
          <p:cNvGrpSpPr/>
          <p:nvPr/>
        </p:nvGrpSpPr>
        <p:grpSpPr>
          <a:xfrm>
            <a:off x="1866090" y="3623237"/>
            <a:ext cx="2562537" cy="2473689"/>
            <a:chOff x="2628" y="2172490"/>
            <a:chExt cx="2562537" cy="2161172"/>
          </a:xfrm>
        </p:grpSpPr>
        <p:sp>
          <p:nvSpPr>
            <p:cNvPr id="31" name="Rectángulo 30"/>
            <p:cNvSpPr/>
            <p:nvPr/>
          </p:nvSpPr>
          <p:spPr>
            <a:xfrm>
              <a:off x="2628" y="2172490"/>
              <a:ext cx="2562537" cy="2161172"/>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2" name="CuadroTexto 31"/>
            <p:cNvSpPr txBox="1"/>
            <p:nvPr/>
          </p:nvSpPr>
          <p:spPr>
            <a:xfrm>
              <a:off x="2628" y="2172490"/>
              <a:ext cx="2562537" cy="21611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La imprudencia. </a:t>
              </a:r>
              <a:endParaRPr lang="es-ES"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La infracción a la norma.</a:t>
              </a:r>
              <a:endParaRPr lang="es-CO"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El desconocimiento de la norma. </a:t>
              </a:r>
              <a:endParaRPr lang="es-CO"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La intolerancia. </a:t>
              </a:r>
              <a:endParaRPr lang="es-CO"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La falta de cultura ciudadana. </a:t>
              </a:r>
              <a:endParaRPr lang="es-CO" sz="1300" kern="1200" dirty="0">
                <a:latin typeface="Arial" panose="020B0604020202020204" pitchFamily="34" charset="0"/>
                <a:cs typeface="Arial" panose="020B0604020202020204" pitchFamily="34" charset="0"/>
              </a:endParaRPr>
            </a:p>
          </p:txBody>
        </p:sp>
      </p:grpSp>
      <p:grpSp>
        <p:nvGrpSpPr>
          <p:cNvPr id="17" name="Grupo 16"/>
          <p:cNvGrpSpPr/>
          <p:nvPr/>
        </p:nvGrpSpPr>
        <p:grpSpPr>
          <a:xfrm>
            <a:off x="4787382" y="2598223"/>
            <a:ext cx="2562537" cy="1025014"/>
            <a:chOff x="2923920" y="1147475"/>
            <a:chExt cx="2562537" cy="1025014"/>
          </a:xfrm>
        </p:grpSpPr>
        <p:sp>
          <p:nvSpPr>
            <p:cNvPr id="29" name="Rectángulo 28"/>
            <p:cNvSpPr/>
            <p:nvPr/>
          </p:nvSpPr>
          <p:spPr>
            <a:xfrm>
              <a:off x="2923920" y="1147475"/>
              <a:ext cx="2562537" cy="1025014"/>
            </a:xfrm>
            <a:prstGeom prst="rect">
              <a:avLst/>
            </a:prstGeom>
            <a:solidFill>
              <a:schemeClr val="accent5">
                <a:lumMod val="75000"/>
              </a:schemeClr>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CuadroTexto 29"/>
            <p:cNvSpPr txBox="1"/>
            <p:nvPr/>
          </p:nvSpPr>
          <p:spPr>
            <a:xfrm>
              <a:off x="2923920" y="1147475"/>
              <a:ext cx="2562537" cy="10250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Arial" panose="020B0604020202020204" pitchFamily="34" charset="0"/>
                  <a:cs typeface="Arial" panose="020B0604020202020204" pitchFamily="34" charset="0"/>
                </a:rPr>
                <a:t>¿Qué condiciones externas afectan nuestra movilidad y seguridad vial como actores de la vía?</a:t>
              </a:r>
              <a:endParaRPr lang="es-ES" sz="1300" kern="1200" dirty="0">
                <a:latin typeface="Arial" panose="020B0604020202020204" pitchFamily="34" charset="0"/>
                <a:cs typeface="Arial" panose="020B0604020202020204" pitchFamily="34" charset="0"/>
              </a:endParaRPr>
            </a:p>
          </p:txBody>
        </p:sp>
      </p:grpSp>
      <p:grpSp>
        <p:nvGrpSpPr>
          <p:cNvPr id="18" name="Grupo 17"/>
          <p:cNvGrpSpPr/>
          <p:nvPr/>
        </p:nvGrpSpPr>
        <p:grpSpPr>
          <a:xfrm>
            <a:off x="4787382" y="3623238"/>
            <a:ext cx="2562537" cy="2895128"/>
            <a:chOff x="2923920" y="2172490"/>
            <a:chExt cx="2562537" cy="2529368"/>
          </a:xfrm>
        </p:grpSpPr>
        <p:sp>
          <p:nvSpPr>
            <p:cNvPr id="25" name="Rectángulo 24"/>
            <p:cNvSpPr/>
            <p:nvPr/>
          </p:nvSpPr>
          <p:spPr>
            <a:xfrm>
              <a:off x="2923920" y="2172490"/>
              <a:ext cx="2562537" cy="2161172"/>
            </a:xfrm>
            <a:prstGeom prst="rect">
              <a:avLst/>
            </a:prstGeom>
            <a:solidFill>
              <a:schemeClr val="accent5">
                <a:lumMod val="20000"/>
                <a:lumOff val="80000"/>
                <a:alpha val="90000"/>
              </a:schemeClr>
            </a:solid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27" name="CuadroTexto 26"/>
            <p:cNvSpPr txBox="1"/>
            <p:nvPr/>
          </p:nvSpPr>
          <p:spPr>
            <a:xfrm>
              <a:off x="2923920" y="2172490"/>
              <a:ext cx="2562537" cy="25293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Alta velocidad. </a:t>
              </a:r>
              <a:endParaRPr lang="es-ES"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Contaminación auditiva por la movilidad. </a:t>
              </a:r>
              <a:endParaRPr lang="es-CO"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Ocupación del espacio público. </a:t>
              </a:r>
              <a:endParaRPr lang="es-CO"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Comportamiento del personal de usuarios en los vehículos. </a:t>
              </a:r>
              <a:endParaRPr lang="es-CO"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Irrespeto a la señalización de los semáforos.</a:t>
              </a:r>
              <a:endParaRPr lang="es-CO"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Observación de todos los medios y métodos de señalización. </a:t>
              </a:r>
              <a:endParaRPr lang="es-CO" sz="1300" kern="1200" dirty="0">
                <a:latin typeface="Arial" panose="020B0604020202020204" pitchFamily="34" charset="0"/>
                <a:cs typeface="Arial" panose="020B0604020202020204" pitchFamily="34" charset="0"/>
              </a:endParaRPr>
            </a:p>
          </p:txBody>
        </p:sp>
      </p:grpSp>
      <p:grpSp>
        <p:nvGrpSpPr>
          <p:cNvPr id="19" name="Grupo 18"/>
          <p:cNvGrpSpPr/>
          <p:nvPr/>
        </p:nvGrpSpPr>
        <p:grpSpPr>
          <a:xfrm>
            <a:off x="7708674" y="2598223"/>
            <a:ext cx="2562537" cy="1025014"/>
            <a:chOff x="5845212" y="1147475"/>
            <a:chExt cx="2562537" cy="1025014"/>
          </a:xfrm>
        </p:grpSpPr>
        <p:sp>
          <p:nvSpPr>
            <p:cNvPr id="23" name="Rectángulo 22"/>
            <p:cNvSpPr/>
            <p:nvPr/>
          </p:nvSpPr>
          <p:spPr>
            <a:xfrm>
              <a:off x="5845212" y="1147475"/>
              <a:ext cx="2562537" cy="1025014"/>
            </a:xfrm>
            <a:prstGeom prst="rect">
              <a:avLst/>
            </a:prstGeom>
            <a:solidFill>
              <a:schemeClr val="accent3">
                <a:lumMod val="75000"/>
              </a:schemeClr>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4" name="CuadroTexto 23"/>
            <p:cNvSpPr txBox="1"/>
            <p:nvPr/>
          </p:nvSpPr>
          <p:spPr>
            <a:xfrm>
              <a:off x="5845212" y="1147475"/>
              <a:ext cx="2562537" cy="10250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Arial" panose="020B0604020202020204" pitchFamily="34" charset="0"/>
                  <a:cs typeface="Arial" panose="020B0604020202020204" pitchFamily="34" charset="0"/>
                </a:rPr>
                <a:t>¿Qué somos capaces de hacer como peatones y caminantes para mejorar la seguridad y la movilidad vial de Barrancabermeja?</a:t>
              </a:r>
              <a:endParaRPr lang="es-ES" sz="1300" kern="1200" dirty="0">
                <a:latin typeface="Arial" panose="020B0604020202020204" pitchFamily="34" charset="0"/>
                <a:cs typeface="Arial" panose="020B0604020202020204" pitchFamily="34" charset="0"/>
              </a:endParaRPr>
            </a:p>
          </p:txBody>
        </p:sp>
      </p:grpSp>
      <p:grpSp>
        <p:nvGrpSpPr>
          <p:cNvPr id="20" name="Grupo 19"/>
          <p:cNvGrpSpPr/>
          <p:nvPr/>
        </p:nvGrpSpPr>
        <p:grpSpPr>
          <a:xfrm>
            <a:off x="7708674" y="3623238"/>
            <a:ext cx="2562537" cy="2473688"/>
            <a:chOff x="5845212" y="2172490"/>
            <a:chExt cx="2562537" cy="2161172"/>
          </a:xfrm>
        </p:grpSpPr>
        <p:sp>
          <p:nvSpPr>
            <p:cNvPr id="21" name="Rectángulo 20"/>
            <p:cNvSpPr/>
            <p:nvPr/>
          </p:nvSpPr>
          <p:spPr>
            <a:xfrm>
              <a:off x="5845212" y="2172490"/>
              <a:ext cx="2562537" cy="2161172"/>
            </a:xfrm>
            <a:prstGeom prst="rect">
              <a:avLst/>
            </a:prstGeom>
            <a:solidFill>
              <a:schemeClr val="accent3">
                <a:lumMod val="20000"/>
                <a:lumOff val="8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22" name="CuadroTexto 21"/>
            <p:cNvSpPr txBox="1"/>
            <p:nvPr/>
          </p:nvSpPr>
          <p:spPr>
            <a:xfrm>
              <a:off x="5845212" y="2172490"/>
              <a:ext cx="2562537" cy="21611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Asumir responsablemente el papel que juegan como peatones y caminantes: ser tolerantes, estar atentos, ser prudentes. </a:t>
              </a:r>
              <a:endParaRPr lang="es-ES"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Arial" panose="020B0604020202020204" pitchFamily="34" charset="0"/>
                  <a:cs typeface="Arial" panose="020B0604020202020204" pitchFamily="34" charset="0"/>
                </a:rPr>
                <a:t>Educarse y educar sobre las normas de seguridad en la vía. </a:t>
              </a:r>
              <a:endParaRPr lang="es-CO" sz="13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5862524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08325" y="4499402"/>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47934" y="813867"/>
            <a:ext cx="5788081" cy="487791"/>
          </a:xfrm>
          <a:prstGeom prst="rect">
            <a:avLst/>
          </a:prstGeom>
        </p:spPr>
      </p:pic>
      <p:pic>
        <p:nvPicPr>
          <p:cNvPr id="11"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115" y="321957"/>
            <a:ext cx="13239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8"/>
          <a:stretch>
            <a:fillRect/>
          </a:stretch>
        </p:blipFill>
        <p:spPr>
          <a:xfrm>
            <a:off x="2347934" y="1631426"/>
            <a:ext cx="5249108" cy="379201"/>
          </a:xfrm>
          <a:prstGeom prst="rect">
            <a:avLst/>
          </a:prstGeom>
        </p:spPr>
      </p:pic>
      <p:pic>
        <p:nvPicPr>
          <p:cNvPr id="35" name="Imagen 4"/>
          <p:cNvPicPr>
            <a:picLocks noChangeAspect="1"/>
          </p:cNvPicPr>
          <p:nvPr/>
        </p:nvPicPr>
        <p:blipFill rotWithShape="1">
          <a:blip r:embed="rId9" cstate="print">
            <a:extLst>
              <a:ext uri="{28A0092B-C50C-407E-A947-70E740481C1C}">
                <a14:useLocalDpi xmlns:a14="http://schemas.microsoft.com/office/drawing/2010/main" val="0"/>
              </a:ext>
            </a:extLst>
          </a:blip>
          <a:srcRect l="697" t="1561"/>
          <a:stretch/>
        </p:blipFill>
        <p:spPr>
          <a:xfrm>
            <a:off x="2347934" y="2340395"/>
            <a:ext cx="3364792" cy="4125235"/>
          </a:xfrm>
          <a:prstGeom prst="rect">
            <a:avLst/>
          </a:prstGeom>
          <a:ln>
            <a:noFill/>
          </a:ln>
          <a:effectLst>
            <a:outerShdw blurRad="292100" dist="139700" dir="2700000" algn="tl" rotWithShape="0">
              <a:srgbClr val="333333">
                <a:alpha val="65000"/>
              </a:srgbClr>
            </a:outerShdw>
          </a:effectLst>
        </p:spPr>
      </p:pic>
      <p:pic>
        <p:nvPicPr>
          <p:cNvPr id="36" name="Imagen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41974" y="4491458"/>
            <a:ext cx="2961258" cy="197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5"/>
          <p:cNvPicPr>
            <a:picLocks noChangeAspect="1"/>
          </p:cNvPicPr>
          <p:nvPr/>
        </p:nvPicPr>
        <p:blipFill>
          <a:blip r:embed="rId11">
            <a:extLst>
              <a:ext uri="{28A0092B-C50C-407E-A947-70E740481C1C}">
                <a14:useLocalDpi xmlns:a14="http://schemas.microsoft.com/office/drawing/2010/main" val="0"/>
              </a:ext>
            </a:extLst>
          </a:blip>
          <a:srcRect r="19289" b="12201"/>
          <a:stretch>
            <a:fillRect/>
          </a:stretch>
        </p:blipFill>
        <p:spPr bwMode="auto">
          <a:xfrm>
            <a:off x="6475311" y="2340395"/>
            <a:ext cx="2869740" cy="208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6385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21388" y="4512465"/>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11"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115" y="321957"/>
            <a:ext cx="13239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8"/>
          <a:stretch>
            <a:fillRect/>
          </a:stretch>
        </p:blipFill>
        <p:spPr>
          <a:xfrm>
            <a:off x="2308745" y="888877"/>
            <a:ext cx="3864105" cy="438128"/>
          </a:xfrm>
          <a:prstGeom prst="rect">
            <a:avLst/>
          </a:prstGeom>
        </p:spPr>
      </p:pic>
      <p:grpSp>
        <p:nvGrpSpPr>
          <p:cNvPr id="14" name="Grupo 13"/>
          <p:cNvGrpSpPr/>
          <p:nvPr/>
        </p:nvGrpSpPr>
        <p:grpSpPr>
          <a:xfrm>
            <a:off x="4753281" y="1569518"/>
            <a:ext cx="2499000" cy="722212"/>
            <a:chOff x="2851423" y="202811"/>
            <a:chExt cx="2499000" cy="722212"/>
          </a:xfrm>
        </p:grpSpPr>
        <p:sp>
          <p:nvSpPr>
            <p:cNvPr id="24" name="Rectángulo 23"/>
            <p:cNvSpPr/>
            <p:nvPr/>
          </p:nvSpPr>
          <p:spPr>
            <a:xfrm>
              <a:off x="2851423" y="202811"/>
              <a:ext cx="2499000" cy="722212"/>
            </a:xfrm>
            <a:prstGeom prst="rect">
              <a:avLst/>
            </a:prstGeom>
            <a:solidFill>
              <a:schemeClr val="accent5">
                <a:lumMod val="75000"/>
              </a:schemeClr>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5" name="CuadroTexto 24"/>
            <p:cNvSpPr txBox="1"/>
            <p:nvPr/>
          </p:nvSpPr>
          <p:spPr>
            <a:xfrm>
              <a:off x="2851423" y="202811"/>
              <a:ext cx="2499000" cy="7222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panose="020B0604020202020204" pitchFamily="34" charset="0"/>
                  <a:cs typeface="Arial" panose="020B0604020202020204" pitchFamily="34" charset="0"/>
                </a:rPr>
                <a:t>¿Qué condiciones externas afectan nuestra movilidad y seguridad vial como actores de la vía?</a:t>
              </a:r>
              <a:endParaRPr lang="es-ES" sz="1100" kern="1200" dirty="0">
                <a:latin typeface="Arial" panose="020B0604020202020204" pitchFamily="34" charset="0"/>
                <a:cs typeface="Arial" panose="020B0604020202020204" pitchFamily="34" charset="0"/>
              </a:endParaRPr>
            </a:p>
          </p:txBody>
        </p:sp>
      </p:grpSp>
      <p:grpSp>
        <p:nvGrpSpPr>
          <p:cNvPr id="15" name="Grupo 14"/>
          <p:cNvGrpSpPr/>
          <p:nvPr/>
        </p:nvGrpSpPr>
        <p:grpSpPr>
          <a:xfrm>
            <a:off x="4753281" y="2291731"/>
            <a:ext cx="2499000" cy="4110294"/>
            <a:chOff x="2851423" y="925024"/>
            <a:chExt cx="2499000" cy="4110294"/>
          </a:xfrm>
        </p:grpSpPr>
        <p:sp>
          <p:nvSpPr>
            <p:cNvPr id="22" name="Rectángulo 21"/>
            <p:cNvSpPr/>
            <p:nvPr/>
          </p:nvSpPr>
          <p:spPr>
            <a:xfrm>
              <a:off x="2851423" y="925024"/>
              <a:ext cx="2499000" cy="4110294"/>
            </a:xfrm>
            <a:prstGeom prst="rect">
              <a:avLst/>
            </a:prstGeom>
            <a:solidFill>
              <a:schemeClr val="accent5">
                <a:lumMod val="20000"/>
                <a:lumOff val="80000"/>
                <a:alpha val="90000"/>
              </a:schemeClr>
            </a:solid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23" name="CuadroTexto 22"/>
            <p:cNvSpPr txBox="1"/>
            <p:nvPr/>
          </p:nvSpPr>
          <p:spPr>
            <a:xfrm>
              <a:off x="2851423" y="925024"/>
              <a:ext cx="2499000" cy="41102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Conductores ebrios que ponen peligro nuestra vida. </a:t>
              </a:r>
              <a:endParaRPr lang="es-ES"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Irrespeto por las señales de tránsito por parte de algunos conductores.</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Falta de rigurosidad de parte de tránsito y transportes a la hora de otorgar licencias de conducción y falta de señalizaciones en las vías.</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fi-FI" sz="1100" kern="1200" dirty="0" smtClean="0">
                  <a:latin typeface="Arial" panose="020B0604020202020204" pitchFamily="34" charset="0"/>
                  <a:cs typeface="Arial" panose="020B0604020202020204" pitchFamily="34" charset="0"/>
                </a:rPr>
                <a:t>No existen ”paradas de buses” solo existen en el sector comercial.</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fi-FI" sz="1100" kern="1200" dirty="0" smtClean="0">
                  <a:latin typeface="Arial" panose="020B0604020202020204" pitchFamily="34" charset="0"/>
                  <a:cs typeface="Arial" panose="020B0604020202020204" pitchFamily="34" charset="0"/>
                </a:rPr>
                <a:t>Falta de cultura ciudadana para que respeten sus roles como actores de la vía.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fi-FI" sz="1100" kern="1200" dirty="0" smtClean="0">
                  <a:latin typeface="Arial" panose="020B0604020202020204" pitchFamily="34" charset="0"/>
                  <a:cs typeface="Arial" panose="020B0604020202020204" pitchFamily="34" charset="0"/>
                </a:rPr>
                <a:t>La infraestructura en las vías para que sean acordes para que brinden espacios adecuados de movilidad.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fi-FI" sz="1100" kern="1200" dirty="0" smtClean="0">
                  <a:latin typeface="Arial" panose="020B0604020202020204" pitchFamily="34" charset="0"/>
                  <a:cs typeface="Arial" panose="020B0604020202020204" pitchFamily="34" charset="0"/>
                </a:rPr>
                <a:t>Falta de parquedaderos en la ciudad.</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fi-FI" sz="1100" kern="1200" dirty="0" smtClean="0">
                  <a:latin typeface="Arial" panose="020B0604020202020204" pitchFamily="34" charset="0"/>
                  <a:cs typeface="Arial" panose="020B0604020202020204" pitchFamily="34" charset="0"/>
                </a:rPr>
                <a:t>La ocupacion del espacio público por parte de los vendedores ambulantes.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fi-FI" sz="1100" kern="1200" dirty="0" smtClean="0">
                  <a:latin typeface="Arial" panose="020B0604020202020204" pitchFamily="34" charset="0"/>
                  <a:cs typeface="Arial" panose="020B0604020202020204" pitchFamily="34" charset="0"/>
                </a:rPr>
                <a:t>Particulares se apropian del espacio público para usarlo como parqueadero privado.</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fi-FI" sz="1100" kern="1200" dirty="0" smtClean="0">
                  <a:latin typeface="Arial" panose="020B0604020202020204" pitchFamily="34" charset="0"/>
                  <a:cs typeface="Arial" panose="020B0604020202020204" pitchFamily="34" charset="0"/>
                </a:rPr>
                <a:t>Falta de campañas de cultura ciudadana. </a:t>
              </a:r>
              <a:endParaRPr lang="es-CO" sz="1100" kern="1200" dirty="0">
                <a:latin typeface="Arial" panose="020B0604020202020204" pitchFamily="34" charset="0"/>
                <a:cs typeface="Arial" panose="020B0604020202020204" pitchFamily="34" charset="0"/>
              </a:endParaRPr>
            </a:p>
          </p:txBody>
        </p:sp>
      </p:grpSp>
      <p:grpSp>
        <p:nvGrpSpPr>
          <p:cNvPr id="16" name="Grupo 15"/>
          <p:cNvGrpSpPr/>
          <p:nvPr/>
        </p:nvGrpSpPr>
        <p:grpSpPr>
          <a:xfrm>
            <a:off x="7602141" y="1569518"/>
            <a:ext cx="2499000" cy="722212"/>
            <a:chOff x="5700283" y="202811"/>
            <a:chExt cx="2499000" cy="722212"/>
          </a:xfrm>
        </p:grpSpPr>
        <p:sp>
          <p:nvSpPr>
            <p:cNvPr id="20" name="Rectángulo 19"/>
            <p:cNvSpPr/>
            <p:nvPr/>
          </p:nvSpPr>
          <p:spPr>
            <a:xfrm>
              <a:off x="5700283" y="202811"/>
              <a:ext cx="2499000" cy="722212"/>
            </a:xfrm>
            <a:prstGeom prst="rect">
              <a:avLst/>
            </a:prstGeom>
            <a:solidFill>
              <a:schemeClr val="accent3">
                <a:lumMod val="75000"/>
              </a:schemeClr>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CuadroTexto 20"/>
            <p:cNvSpPr txBox="1"/>
            <p:nvPr/>
          </p:nvSpPr>
          <p:spPr>
            <a:xfrm>
              <a:off x="5700283" y="202811"/>
              <a:ext cx="2499000" cy="7222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panose="020B0604020202020204" pitchFamily="34" charset="0"/>
                  <a:cs typeface="Arial" panose="020B0604020202020204" pitchFamily="34" charset="0"/>
                </a:rPr>
                <a:t>¿Qué somos capaces de hacer como pasajeros para mejorar la seguridad y la movilidad vial de Barrancabermeja?</a:t>
              </a:r>
              <a:endParaRPr lang="es-ES" sz="1100" kern="1200" dirty="0">
                <a:latin typeface="Arial" panose="020B0604020202020204" pitchFamily="34" charset="0"/>
                <a:cs typeface="Arial" panose="020B0604020202020204" pitchFamily="34" charset="0"/>
              </a:endParaRPr>
            </a:p>
          </p:txBody>
        </p:sp>
      </p:grpSp>
      <p:grpSp>
        <p:nvGrpSpPr>
          <p:cNvPr id="17" name="Grupo 16"/>
          <p:cNvGrpSpPr/>
          <p:nvPr/>
        </p:nvGrpSpPr>
        <p:grpSpPr>
          <a:xfrm>
            <a:off x="7602141" y="2291731"/>
            <a:ext cx="2499000" cy="4110294"/>
            <a:chOff x="5700283" y="925024"/>
            <a:chExt cx="2499000" cy="4110294"/>
          </a:xfrm>
        </p:grpSpPr>
        <p:sp>
          <p:nvSpPr>
            <p:cNvPr id="18" name="Rectángulo 17"/>
            <p:cNvSpPr/>
            <p:nvPr/>
          </p:nvSpPr>
          <p:spPr>
            <a:xfrm>
              <a:off x="5700283" y="925024"/>
              <a:ext cx="2499000" cy="4110294"/>
            </a:xfrm>
            <a:prstGeom prst="rect">
              <a:avLst/>
            </a:prstGeom>
            <a:solidFill>
              <a:schemeClr val="accent3">
                <a:lumMod val="20000"/>
                <a:lumOff val="8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9" name="CuadroTexto 18"/>
            <p:cNvSpPr txBox="1"/>
            <p:nvPr/>
          </p:nvSpPr>
          <p:spPr>
            <a:xfrm>
              <a:off x="5700283" y="925024"/>
              <a:ext cx="2499000" cy="41102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Dar ejemplo de movilidad cuando soy pasajero para que los demás adopten comportamientos seguros.</a:t>
              </a:r>
              <a:endParaRPr lang="es-ES"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Respetar las normas de tránsito sin importar la prisa que llevemos.</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Tomar vías alternas en las horas pico cuando salimos de nuestro colegio y evitar la congestión.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Crear campañas en nuestras instituciones para fomentar cultura ciudadana de movilidad con nuestros compañeros.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A través del arte generar consciencia ciudadana en las personas.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Dar buen uso para el cual está diseñado el medio de transporte.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Conocer más y respetar las normas de tránsito. </a:t>
              </a:r>
              <a:endParaRPr lang="es-CO" sz="1100" kern="1200" dirty="0">
                <a:latin typeface="Arial" panose="020B0604020202020204" pitchFamily="34" charset="0"/>
                <a:cs typeface="Arial" panose="020B0604020202020204" pitchFamily="34" charset="0"/>
              </a:endParaRPr>
            </a:p>
          </p:txBody>
        </p:sp>
      </p:grpSp>
      <p:grpSp>
        <p:nvGrpSpPr>
          <p:cNvPr id="38" name="Grupo 37"/>
          <p:cNvGrpSpPr/>
          <p:nvPr/>
        </p:nvGrpSpPr>
        <p:grpSpPr>
          <a:xfrm>
            <a:off x="1744499" y="1569518"/>
            <a:ext cx="2499000" cy="722212"/>
            <a:chOff x="2563" y="202811"/>
            <a:chExt cx="2499000" cy="722212"/>
          </a:xfrm>
        </p:grpSpPr>
        <p:sp>
          <p:nvSpPr>
            <p:cNvPr id="42" name="Rectángulo 41"/>
            <p:cNvSpPr/>
            <p:nvPr/>
          </p:nvSpPr>
          <p:spPr>
            <a:xfrm>
              <a:off x="2563" y="202811"/>
              <a:ext cx="2499000" cy="722212"/>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3" name="CuadroTexto 42"/>
            <p:cNvSpPr txBox="1"/>
            <p:nvPr/>
          </p:nvSpPr>
          <p:spPr>
            <a:xfrm>
              <a:off x="2563" y="202811"/>
              <a:ext cx="2499000" cy="7222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_tradnl" sz="1100" b="1" kern="1200" dirty="0" smtClean="0">
                  <a:latin typeface="Arial" panose="020B0604020202020204" pitchFamily="34" charset="0"/>
                  <a:cs typeface="Arial" panose="020B0604020202020204" pitchFamily="34" charset="0"/>
                </a:rPr>
                <a:t>¿Como pasajeros cuáles son las situaciones problemas que generamos a la movilidad y seguridad vial de la ciudad?</a:t>
              </a:r>
              <a:endParaRPr lang="es-ES" sz="1100" kern="1200" dirty="0">
                <a:latin typeface="Arial" panose="020B0604020202020204" pitchFamily="34" charset="0"/>
                <a:cs typeface="Arial" panose="020B0604020202020204" pitchFamily="34" charset="0"/>
              </a:endParaRPr>
            </a:p>
          </p:txBody>
        </p:sp>
      </p:grpSp>
      <p:grpSp>
        <p:nvGrpSpPr>
          <p:cNvPr id="39" name="Grupo 38"/>
          <p:cNvGrpSpPr/>
          <p:nvPr/>
        </p:nvGrpSpPr>
        <p:grpSpPr>
          <a:xfrm>
            <a:off x="1744499" y="2291731"/>
            <a:ext cx="2499000" cy="4110294"/>
            <a:chOff x="2563" y="925024"/>
            <a:chExt cx="2499000" cy="4110294"/>
          </a:xfrm>
        </p:grpSpPr>
        <p:sp>
          <p:nvSpPr>
            <p:cNvPr id="40" name="Rectángulo 39"/>
            <p:cNvSpPr/>
            <p:nvPr/>
          </p:nvSpPr>
          <p:spPr>
            <a:xfrm>
              <a:off x="2563" y="925024"/>
              <a:ext cx="2499000" cy="4110294"/>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41" name="CuadroTexto 40"/>
            <p:cNvSpPr txBox="1"/>
            <p:nvPr/>
          </p:nvSpPr>
          <p:spPr>
            <a:xfrm>
              <a:off x="2563" y="925024"/>
              <a:ext cx="2499000" cy="41102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Falta de consciencia a la hora de tomar un medio de transporte (conductas y comportamientos adecuados como usuarios cuando abordamos un vehículo). </a:t>
              </a:r>
              <a:endParaRPr lang="es-ES"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Respetar las señales de tránsito (como pasajeros también somos peatones).</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Ser intolerantes a las horas pico y respetar las señalizaciones para evitar accidentes.</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Cuando desconocemos las normatividades existentes.</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Nuestros comportamientos inadecuados como pasajeros se vuelven un detonante negativo para el conductor (distraemos o irritamos al conductor).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Cuando arrojamos basura u objetos, siendo pasajeros, en los vehículos nos volvemos distractores de los conductores (no solo de nuestro conductor también de otros). </a:t>
              </a:r>
              <a:endParaRPr lang="es-CO"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s-ES_tradnl" sz="1100" kern="1200" dirty="0" smtClean="0">
                  <a:latin typeface="Arial" panose="020B0604020202020204" pitchFamily="34" charset="0"/>
                  <a:cs typeface="Arial" panose="020B0604020202020204" pitchFamily="34" charset="0"/>
                </a:rPr>
                <a:t>Cuando no respetamos el cupo limitado de personas por vehículos. </a:t>
              </a:r>
              <a:endParaRPr lang="es-CO" sz="11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161371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21388" y="4512465"/>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11"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115" y="321957"/>
            <a:ext cx="13239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8"/>
          <a:stretch>
            <a:fillRect/>
          </a:stretch>
        </p:blipFill>
        <p:spPr>
          <a:xfrm>
            <a:off x="2308745" y="888877"/>
            <a:ext cx="3864105" cy="438128"/>
          </a:xfrm>
          <a:prstGeom prst="rect">
            <a:avLst/>
          </a:prstGeom>
        </p:spPr>
      </p:pic>
      <p:pic>
        <p:nvPicPr>
          <p:cNvPr id="27" name="Imagen 26"/>
          <p:cNvPicPr>
            <a:picLocks noChangeAspect="1"/>
          </p:cNvPicPr>
          <p:nvPr/>
        </p:nvPicPr>
        <p:blipFill rotWithShape="1">
          <a:blip r:embed="rId9" cstate="print">
            <a:extLst>
              <a:ext uri="{28A0092B-C50C-407E-A947-70E740481C1C}">
                <a14:useLocalDpi xmlns:a14="http://schemas.microsoft.com/office/drawing/2010/main" val="0"/>
              </a:ext>
            </a:extLst>
          </a:blip>
          <a:srcRect l="830" t="1210"/>
          <a:stretch/>
        </p:blipFill>
        <p:spPr>
          <a:xfrm>
            <a:off x="2308745" y="1775186"/>
            <a:ext cx="3761102" cy="4491290"/>
          </a:xfrm>
          <a:prstGeom prst="rect">
            <a:avLst/>
          </a:prstGeom>
          <a:ln>
            <a:noFill/>
          </a:ln>
          <a:effectLst>
            <a:outerShdw blurRad="292100" dist="139700" dir="2700000" algn="tl" rotWithShape="0">
              <a:srgbClr val="333333">
                <a:alpha val="65000"/>
              </a:srgbClr>
            </a:outerShdw>
          </a:effectLst>
        </p:spPr>
      </p:pic>
      <p:pic>
        <p:nvPicPr>
          <p:cNvPr id="29" name="Imagen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69651" y="1846048"/>
            <a:ext cx="30543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69651" y="4141801"/>
            <a:ext cx="30527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35586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21388" y="4512465"/>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11"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115" y="321957"/>
            <a:ext cx="13239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8"/>
          <a:stretch>
            <a:fillRect/>
          </a:stretch>
        </p:blipFill>
        <p:spPr>
          <a:xfrm>
            <a:off x="2308745" y="994811"/>
            <a:ext cx="5599699" cy="451057"/>
          </a:xfrm>
          <a:prstGeom prst="rect">
            <a:avLst/>
          </a:prstGeom>
        </p:spPr>
      </p:pic>
      <p:grpSp>
        <p:nvGrpSpPr>
          <p:cNvPr id="12" name="Grupo 11"/>
          <p:cNvGrpSpPr/>
          <p:nvPr/>
        </p:nvGrpSpPr>
        <p:grpSpPr>
          <a:xfrm>
            <a:off x="1866090" y="1887439"/>
            <a:ext cx="2562537" cy="1025014"/>
            <a:chOff x="2628" y="792855"/>
            <a:chExt cx="2562537" cy="1025014"/>
          </a:xfrm>
        </p:grpSpPr>
        <p:sp>
          <p:nvSpPr>
            <p:cNvPr id="33" name="Rectángulo 32"/>
            <p:cNvSpPr/>
            <p:nvPr/>
          </p:nvSpPr>
          <p:spPr>
            <a:xfrm>
              <a:off x="2628" y="792855"/>
              <a:ext cx="2562537" cy="1025014"/>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4" name="CuadroTexto 33"/>
            <p:cNvSpPr txBox="1"/>
            <p:nvPr/>
          </p:nvSpPr>
          <p:spPr>
            <a:xfrm>
              <a:off x="2628" y="792855"/>
              <a:ext cx="2562537" cy="10250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Corbel" panose="020B0503020204020204" pitchFamily="34" charset="0"/>
                </a:rPr>
                <a:t>¿Como población con discapacidad cuáles son las situaciones problemas que generamos a la movilidad y seguridad vial de la ciudad?</a:t>
              </a:r>
              <a:endParaRPr lang="es-ES" sz="1300" kern="1200" dirty="0">
                <a:latin typeface="Corbel" panose="020B0503020204020204" pitchFamily="34" charset="0"/>
              </a:endParaRPr>
            </a:p>
          </p:txBody>
        </p:sp>
      </p:grpSp>
      <p:grpSp>
        <p:nvGrpSpPr>
          <p:cNvPr id="13" name="Grupo 12"/>
          <p:cNvGrpSpPr/>
          <p:nvPr/>
        </p:nvGrpSpPr>
        <p:grpSpPr>
          <a:xfrm>
            <a:off x="1866090" y="2912454"/>
            <a:ext cx="2562537" cy="2870412"/>
            <a:chOff x="2628" y="1817870"/>
            <a:chExt cx="2562537" cy="2870412"/>
          </a:xfrm>
        </p:grpSpPr>
        <p:sp>
          <p:nvSpPr>
            <p:cNvPr id="31" name="Rectángulo 30"/>
            <p:cNvSpPr/>
            <p:nvPr/>
          </p:nvSpPr>
          <p:spPr>
            <a:xfrm>
              <a:off x="2628" y="1817870"/>
              <a:ext cx="2562537" cy="2870412"/>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2" name="CuadroTexto 31"/>
            <p:cNvSpPr txBox="1"/>
            <p:nvPr/>
          </p:nvSpPr>
          <p:spPr>
            <a:xfrm>
              <a:off x="2628" y="1817870"/>
              <a:ext cx="2562537" cy="28704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latin typeface="Corbel" panose="020B0503020204020204" pitchFamily="34" charset="0"/>
                </a:rPr>
                <a:t>No articulación con empresas de transporte para analizar la movilidad reducida. </a:t>
              </a:r>
              <a:endParaRPr lang="es-ES" sz="1300" kern="1200" dirty="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No capacitación para apropiarnos de las normas como organización. </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Modo de uso de la vía.</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Desconocimiento de la norma de tránsito.</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Corbel" panose="020B0503020204020204" pitchFamily="34" charset="0"/>
                </a:rPr>
                <a:t>No usamos signos ni distintivos para identificarnos. </a:t>
              </a:r>
              <a:endParaRPr lang="es-CO" sz="1300" kern="1200" dirty="0">
                <a:latin typeface="Corbel" panose="020B0503020204020204" pitchFamily="34" charset="0"/>
              </a:endParaRPr>
            </a:p>
          </p:txBody>
        </p:sp>
      </p:grpSp>
      <p:grpSp>
        <p:nvGrpSpPr>
          <p:cNvPr id="14" name="Grupo 13"/>
          <p:cNvGrpSpPr/>
          <p:nvPr/>
        </p:nvGrpSpPr>
        <p:grpSpPr>
          <a:xfrm>
            <a:off x="4787382" y="1887439"/>
            <a:ext cx="2562537" cy="1025014"/>
            <a:chOff x="2923920" y="792855"/>
            <a:chExt cx="2562537" cy="1025014"/>
          </a:xfrm>
        </p:grpSpPr>
        <p:sp>
          <p:nvSpPr>
            <p:cNvPr id="24" name="Rectángulo 23"/>
            <p:cNvSpPr/>
            <p:nvPr/>
          </p:nvSpPr>
          <p:spPr>
            <a:xfrm>
              <a:off x="2923920" y="792855"/>
              <a:ext cx="2562537" cy="1025014"/>
            </a:xfrm>
            <a:prstGeom prst="rect">
              <a:avLst/>
            </a:prstGeom>
            <a:solidFill>
              <a:schemeClr val="accent5">
                <a:lumMod val="75000"/>
              </a:schemeClr>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5" name="CuadroTexto 24"/>
            <p:cNvSpPr txBox="1"/>
            <p:nvPr/>
          </p:nvSpPr>
          <p:spPr>
            <a:xfrm>
              <a:off x="2923920" y="792855"/>
              <a:ext cx="2562537" cy="10250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Corbel" panose="020B0503020204020204" pitchFamily="34" charset="0"/>
                </a:rPr>
                <a:t>¿Qué condiciones externas afectan nuestra movilidad y seguridad vial como actores de la vía?</a:t>
              </a:r>
              <a:endParaRPr lang="es-ES" sz="1300" kern="1200" dirty="0">
                <a:latin typeface="Corbel" panose="020B0503020204020204" pitchFamily="34" charset="0"/>
              </a:endParaRPr>
            </a:p>
          </p:txBody>
        </p:sp>
      </p:grpSp>
      <p:grpSp>
        <p:nvGrpSpPr>
          <p:cNvPr id="15" name="Grupo 14"/>
          <p:cNvGrpSpPr/>
          <p:nvPr/>
        </p:nvGrpSpPr>
        <p:grpSpPr>
          <a:xfrm>
            <a:off x="4787382" y="2912454"/>
            <a:ext cx="2562537" cy="2870412"/>
            <a:chOff x="2923920" y="1817870"/>
            <a:chExt cx="2562537" cy="2870412"/>
          </a:xfrm>
        </p:grpSpPr>
        <p:sp>
          <p:nvSpPr>
            <p:cNvPr id="22" name="Rectángulo 21"/>
            <p:cNvSpPr/>
            <p:nvPr/>
          </p:nvSpPr>
          <p:spPr>
            <a:xfrm>
              <a:off x="2923920" y="1817870"/>
              <a:ext cx="2562537" cy="2870412"/>
            </a:xfrm>
            <a:prstGeom prst="rect">
              <a:avLst/>
            </a:prstGeom>
            <a:solidFill>
              <a:schemeClr val="accent5">
                <a:lumMod val="20000"/>
                <a:lumOff val="80000"/>
                <a:alpha val="90000"/>
              </a:schemeClr>
            </a:solid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23" name="CuadroTexto 22"/>
            <p:cNvSpPr txBox="1"/>
            <p:nvPr/>
          </p:nvSpPr>
          <p:spPr>
            <a:xfrm>
              <a:off x="2923920" y="1817870"/>
              <a:ext cx="2562537" cy="28704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latin typeface="Corbel" panose="020B0503020204020204" pitchFamily="34" charset="0"/>
                </a:rPr>
                <a:t>No cumplimiento de la normatividad en infraestructura.</a:t>
              </a:r>
              <a:endParaRPr lang="es-ES" sz="1300" kern="1200" dirty="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No formación de agentes en lenguaje de señas.</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Formación de conductores públicos en inclusión. </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Falta de educación en lenguaje de señas a la comunidad. </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Invasión del espacio público.</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Corbel" panose="020B0503020204020204" pitchFamily="34" charset="0"/>
                </a:rPr>
                <a:t>Falta de señalización en lengua de señas.</a:t>
              </a:r>
              <a:endParaRPr lang="es-CO" sz="1300" kern="1200" dirty="0">
                <a:latin typeface="Corbel" panose="020B0503020204020204" pitchFamily="34" charset="0"/>
              </a:endParaRPr>
            </a:p>
          </p:txBody>
        </p:sp>
      </p:grpSp>
      <p:grpSp>
        <p:nvGrpSpPr>
          <p:cNvPr id="16" name="Grupo 15"/>
          <p:cNvGrpSpPr/>
          <p:nvPr/>
        </p:nvGrpSpPr>
        <p:grpSpPr>
          <a:xfrm>
            <a:off x="7708674" y="1887439"/>
            <a:ext cx="2562537" cy="1025014"/>
            <a:chOff x="5845212" y="792855"/>
            <a:chExt cx="2562537" cy="1025014"/>
          </a:xfrm>
        </p:grpSpPr>
        <p:sp>
          <p:nvSpPr>
            <p:cNvPr id="20" name="Rectángulo 19"/>
            <p:cNvSpPr/>
            <p:nvPr/>
          </p:nvSpPr>
          <p:spPr>
            <a:xfrm>
              <a:off x="5845212" y="792855"/>
              <a:ext cx="2562537" cy="1025014"/>
            </a:xfrm>
            <a:prstGeom prst="rect">
              <a:avLst/>
            </a:prstGeom>
            <a:solidFill>
              <a:schemeClr val="accent3">
                <a:lumMod val="75000"/>
              </a:schemeClr>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CuadroTexto 20"/>
            <p:cNvSpPr txBox="1"/>
            <p:nvPr/>
          </p:nvSpPr>
          <p:spPr>
            <a:xfrm>
              <a:off x="5845212" y="792855"/>
              <a:ext cx="2562537" cy="10250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s-ES_tradnl" sz="1300" b="1" kern="1200" dirty="0" smtClean="0">
                  <a:latin typeface="Corbel" panose="020B0503020204020204" pitchFamily="34" charset="0"/>
                </a:rPr>
                <a:t>¿Qué somos capaces de hacer como población con discapacidad para mejorar la seguridad y la movilidad vial de Barrancabermeja?</a:t>
              </a:r>
              <a:endParaRPr lang="es-ES" sz="1300" kern="1200" dirty="0">
                <a:latin typeface="Corbel" panose="020B0503020204020204" pitchFamily="34" charset="0"/>
              </a:endParaRPr>
            </a:p>
          </p:txBody>
        </p:sp>
      </p:grpSp>
      <p:grpSp>
        <p:nvGrpSpPr>
          <p:cNvPr id="17" name="Grupo 16"/>
          <p:cNvGrpSpPr/>
          <p:nvPr/>
        </p:nvGrpSpPr>
        <p:grpSpPr>
          <a:xfrm>
            <a:off x="7708674" y="2912454"/>
            <a:ext cx="2562537" cy="2870412"/>
            <a:chOff x="5845212" y="1817870"/>
            <a:chExt cx="2562537" cy="2870412"/>
          </a:xfrm>
        </p:grpSpPr>
        <p:sp>
          <p:nvSpPr>
            <p:cNvPr id="18" name="Rectángulo 17"/>
            <p:cNvSpPr/>
            <p:nvPr/>
          </p:nvSpPr>
          <p:spPr>
            <a:xfrm>
              <a:off x="5845212" y="1817870"/>
              <a:ext cx="2562537" cy="2870412"/>
            </a:xfrm>
            <a:prstGeom prst="rect">
              <a:avLst/>
            </a:prstGeom>
            <a:solidFill>
              <a:schemeClr val="accent3">
                <a:lumMod val="20000"/>
                <a:lumOff val="8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9" name="CuadroTexto 18"/>
            <p:cNvSpPr txBox="1"/>
            <p:nvPr/>
          </p:nvSpPr>
          <p:spPr>
            <a:xfrm>
              <a:off x="5845212" y="1817870"/>
              <a:ext cx="2562537" cy="28704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ES_tradnl" sz="1300" kern="1200" dirty="0" smtClean="0">
                  <a:latin typeface="Corbel" panose="020B0503020204020204" pitchFamily="34" charset="0"/>
                </a:rPr>
                <a:t>Estar dispuestos a usar distintivos como persona con discapacidad en vehículos.</a:t>
              </a:r>
              <a:endParaRPr lang="es-ES" sz="1300" kern="1200" dirty="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Corbel" panose="020B0503020204020204" pitchFamily="34" charset="0"/>
                </a:rPr>
                <a:t>Compromiso de conocer y aplicar la norma. </a:t>
              </a:r>
              <a:endParaRPr lang="es-CO" sz="1300" kern="1200" dirty="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Disponer de espacios de encuentro con la población en discapacidad para formarnos en la norma. </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smtClean="0">
                  <a:latin typeface="Corbel" panose="020B0503020204020204" pitchFamily="34" charset="0"/>
                </a:rPr>
                <a:t>Tener disposición para analizar el tema de inclusión en temas de seguridad vial y movilidad. </a:t>
              </a:r>
              <a:endParaRPr lang="es-CO" sz="1300" kern="1200">
                <a:latin typeface="Corbel" panose="020B0503020204020204" pitchFamily="34" charset="0"/>
              </a:endParaRPr>
            </a:p>
            <a:p>
              <a:pPr marL="114300" lvl="1" indent="-114300" algn="l" defTabSz="577850">
                <a:lnSpc>
                  <a:spcPct val="90000"/>
                </a:lnSpc>
                <a:spcBef>
                  <a:spcPct val="0"/>
                </a:spcBef>
                <a:spcAft>
                  <a:spcPct val="15000"/>
                </a:spcAft>
                <a:buChar char="••"/>
              </a:pPr>
              <a:r>
                <a:rPr lang="es-ES_tradnl" sz="1300" kern="1200" dirty="0" smtClean="0">
                  <a:latin typeface="Corbel" panose="020B0503020204020204" pitchFamily="34" charset="0"/>
                </a:rPr>
                <a:t>Conocer las leyes y decretos de movilidad.</a:t>
              </a:r>
              <a:endParaRPr lang="es-CO" sz="1300" kern="1200" dirty="0">
                <a:latin typeface="Corbel" panose="020B0503020204020204" pitchFamily="34" charset="0"/>
              </a:endParaRPr>
            </a:p>
          </p:txBody>
        </p:sp>
      </p:grpSp>
    </p:spTree>
    <p:extLst>
      <p:ext uri="{BB962C8B-B14F-4D97-AF65-F5344CB8AC3E}">
        <p14:creationId xmlns:p14="http://schemas.microsoft.com/office/powerpoint/2010/main" val="210010873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21388" y="4512465"/>
            <a:ext cx="8076851" cy="4508187"/>
          </a:xfrm>
          <a:prstGeom prst="rect">
            <a:avLst/>
          </a:prstGeom>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11" name="2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115" y="321957"/>
            <a:ext cx="13239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8"/>
          <a:stretch>
            <a:fillRect/>
          </a:stretch>
        </p:blipFill>
        <p:spPr>
          <a:xfrm>
            <a:off x="2308745" y="994811"/>
            <a:ext cx="5599699" cy="451057"/>
          </a:xfrm>
          <a:prstGeom prst="rect">
            <a:avLst/>
          </a:prstGeom>
        </p:spPr>
      </p:pic>
      <p:pic>
        <p:nvPicPr>
          <p:cNvPr id="27" name="Imagen 1"/>
          <p:cNvPicPr>
            <a:picLocks noChangeAspect="1"/>
          </p:cNvPicPr>
          <p:nvPr/>
        </p:nvPicPr>
        <p:blipFill rotWithShape="1">
          <a:blip r:embed="rId9" cstate="print">
            <a:extLst>
              <a:ext uri="{28A0092B-C50C-407E-A947-70E740481C1C}">
                <a14:useLocalDpi xmlns:a14="http://schemas.microsoft.com/office/drawing/2010/main" val="0"/>
              </a:ext>
            </a:extLst>
          </a:blip>
          <a:srcRect l="1319" t="1713"/>
          <a:stretch/>
        </p:blipFill>
        <p:spPr>
          <a:xfrm>
            <a:off x="2055767" y="1809750"/>
            <a:ext cx="3770267" cy="4616653"/>
          </a:xfrm>
          <a:prstGeom prst="rect">
            <a:avLst/>
          </a:prstGeom>
          <a:ln>
            <a:noFill/>
          </a:ln>
          <a:effectLst>
            <a:outerShdw blurRad="292100" dist="139700" dir="2700000" algn="tl" rotWithShape="0">
              <a:srgbClr val="333333">
                <a:alpha val="65000"/>
              </a:srgbClr>
            </a:outerShdw>
          </a:effectLst>
        </p:spPr>
      </p:pic>
      <p:pic>
        <p:nvPicPr>
          <p:cNvPr id="29" name="Imagen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77697" y="4243930"/>
            <a:ext cx="3437607" cy="218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77698" y="1809750"/>
            <a:ext cx="3437607" cy="22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1976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783" y="321957"/>
            <a:ext cx="12906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stretch>
            <a:fillRect/>
          </a:stretch>
        </p:blipFill>
        <p:spPr>
          <a:xfrm>
            <a:off x="7921388" y="4512465"/>
            <a:ext cx="8076851" cy="4508187"/>
          </a:xfrm>
          <a:prstGeom prst="rect">
            <a:avLst/>
          </a:prstGeom>
        </p:spPr>
      </p:pic>
      <p:pic>
        <p:nvPicPr>
          <p:cNvPr id="26" name="Imagen 25"/>
          <p:cNvPicPr>
            <a:picLocks noChangeAspect="1"/>
          </p:cNvPicPr>
          <p:nvPr/>
        </p:nvPicPr>
        <p:blipFill>
          <a:blip r:embed="rId5"/>
          <a:stretch>
            <a:fillRect/>
          </a:stretch>
        </p:blipFill>
        <p:spPr>
          <a:xfrm>
            <a:off x="243" y="2381"/>
            <a:ext cx="221355" cy="6855619"/>
          </a:xfrm>
          <a:prstGeom prst="rect">
            <a:avLst/>
          </a:prstGeom>
        </p:spPr>
      </p:pic>
      <p:pic>
        <p:nvPicPr>
          <p:cNvPr id="28" name="Imagen 27"/>
          <p:cNvPicPr>
            <a:picLocks noChangeAspect="1"/>
          </p:cNvPicPr>
          <p:nvPr/>
        </p:nvPicPr>
        <p:blipFill>
          <a:blip r:embed="rId6"/>
          <a:stretch>
            <a:fillRect/>
          </a:stretch>
        </p:blipFill>
        <p:spPr>
          <a:xfrm>
            <a:off x="348733" y="5796463"/>
            <a:ext cx="855370" cy="817574"/>
          </a:xfrm>
          <a:prstGeom prst="rect">
            <a:avLst/>
          </a:prstGeom>
        </p:spPr>
      </p:pic>
      <p:pic>
        <p:nvPicPr>
          <p:cNvPr id="5" name="Imagen 4"/>
          <p:cNvPicPr>
            <a:picLocks noChangeAspect="1"/>
          </p:cNvPicPr>
          <p:nvPr/>
        </p:nvPicPr>
        <p:blipFill>
          <a:blip r:embed="rId7"/>
          <a:stretch>
            <a:fillRect/>
          </a:stretch>
        </p:blipFill>
        <p:spPr>
          <a:xfrm>
            <a:off x="2308745" y="440696"/>
            <a:ext cx="5788081" cy="487791"/>
          </a:xfrm>
          <a:prstGeom prst="rect">
            <a:avLst/>
          </a:prstGeom>
        </p:spPr>
      </p:pic>
      <p:pic>
        <p:nvPicPr>
          <p:cNvPr id="2" name="Imagen 1"/>
          <p:cNvPicPr>
            <a:picLocks noChangeAspect="1"/>
          </p:cNvPicPr>
          <p:nvPr/>
        </p:nvPicPr>
        <p:blipFill>
          <a:blip r:embed="rId8"/>
          <a:stretch>
            <a:fillRect/>
          </a:stretch>
        </p:blipFill>
        <p:spPr>
          <a:xfrm>
            <a:off x="2308745" y="1023632"/>
            <a:ext cx="1962809" cy="421043"/>
          </a:xfrm>
          <a:prstGeom prst="rect">
            <a:avLst/>
          </a:prstGeom>
        </p:spPr>
      </p:pic>
      <p:pic>
        <p:nvPicPr>
          <p:cNvPr id="7" name="Imagen 6"/>
          <p:cNvPicPr>
            <a:picLocks noChangeAspect="1"/>
          </p:cNvPicPr>
          <p:nvPr/>
        </p:nvPicPr>
        <p:blipFill>
          <a:blip r:embed="rId9"/>
          <a:stretch>
            <a:fillRect/>
          </a:stretch>
        </p:blipFill>
        <p:spPr>
          <a:xfrm>
            <a:off x="2300979" y="1989763"/>
            <a:ext cx="7587201" cy="299517"/>
          </a:xfrm>
          <a:prstGeom prst="rect">
            <a:avLst/>
          </a:prstGeom>
        </p:spPr>
      </p:pic>
      <p:pic>
        <p:nvPicPr>
          <p:cNvPr id="15" name="10 Imagen"/>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00979" y="2650671"/>
            <a:ext cx="671988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90848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783" y="321957"/>
            <a:ext cx="12906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4" name="Imagen 3"/>
          <p:cNvPicPr>
            <a:picLocks noChangeAspect="1"/>
          </p:cNvPicPr>
          <p:nvPr/>
        </p:nvPicPr>
        <p:blipFill>
          <a:blip r:embed="rId7"/>
          <a:stretch>
            <a:fillRect/>
          </a:stretch>
        </p:blipFill>
        <p:spPr>
          <a:xfrm>
            <a:off x="2308745" y="1044566"/>
            <a:ext cx="3295221" cy="395072"/>
          </a:xfrm>
          <a:prstGeom prst="rect">
            <a:avLst/>
          </a:prstGeom>
        </p:spPr>
      </p:pic>
      <p:graphicFrame>
        <p:nvGraphicFramePr>
          <p:cNvPr id="11" name="Diagrama 5"/>
          <p:cNvGraphicFramePr/>
          <p:nvPr>
            <p:extLst>
              <p:ext uri="{D42A27DB-BD31-4B8C-83A1-F6EECF244321}">
                <p14:modId xmlns:p14="http://schemas.microsoft.com/office/powerpoint/2010/main" val="2571203473"/>
              </p:ext>
            </p:extLst>
          </p:nvPr>
        </p:nvGraphicFramePr>
        <p:xfrm>
          <a:off x="1849421" y="1555717"/>
          <a:ext cx="8358969" cy="50767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Imagen 2"/>
          <p:cNvPicPr>
            <a:picLocks noChangeAspect="1"/>
          </p:cNvPicPr>
          <p:nvPr/>
        </p:nvPicPr>
        <p:blipFill>
          <a:blip r:embed="rId13"/>
          <a:stretch>
            <a:fillRect/>
          </a:stretch>
        </p:blipFill>
        <p:spPr>
          <a:xfrm>
            <a:off x="7921388" y="4512465"/>
            <a:ext cx="8076851" cy="4508187"/>
          </a:xfrm>
          <a:prstGeom prst="rect">
            <a:avLst/>
          </a:prstGeom>
        </p:spPr>
      </p:pic>
    </p:spTree>
    <p:extLst>
      <p:ext uri="{BB962C8B-B14F-4D97-AF65-F5344CB8AC3E}">
        <p14:creationId xmlns:p14="http://schemas.microsoft.com/office/powerpoint/2010/main" val="15718350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72776" y="4416879"/>
            <a:ext cx="4982709" cy="19768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sp>
        <p:nvSpPr>
          <p:cNvPr id="7" name="Rectángulo 6"/>
          <p:cNvSpPr/>
          <p:nvPr/>
        </p:nvSpPr>
        <p:spPr>
          <a:xfrm>
            <a:off x="1547851" y="2234140"/>
            <a:ext cx="8758220" cy="189571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8"/>
          <p:cNvCxnSpPr/>
          <p:nvPr/>
        </p:nvCxnSpPr>
        <p:spPr>
          <a:xfrm>
            <a:off x="5613810" y="2494932"/>
            <a:ext cx="0" cy="137413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6060894" y="2171347"/>
            <a:ext cx="4032087" cy="1815882"/>
          </a:xfrm>
          <a:prstGeom prst="rect">
            <a:avLst/>
          </a:prstGeom>
        </p:spPr>
        <p:txBody>
          <a:bodyPr wrap="square">
            <a:spAutoFit/>
          </a:bodyPr>
          <a:lstStyle/>
          <a:p>
            <a:pPr algn="just"/>
            <a:endParaRPr lang="es-MX" sz="1600" b="1" dirty="0" smtClean="0">
              <a:latin typeface="Arial" panose="020B0604020202020204" pitchFamily="34" charset="0"/>
              <a:cs typeface="Arial" panose="020B0604020202020204" pitchFamily="34" charset="0"/>
            </a:endParaRPr>
          </a:p>
          <a:p>
            <a:pPr algn="just"/>
            <a:r>
              <a:rPr lang="es-MX" sz="1600" dirty="0" smtClean="0">
                <a:latin typeface="Arial" panose="020B0604020202020204" pitchFamily="34" charset="0"/>
                <a:cs typeface="Arial" panose="020B0604020202020204" pitchFamily="34" charset="0"/>
              </a:rPr>
              <a:t>Se implementó el procedimiento para el suministro del combustible de los vehículos oficiales de la entidad, se evidencia en el último mes una disminución sustancial del gasto por dicho concepto de aproximadamente el 50 %.</a:t>
            </a:r>
            <a:endParaRPr lang="es-ES_tradnl" sz="1600" dirty="0" smtClean="0">
              <a:solidFill>
                <a:srgbClr val="FF3300"/>
              </a:solidFill>
              <a:latin typeface="Arial" panose="020B0604020202020204" pitchFamily="34" charset="0"/>
              <a:cs typeface="Arial" panose="020B0604020202020204" pitchFamily="34" charset="0"/>
            </a:endParaRPr>
          </a:p>
        </p:txBody>
      </p:sp>
      <p:sp>
        <p:nvSpPr>
          <p:cNvPr id="20" name="Rectángulo 19"/>
          <p:cNvSpPr/>
          <p:nvPr/>
        </p:nvSpPr>
        <p:spPr>
          <a:xfrm>
            <a:off x="1793970" y="2663790"/>
            <a:ext cx="3270596" cy="830997"/>
          </a:xfrm>
          <a:prstGeom prst="rect">
            <a:avLst/>
          </a:prstGeom>
        </p:spPr>
        <p:txBody>
          <a:bodyPr wrap="square">
            <a:spAutoFit/>
          </a:bodyPr>
          <a:lstStyle/>
          <a:p>
            <a:pPr algn="just"/>
            <a:r>
              <a:rPr lang="es-MX" sz="1600" b="1" dirty="0" smtClean="0">
                <a:latin typeface="Arial" panose="020B0604020202020204" pitchFamily="34" charset="0"/>
                <a:cs typeface="Arial" panose="020B0604020202020204" pitchFamily="34" charset="0"/>
              </a:rPr>
              <a:t>Suministro de Combustible: </a:t>
            </a:r>
            <a:r>
              <a:rPr lang="es-MX" sz="1600" dirty="0" smtClean="0">
                <a:latin typeface="Arial" panose="020B0604020202020204" pitchFamily="34" charset="0"/>
                <a:cs typeface="Arial" panose="020B0604020202020204" pitchFamily="34" charset="0"/>
              </a:rPr>
              <a:t>No existía control en el Suministro de Combustible. </a:t>
            </a:r>
          </a:p>
        </p:txBody>
      </p:sp>
      <p:pic>
        <p:nvPicPr>
          <p:cNvPr id="24" name="Imagen 23" descr="Captura de pantalla 2016-07-20 a las 2.25.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6081" y="4508815"/>
            <a:ext cx="4833935" cy="1766397"/>
          </a:xfrm>
          <a:prstGeom prst="rect">
            <a:avLst/>
          </a:prstGeom>
        </p:spPr>
      </p:pic>
      <p:pic>
        <p:nvPicPr>
          <p:cNvPr id="25" name="Imagen 24"/>
          <p:cNvPicPr>
            <a:picLocks noChangeAspect="1"/>
          </p:cNvPicPr>
          <p:nvPr/>
        </p:nvPicPr>
        <p:blipFill>
          <a:blip r:embed="rId6"/>
          <a:stretch>
            <a:fillRect/>
          </a:stretch>
        </p:blipFill>
        <p:spPr>
          <a:xfrm>
            <a:off x="1915620" y="731298"/>
            <a:ext cx="3009078" cy="543196"/>
          </a:xfrm>
          <a:prstGeom prst="rect">
            <a:avLst/>
          </a:prstGeom>
        </p:spPr>
      </p:pic>
      <p:pic>
        <p:nvPicPr>
          <p:cNvPr id="27" name="Imagen 26"/>
          <p:cNvPicPr>
            <a:picLocks noChangeAspect="1"/>
          </p:cNvPicPr>
          <p:nvPr/>
        </p:nvPicPr>
        <p:blipFill>
          <a:blip r:embed="rId7"/>
          <a:stretch>
            <a:fillRect/>
          </a:stretch>
        </p:blipFill>
        <p:spPr>
          <a:xfrm>
            <a:off x="1915620" y="1704144"/>
            <a:ext cx="1898144" cy="386485"/>
          </a:xfrm>
          <a:prstGeom prst="rect">
            <a:avLst/>
          </a:prstGeom>
        </p:spPr>
      </p:pic>
      <p:pic>
        <p:nvPicPr>
          <p:cNvPr id="29" name="Imagen 28"/>
          <p:cNvPicPr>
            <a:picLocks noChangeAspect="1"/>
          </p:cNvPicPr>
          <p:nvPr/>
        </p:nvPicPr>
        <p:blipFill>
          <a:blip r:embed="rId8"/>
          <a:stretch>
            <a:fillRect/>
          </a:stretch>
        </p:blipFill>
        <p:spPr>
          <a:xfrm>
            <a:off x="6163048" y="1742429"/>
            <a:ext cx="1862484" cy="373217"/>
          </a:xfrm>
          <a:prstGeom prst="rect">
            <a:avLst/>
          </a:prstGeom>
        </p:spPr>
      </p:pic>
    </p:spTree>
    <p:extLst>
      <p:ext uri="{BB962C8B-B14F-4D97-AF65-F5344CB8AC3E}">
        <p14:creationId xmlns:p14="http://schemas.microsoft.com/office/powerpoint/2010/main" val="149526227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783" y="321957"/>
            <a:ext cx="12906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4" name="Imagen 3"/>
          <p:cNvPicPr>
            <a:picLocks noChangeAspect="1"/>
          </p:cNvPicPr>
          <p:nvPr/>
        </p:nvPicPr>
        <p:blipFill>
          <a:blip r:embed="rId7"/>
          <a:stretch>
            <a:fillRect/>
          </a:stretch>
        </p:blipFill>
        <p:spPr>
          <a:xfrm>
            <a:off x="2308745" y="1044566"/>
            <a:ext cx="3295221" cy="395072"/>
          </a:xfrm>
          <a:prstGeom prst="rect">
            <a:avLst/>
          </a:prstGeom>
        </p:spPr>
      </p:pic>
      <p:pic>
        <p:nvPicPr>
          <p:cNvPr id="3" name="Imagen 2"/>
          <p:cNvPicPr>
            <a:picLocks noChangeAspect="1"/>
          </p:cNvPicPr>
          <p:nvPr/>
        </p:nvPicPr>
        <p:blipFill>
          <a:blip r:embed="rId8"/>
          <a:stretch>
            <a:fillRect/>
          </a:stretch>
        </p:blipFill>
        <p:spPr>
          <a:xfrm>
            <a:off x="7921388" y="4512465"/>
            <a:ext cx="8076851" cy="4508187"/>
          </a:xfrm>
          <a:prstGeom prst="rect">
            <a:avLst/>
          </a:prstGeom>
        </p:spPr>
      </p:pic>
      <p:pic>
        <p:nvPicPr>
          <p:cNvPr id="9" name="7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3605" y="1685619"/>
            <a:ext cx="3894681" cy="4458185"/>
          </a:xfrm>
          <a:prstGeom prst="rect">
            <a:avLst/>
          </a:prstGeom>
          <a:ln>
            <a:noFill/>
          </a:ln>
          <a:effectLst>
            <a:outerShdw blurRad="292100" dist="139700" dir="2700000" algn="tl" rotWithShape="0">
              <a:srgbClr val="333333">
                <a:alpha val="65000"/>
              </a:srgbClr>
            </a:outerShdw>
          </a:effectLst>
        </p:spPr>
      </p:pic>
      <p:pic>
        <p:nvPicPr>
          <p:cNvPr id="10" name="8 Imagen"/>
          <p:cNvPicPr>
            <a:picLocks noChangeAspect="1"/>
          </p:cNvPicPr>
          <p:nvPr/>
        </p:nvPicPr>
        <p:blipFill>
          <a:blip r:embed="rId10" cstate="print">
            <a:extLst>
              <a:ext uri="{28A0092B-C50C-407E-A947-70E740481C1C}">
                <a14:useLocalDpi xmlns:a14="http://schemas.microsoft.com/office/drawing/2010/main" val="0"/>
              </a:ext>
            </a:extLst>
          </a:blip>
          <a:srcRect l="349" t="-668" r="-349" b="23167"/>
          <a:stretch>
            <a:fillRect/>
          </a:stretch>
        </p:blipFill>
        <p:spPr bwMode="auto">
          <a:xfrm>
            <a:off x="6909821" y="4310743"/>
            <a:ext cx="3444622" cy="178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1 Imagen"/>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09821" y="1702154"/>
            <a:ext cx="3440279" cy="229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03311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84" y="360056"/>
            <a:ext cx="12525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3" name="Imagen 2"/>
          <p:cNvPicPr>
            <a:picLocks noChangeAspect="1"/>
          </p:cNvPicPr>
          <p:nvPr/>
        </p:nvPicPr>
        <p:blipFill>
          <a:blip r:embed="rId7"/>
          <a:stretch>
            <a:fillRect/>
          </a:stretch>
        </p:blipFill>
        <p:spPr>
          <a:xfrm>
            <a:off x="7921388" y="4512465"/>
            <a:ext cx="8076851" cy="4508187"/>
          </a:xfrm>
          <a:prstGeom prst="rect">
            <a:avLst/>
          </a:prstGeom>
        </p:spPr>
      </p:pic>
      <p:pic>
        <p:nvPicPr>
          <p:cNvPr id="2" name="Imagen 1"/>
          <p:cNvPicPr>
            <a:picLocks noChangeAspect="1"/>
          </p:cNvPicPr>
          <p:nvPr/>
        </p:nvPicPr>
        <p:blipFill>
          <a:blip r:embed="rId8"/>
          <a:stretch>
            <a:fillRect/>
          </a:stretch>
        </p:blipFill>
        <p:spPr>
          <a:xfrm>
            <a:off x="2308745" y="1834922"/>
            <a:ext cx="6297439" cy="297725"/>
          </a:xfrm>
          <a:prstGeom prst="rect">
            <a:avLst/>
          </a:prstGeom>
        </p:spPr>
      </p:pic>
      <p:pic>
        <p:nvPicPr>
          <p:cNvPr id="6" name="Imagen 5"/>
          <p:cNvPicPr>
            <a:picLocks noChangeAspect="1"/>
          </p:cNvPicPr>
          <p:nvPr/>
        </p:nvPicPr>
        <p:blipFill>
          <a:blip r:embed="rId9"/>
          <a:stretch>
            <a:fillRect/>
          </a:stretch>
        </p:blipFill>
        <p:spPr>
          <a:xfrm>
            <a:off x="2308745" y="1022837"/>
            <a:ext cx="1839400" cy="395282"/>
          </a:xfrm>
          <a:prstGeom prst="rect">
            <a:avLst/>
          </a:prstGeom>
        </p:spPr>
      </p:pic>
      <p:sp>
        <p:nvSpPr>
          <p:cNvPr id="14" name="7 Rectángulo"/>
          <p:cNvSpPr>
            <a:spLocks noChangeArrowheads="1"/>
          </p:cNvSpPr>
          <p:nvPr/>
        </p:nvSpPr>
        <p:spPr bwMode="auto">
          <a:xfrm>
            <a:off x="5983808" y="2546096"/>
            <a:ext cx="46497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dirty="0">
                <a:solidFill>
                  <a:srgbClr val="000000"/>
                </a:solidFill>
                <a:latin typeface="Arial" panose="020B0604020202020204" pitchFamily="34" charset="0"/>
                <a:cs typeface="Arial" panose="020B0604020202020204" pitchFamily="34" charset="0"/>
              </a:rPr>
              <a:t>CLUB SCOOTER BCA/BJA</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MOTOVELOCIDAD</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AVENTUREROS PULSAR</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PARCHE BARRANCABERMEJA</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SOUND TUNING CLUB</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MOTOCAR CLUB</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CLUB FZ 16 BCA/BCA</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MOTO CMI</a:t>
            </a:r>
            <a:endParaRPr lang="es-CO" dirty="0">
              <a:solidFill>
                <a:srgbClr val="000000"/>
              </a:solidFill>
              <a:latin typeface="Arial" panose="020B0604020202020204" pitchFamily="34" charset="0"/>
              <a:cs typeface="Arial" panose="020B0604020202020204" pitchFamily="34" charset="0"/>
            </a:endParaRPr>
          </a:p>
          <a:p>
            <a:r>
              <a:rPr lang="es-ES_tradnl" dirty="0">
                <a:solidFill>
                  <a:srgbClr val="000000"/>
                </a:solidFill>
                <a:latin typeface="Arial" panose="020B0604020202020204" pitchFamily="34" charset="0"/>
                <a:cs typeface="Arial" panose="020B0604020202020204" pitchFamily="34" charset="0"/>
              </a:rPr>
              <a:t>MOTO CLUB ORO NEGRO</a:t>
            </a:r>
            <a:endParaRPr lang="es-CO" dirty="0">
              <a:solidFill>
                <a:srgbClr val="000000"/>
              </a:solidFill>
              <a:latin typeface="Arial" panose="020B0604020202020204" pitchFamily="34" charset="0"/>
              <a:cs typeface="Arial" panose="020B0604020202020204" pitchFamily="34" charset="0"/>
            </a:endParaRPr>
          </a:p>
        </p:txBody>
      </p:sp>
      <p:pic>
        <p:nvPicPr>
          <p:cNvPr id="15" name="8 Imagen"/>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08745" y="2690513"/>
            <a:ext cx="3382963"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47331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84" y="360056"/>
            <a:ext cx="12525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4" name="Imagen 3"/>
          <p:cNvPicPr>
            <a:picLocks noChangeAspect="1"/>
          </p:cNvPicPr>
          <p:nvPr/>
        </p:nvPicPr>
        <p:blipFill>
          <a:blip r:embed="rId7"/>
          <a:stretch>
            <a:fillRect/>
          </a:stretch>
        </p:blipFill>
        <p:spPr>
          <a:xfrm>
            <a:off x="2308745" y="990897"/>
            <a:ext cx="3242969" cy="396800"/>
          </a:xfrm>
          <a:prstGeom prst="rect">
            <a:avLst/>
          </a:prstGeom>
        </p:spPr>
      </p:pic>
      <p:graphicFrame>
        <p:nvGraphicFramePr>
          <p:cNvPr id="12" name="Diagrama 3"/>
          <p:cNvGraphicFramePr/>
          <p:nvPr>
            <p:extLst>
              <p:ext uri="{D42A27DB-BD31-4B8C-83A1-F6EECF244321}">
                <p14:modId xmlns:p14="http://schemas.microsoft.com/office/powerpoint/2010/main" val="3499121045"/>
              </p:ext>
            </p:extLst>
          </p:nvPr>
        </p:nvGraphicFramePr>
        <p:xfrm>
          <a:off x="1757836" y="1578168"/>
          <a:ext cx="8596189" cy="51883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Imagen 2"/>
          <p:cNvPicPr>
            <a:picLocks noChangeAspect="1"/>
          </p:cNvPicPr>
          <p:nvPr/>
        </p:nvPicPr>
        <p:blipFill>
          <a:blip r:embed="rId13"/>
          <a:stretch>
            <a:fillRect/>
          </a:stretch>
        </p:blipFill>
        <p:spPr>
          <a:xfrm>
            <a:off x="7921388" y="4512465"/>
            <a:ext cx="8076851" cy="4508187"/>
          </a:xfrm>
          <a:prstGeom prst="rect">
            <a:avLst/>
          </a:prstGeom>
        </p:spPr>
      </p:pic>
    </p:spTree>
    <p:extLst>
      <p:ext uri="{BB962C8B-B14F-4D97-AF65-F5344CB8AC3E}">
        <p14:creationId xmlns:p14="http://schemas.microsoft.com/office/powerpoint/2010/main" val="379796692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84" y="360056"/>
            <a:ext cx="12525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4" name="Imagen 3"/>
          <p:cNvPicPr>
            <a:picLocks noChangeAspect="1"/>
          </p:cNvPicPr>
          <p:nvPr/>
        </p:nvPicPr>
        <p:blipFill>
          <a:blip r:embed="rId7"/>
          <a:stretch>
            <a:fillRect/>
          </a:stretch>
        </p:blipFill>
        <p:spPr>
          <a:xfrm>
            <a:off x="2308745" y="990897"/>
            <a:ext cx="3242969" cy="396800"/>
          </a:xfrm>
          <a:prstGeom prst="rect">
            <a:avLst/>
          </a:prstGeom>
        </p:spPr>
      </p:pic>
      <p:pic>
        <p:nvPicPr>
          <p:cNvPr id="3" name="Imagen 2"/>
          <p:cNvPicPr>
            <a:picLocks noChangeAspect="1"/>
          </p:cNvPicPr>
          <p:nvPr/>
        </p:nvPicPr>
        <p:blipFill>
          <a:blip r:embed="rId8"/>
          <a:stretch>
            <a:fillRect/>
          </a:stretch>
        </p:blipFill>
        <p:spPr>
          <a:xfrm>
            <a:off x="7921388" y="4512465"/>
            <a:ext cx="8076851" cy="4508187"/>
          </a:xfrm>
          <a:prstGeom prst="rect">
            <a:avLst/>
          </a:prstGeom>
        </p:spPr>
      </p:pic>
      <p:pic>
        <p:nvPicPr>
          <p:cNvPr id="9" name="Imagen 1"/>
          <p:cNvPicPr>
            <a:picLocks noChangeAspect="1"/>
          </p:cNvPicPr>
          <p:nvPr/>
        </p:nvPicPr>
        <p:blipFill rotWithShape="1">
          <a:blip r:embed="rId9" cstate="print">
            <a:extLst>
              <a:ext uri="{28A0092B-C50C-407E-A947-70E740481C1C}">
                <a14:useLocalDpi xmlns:a14="http://schemas.microsoft.com/office/drawing/2010/main" val="0"/>
              </a:ext>
            </a:extLst>
          </a:blip>
          <a:srcRect l="1336" t="1853"/>
          <a:stretch/>
        </p:blipFill>
        <p:spPr>
          <a:xfrm>
            <a:off x="2308745" y="1685619"/>
            <a:ext cx="3626301" cy="43443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354147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84" y="360056"/>
            <a:ext cx="12525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2" name="Imagen 1"/>
          <p:cNvPicPr>
            <a:picLocks noChangeAspect="1"/>
          </p:cNvPicPr>
          <p:nvPr/>
        </p:nvPicPr>
        <p:blipFill>
          <a:blip r:embed="rId7"/>
          <a:stretch>
            <a:fillRect/>
          </a:stretch>
        </p:blipFill>
        <p:spPr>
          <a:xfrm>
            <a:off x="2308745" y="1017965"/>
            <a:ext cx="6090673" cy="402170"/>
          </a:xfrm>
          <a:prstGeom prst="rect">
            <a:avLst/>
          </a:prstGeom>
        </p:spPr>
      </p:pic>
      <p:graphicFrame>
        <p:nvGraphicFramePr>
          <p:cNvPr id="12" name="Diagrama 3"/>
          <p:cNvGraphicFramePr/>
          <p:nvPr>
            <p:extLst>
              <p:ext uri="{D42A27DB-BD31-4B8C-83A1-F6EECF244321}">
                <p14:modId xmlns:p14="http://schemas.microsoft.com/office/powerpoint/2010/main" val="3075944208"/>
              </p:ext>
            </p:extLst>
          </p:nvPr>
        </p:nvGraphicFramePr>
        <p:xfrm>
          <a:off x="1849421" y="1376862"/>
          <a:ext cx="8410378" cy="54811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Imagen 2"/>
          <p:cNvPicPr>
            <a:picLocks noChangeAspect="1"/>
          </p:cNvPicPr>
          <p:nvPr/>
        </p:nvPicPr>
        <p:blipFill>
          <a:blip r:embed="rId13"/>
          <a:stretch>
            <a:fillRect/>
          </a:stretch>
        </p:blipFill>
        <p:spPr>
          <a:xfrm>
            <a:off x="7921388" y="4512465"/>
            <a:ext cx="8076851" cy="4508187"/>
          </a:xfrm>
          <a:prstGeom prst="rect">
            <a:avLst/>
          </a:prstGeom>
        </p:spPr>
      </p:pic>
    </p:spTree>
    <p:extLst>
      <p:ext uri="{BB962C8B-B14F-4D97-AF65-F5344CB8AC3E}">
        <p14:creationId xmlns:p14="http://schemas.microsoft.com/office/powerpoint/2010/main" val="4452403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84" y="360056"/>
            <a:ext cx="12525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2" name="Imagen 1"/>
          <p:cNvPicPr>
            <a:picLocks noChangeAspect="1"/>
          </p:cNvPicPr>
          <p:nvPr/>
        </p:nvPicPr>
        <p:blipFill>
          <a:blip r:embed="rId7"/>
          <a:stretch>
            <a:fillRect/>
          </a:stretch>
        </p:blipFill>
        <p:spPr>
          <a:xfrm>
            <a:off x="2308745" y="1017965"/>
            <a:ext cx="6090673" cy="402170"/>
          </a:xfrm>
          <a:prstGeom prst="rect">
            <a:avLst/>
          </a:prstGeom>
        </p:spPr>
      </p:pic>
      <p:pic>
        <p:nvPicPr>
          <p:cNvPr id="3" name="Imagen 2"/>
          <p:cNvPicPr>
            <a:picLocks noChangeAspect="1"/>
          </p:cNvPicPr>
          <p:nvPr/>
        </p:nvPicPr>
        <p:blipFill>
          <a:blip r:embed="rId8"/>
          <a:stretch>
            <a:fillRect/>
          </a:stretch>
        </p:blipFill>
        <p:spPr>
          <a:xfrm>
            <a:off x="7921388" y="4512465"/>
            <a:ext cx="8076851" cy="4508187"/>
          </a:xfrm>
          <a:prstGeom prst="rect">
            <a:avLst/>
          </a:prstGeom>
        </p:spPr>
      </p:pic>
      <p:pic>
        <p:nvPicPr>
          <p:cNvPr id="9" name="Imagen 2"/>
          <p:cNvPicPr>
            <a:picLocks noChangeAspect="1"/>
          </p:cNvPicPr>
          <p:nvPr/>
        </p:nvPicPr>
        <p:blipFill rotWithShape="1">
          <a:blip r:embed="rId9" cstate="print">
            <a:extLst>
              <a:ext uri="{28A0092B-C50C-407E-A947-70E740481C1C}">
                <a14:useLocalDpi xmlns:a14="http://schemas.microsoft.com/office/drawing/2010/main" val="0"/>
              </a:ext>
            </a:extLst>
          </a:blip>
          <a:srcRect t="977"/>
          <a:stretch/>
        </p:blipFill>
        <p:spPr>
          <a:xfrm>
            <a:off x="2063171" y="1873172"/>
            <a:ext cx="3590656" cy="4455836"/>
          </a:xfrm>
          <a:prstGeom prst="rect">
            <a:avLst/>
          </a:prstGeom>
          <a:ln>
            <a:noFill/>
          </a:ln>
          <a:effectLst>
            <a:outerShdw blurRad="292100" dist="139700" dir="2700000" algn="tl" rotWithShape="0">
              <a:srgbClr val="333333">
                <a:alpha val="65000"/>
              </a:srgbClr>
            </a:outerShdw>
          </a:effectLst>
        </p:spPr>
      </p:pic>
      <p:pic>
        <p:nvPicPr>
          <p:cNvPr id="10" name="10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7399" y="1873172"/>
            <a:ext cx="4842674" cy="3228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809061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84" y="360056"/>
            <a:ext cx="12525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3" name="Imagen 2"/>
          <p:cNvPicPr>
            <a:picLocks noChangeAspect="1"/>
          </p:cNvPicPr>
          <p:nvPr/>
        </p:nvPicPr>
        <p:blipFill>
          <a:blip r:embed="rId7"/>
          <a:stretch>
            <a:fillRect/>
          </a:stretch>
        </p:blipFill>
        <p:spPr>
          <a:xfrm>
            <a:off x="7921388" y="4512465"/>
            <a:ext cx="8076851" cy="4508187"/>
          </a:xfrm>
          <a:prstGeom prst="rect">
            <a:avLst/>
          </a:prstGeom>
        </p:spPr>
      </p:pic>
      <p:pic>
        <p:nvPicPr>
          <p:cNvPr id="6" name="Imagen 5"/>
          <p:cNvPicPr>
            <a:picLocks noChangeAspect="1"/>
          </p:cNvPicPr>
          <p:nvPr/>
        </p:nvPicPr>
        <p:blipFill>
          <a:blip r:embed="rId8"/>
          <a:stretch>
            <a:fillRect/>
          </a:stretch>
        </p:blipFill>
        <p:spPr>
          <a:xfrm>
            <a:off x="776418" y="2003989"/>
            <a:ext cx="10451560" cy="818530"/>
          </a:xfrm>
          <a:prstGeom prst="rect">
            <a:avLst/>
          </a:prstGeom>
        </p:spPr>
      </p:pic>
      <p:pic>
        <p:nvPicPr>
          <p:cNvPr id="13" name="9 Image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4683" y="3169950"/>
            <a:ext cx="455612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10"/>
          <a:stretch>
            <a:fillRect/>
          </a:stretch>
        </p:blipFill>
        <p:spPr>
          <a:xfrm>
            <a:off x="2284683" y="1022837"/>
            <a:ext cx="1894527" cy="1834774"/>
          </a:xfrm>
          <a:prstGeom prst="rect">
            <a:avLst/>
          </a:prstGeom>
        </p:spPr>
      </p:pic>
    </p:spTree>
    <p:extLst>
      <p:ext uri="{BB962C8B-B14F-4D97-AF65-F5344CB8AC3E}">
        <p14:creationId xmlns:p14="http://schemas.microsoft.com/office/powerpoint/2010/main" val="395446473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884" y="360056"/>
            <a:ext cx="1192212" cy="1262062"/>
          </a:xfrm>
          <a:prstGeom prst="rect">
            <a:avLst/>
          </a:prstGeom>
          <a:ln>
            <a:noFill/>
          </a:ln>
          <a:effectLst>
            <a:outerShdw blurRad="292100" dist="139700" dir="2700000" algn="tl" rotWithShape="0">
              <a:srgbClr val="333333">
                <a:alpha val="65000"/>
              </a:srgbClr>
            </a:outerShdw>
          </a:effec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graphicFrame>
        <p:nvGraphicFramePr>
          <p:cNvPr id="16" name="Diagrama 5"/>
          <p:cNvGraphicFramePr/>
          <p:nvPr>
            <p:extLst>
              <p:ext uri="{D42A27DB-BD31-4B8C-83A1-F6EECF244321}">
                <p14:modId xmlns:p14="http://schemas.microsoft.com/office/powerpoint/2010/main" val="685390838"/>
              </p:ext>
            </p:extLst>
          </p:nvPr>
        </p:nvGraphicFramePr>
        <p:xfrm>
          <a:off x="1936056" y="1312716"/>
          <a:ext cx="8410378" cy="54811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n 2"/>
          <p:cNvPicPr>
            <a:picLocks noChangeAspect="1"/>
          </p:cNvPicPr>
          <p:nvPr/>
        </p:nvPicPr>
        <p:blipFill>
          <a:blip r:embed="rId12"/>
          <a:stretch>
            <a:fillRect/>
          </a:stretch>
        </p:blipFill>
        <p:spPr>
          <a:xfrm>
            <a:off x="7921388" y="4512465"/>
            <a:ext cx="8076851" cy="4508187"/>
          </a:xfrm>
          <a:prstGeom prst="rect">
            <a:avLst/>
          </a:prstGeom>
        </p:spPr>
      </p:pic>
      <p:pic>
        <p:nvPicPr>
          <p:cNvPr id="4" name="Imagen 3"/>
          <p:cNvPicPr>
            <a:picLocks noChangeAspect="1"/>
          </p:cNvPicPr>
          <p:nvPr/>
        </p:nvPicPr>
        <p:blipFill>
          <a:blip r:embed="rId13"/>
          <a:stretch>
            <a:fillRect/>
          </a:stretch>
        </p:blipFill>
        <p:spPr>
          <a:xfrm>
            <a:off x="2305719" y="881903"/>
            <a:ext cx="4700447" cy="403463"/>
          </a:xfrm>
          <a:prstGeom prst="rect">
            <a:avLst/>
          </a:prstGeom>
        </p:spPr>
      </p:pic>
    </p:spTree>
    <p:extLst>
      <p:ext uri="{BB962C8B-B14F-4D97-AF65-F5344CB8AC3E}">
        <p14:creationId xmlns:p14="http://schemas.microsoft.com/office/powerpoint/2010/main" val="30491635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884" y="360056"/>
            <a:ext cx="1192212" cy="1262062"/>
          </a:xfrm>
          <a:prstGeom prst="rect">
            <a:avLst/>
          </a:prstGeom>
          <a:ln>
            <a:noFill/>
          </a:ln>
          <a:effectLst>
            <a:outerShdw blurRad="292100" dist="139700" dir="2700000" algn="tl" rotWithShape="0">
              <a:srgbClr val="333333">
                <a:alpha val="65000"/>
              </a:srgbClr>
            </a:outerShdw>
          </a:effec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3" name="Imagen 2"/>
          <p:cNvPicPr>
            <a:picLocks noChangeAspect="1"/>
          </p:cNvPicPr>
          <p:nvPr/>
        </p:nvPicPr>
        <p:blipFill>
          <a:blip r:embed="rId7"/>
          <a:stretch>
            <a:fillRect/>
          </a:stretch>
        </p:blipFill>
        <p:spPr>
          <a:xfrm>
            <a:off x="7921388" y="4512465"/>
            <a:ext cx="8076851" cy="4508187"/>
          </a:xfrm>
          <a:prstGeom prst="rect">
            <a:avLst/>
          </a:prstGeom>
        </p:spPr>
      </p:pic>
      <p:pic>
        <p:nvPicPr>
          <p:cNvPr id="4" name="Imagen 3"/>
          <p:cNvPicPr>
            <a:picLocks noChangeAspect="1"/>
          </p:cNvPicPr>
          <p:nvPr/>
        </p:nvPicPr>
        <p:blipFill>
          <a:blip r:embed="rId8"/>
          <a:stretch>
            <a:fillRect/>
          </a:stretch>
        </p:blipFill>
        <p:spPr>
          <a:xfrm>
            <a:off x="2305719" y="881903"/>
            <a:ext cx="4700447" cy="403463"/>
          </a:xfrm>
          <a:prstGeom prst="rect">
            <a:avLst/>
          </a:prstGeom>
        </p:spPr>
      </p:pic>
      <p:pic>
        <p:nvPicPr>
          <p:cNvPr id="9" name="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9096" y="1622118"/>
            <a:ext cx="4049712" cy="4797425"/>
          </a:xfrm>
          <a:prstGeom prst="rect">
            <a:avLst/>
          </a:prstGeom>
          <a:ln>
            <a:noFill/>
          </a:ln>
          <a:effectLst>
            <a:outerShdw blurRad="292100" dist="139700" dir="2700000" algn="tl" rotWithShape="0">
              <a:srgbClr val="333333">
                <a:alpha val="65000"/>
              </a:srgbClr>
            </a:outerShdw>
          </a:effectLst>
        </p:spPr>
      </p:pic>
      <p:pic>
        <p:nvPicPr>
          <p:cNvPr id="11" name="2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1990" y="1726573"/>
            <a:ext cx="4340225" cy="2803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39771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3" name="Imagen 2"/>
          <p:cNvPicPr>
            <a:picLocks noChangeAspect="1"/>
          </p:cNvPicPr>
          <p:nvPr/>
        </p:nvPicPr>
        <p:blipFill>
          <a:blip r:embed="rId7"/>
          <a:stretch>
            <a:fillRect/>
          </a:stretch>
        </p:blipFill>
        <p:spPr>
          <a:xfrm>
            <a:off x="7921388" y="4512465"/>
            <a:ext cx="8076851" cy="4508187"/>
          </a:xfrm>
          <a:prstGeom prst="rect">
            <a:avLst/>
          </a:prstGeom>
        </p:spPr>
      </p:pic>
      <p:pic>
        <p:nvPicPr>
          <p:cNvPr id="7" name="Imagen 6"/>
          <p:cNvPicPr>
            <a:picLocks noChangeAspect="1"/>
          </p:cNvPicPr>
          <p:nvPr/>
        </p:nvPicPr>
        <p:blipFill>
          <a:blip r:embed="rId8"/>
          <a:stretch>
            <a:fillRect/>
          </a:stretch>
        </p:blipFill>
        <p:spPr>
          <a:xfrm>
            <a:off x="2308745" y="2203433"/>
            <a:ext cx="4747148" cy="344695"/>
          </a:xfrm>
          <a:prstGeom prst="rect">
            <a:avLst/>
          </a:prstGeom>
        </p:spPr>
      </p:pic>
      <p:pic>
        <p:nvPicPr>
          <p:cNvPr id="14" name="2 Imagen"/>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8745" y="2726442"/>
            <a:ext cx="4747148" cy="316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10"/>
          <a:stretch>
            <a:fillRect/>
          </a:stretch>
        </p:blipFill>
        <p:spPr>
          <a:xfrm>
            <a:off x="2308745" y="991086"/>
            <a:ext cx="2291390" cy="513742"/>
          </a:xfrm>
          <a:prstGeom prst="rect">
            <a:avLst/>
          </a:prstGeom>
        </p:spPr>
      </p:pic>
    </p:spTree>
    <p:extLst>
      <p:ext uri="{BB962C8B-B14F-4D97-AF65-F5344CB8AC3E}">
        <p14:creationId xmlns:p14="http://schemas.microsoft.com/office/powerpoint/2010/main" val="41710661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54419" y="2400156"/>
            <a:ext cx="10437399" cy="1684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pic>
        <p:nvPicPr>
          <p:cNvPr id="15" name="Imagen 14" descr="Captura de pantalla 2016-07-20 a las 2.28.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326" y="2534456"/>
            <a:ext cx="10216440" cy="1429562"/>
          </a:xfrm>
          <a:prstGeom prst="rect">
            <a:avLst/>
          </a:prstGeom>
        </p:spPr>
      </p:pic>
      <p:sp>
        <p:nvSpPr>
          <p:cNvPr id="17" name="Rectángulo 16"/>
          <p:cNvSpPr/>
          <p:nvPr/>
        </p:nvSpPr>
        <p:spPr>
          <a:xfrm>
            <a:off x="957326" y="4252635"/>
            <a:ext cx="4572000" cy="995144"/>
          </a:xfrm>
          <a:prstGeom prst="rect">
            <a:avLst/>
          </a:prstGeom>
        </p:spPr>
        <p:txBody>
          <a:bodyPr>
            <a:spAutoFit/>
          </a:bodyPr>
          <a:lstStyle/>
          <a:p>
            <a:pPr algn="just"/>
            <a:r>
              <a:rPr lang="es-ES_tradnl" sz="1600" baseline="30000" dirty="0">
                <a:latin typeface="Arial" panose="020B0604020202020204" pitchFamily="34" charset="0"/>
                <a:cs typeface="Arial" panose="020B0604020202020204" pitchFamily="34" charset="0"/>
              </a:rPr>
              <a:t>Del valor aprobado para este rubro, al revisar la </a:t>
            </a:r>
            <a:r>
              <a:rPr lang="es-ES_tradnl" sz="1600" baseline="30000" dirty="0" smtClean="0">
                <a:latin typeface="Arial" panose="020B0604020202020204" pitchFamily="34" charset="0"/>
                <a:cs typeface="Arial" panose="020B0604020202020204" pitchFamily="34" charset="0"/>
              </a:rPr>
              <a:t>información</a:t>
            </a:r>
            <a:r>
              <a:rPr lang="es-ES_tradnl" sz="1600" dirty="0" smtClean="0">
                <a:latin typeface="Arial" panose="020B0604020202020204" pitchFamily="34" charset="0"/>
                <a:cs typeface="Arial" panose="020B0604020202020204" pitchFamily="34" charset="0"/>
              </a:rPr>
              <a:t> </a:t>
            </a:r>
            <a:r>
              <a:rPr lang="es-ES_tradnl" sz="1600" baseline="30000" dirty="0" smtClean="0">
                <a:latin typeface="Arial" panose="020B0604020202020204" pitchFamily="34" charset="0"/>
                <a:cs typeface="Arial" panose="020B0604020202020204" pitchFamily="34" charset="0"/>
              </a:rPr>
              <a:t>correspondiente </a:t>
            </a:r>
            <a:r>
              <a:rPr lang="es-ES_tradnl" sz="1600" baseline="30000" dirty="0">
                <a:latin typeface="Arial" panose="020B0604020202020204" pitchFamily="34" charset="0"/>
                <a:cs typeface="Arial" panose="020B0604020202020204" pitchFamily="34" charset="0"/>
              </a:rPr>
              <a:t>a este concepto, se observa para el primer trimestre de la vigencia de 2016 un total de $23.353.033,oo cancelados en tres </a:t>
            </a:r>
            <a:r>
              <a:rPr lang="es-ES_tradnl" sz="1600" baseline="30000" dirty="0" smtClean="0">
                <a:latin typeface="Arial" panose="020B0604020202020204" pitchFamily="34" charset="0"/>
                <a:cs typeface="Arial" panose="020B0604020202020204" pitchFamily="34" charset="0"/>
              </a:rPr>
              <a:t>pagos</a:t>
            </a:r>
            <a:r>
              <a:rPr lang="es-ES_tradnl" sz="1600" dirty="0" smtClean="0">
                <a:latin typeface="Arial" panose="020B0604020202020204" pitchFamily="34" charset="0"/>
                <a:cs typeface="Arial" panose="020B0604020202020204" pitchFamily="34" charset="0"/>
              </a:rPr>
              <a:t> </a:t>
            </a:r>
            <a:r>
              <a:rPr lang="es-ES_tradnl" sz="1600" baseline="30000" dirty="0" smtClean="0">
                <a:latin typeface="Arial" panose="020B0604020202020204" pitchFamily="34" charset="0"/>
                <a:cs typeface="Arial" panose="020B0604020202020204" pitchFamily="34" charset="0"/>
              </a:rPr>
              <a:t>parciales </a:t>
            </a:r>
            <a:r>
              <a:rPr lang="es-ES_tradnl" sz="1600" baseline="30000" dirty="0">
                <a:latin typeface="Arial" panose="020B0604020202020204" pitchFamily="34" charset="0"/>
                <a:cs typeface="Arial" panose="020B0604020202020204" pitchFamily="34" charset="0"/>
              </a:rPr>
              <a:t>distribuidos de la siguiente manera:</a:t>
            </a:r>
            <a:endParaRPr lang="es-ES" sz="1600" dirty="0">
              <a:latin typeface="Arial" panose="020B0604020202020204" pitchFamily="34" charset="0"/>
              <a:cs typeface="Arial" panose="020B0604020202020204" pitchFamily="34" charset="0"/>
            </a:endParaRPr>
          </a:p>
        </p:txBody>
      </p:sp>
      <p:pic>
        <p:nvPicPr>
          <p:cNvPr id="18" name="Imagen 17" descr="Captura de pantalla 2016-07-20 a las 2.29.4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19" y="5247779"/>
            <a:ext cx="7557025" cy="1259505"/>
          </a:xfrm>
          <a:prstGeom prst="rect">
            <a:avLst/>
          </a:prstGeom>
        </p:spPr>
      </p:pic>
      <p:pic>
        <p:nvPicPr>
          <p:cNvPr id="19" name="Imagen 18"/>
          <p:cNvPicPr>
            <a:picLocks noChangeAspect="1"/>
          </p:cNvPicPr>
          <p:nvPr/>
        </p:nvPicPr>
        <p:blipFill>
          <a:blip r:embed="rId7"/>
          <a:stretch>
            <a:fillRect/>
          </a:stretch>
        </p:blipFill>
        <p:spPr>
          <a:xfrm>
            <a:off x="1915620" y="731298"/>
            <a:ext cx="3009078" cy="543196"/>
          </a:xfrm>
          <a:prstGeom prst="rect">
            <a:avLst/>
          </a:prstGeom>
        </p:spPr>
      </p:pic>
      <p:pic>
        <p:nvPicPr>
          <p:cNvPr id="6" name="Imagen 5"/>
          <p:cNvPicPr>
            <a:picLocks noChangeAspect="1"/>
          </p:cNvPicPr>
          <p:nvPr/>
        </p:nvPicPr>
        <p:blipFill>
          <a:blip r:embed="rId8"/>
          <a:stretch>
            <a:fillRect/>
          </a:stretch>
        </p:blipFill>
        <p:spPr>
          <a:xfrm>
            <a:off x="1915620" y="1815320"/>
            <a:ext cx="2069851" cy="364276"/>
          </a:xfrm>
          <a:prstGeom prst="rect">
            <a:avLst/>
          </a:prstGeom>
        </p:spPr>
      </p:pic>
    </p:spTree>
    <p:extLst>
      <p:ext uri="{BB962C8B-B14F-4D97-AF65-F5344CB8AC3E}">
        <p14:creationId xmlns:p14="http://schemas.microsoft.com/office/powerpoint/2010/main" val="223975581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3" name="Imagen 2"/>
          <p:cNvPicPr>
            <a:picLocks noChangeAspect="1"/>
          </p:cNvPicPr>
          <p:nvPr/>
        </p:nvPicPr>
        <p:blipFill>
          <a:blip r:embed="rId7"/>
          <a:stretch>
            <a:fillRect/>
          </a:stretch>
        </p:blipFill>
        <p:spPr>
          <a:xfrm>
            <a:off x="7921388" y="4512465"/>
            <a:ext cx="8076851" cy="4508187"/>
          </a:xfrm>
          <a:prstGeom prst="rect">
            <a:avLst/>
          </a:prstGeom>
        </p:spPr>
      </p:pic>
      <p:pic>
        <p:nvPicPr>
          <p:cNvPr id="2" name="Imagen 1"/>
          <p:cNvPicPr>
            <a:picLocks noChangeAspect="1"/>
          </p:cNvPicPr>
          <p:nvPr/>
        </p:nvPicPr>
        <p:blipFill>
          <a:blip r:embed="rId8"/>
          <a:stretch>
            <a:fillRect/>
          </a:stretch>
        </p:blipFill>
        <p:spPr>
          <a:xfrm>
            <a:off x="2308745" y="870233"/>
            <a:ext cx="5156580" cy="448108"/>
          </a:xfrm>
          <a:prstGeom prst="rect">
            <a:avLst/>
          </a:prstGeom>
        </p:spPr>
      </p:pic>
      <p:graphicFrame>
        <p:nvGraphicFramePr>
          <p:cNvPr id="11" name="Diagrama 3"/>
          <p:cNvGraphicFramePr/>
          <p:nvPr>
            <p:extLst>
              <p:ext uri="{D42A27DB-BD31-4B8C-83A1-F6EECF244321}">
                <p14:modId xmlns:p14="http://schemas.microsoft.com/office/powerpoint/2010/main" val="4050181463"/>
              </p:ext>
            </p:extLst>
          </p:nvPr>
        </p:nvGraphicFramePr>
        <p:xfrm>
          <a:off x="1730011" y="1285352"/>
          <a:ext cx="8635516" cy="56971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0270305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5" name="Imagen 4"/>
          <p:cNvPicPr>
            <a:picLocks noChangeAspect="1"/>
          </p:cNvPicPr>
          <p:nvPr/>
        </p:nvPicPr>
        <p:blipFill>
          <a:blip r:embed="rId6"/>
          <a:stretch>
            <a:fillRect/>
          </a:stretch>
        </p:blipFill>
        <p:spPr>
          <a:xfrm>
            <a:off x="2308745" y="440696"/>
            <a:ext cx="5788081" cy="487791"/>
          </a:xfrm>
          <a:prstGeom prst="rect">
            <a:avLst/>
          </a:prstGeom>
        </p:spPr>
      </p:pic>
      <p:pic>
        <p:nvPicPr>
          <p:cNvPr id="3" name="Imagen 2"/>
          <p:cNvPicPr>
            <a:picLocks noChangeAspect="1"/>
          </p:cNvPicPr>
          <p:nvPr/>
        </p:nvPicPr>
        <p:blipFill>
          <a:blip r:embed="rId7"/>
          <a:stretch>
            <a:fillRect/>
          </a:stretch>
        </p:blipFill>
        <p:spPr>
          <a:xfrm>
            <a:off x="7921388" y="4512465"/>
            <a:ext cx="8076851" cy="4508187"/>
          </a:xfrm>
          <a:prstGeom prst="rect">
            <a:avLst/>
          </a:prstGeom>
        </p:spPr>
      </p:pic>
      <p:pic>
        <p:nvPicPr>
          <p:cNvPr id="2" name="Imagen 1"/>
          <p:cNvPicPr>
            <a:picLocks noChangeAspect="1"/>
          </p:cNvPicPr>
          <p:nvPr/>
        </p:nvPicPr>
        <p:blipFill>
          <a:blip r:embed="rId8"/>
          <a:stretch>
            <a:fillRect/>
          </a:stretch>
        </p:blipFill>
        <p:spPr>
          <a:xfrm>
            <a:off x="2308745" y="870233"/>
            <a:ext cx="5156580" cy="448108"/>
          </a:xfrm>
          <a:prstGeom prst="rect">
            <a:avLst/>
          </a:prstGeom>
        </p:spPr>
      </p:pic>
      <p:pic>
        <p:nvPicPr>
          <p:cNvPr id="9" name="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6608" y="1707049"/>
            <a:ext cx="3744912" cy="4606925"/>
          </a:xfrm>
          <a:prstGeom prst="rect">
            <a:avLst/>
          </a:prstGeom>
          <a:ln>
            <a:noFill/>
          </a:ln>
          <a:effectLst>
            <a:outerShdw blurRad="292100" dist="139700" dir="2700000" algn="tl" rotWithShape="0">
              <a:srgbClr val="333333">
                <a:alpha val="65000"/>
              </a:srgbClr>
            </a:outerShdw>
          </a:effectLst>
        </p:spPr>
      </p:pic>
      <p:pic>
        <p:nvPicPr>
          <p:cNvPr id="10" name="9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2923" y="1747878"/>
            <a:ext cx="3784600" cy="2522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79507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3" name="Imagen 2"/>
          <p:cNvPicPr>
            <a:picLocks noChangeAspect="1"/>
          </p:cNvPicPr>
          <p:nvPr/>
        </p:nvPicPr>
        <p:blipFill>
          <a:blip r:embed="rId6"/>
          <a:stretch>
            <a:fillRect/>
          </a:stretch>
        </p:blipFill>
        <p:spPr>
          <a:xfrm>
            <a:off x="7921388" y="4512465"/>
            <a:ext cx="8076851" cy="4508187"/>
          </a:xfrm>
          <a:prstGeom prst="rect">
            <a:avLst/>
          </a:prstGeom>
        </p:spPr>
      </p:pic>
      <p:pic>
        <p:nvPicPr>
          <p:cNvPr id="4" name="Imagen 3"/>
          <p:cNvPicPr>
            <a:picLocks noChangeAspect="1"/>
          </p:cNvPicPr>
          <p:nvPr/>
        </p:nvPicPr>
        <p:blipFill>
          <a:blip r:embed="rId7"/>
          <a:stretch>
            <a:fillRect/>
          </a:stretch>
        </p:blipFill>
        <p:spPr>
          <a:xfrm>
            <a:off x="2349688" y="778137"/>
            <a:ext cx="3955577" cy="394389"/>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9688" y="1487090"/>
            <a:ext cx="6858000" cy="3886200"/>
          </a:xfrm>
          <a:prstGeom prst="rect">
            <a:avLst/>
          </a:prstGeom>
        </p:spPr>
      </p:pic>
    </p:spTree>
    <p:extLst>
      <p:ext uri="{BB962C8B-B14F-4D97-AF65-F5344CB8AC3E}">
        <p14:creationId xmlns:p14="http://schemas.microsoft.com/office/powerpoint/2010/main" val="252989310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3" name="Imagen 2"/>
          <p:cNvPicPr>
            <a:picLocks noChangeAspect="1"/>
          </p:cNvPicPr>
          <p:nvPr/>
        </p:nvPicPr>
        <p:blipFill>
          <a:blip r:embed="rId6"/>
          <a:stretch>
            <a:fillRect/>
          </a:stretch>
        </p:blipFill>
        <p:spPr>
          <a:xfrm>
            <a:off x="7921388" y="4512465"/>
            <a:ext cx="8076851" cy="4508187"/>
          </a:xfrm>
          <a:prstGeom prst="rect">
            <a:avLst/>
          </a:prstGeom>
        </p:spPr>
      </p:pic>
      <p:pic>
        <p:nvPicPr>
          <p:cNvPr id="4" name="Imagen 3"/>
          <p:cNvPicPr>
            <a:picLocks noChangeAspect="1"/>
          </p:cNvPicPr>
          <p:nvPr/>
        </p:nvPicPr>
        <p:blipFill>
          <a:blip r:embed="rId7"/>
          <a:stretch>
            <a:fillRect/>
          </a:stretch>
        </p:blipFill>
        <p:spPr>
          <a:xfrm>
            <a:off x="2349688" y="778137"/>
            <a:ext cx="3955577" cy="394389"/>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9687" y="1487089"/>
            <a:ext cx="7080915" cy="4012519"/>
          </a:xfrm>
          <a:prstGeom prst="rect">
            <a:avLst/>
          </a:prstGeom>
        </p:spPr>
      </p:pic>
    </p:spTree>
    <p:extLst>
      <p:ext uri="{BB962C8B-B14F-4D97-AF65-F5344CB8AC3E}">
        <p14:creationId xmlns:p14="http://schemas.microsoft.com/office/powerpoint/2010/main" val="352646359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3" name="Imagen 2"/>
          <p:cNvPicPr>
            <a:picLocks noChangeAspect="1"/>
          </p:cNvPicPr>
          <p:nvPr/>
        </p:nvPicPr>
        <p:blipFill>
          <a:blip r:embed="rId6"/>
          <a:stretch>
            <a:fillRect/>
          </a:stretch>
        </p:blipFill>
        <p:spPr>
          <a:xfrm>
            <a:off x="7921388" y="4512465"/>
            <a:ext cx="8076851" cy="4508187"/>
          </a:xfrm>
          <a:prstGeom prst="rect">
            <a:avLst/>
          </a:prstGeom>
        </p:spPr>
      </p:pic>
      <p:pic>
        <p:nvPicPr>
          <p:cNvPr id="4" name="Imagen 3"/>
          <p:cNvPicPr>
            <a:picLocks noChangeAspect="1"/>
          </p:cNvPicPr>
          <p:nvPr/>
        </p:nvPicPr>
        <p:blipFill>
          <a:blip r:embed="rId7"/>
          <a:stretch>
            <a:fillRect/>
          </a:stretch>
        </p:blipFill>
        <p:spPr>
          <a:xfrm>
            <a:off x="2349688" y="778137"/>
            <a:ext cx="3955577" cy="394389"/>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9688" y="1487090"/>
            <a:ext cx="6858000" cy="3886200"/>
          </a:xfrm>
          <a:prstGeom prst="rect">
            <a:avLst/>
          </a:prstGeom>
        </p:spPr>
      </p:pic>
    </p:spTree>
    <p:extLst>
      <p:ext uri="{BB962C8B-B14F-4D97-AF65-F5344CB8AC3E}">
        <p14:creationId xmlns:p14="http://schemas.microsoft.com/office/powerpoint/2010/main" val="200794757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3" name="Imagen 2"/>
          <p:cNvPicPr>
            <a:picLocks noChangeAspect="1"/>
          </p:cNvPicPr>
          <p:nvPr/>
        </p:nvPicPr>
        <p:blipFill>
          <a:blip r:embed="rId6"/>
          <a:stretch>
            <a:fillRect/>
          </a:stretch>
        </p:blipFill>
        <p:spPr>
          <a:xfrm>
            <a:off x="7921388" y="4512465"/>
            <a:ext cx="8076851" cy="4508187"/>
          </a:xfrm>
          <a:prstGeom prst="rect">
            <a:avLst/>
          </a:prstGeom>
        </p:spPr>
      </p:pic>
      <p:pic>
        <p:nvPicPr>
          <p:cNvPr id="4" name="Imagen 3"/>
          <p:cNvPicPr>
            <a:picLocks noChangeAspect="1"/>
          </p:cNvPicPr>
          <p:nvPr/>
        </p:nvPicPr>
        <p:blipFill>
          <a:blip r:embed="rId7"/>
          <a:stretch>
            <a:fillRect/>
          </a:stretch>
        </p:blipFill>
        <p:spPr>
          <a:xfrm>
            <a:off x="2349688" y="778137"/>
            <a:ext cx="3955577" cy="394389"/>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9688" y="1487090"/>
            <a:ext cx="6858000" cy="3886200"/>
          </a:xfrm>
          <a:prstGeom prst="rect">
            <a:avLst/>
          </a:prstGeom>
        </p:spPr>
      </p:pic>
    </p:spTree>
    <p:extLst>
      <p:ext uri="{BB962C8B-B14F-4D97-AF65-F5344CB8AC3E}">
        <p14:creationId xmlns:p14="http://schemas.microsoft.com/office/powerpoint/2010/main" val="222778093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3" name="Imagen 2"/>
          <p:cNvPicPr>
            <a:picLocks noChangeAspect="1"/>
          </p:cNvPicPr>
          <p:nvPr/>
        </p:nvPicPr>
        <p:blipFill>
          <a:blip r:embed="rId6"/>
          <a:stretch>
            <a:fillRect/>
          </a:stretch>
        </p:blipFill>
        <p:spPr>
          <a:xfrm>
            <a:off x="7921388" y="4512465"/>
            <a:ext cx="8076851" cy="4508187"/>
          </a:xfrm>
          <a:prstGeom prst="rect">
            <a:avLst/>
          </a:prstGeom>
        </p:spPr>
      </p:pic>
      <p:pic>
        <p:nvPicPr>
          <p:cNvPr id="4" name="Imagen 3"/>
          <p:cNvPicPr>
            <a:picLocks noChangeAspect="1"/>
          </p:cNvPicPr>
          <p:nvPr/>
        </p:nvPicPr>
        <p:blipFill>
          <a:blip r:embed="rId7"/>
          <a:stretch>
            <a:fillRect/>
          </a:stretch>
        </p:blipFill>
        <p:spPr>
          <a:xfrm>
            <a:off x="2349688" y="778137"/>
            <a:ext cx="3955577" cy="394389"/>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884" y="2095898"/>
            <a:ext cx="5275415" cy="2967421"/>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3572" y="2095899"/>
            <a:ext cx="5280548" cy="2970308"/>
          </a:xfrm>
          <a:prstGeom prst="rect">
            <a:avLst/>
          </a:prstGeom>
        </p:spPr>
      </p:pic>
    </p:spTree>
    <p:extLst>
      <p:ext uri="{BB962C8B-B14F-4D97-AF65-F5344CB8AC3E}">
        <p14:creationId xmlns:p14="http://schemas.microsoft.com/office/powerpoint/2010/main" val="286272700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3" name="Imagen 2"/>
          <p:cNvPicPr>
            <a:picLocks noChangeAspect="1"/>
          </p:cNvPicPr>
          <p:nvPr/>
        </p:nvPicPr>
        <p:blipFill>
          <a:blip r:embed="rId6"/>
          <a:stretch>
            <a:fillRect/>
          </a:stretch>
        </p:blipFill>
        <p:spPr>
          <a:xfrm>
            <a:off x="7921388" y="4512465"/>
            <a:ext cx="8076851" cy="4508187"/>
          </a:xfrm>
          <a:prstGeom prst="rect">
            <a:avLst/>
          </a:prstGeom>
        </p:spPr>
      </p:pic>
      <p:pic>
        <p:nvPicPr>
          <p:cNvPr id="4" name="Imagen 3"/>
          <p:cNvPicPr>
            <a:picLocks noChangeAspect="1"/>
          </p:cNvPicPr>
          <p:nvPr/>
        </p:nvPicPr>
        <p:blipFill>
          <a:blip r:embed="rId7"/>
          <a:stretch>
            <a:fillRect/>
          </a:stretch>
        </p:blipFill>
        <p:spPr>
          <a:xfrm>
            <a:off x="2349688" y="778137"/>
            <a:ext cx="3955577" cy="394389"/>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6452" y="1514902"/>
            <a:ext cx="3816687" cy="4940489"/>
          </a:xfrm>
          <a:prstGeom prst="rect">
            <a:avLst/>
          </a:prstGeom>
        </p:spPr>
      </p:pic>
    </p:spTree>
    <p:extLst>
      <p:ext uri="{BB962C8B-B14F-4D97-AF65-F5344CB8AC3E}">
        <p14:creationId xmlns:p14="http://schemas.microsoft.com/office/powerpoint/2010/main" val="199794574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28" y="275124"/>
            <a:ext cx="13525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4"/>
          <a:stretch>
            <a:fillRect/>
          </a:stretch>
        </p:blipFill>
        <p:spPr>
          <a:xfrm>
            <a:off x="243" y="2381"/>
            <a:ext cx="221355" cy="6855619"/>
          </a:xfrm>
          <a:prstGeom prst="rect">
            <a:avLst/>
          </a:prstGeom>
        </p:spPr>
      </p:pic>
      <p:pic>
        <p:nvPicPr>
          <p:cNvPr id="28" name="Imagen 27"/>
          <p:cNvPicPr>
            <a:picLocks noChangeAspect="1"/>
          </p:cNvPicPr>
          <p:nvPr/>
        </p:nvPicPr>
        <p:blipFill>
          <a:blip r:embed="rId5"/>
          <a:stretch>
            <a:fillRect/>
          </a:stretch>
        </p:blipFill>
        <p:spPr>
          <a:xfrm>
            <a:off x="348733" y="5796463"/>
            <a:ext cx="855370" cy="817574"/>
          </a:xfrm>
          <a:prstGeom prst="rect">
            <a:avLst/>
          </a:prstGeom>
        </p:spPr>
      </p:pic>
      <p:pic>
        <p:nvPicPr>
          <p:cNvPr id="3" name="Imagen 2"/>
          <p:cNvPicPr>
            <a:picLocks noChangeAspect="1"/>
          </p:cNvPicPr>
          <p:nvPr/>
        </p:nvPicPr>
        <p:blipFill>
          <a:blip r:embed="rId6"/>
          <a:stretch>
            <a:fillRect/>
          </a:stretch>
        </p:blipFill>
        <p:spPr>
          <a:xfrm>
            <a:off x="7921388" y="4512465"/>
            <a:ext cx="8076851" cy="4508187"/>
          </a:xfrm>
          <a:prstGeom prst="rect">
            <a:avLst/>
          </a:prstGeom>
        </p:spPr>
      </p:pic>
      <p:pic>
        <p:nvPicPr>
          <p:cNvPr id="4" name="Imagen 3"/>
          <p:cNvPicPr>
            <a:picLocks noChangeAspect="1"/>
          </p:cNvPicPr>
          <p:nvPr/>
        </p:nvPicPr>
        <p:blipFill>
          <a:blip r:embed="rId7"/>
          <a:stretch>
            <a:fillRect/>
          </a:stretch>
        </p:blipFill>
        <p:spPr>
          <a:xfrm>
            <a:off x="2349688" y="778137"/>
            <a:ext cx="3955577" cy="394389"/>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9688" y="1386944"/>
            <a:ext cx="4042435" cy="5227093"/>
          </a:xfrm>
          <a:prstGeom prst="rect">
            <a:avLst/>
          </a:prstGeom>
        </p:spPr>
      </p:pic>
    </p:spTree>
    <p:extLst>
      <p:ext uri="{BB962C8B-B14F-4D97-AF65-F5344CB8AC3E}">
        <p14:creationId xmlns:p14="http://schemas.microsoft.com/office/powerpoint/2010/main" val="392858664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12294823" cy="6858000"/>
          </a:xfrm>
          <a:prstGeom prst="rect">
            <a:avLst/>
          </a:prstGeom>
        </p:spPr>
      </p:pic>
    </p:spTree>
    <p:extLst>
      <p:ext uri="{BB962C8B-B14F-4D97-AF65-F5344CB8AC3E}">
        <p14:creationId xmlns:p14="http://schemas.microsoft.com/office/powerpoint/2010/main" val="18494787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302893" y="1493397"/>
            <a:ext cx="4384110" cy="37703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a:stretch>
            <a:fillRect/>
          </a:stretch>
        </p:blipFill>
        <p:spPr>
          <a:xfrm>
            <a:off x="7908324" y="4487641"/>
            <a:ext cx="8076851" cy="4508187"/>
          </a:xfrm>
          <a:prstGeom prst="rect">
            <a:avLst/>
          </a:prstGeom>
        </p:spPr>
      </p:pic>
      <p:pic>
        <p:nvPicPr>
          <p:cNvPr id="26" name="Imagen 25"/>
          <p:cNvPicPr>
            <a:picLocks noChangeAspect="1"/>
          </p:cNvPicPr>
          <p:nvPr/>
        </p:nvPicPr>
        <p:blipFill>
          <a:blip r:embed="rId3"/>
          <a:stretch>
            <a:fillRect/>
          </a:stretch>
        </p:blipFill>
        <p:spPr>
          <a:xfrm>
            <a:off x="243" y="2381"/>
            <a:ext cx="221355" cy="6855619"/>
          </a:xfrm>
          <a:prstGeom prst="rect">
            <a:avLst/>
          </a:prstGeom>
        </p:spPr>
      </p:pic>
      <p:pic>
        <p:nvPicPr>
          <p:cNvPr id="28" name="Imagen 27"/>
          <p:cNvPicPr>
            <a:picLocks noChangeAspect="1"/>
          </p:cNvPicPr>
          <p:nvPr/>
        </p:nvPicPr>
        <p:blipFill>
          <a:blip r:embed="rId4"/>
          <a:stretch>
            <a:fillRect/>
          </a:stretch>
        </p:blipFill>
        <p:spPr>
          <a:xfrm>
            <a:off x="692480" y="675823"/>
            <a:ext cx="855370" cy="817574"/>
          </a:xfrm>
          <a:prstGeom prst="rect">
            <a:avLst/>
          </a:prstGeom>
        </p:spPr>
      </p:pic>
      <p:pic>
        <p:nvPicPr>
          <p:cNvPr id="11" name="Imagen 10" descr="Captura de pantalla 2016-07-20 a las 2.27.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297" y="1619653"/>
            <a:ext cx="4132107" cy="3509136"/>
          </a:xfrm>
          <a:prstGeom prst="rect">
            <a:avLst/>
          </a:prstGeom>
        </p:spPr>
      </p:pic>
      <p:sp>
        <p:nvSpPr>
          <p:cNvPr id="12" name="Rectángulo 11"/>
          <p:cNvSpPr/>
          <p:nvPr/>
        </p:nvSpPr>
        <p:spPr>
          <a:xfrm>
            <a:off x="1767536" y="2964811"/>
            <a:ext cx="3480869" cy="1959511"/>
          </a:xfrm>
          <a:prstGeom prst="rect">
            <a:avLst/>
          </a:prstGeom>
        </p:spPr>
        <p:txBody>
          <a:bodyPr wrap="square">
            <a:spAutoFit/>
          </a:bodyPr>
          <a:lstStyle/>
          <a:p>
            <a:pPr algn="just"/>
            <a:r>
              <a:rPr lang="es-ES_tradnl" sz="2800" baseline="30000" dirty="0">
                <a:latin typeface="Arial" panose="020B0604020202020204" pitchFamily="34" charset="0"/>
                <a:cs typeface="Arial" panose="020B0604020202020204" pitchFamily="34" charset="0"/>
              </a:rPr>
              <a:t>Se observa en el primer trimestre de la vigencia 2016 una disminución en los pagos por suministro de combustible en un 55%, </a:t>
            </a:r>
            <a:r>
              <a:rPr lang="es-ES_tradnl" sz="2800" baseline="30000" dirty="0" smtClean="0">
                <a:latin typeface="Arial" panose="020B0604020202020204" pitchFamily="34" charset="0"/>
                <a:cs typeface="Arial" panose="020B0604020202020204" pitchFamily="34" charset="0"/>
              </a:rPr>
              <a:t>con</a:t>
            </a:r>
          </a:p>
          <a:p>
            <a:pPr algn="just"/>
            <a:r>
              <a:rPr lang="es-ES_tradnl" sz="2800" baseline="30000" dirty="0" smtClean="0">
                <a:latin typeface="Arial" panose="020B0604020202020204" pitchFamily="34" charset="0"/>
                <a:cs typeface="Arial" panose="020B0604020202020204" pitchFamily="34" charset="0"/>
              </a:rPr>
              <a:t>respecto </a:t>
            </a:r>
            <a:r>
              <a:rPr lang="es-ES_tradnl" sz="2800" baseline="30000" dirty="0">
                <a:latin typeface="Arial" panose="020B0604020202020204" pitchFamily="34" charset="0"/>
                <a:cs typeface="Arial" panose="020B0604020202020204" pitchFamily="34" charset="0"/>
              </a:rPr>
              <a:t>al trimestre anterior.</a:t>
            </a:r>
            <a:endParaRPr lang="es-ES" sz="2800" dirty="0">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6"/>
          <a:stretch>
            <a:fillRect/>
          </a:stretch>
        </p:blipFill>
        <p:spPr>
          <a:xfrm>
            <a:off x="1889494" y="731298"/>
            <a:ext cx="3009078" cy="543196"/>
          </a:xfrm>
          <a:prstGeom prst="rect">
            <a:avLst/>
          </a:prstGeom>
        </p:spPr>
      </p:pic>
      <p:pic>
        <p:nvPicPr>
          <p:cNvPr id="19" name="Imagen 18"/>
          <p:cNvPicPr>
            <a:picLocks noChangeAspect="1"/>
          </p:cNvPicPr>
          <p:nvPr/>
        </p:nvPicPr>
        <p:blipFill>
          <a:blip r:embed="rId7"/>
          <a:stretch>
            <a:fillRect/>
          </a:stretch>
        </p:blipFill>
        <p:spPr>
          <a:xfrm>
            <a:off x="1889494" y="2211834"/>
            <a:ext cx="2069851" cy="364276"/>
          </a:xfrm>
          <a:prstGeom prst="rect">
            <a:avLst/>
          </a:prstGeom>
        </p:spPr>
      </p:pic>
    </p:spTree>
    <p:extLst>
      <p:ext uri="{BB962C8B-B14F-4D97-AF65-F5344CB8AC3E}">
        <p14:creationId xmlns:p14="http://schemas.microsoft.com/office/powerpoint/2010/main" val="2147810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452</TotalTime>
  <Words>6445</Words>
  <Application>Microsoft Macintosh PowerPoint</Application>
  <PresentationFormat>Personalizado</PresentationFormat>
  <Paragraphs>953</Paragraphs>
  <Slides>89</Slides>
  <Notes>50</Notes>
  <HiddenSlides>0</HiddenSlides>
  <MMClips>0</MMClips>
  <ScaleCrop>false</ScaleCrop>
  <HeadingPairs>
    <vt:vector size="4" baseType="variant">
      <vt:variant>
        <vt:lpstr>Tema</vt:lpstr>
      </vt:variant>
      <vt:variant>
        <vt:i4>1</vt:i4>
      </vt:variant>
      <vt:variant>
        <vt:lpstr>Títulos de diapositiva</vt:lpstr>
      </vt:variant>
      <vt:variant>
        <vt:i4>89</vt:i4>
      </vt:variant>
    </vt:vector>
  </HeadingPairs>
  <TitlesOfParts>
    <vt:vector size="90" baseType="lpstr">
      <vt:lpstr>Tema de Office</vt:lpstr>
      <vt:lpstr> </vt:lpstr>
      <vt:lpstr>El presente documento expone los principales aspectos de gestión de los procesos misionales de la entidad, así como su interacción con los procesos de apoyo, evaluación y control; alineados a su contexto estratégico. Así mismo, del panorama financiero que soporta las actuaciones de la ITTB.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DEL 13 DE JUNIO AL 8 DE JULIO DE 2016  Semana 1  $46’631.675 Semana 2  $41’256.108 Semana 3  $30.748.107 Semana 4  $55.445.645 TOTAL   $ 174’081.535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omaro Design</dc:creator>
  <cp:lastModifiedBy>user</cp:lastModifiedBy>
  <cp:revision>77</cp:revision>
  <dcterms:created xsi:type="dcterms:W3CDTF">2016-07-21T17:48:19Z</dcterms:created>
  <dcterms:modified xsi:type="dcterms:W3CDTF">2016-07-22T02:47:16Z</dcterms:modified>
</cp:coreProperties>
</file>