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7" r:id="rId2"/>
    <p:sldId id="296" r:id="rId3"/>
    <p:sldId id="295" r:id="rId4"/>
    <p:sldId id="260" r:id="rId5"/>
    <p:sldId id="261" r:id="rId6"/>
    <p:sldId id="285" r:id="rId7"/>
    <p:sldId id="286" r:id="rId8"/>
    <p:sldId id="287" r:id="rId9"/>
    <p:sldId id="264" r:id="rId10"/>
    <p:sldId id="258" r:id="rId11"/>
    <p:sldId id="259" r:id="rId12"/>
    <p:sldId id="263" r:id="rId13"/>
    <p:sldId id="275" r:id="rId14"/>
    <p:sldId id="268" r:id="rId15"/>
    <p:sldId id="290" r:id="rId16"/>
    <p:sldId id="298" r:id="rId17"/>
    <p:sldId id="289" r:id="rId18"/>
    <p:sldId id="304" r:id="rId19"/>
    <p:sldId id="305" r:id="rId20"/>
    <p:sldId id="301" r:id="rId21"/>
    <p:sldId id="300" r:id="rId22"/>
    <p:sldId id="303" r:id="rId23"/>
    <p:sldId id="293" r:id="rId24"/>
    <p:sldId id="284" r:id="rId25"/>
    <p:sldId id="282" r:id="rId26"/>
    <p:sldId id="302" r:id="rId27"/>
    <p:sldId id="272" r:id="rId28"/>
    <p:sldId id="273" r:id="rId29"/>
    <p:sldId id="307" r:id="rId30"/>
    <p:sldId id="308" r:id="rId31"/>
  </p:sldIdLst>
  <p:sldSz cx="9144000" cy="6858000" type="screen4x3"/>
  <p:notesSz cx="6858000" cy="9144000"/>
  <p:custShowLst>
    <p:custShow name="Presentación Institucional" id="0">
      <p:sldLst/>
    </p:custShow>
  </p:custShowLst>
  <p:defaultTextStyle>
    <a:defPPr>
      <a:defRPr lang="es-CO"/>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D6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7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716F15D-9596-4FC9-86D5-5B0772972BA5}" type="datetimeFigureOut">
              <a:rPr lang="es-CO" smtClean="0"/>
              <a:t>30/10/2015</a:t>
            </a:fld>
            <a:endParaRPr lang="es-CO"/>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82C214F-5083-496F-9C5A-A58181AFE4FA}" type="slidenum">
              <a:rPr lang="es-CO" smtClean="0"/>
              <a:t>‹Nº›</a:t>
            </a:fld>
            <a:endParaRPr lang="es-CO"/>
          </a:p>
        </p:txBody>
      </p:sp>
    </p:spTree>
    <p:extLst>
      <p:ext uri="{BB962C8B-B14F-4D97-AF65-F5344CB8AC3E}">
        <p14:creationId xmlns:p14="http://schemas.microsoft.com/office/powerpoint/2010/main" val="8498775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D2DC1C-872B-4883-87DD-567AF9845361}" type="datetimeFigureOut">
              <a:rPr lang="es-CO" smtClean="0"/>
              <a:t>30/10/2015</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F4804C-0CA0-416B-ACF8-996D6588CCF7}" type="slidenum">
              <a:rPr lang="es-CO" smtClean="0"/>
              <a:t>‹Nº›</a:t>
            </a:fld>
            <a:endParaRPr lang="es-CO"/>
          </a:p>
        </p:txBody>
      </p:sp>
    </p:spTree>
    <p:extLst>
      <p:ext uri="{BB962C8B-B14F-4D97-AF65-F5344CB8AC3E}">
        <p14:creationId xmlns:p14="http://schemas.microsoft.com/office/powerpoint/2010/main" val="1143755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565C5C31-399A-45F8-B5F7-4523AA373DEF}" type="slidenum">
              <a:rPr lang="es-ES"/>
              <a:pPr/>
              <a:t>14</a:t>
            </a:fld>
            <a:endParaRPr lang="es-ES" dirty="0"/>
          </a:p>
        </p:txBody>
      </p:sp>
      <p:sp>
        <p:nvSpPr>
          <p:cNvPr id="258050" name="Rectangle 2"/>
          <p:cNvSpPr>
            <a:spLocks noGrp="1" noRot="1" noChangeAspect="1" noChangeArrowheads="1" noTextEdit="1"/>
          </p:cNvSpPr>
          <p:nvPr>
            <p:ph type="sldImg"/>
          </p:nvPr>
        </p:nvSpPr>
        <p:spPr>
          <a:ln/>
        </p:spPr>
      </p:sp>
      <p:sp>
        <p:nvSpPr>
          <p:cNvPr id="258051" name="Rectangle 3"/>
          <p:cNvSpPr>
            <a:spLocks noGrp="1" noChangeArrowheads="1"/>
          </p:cNvSpPr>
          <p:nvPr>
            <p:ph type="body" idx="1"/>
          </p:nvPr>
        </p:nvSpPr>
        <p:spPr/>
        <p:txBody>
          <a:bodyPr/>
          <a:lstStyle/>
          <a:p>
            <a:endParaRPr lang="es-CO"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lvl1pPr>
              <a:defRPr/>
            </a:lvl1pPr>
          </a:lstStyle>
          <a:p>
            <a:pPr>
              <a:defRPr/>
            </a:pPr>
            <a:fld id="{68718105-ADCD-4F23-9412-8F38E25BE424}" type="datetimeFigureOut">
              <a:rPr lang="es-CO"/>
              <a:pPr>
                <a:defRPr/>
              </a:pPr>
              <a:t>30/10/2015</a:t>
            </a:fld>
            <a:endParaRPr lang="es-CO"/>
          </a:p>
        </p:txBody>
      </p:sp>
      <p:sp>
        <p:nvSpPr>
          <p:cNvPr id="5" name="4 Marcador de pie de página"/>
          <p:cNvSpPr>
            <a:spLocks noGrp="1"/>
          </p:cNvSpPr>
          <p:nvPr>
            <p:ph type="ftr" sz="quarter" idx="11"/>
          </p:nvPr>
        </p:nvSpPr>
        <p:spPr/>
        <p:txBody>
          <a:bodyPr/>
          <a:lstStyle>
            <a:lvl1pPr>
              <a:defRPr/>
            </a:lvl1pPr>
          </a:lstStyle>
          <a:p>
            <a:pPr>
              <a:defRPr/>
            </a:pPr>
            <a:endParaRPr lang="es-CO"/>
          </a:p>
        </p:txBody>
      </p:sp>
      <p:sp>
        <p:nvSpPr>
          <p:cNvPr id="6" name="5 Marcador de número de diapositiva"/>
          <p:cNvSpPr>
            <a:spLocks noGrp="1"/>
          </p:cNvSpPr>
          <p:nvPr>
            <p:ph type="sldNum" sz="quarter" idx="12"/>
          </p:nvPr>
        </p:nvSpPr>
        <p:spPr/>
        <p:txBody>
          <a:bodyPr/>
          <a:lstStyle>
            <a:lvl1pPr>
              <a:defRPr/>
            </a:lvl1pPr>
          </a:lstStyle>
          <a:p>
            <a:pPr>
              <a:defRPr/>
            </a:pPr>
            <a:fld id="{827A865A-DA0F-44CF-A31F-75858FA4A1FA}" type="slidenum">
              <a:rPr lang="es-CO"/>
              <a:pPr>
                <a:defRPr/>
              </a:pPr>
              <a:t>‹Nº›</a:t>
            </a:fld>
            <a:endParaRPr lang="es-CO"/>
          </a:p>
        </p:txBody>
      </p:sp>
    </p:spTree>
    <p:extLst>
      <p:ext uri="{BB962C8B-B14F-4D97-AF65-F5344CB8AC3E}">
        <p14:creationId xmlns:p14="http://schemas.microsoft.com/office/powerpoint/2010/main" val="568845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lvl1pPr>
              <a:defRPr/>
            </a:lvl1pPr>
          </a:lstStyle>
          <a:p>
            <a:pPr>
              <a:defRPr/>
            </a:pPr>
            <a:fld id="{C4D095E3-8584-464A-BF9E-FADD0D55F8E0}" type="datetimeFigureOut">
              <a:rPr lang="es-CO"/>
              <a:pPr>
                <a:defRPr/>
              </a:pPr>
              <a:t>30/10/2015</a:t>
            </a:fld>
            <a:endParaRPr lang="es-CO"/>
          </a:p>
        </p:txBody>
      </p:sp>
      <p:sp>
        <p:nvSpPr>
          <p:cNvPr id="5" name="4 Marcador de pie de página"/>
          <p:cNvSpPr>
            <a:spLocks noGrp="1"/>
          </p:cNvSpPr>
          <p:nvPr>
            <p:ph type="ftr" sz="quarter" idx="11"/>
          </p:nvPr>
        </p:nvSpPr>
        <p:spPr/>
        <p:txBody>
          <a:bodyPr/>
          <a:lstStyle>
            <a:lvl1pPr>
              <a:defRPr/>
            </a:lvl1pPr>
          </a:lstStyle>
          <a:p>
            <a:pPr>
              <a:defRPr/>
            </a:pPr>
            <a:endParaRPr lang="es-CO"/>
          </a:p>
        </p:txBody>
      </p:sp>
      <p:sp>
        <p:nvSpPr>
          <p:cNvPr id="6" name="5 Marcador de número de diapositiva"/>
          <p:cNvSpPr>
            <a:spLocks noGrp="1"/>
          </p:cNvSpPr>
          <p:nvPr>
            <p:ph type="sldNum" sz="quarter" idx="12"/>
          </p:nvPr>
        </p:nvSpPr>
        <p:spPr/>
        <p:txBody>
          <a:bodyPr/>
          <a:lstStyle>
            <a:lvl1pPr>
              <a:defRPr/>
            </a:lvl1pPr>
          </a:lstStyle>
          <a:p>
            <a:pPr>
              <a:defRPr/>
            </a:pPr>
            <a:fld id="{34793C7D-5F61-4D86-A484-67FAEAE21031}" type="slidenum">
              <a:rPr lang="es-CO"/>
              <a:pPr>
                <a:defRPr/>
              </a:pPr>
              <a:t>‹Nº›</a:t>
            </a:fld>
            <a:endParaRPr lang="es-CO"/>
          </a:p>
        </p:txBody>
      </p:sp>
    </p:spTree>
    <p:extLst>
      <p:ext uri="{BB962C8B-B14F-4D97-AF65-F5344CB8AC3E}">
        <p14:creationId xmlns:p14="http://schemas.microsoft.com/office/powerpoint/2010/main" val="2755043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lvl1pPr>
              <a:defRPr/>
            </a:lvl1pPr>
          </a:lstStyle>
          <a:p>
            <a:pPr>
              <a:defRPr/>
            </a:pPr>
            <a:fld id="{242138C8-AA18-45A0-8A8A-2A78D8A0E601}" type="datetimeFigureOut">
              <a:rPr lang="es-CO"/>
              <a:pPr>
                <a:defRPr/>
              </a:pPr>
              <a:t>30/10/2015</a:t>
            </a:fld>
            <a:endParaRPr lang="es-CO"/>
          </a:p>
        </p:txBody>
      </p:sp>
      <p:sp>
        <p:nvSpPr>
          <p:cNvPr id="5" name="4 Marcador de pie de página"/>
          <p:cNvSpPr>
            <a:spLocks noGrp="1"/>
          </p:cNvSpPr>
          <p:nvPr>
            <p:ph type="ftr" sz="quarter" idx="11"/>
          </p:nvPr>
        </p:nvSpPr>
        <p:spPr/>
        <p:txBody>
          <a:bodyPr/>
          <a:lstStyle>
            <a:lvl1pPr>
              <a:defRPr/>
            </a:lvl1pPr>
          </a:lstStyle>
          <a:p>
            <a:pPr>
              <a:defRPr/>
            </a:pPr>
            <a:endParaRPr lang="es-CO"/>
          </a:p>
        </p:txBody>
      </p:sp>
      <p:sp>
        <p:nvSpPr>
          <p:cNvPr id="6" name="5 Marcador de número de diapositiva"/>
          <p:cNvSpPr>
            <a:spLocks noGrp="1"/>
          </p:cNvSpPr>
          <p:nvPr>
            <p:ph type="sldNum" sz="quarter" idx="12"/>
          </p:nvPr>
        </p:nvSpPr>
        <p:spPr/>
        <p:txBody>
          <a:bodyPr/>
          <a:lstStyle>
            <a:lvl1pPr>
              <a:defRPr/>
            </a:lvl1pPr>
          </a:lstStyle>
          <a:p>
            <a:pPr>
              <a:defRPr/>
            </a:pPr>
            <a:fld id="{85851E0B-7CC6-4BAC-96DC-6A610ACCD439}" type="slidenum">
              <a:rPr lang="es-CO"/>
              <a:pPr>
                <a:defRPr/>
              </a:pPr>
              <a:t>‹Nº›</a:t>
            </a:fld>
            <a:endParaRPr lang="es-CO"/>
          </a:p>
        </p:txBody>
      </p:sp>
    </p:spTree>
    <p:extLst>
      <p:ext uri="{BB962C8B-B14F-4D97-AF65-F5344CB8AC3E}">
        <p14:creationId xmlns:p14="http://schemas.microsoft.com/office/powerpoint/2010/main" val="474241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lvl1pPr>
              <a:defRPr/>
            </a:lvl1pPr>
          </a:lstStyle>
          <a:p>
            <a:pPr>
              <a:defRPr/>
            </a:pPr>
            <a:fld id="{E961355F-7DEF-4D82-BA81-3D29DF03BE4D}" type="datetimeFigureOut">
              <a:rPr lang="es-CO"/>
              <a:pPr>
                <a:defRPr/>
              </a:pPr>
              <a:t>30/10/2015</a:t>
            </a:fld>
            <a:endParaRPr lang="es-CO"/>
          </a:p>
        </p:txBody>
      </p:sp>
      <p:sp>
        <p:nvSpPr>
          <p:cNvPr id="5" name="4 Marcador de pie de página"/>
          <p:cNvSpPr>
            <a:spLocks noGrp="1"/>
          </p:cNvSpPr>
          <p:nvPr>
            <p:ph type="ftr" sz="quarter" idx="11"/>
          </p:nvPr>
        </p:nvSpPr>
        <p:spPr/>
        <p:txBody>
          <a:bodyPr/>
          <a:lstStyle>
            <a:lvl1pPr>
              <a:defRPr/>
            </a:lvl1pPr>
          </a:lstStyle>
          <a:p>
            <a:pPr>
              <a:defRPr/>
            </a:pPr>
            <a:endParaRPr lang="es-CO"/>
          </a:p>
        </p:txBody>
      </p:sp>
      <p:sp>
        <p:nvSpPr>
          <p:cNvPr id="6" name="5 Marcador de número de diapositiva"/>
          <p:cNvSpPr>
            <a:spLocks noGrp="1"/>
          </p:cNvSpPr>
          <p:nvPr>
            <p:ph type="sldNum" sz="quarter" idx="12"/>
          </p:nvPr>
        </p:nvSpPr>
        <p:spPr/>
        <p:txBody>
          <a:bodyPr/>
          <a:lstStyle>
            <a:lvl1pPr>
              <a:defRPr/>
            </a:lvl1pPr>
          </a:lstStyle>
          <a:p>
            <a:pPr>
              <a:defRPr/>
            </a:pPr>
            <a:fld id="{0196C77D-86CC-4E47-A2FA-2938E962BA8D}" type="slidenum">
              <a:rPr lang="es-CO"/>
              <a:pPr>
                <a:defRPr/>
              </a:pPr>
              <a:t>‹Nº›</a:t>
            </a:fld>
            <a:endParaRPr lang="es-CO"/>
          </a:p>
        </p:txBody>
      </p:sp>
    </p:spTree>
    <p:extLst>
      <p:ext uri="{BB962C8B-B14F-4D97-AF65-F5344CB8AC3E}">
        <p14:creationId xmlns:p14="http://schemas.microsoft.com/office/powerpoint/2010/main" val="3719554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211E0AE2-4E9B-4390-BC70-2BE284E9A813}" type="datetimeFigureOut">
              <a:rPr lang="es-CO"/>
              <a:pPr>
                <a:defRPr/>
              </a:pPr>
              <a:t>30/10/2015</a:t>
            </a:fld>
            <a:endParaRPr lang="es-CO"/>
          </a:p>
        </p:txBody>
      </p:sp>
      <p:sp>
        <p:nvSpPr>
          <p:cNvPr id="5" name="4 Marcador de pie de página"/>
          <p:cNvSpPr>
            <a:spLocks noGrp="1"/>
          </p:cNvSpPr>
          <p:nvPr>
            <p:ph type="ftr" sz="quarter" idx="11"/>
          </p:nvPr>
        </p:nvSpPr>
        <p:spPr/>
        <p:txBody>
          <a:bodyPr/>
          <a:lstStyle>
            <a:lvl1pPr>
              <a:defRPr/>
            </a:lvl1pPr>
          </a:lstStyle>
          <a:p>
            <a:pPr>
              <a:defRPr/>
            </a:pPr>
            <a:endParaRPr lang="es-CO"/>
          </a:p>
        </p:txBody>
      </p:sp>
      <p:sp>
        <p:nvSpPr>
          <p:cNvPr id="6" name="5 Marcador de número de diapositiva"/>
          <p:cNvSpPr>
            <a:spLocks noGrp="1"/>
          </p:cNvSpPr>
          <p:nvPr>
            <p:ph type="sldNum" sz="quarter" idx="12"/>
          </p:nvPr>
        </p:nvSpPr>
        <p:spPr/>
        <p:txBody>
          <a:bodyPr/>
          <a:lstStyle>
            <a:lvl1pPr>
              <a:defRPr/>
            </a:lvl1pPr>
          </a:lstStyle>
          <a:p>
            <a:pPr>
              <a:defRPr/>
            </a:pPr>
            <a:fld id="{7355369A-DE0D-496A-8F31-E601B0BD156D}" type="slidenum">
              <a:rPr lang="es-CO"/>
              <a:pPr>
                <a:defRPr/>
              </a:pPr>
              <a:t>‹Nº›</a:t>
            </a:fld>
            <a:endParaRPr lang="es-CO"/>
          </a:p>
        </p:txBody>
      </p:sp>
    </p:spTree>
    <p:extLst>
      <p:ext uri="{BB962C8B-B14F-4D97-AF65-F5344CB8AC3E}">
        <p14:creationId xmlns:p14="http://schemas.microsoft.com/office/powerpoint/2010/main" val="2773117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3 Marcador de fecha"/>
          <p:cNvSpPr>
            <a:spLocks noGrp="1"/>
          </p:cNvSpPr>
          <p:nvPr>
            <p:ph type="dt" sz="half" idx="10"/>
          </p:nvPr>
        </p:nvSpPr>
        <p:spPr/>
        <p:txBody>
          <a:bodyPr/>
          <a:lstStyle>
            <a:lvl1pPr>
              <a:defRPr/>
            </a:lvl1pPr>
          </a:lstStyle>
          <a:p>
            <a:pPr>
              <a:defRPr/>
            </a:pPr>
            <a:fld id="{E3DB24A0-A361-4B0A-8848-8FBA78E03A1B}" type="datetimeFigureOut">
              <a:rPr lang="es-CO"/>
              <a:pPr>
                <a:defRPr/>
              </a:pPr>
              <a:t>30/10/2015</a:t>
            </a:fld>
            <a:endParaRPr lang="es-CO"/>
          </a:p>
        </p:txBody>
      </p:sp>
      <p:sp>
        <p:nvSpPr>
          <p:cNvPr id="6" name="4 Marcador de pie de página"/>
          <p:cNvSpPr>
            <a:spLocks noGrp="1"/>
          </p:cNvSpPr>
          <p:nvPr>
            <p:ph type="ftr" sz="quarter" idx="11"/>
          </p:nvPr>
        </p:nvSpPr>
        <p:spPr/>
        <p:txBody>
          <a:bodyPr/>
          <a:lstStyle>
            <a:lvl1pPr>
              <a:defRPr/>
            </a:lvl1pPr>
          </a:lstStyle>
          <a:p>
            <a:pPr>
              <a:defRPr/>
            </a:pPr>
            <a:endParaRPr lang="es-CO"/>
          </a:p>
        </p:txBody>
      </p:sp>
      <p:sp>
        <p:nvSpPr>
          <p:cNvPr id="7" name="5 Marcador de número de diapositiva"/>
          <p:cNvSpPr>
            <a:spLocks noGrp="1"/>
          </p:cNvSpPr>
          <p:nvPr>
            <p:ph type="sldNum" sz="quarter" idx="12"/>
          </p:nvPr>
        </p:nvSpPr>
        <p:spPr/>
        <p:txBody>
          <a:bodyPr/>
          <a:lstStyle>
            <a:lvl1pPr>
              <a:defRPr/>
            </a:lvl1pPr>
          </a:lstStyle>
          <a:p>
            <a:pPr>
              <a:defRPr/>
            </a:pPr>
            <a:fld id="{9C6020CA-1BE4-4B06-8F62-4387799C5845}" type="slidenum">
              <a:rPr lang="es-CO"/>
              <a:pPr>
                <a:defRPr/>
              </a:pPr>
              <a:t>‹Nº›</a:t>
            </a:fld>
            <a:endParaRPr lang="es-CO"/>
          </a:p>
        </p:txBody>
      </p:sp>
    </p:spTree>
    <p:extLst>
      <p:ext uri="{BB962C8B-B14F-4D97-AF65-F5344CB8AC3E}">
        <p14:creationId xmlns:p14="http://schemas.microsoft.com/office/powerpoint/2010/main" val="2224546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3 Marcador de fecha"/>
          <p:cNvSpPr>
            <a:spLocks noGrp="1"/>
          </p:cNvSpPr>
          <p:nvPr>
            <p:ph type="dt" sz="half" idx="10"/>
          </p:nvPr>
        </p:nvSpPr>
        <p:spPr/>
        <p:txBody>
          <a:bodyPr/>
          <a:lstStyle>
            <a:lvl1pPr>
              <a:defRPr/>
            </a:lvl1pPr>
          </a:lstStyle>
          <a:p>
            <a:pPr>
              <a:defRPr/>
            </a:pPr>
            <a:fld id="{F05B0A32-DA4A-4EF1-9464-E4A21296B0B8}" type="datetimeFigureOut">
              <a:rPr lang="es-CO"/>
              <a:pPr>
                <a:defRPr/>
              </a:pPr>
              <a:t>30/10/2015</a:t>
            </a:fld>
            <a:endParaRPr lang="es-CO"/>
          </a:p>
        </p:txBody>
      </p:sp>
      <p:sp>
        <p:nvSpPr>
          <p:cNvPr id="8" name="4 Marcador de pie de página"/>
          <p:cNvSpPr>
            <a:spLocks noGrp="1"/>
          </p:cNvSpPr>
          <p:nvPr>
            <p:ph type="ftr" sz="quarter" idx="11"/>
          </p:nvPr>
        </p:nvSpPr>
        <p:spPr/>
        <p:txBody>
          <a:bodyPr/>
          <a:lstStyle>
            <a:lvl1pPr>
              <a:defRPr/>
            </a:lvl1pPr>
          </a:lstStyle>
          <a:p>
            <a:pPr>
              <a:defRPr/>
            </a:pPr>
            <a:endParaRPr lang="es-CO"/>
          </a:p>
        </p:txBody>
      </p:sp>
      <p:sp>
        <p:nvSpPr>
          <p:cNvPr id="9" name="5 Marcador de número de diapositiva"/>
          <p:cNvSpPr>
            <a:spLocks noGrp="1"/>
          </p:cNvSpPr>
          <p:nvPr>
            <p:ph type="sldNum" sz="quarter" idx="12"/>
          </p:nvPr>
        </p:nvSpPr>
        <p:spPr/>
        <p:txBody>
          <a:bodyPr/>
          <a:lstStyle>
            <a:lvl1pPr>
              <a:defRPr/>
            </a:lvl1pPr>
          </a:lstStyle>
          <a:p>
            <a:pPr>
              <a:defRPr/>
            </a:pPr>
            <a:fld id="{A4729B6C-50EB-47F7-944C-EC340F6AF34A}" type="slidenum">
              <a:rPr lang="es-CO"/>
              <a:pPr>
                <a:defRPr/>
              </a:pPr>
              <a:t>‹Nº›</a:t>
            </a:fld>
            <a:endParaRPr lang="es-CO"/>
          </a:p>
        </p:txBody>
      </p:sp>
    </p:spTree>
    <p:extLst>
      <p:ext uri="{BB962C8B-B14F-4D97-AF65-F5344CB8AC3E}">
        <p14:creationId xmlns:p14="http://schemas.microsoft.com/office/powerpoint/2010/main" val="2497137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3 Marcador de fecha"/>
          <p:cNvSpPr>
            <a:spLocks noGrp="1"/>
          </p:cNvSpPr>
          <p:nvPr>
            <p:ph type="dt" sz="half" idx="10"/>
          </p:nvPr>
        </p:nvSpPr>
        <p:spPr/>
        <p:txBody>
          <a:bodyPr/>
          <a:lstStyle>
            <a:lvl1pPr>
              <a:defRPr/>
            </a:lvl1pPr>
          </a:lstStyle>
          <a:p>
            <a:pPr>
              <a:defRPr/>
            </a:pPr>
            <a:fld id="{2075261D-B3E5-4741-B8D3-56F283A8ABEF}" type="datetimeFigureOut">
              <a:rPr lang="es-CO"/>
              <a:pPr>
                <a:defRPr/>
              </a:pPr>
              <a:t>30/10/2015</a:t>
            </a:fld>
            <a:endParaRPr lang="es-CO"/>
          </a:p>
        </p:txBody>
      </p:sp>
      <p:sp>
        <p:nvSpPr>
          <p:cNvPr id="4" name="4 Marcador de pie de página"/>
          <p:cNvSpPr>
            <a:spLocks noGrp="1"/>
          </p:cNvSpPr>
          <p:nvPr>
            <p:ph type="ftr" sz="quarter" idx="11"/>
          </p:nvPr>
        </p:nvSpPr>
        <p:spPr/>
        <p:txBody>
          <a:bodyPr/>
          <a:lstStyle>
            <a:lvl1pPr>
              <a:defRPr/>
            </a:lvl1pPr>
          </a:lstStyle>
          <a:p>
            <a:pPr>
              <a:defRPr/>
            </a:pPr>
            <a:endParaRPr lang="es-CO"/>
          </a:p>
        </p:txBody>
      </p:sp>
      <p:sp>
        <p:nvSpPr>
          <p:cNvPr id="5" name="5 Marcador de número de diapositiva"/>
          <p:cNvSpPr>
            <a:spLocks noGrp="1"/>
          </p:cNvSpPr>
          <p:nvPr>
            <p:ph type="sldNum" sz="quarter" idx="12"/>
          </p:nvPr>
        </p:nvSpPr>
        <p:spPr/>
        <p:txBody>
          <a:bodyPr/>
          <a:lstStyle>
            <a:lvl1pPr>
              <a:defRPr/>
            </a:lvl1pPr>
          </a:lstStyle>
          <a:p>
            <a:pPr>
              <a:defRPr/>
            </a:pPr>
            <a:fld id="{E0057DB0-CB35-4DB3-ADD8-C607063F9E60}" type="slidenum">
              <a:rPr lang="es-CO"/>
              <a:pPr>
                <a:defRPr/>
              </a:pPr>
              <a:t>‹Nº›</a:t>
            </a:fld>
            <a:endParaRPr lang="es-CO"/>
          </a:p>
        </p:txBody>
      </p:sp>
    </p:spTree>
    <p:extLst>
      <p:ext uri="{BB962C8B-B14F-4D97-AF65-F5344CB8AC3E}">
        <p14:creationId xmlns:p14="http://schemas.microsoft.com/office/powerpoint/2010/main" val="2000833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DE84DFE3-1166-4E9A-93DE-2D552B253416}" type="datetimeFigureOut">
              <a:rPr lang="es-CO"/>
              <a:pPr>
                <a:defRPr/>
              </a:pPr>
              <a:t>30/10/2015</a:t>
            </a:fld>
            <a:endParaRPr lang="es-CO"/>
          </a:p>
        </p:txBody>
      </p:sp>
      <p:sp>
        <p:nvSpPr>
          <p:cNvPr id="3" name="4 Marcador de pie de página"/>
          <p:cNvSpPr>
            <a:spLocks noGrp="1"/>
          </p:cNvSpPr>
          <p:nvPr>
            <p:ph type="ftr" sz="quarter" idx="11"/>
          </p:nvPr>
        </p:nvSpPr>
        <p:spPr/>
        <p:txBody>
          <a:bodyPr/>
          <a:lstStyle>
            <a:lvl1pPr>
              <a:defRPr/>
            </a:lvl1pPr>
          </a:lstStyle>
          <a:p>
            <a:pPr>
              <a:defRPr/>
            </a:pPr>
            <a:endParaRPr lang="es-CO"/>
          </a:p>
        </p:txBody>
      </p:sp>
      <p:sp>
        <p:nvSpPr>
          <p:cNvPr id="4" name="5 Marcador de número de diapositiva"/>
          <p:cNvSpPr>
            <a:spLocks noGrp="1"/>
          </p:cNvSpPr>
          <p:nvPr>
            <p:ph type="sldNum" sz="quarter" idx="12"/>
          </p:nvPr>
        </p:nvSpPr>
        <p:spPr/>
        <p:txBody>
          <a:bodyPr/>
          <a:lstStyle>
            <a:lvl1pPr>
              <a:defRPr/>
            </a:lvl1pPr>
          </a:lstStyle>
          <a:p>
            <a:pPr>
              <a:defRPr/>
            </a:pPr>
            <a:fld id="{EB87A672-7310-43E5-B568-80A6878E007C}" type="slidenum">
              <a:rPr lang="es-CO"/>
              <a:pPr>
                <a:defRPr/>
              </a:pPr>
              <a:t>‹Nº›</a:t>
            </a:fld>
            <a:endParaRPr lang="es-CO"/>
          </a:p>
        </p:txBody>
      </p:sp>
    </p:spTree>
    <p:extLst>
      <p:ext uri="{BB962C8B-B14F-4D97-AF65-F5344CB8AC3E}">
        <p14:creationId xmlns:p14="http://schemas.microsoft.com/office/powerpoint/2010/main" val="1867479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82EF60F3-6609-4311-909D-1C290F0014C4}" type="datetimeFigureOut">
              <a:rPr lang="es-CO"/>
              <a:pPr>
                <a:defRPr/>
              </a:pPr>
              <a:t>30/10/2015</a:t>
            </a:fld>
            <a:endParaRPr lang="es-CO"/>
          </a:p>
        </p:txBody>
      </p:sp>
      <p:sp>
        <p:nvSpPr>
          <p:cNvPr id="6" name="4 Marcador de pie de página"/>
          <p:cNvSpPr>
            <a:spLocks noGrp="1"/>
          </p:cNvSpPr>
          <p:nvPr>
            <p:ph type="ftr" sz="quarter" idx="11"/>
          </p:nvPr>
        </p:nvSpPr>
        <p:spPr/>
        <p:txBody>
          <a:bodyPr/>
          <a:lstStyle>
            <a:lvl1pPr>
              <a:defRPr/>
            </a:lvl1pPr>
          </a:lstStyle>
          <a:p>
            <a:pPr>
              <a:defRPr/>
            </a:pPr>
            <a:endParaRPr lang="es-CO"/>
          </a:p>
        </p:txBody>
      </p:sp>
      <p:sp>
        <p:nvSpPr>
          <p:cNvPr id="7" name="5 Marcador de número de diapositiva"/>
          <p:cNvSpPr>
            <a:spLocks noGrp="1"/>
          </p:cNvSpPr>
          <p:nvPr>
            <p:ph type="sldNum" sz="quarter" idx="12"/>
          </p:nvPr>
        </p:nvSpPr>
        <p:spPr/>
        <p:txBody>
          <a:bodyPr/>
          <a:lstStyle>
            <a:lvl1pPr>
              <a:defRPr/>
            </a:lvl1pPr>
          </a:lstStyle>
          <a:p>
            <a:pPr>
              <a:defRPr/>
            </a:pPr>
            <a:fld id="{ABECEA13-6E32-47D2-9BF1-3D0090ADFBEC}" type="slidenum">
              <a:rPr lang="es-CO"/>
              <a:pPr>
                <a:defRPr/>
              </a:pPr>
              <a:t>‹Nº›</a:t>
            </a:fld>
            <a:endParaRPr lang="es-CO"/>
          </a:p>
        </p:txBody>
      </p:sp>
    </p:spTree>
    <p:extLst>
      <p:ext uri="{BB962C8B-B14F-4D97-AF65-F5344CB8AC3E}">
        <p14:creationId xmlns:p14="http://schemas.microsoft.com/office/powerpoint/2010/main" val="3012040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s-CO"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36CF1DA1-E60A-4E34-9764-6BED00280281}" type="datetimeFigureOut">
              <a:rPr lang="es-CO"/>
              <a:pPr>
                <a:defRPr/>
              </a:pPr>
              <a:t>30/10/2015</a:t>
            </a:fld>
            <a:endParaRPr lang="es-CO"/>
          </a:p>
        </p:txBody>
      </p:sp>
      <p:sp>
        <p:nvSpPr>
          <p:cNvPr id="6" name="4 Marcador de pie de página"/>
          <p:cNvSpPr>
            <a:spLocks noGrp="1"/>
          </p:cNvSpPr>
          <p:nvPr>
            <p:ph type="ftr" sz="quarter" idx="11"/>
          </p:nvPr>
        </p:nvSpPr>
        <p:spPr/>
        <p:txBody>
          <a:bodyPr/>
          <a:lstStyle>
            <a:lvl1pPr>
              <a:defRPr/>
            </a:lvl1pPr>
          </a:lstStyle>
          <a:p>
            <a:pPr>
              <a:defRPr/>
            </a:pPr>
            <a:endParaRPr lang="es-CO"/>
          </a:p>
        </p:txBody>
      </p:sp>
      <p:sp>
        <p:nvSpPr>
          <p:cNvPr id="7" name="5 Marcador de número de diapositiva"/>
          <p:cNvSpPr>
            <a:spLocks noGrp="1"/>
          </p:cNvSpPr>
          <p:nvPr>
            <p:ph type="sldNum" sz="quarter" idx="12"/>
          </p:nvPr>
        </p:nvSpPr>
        <p:spPr/>
        <p:txBody>
          <a:bodyPr/>
          <a:lstStyle>
            <a:lvl1pPr>
              <a:defRPr/>
            </a:lvl1pPr>
          </a:lstStyle>
          <a:p>
            <a:pPr>
              <a:defRPr/>
            </a:pPr>
            <a:fld id="{00283EE2-CA1E-4BFC-9D47-0848A9A24C79}" type="slidenum">
              <a:rPr lang="es-CO"/>
              <a:pPr>
                <a:defRPr/>
              </a:pPr>
              <a:t>‹Nº›</a:t>
            </a:fld>
            <a:endParaRPr lang="es-CO"/>
          </a:p>
        </p:txBody>
      </p:sp>
    </p:spTree>
    <p:extLst>
      <p:ext uri="{BB962C8B-B14F-4D97-AF65-F5344CB8AC3E}">
        <p14:creationId xmlns:p14="http://schemas.microsoft.com/office/powerpoint/2010/main" val="3500749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alpha val="12941"/>
          </a:srgbClr>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CO" smtClean="0"/>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0B5AB5BD-9B8F-4F6D-9D21-023F733FCAAF}" type="datetimeFigureOut">
              <a:rPr lang="es-CO"/>
              <a:pPr>
                <a:defRPr/>
              </a:pPr>
              <a:t>30/10/2015</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38CB427F-C43D-429E-9BC2-497E5FA6D2C0}" type="slidenum">
              <a:rPr lang="es-CO"/>
              <a:pPr>
                <a:defRPr/>
              </a:pPr>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49797" y="1196752"/>
            <a:ext cx="8229600" cy="4525963"/>
          </a:xfrm>
        </p:spPr>
        <p:txBody>
          <a:bodyPr/>
          <a:lstStyle/>
          <a:p>
            <a:pPr marL="0" indent="0" algn="ctr">
              <a:buNone/>
            </a:pPr>
            <a:r>
              <a:rPr lang="es-CO" sz="5400" b="1" dirty="0" smtClean="0">
                <a:latin typeface="Verdana" pitchFamily="34" charset="0"/>
                <a:ea typeface="Verdana" pitchFamily="34" charset="0"/>
                <a:cs typeface="Verdana" pitchFamily="34" charset="0"/>
              </a:rPr>
              <a:t>Políticas en el Instituto de Tránsito y Transporte de Barrancabermeja</a:t>
            </a:r>
            <a:endParaRPr lang="es-CO" sz="5400" b="1" dirty="0">
              <a:latin typeface="Verdana" pitchFamily="34" charset="0"/>
              <a:ea typeface="Verdana" pitchFamily="34" charset="0"/>
              <a:cs typeface="Verdana" pitchFamily="34" charset="0"/>
            </a:endParaRPr>
          </a:p>
        </p:txBody>
      </p:sp>
      <p:sp>
        <p:nvSpPr>
          <p:cNvPr id="4" name="3 Rectángulo"/>
          <p:cNvSpPr/>
          <p:nvPr/>
        </p:nvSpPr>
        <p:spPr>
          <a:xfrm>
            <a:off x="0" y="-26988"/>
            <a:ext cx="9144000" cy="33178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s-CO" b="1" dirty="0" smtClean="0">
                <a:solidFill>
                  <a:schemeClr val="bg1"/>
                </a:solidFill>
                <a:latin typeface="Arial" panose="020B0604020202020204" pitchFamily="34" charset="0"/>
                <a:cs typeface="Arial" panose="020B0604020202020204" pitchFamily="34" charset="0"/>
              </a:rPr>
              <a:t>INSPECCIÓN DE TRÁNSITO Y TRANSPORTE DE BARRANCABERMEJA</a:t>
            </a:r>
            <a:endParaRPr lang="es-CO" b="1" dirty="0">
              <a:solidFill>
                <a:schemeClr val="bg1"/>
              </a:solidFill>
              <a:latin typeface="Arial" panose="020B0604020202020204" pitchFamily="34" charset="0"/>
              <a:cs typeface="Arial" panose="020B0604020202020204" pitchFamily="34" charset="0"/>
            </a:endParaRPr>
          </a:p>
        </p:txBody>
      </p:sp>
      <p:pic>
        <p:nvPicPr>
          <p:cNvPr id="6" name="6 Imag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26988"/>
            <a:ext cx="899592" cy="8200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396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289451"/>
          </a:xfrm>
        </p:spPr>
        <p:txBody>
          <a:bodyPr/>
          <a:lstStyle/>
          <a:p>
            <a:pPr algn="just">
              <a:buClr>
                <a:schemeClr val="tx1"/>
              </a:buClr>
              <a:buSzPct val="75000"/>
              <a:buNone/>
            </a:pPr>
            <a:endParaRPr lang="es-ES" sz="2800" b="1" dirty="0" smtClean="0">
              <a:solidFill>
                <a:srgbClr val="000000"/>
              </a:solidFill>
              <a:latin typeface="Verdana" pitchFamily="34" charset="0"/>
              <a:ea typeface="Verdana" pitchFamily="34" charset="0"/>
              <a:cs typeface="Verdana" pitchFamily="34" charset="0"/>
            </a:endParaRPr>
          </a:p>
          <a:p>
            <a:pPr algn="just">
              <a:buClr>
                <a:schemeClr val="tx1"/>
              </a:buClr>
              <a:buSzPct val="75000"/>
              <a:buNone/>
            </a:pPr>
            <a:r>
              <a:rPr lang="es-ES" sz="2800" b="1" dirty="0" smtClean="0">
                <a:solidFill>
                  <a:srgbClr val="000000"/>
                </a:solidFill>
                <a:latin typeface="Verdana" pitchFamily="34" charset="0"/>
                <a:ea typeface="Verdana" pitchFamily="34" charset="0"/>
                <a:cs typeface="Verdana" pitchFamily="34" charset="0"/>
              </a:rPr>
              <a:t>Una Política para la gestion del riesgo, debe contener</a:t>
            </a:r>
          </a:p>
          <a:p>
            <a:pPr algn="just">
              <a:buClr>
                <a:schemeClr val="tx1"/>
              </a:buClr>
              <a:buSzPct val="75000"/>
              <a:buNone/>
            </a:pPr>
            <a:endParaRPr lang="es-ES" sz="1100" b="1" dirty="0">
              <a:solidFill>
                <a:srgbClr val="000000"/>
              </a:solidFill>
              <a:latin typeface="Verdana" pitchFamily="34" charset="0"/>
              <a:ea typeface="Verdana" pitchFamily="34" charset="0"/>
              <a:cs typeface="Verdana" pitchFamily="34" charset="0"/>
            </a:endParaRPr>
          </a:p>
          <a:p>
            <a:pPr algn="just">
              <a:buClr>
                <a:schemeClr val="tx1"/>
              </a:buClr>
              <a:buSzPct val="75000"/>
            </a:pPr>
            <a:r>
              <a:rPr lang="es-ES" sz="2000" b="1" dirty="0" smtClean="0">
                <a:solidFill>
                  <a:srgbClr val="0000CC"/>
                </a:solidFill>
                <a:latin typeface="Verdana" pitchFamily="34" charset="0"/>
                <a:ea typeface="Verdana" pitchFamily="34" charset="0"/>
                <a:cs typeface="Verdana" pitchFamily="34" charset="0"/>
              </a:rPr>
              <a:t>El o los </a:t>
            </a:r>
            <a:r>
              <a:rPr lang="es-ES" sz="2000" b="1" dirty="0">
                <a:solidFill>
                  <a:srgbClr val="0000CC"/>
                </a:solidFill>
                <a:latin typeface="Verdana" pitchFamily="34" charset="0"/>
                <a:ea typeface="Verdana" pitchFamily="34" charset="0"/>
                <a:cs typeface="Verdana" pitchFamily="34" charset="0"/>
              </a:rPr>
              <a:t>objetivos que se esperan lograr.</a:t>
            </a:r>
            <a:r>
              <a:rPr lang="es-ES" sz="2000" b="1" dirty="0">
                <a:solidFill>
                  <a:srgbClr val="333333"/>
                </a:solidFill>
                <a:latin typeface="Verdana" pitchFamily="34" charset="0"/>
                <a:ea typeface="Verdana" pitchFamily="34" charset="0"/>
                <a:cs typeface="Verdana" pitchFamily="34" charset="0"/>
              </a:rPr>
              <a:t> </a:t>
            </a:r>
          </a:p>
          <a:p>
            <a:pPr algn="just">
              <a:buClr>
                <a:schemeClr val="tx1"/>
              </a:buClr>
              <a:buSzPct val="75000"/>
            </a:pPr>
            <a:r>
              <a:rPr lang="es-ES" sz="2000" b="1" dirty="0">
                <a:solidFill>
                  <a:srgbClr val="333333"/>
                </a:solidFill>
                <a:latin typeface="Verdana" pitchFamily="34" charset="0"/>
                <a:ea typeface="Verdana" pitchFamily="34" charset="0"/>
                <a:cs typeface="Verdana" pitchFamily="34" charset="0"/>
              </a:rPr>
              <a:t>Las estrategias para establecer como se va a desarrollar la política, a largo, mediano y corto plazo</a:t>
            </a:r>
          </a:p>
          <a:p>
            <a:pPr algn="just">
              <a:buClr>
                <a:schemeClr val="tx1"/>
              </a:buClr>
              <a:buSzPct val="75000"/>
            </a:pPr>
            <a:r>
              <a:rPr lang="es-ES" sz="2000" b="1" dirty="0">
                <a:solidFill>
                  <a:srgbClr val="0000CC"/>
                </a:solidFill>
                <a:latin typeface="Verdana" pitchFamily="34" charset="0"/>
                <a:ea typeface="Verdana" pitchFamily="34" charset="0"/>
                <a:cs typeface="Verdana" pitchFamily="34" charset="0"/>
              </a:rPr>
              <a:t>Los riesgos que se van a controlar.</a:t>
            </a:r>
          </a:p>
          <a:p>
            <a:pPr algn="just">
              <a:buClr>
                <a:schemeClr val="tx1"/>
              </a:buClr>
              <a:buSzPct val="75000"/>
            </a:pPr>
            <a:r>
              <a:rPr lang="es-ES" sz="2000" b="1" dirty="0">
                <a:solidFill>
                  <a:srgbClr val="333333"/>
                </a:solidFill>
                <a:latin typeface="Verdana" pitchFamily="34" charset="0"/>
                <a:ea typeface="Verdana" pitchFamily="34" charset="0"/>
                <a:cs typeface="Verdana" pitchFamily="34" charset="0"/>
              </a:rPr>
              <a:t>Las acciones a desarrollar contemplando el tiempo, los recursos, los responsables y el talento humano requerido.</a:t>
            </a:r>
          </a:p>
          <a:p>
            <a:pPr algn="just">
              <a:buClr>
                <a:schemeClr val="tx1"/>
              </a:buClr>
              <a:buSzPct val="75000"/>
            </a:pPr>
            <a:r>
              <a:rPr lang="es-ES" sz="2000" b="1" dirty="0">
                <a:solidFill>
                  <a:srgbClr val="0000CC"/>
                </a:solidFill>
                <a:latin typeface="Verdana" pitchFamily="34" charset="0"/>
                <a:ea typeface="Verdana" pitchFamily="34" charset="0"/>
                <a:cs typeface="Verdana" pitchFamily="34" charset="0"/>
              </a:rPr>
              <a:t>El seguimiento y evaluación a la implementación y efectividad de </a:t>
            </a:r>
            <a:r>
              <a:rPr lang="es-ES" sz="2000" b="1" dirty="0" smtClean="0">
                <a:solidFill>
                  <a:srgbClr val="0000CC"/>
                </a:solidFill>
                <a:latin typeface="Verdana" pitchFamily="34" charset="0"/>
                <a:ea typeface="Verdana" pitchFamily="34" charset="0"/>
                <a:cs typeface="Verdana" pitchFamily="34" charset="0"/>
              </a:rPr>
              <a:t>la política.</a:t>
            </a:r>
          </a:p>
          <a:p>
            <a:pPr marL="0" indent="0" algn="r">
              <a:buClr>
                <a:schemeClr val="tx1"/>
              </a:buClr>
              <a:buSzPct val="75000"/>
              <a:buNone/>
            </a:pPr>
            <a:r>
              <a:rPr lang="es-ES" sz="2800" b="1" dirty="0" smtClean="0">
                <a:latin typeface="Verdana" pitchFamily="34" charset="0"/>
                <a:ea typeface="Verdana" pitchFamily="34" charset="0"/>
                <a:cs typeface="Verdana" pitchFamily="34" charset="0"/>
              </a:rPr>
              <a:t>«Debe ser medible»</a:t>
            </a:r>
            <a:endParaRPr lang="es-ES" sz="4000" b="1" dirty="0">
              <a:latin typeface="Verdana" pitchFamily="34" charset="0"/>
              <a:ea typeface="Verdana" pitchFamily="34" charset="0"/>
              <a:cs typeface="Verdana" pitchFamily="34" charset="0"/>
            </a:endParaRPr>
          </a:p>
          <a:p>
            <a:pPr algn="r"/>
            <a:endParaRPr lang="es-CO" sz="4800" dirty="0"/>
          </a:p>
        </p:txBody>
      </p:sp>
      <p:sp>
        <p:nvSpPr>
          <p:cNvPr id="6" name="5 Rectángulo"/>
          <p:cNvSpPr/>
          <p:nvPr/>
        </p:nvSpPr>
        <p:spPr>
          <a:xfrm>
            <a:off x="0" y="-26988"/>
            <a:ext cx="9144000" cy="33178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s-CO" b="1" dirty="0" smtClean="0">
                <a:solidFill>
                  <a:schemeClr val="bg1"/>
                </a:solidFill>
                <a:latin typeface="Arial" panose="020B0604020202020204" pitchFamily="34" charset="0"/>
                <a:cs typeface="Arial" panose="020B0604020202020204" pitchFamily="34" charset="0"/>
              </a:rPr>
              <a:t>INSPECCIÓN DE TRÁNSITO Y TRANSPORTE DE BARRANCABERMEJA</a:t>
            </a:r>
            <a:endParaRPr lang="es-CO" b="1" dirty="0">
              <a:solidFill>
                <a:schemeClr val="bg1"/>
              </a:solidFill>
              <a:latin typeface="Arial" panose="020B0604020202020204" pitchFamily="34" charset="0"/>
              <a:cs typeface="Arial" panose="020B0604020202020204" pitchFamily="34" charset="0"/>
            </a:endParaRPr>
          </a:p>
        </p:txBody>
      </p:sp>
      <p:pic>
        <p:nvPicPr>
          <p:cNvPr id="7" name="6 Imag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26988"/>
            <a:ext cx="899592" cy="8200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9854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79193" y="304800"/>
            <a:ext cx="8229600" cy="1143000"/>
          </a:xfrm>
        </p:spPr>
        <p:txBody>
          <a:bodyPr/>
          <a:lstStyle/>
          <a:p>
            <a:r>
              <a:rPr lang="es-ES" b="1" dirty="0" smtClean="0">
                <a:solidFill>
                  <a:srgbClr val="0000CC"/>
                </a:solidFill>
              </a:rPr>
              <a:t/>
            </a:r>
            <a:br>
              <a:rPr lang="es-ES" b="1" dirty="0" smtClean="0">
                <a:solidFill>
                  <a:srgbClr val="0000CC"/>
                </a:solidFill>
              </a:rPr>
            </a:br>
            <a:r>
              <a:rPr lang="es-ES" sz="4000" b="1" dirty="0" smtClean="0">
                <a:solidFill>
                  <a:schemeClr val="accent3">
                    <a:lumMod val="50000"/>
                  </a:schemeClr>
                </a:solidFill>
                <a:latin typeface="Verdana" pitchFamily="34" charset="0"/>
                <a:ea typeface="Verdana" pitchFamily="34" charset="0"/>
                <a:cs typeface="Verdana" pitchFamily="34" charset="0"/>
              </a:rPr>
              <a:t>Formulación </a:t>
            </a:r>
            <a:r>
              <a:rPr lang="es-ES" sz="4000" b="1" dirty="0">
                <a:solidFill>
                  <a:schemeClr val="accent3">
                    <a:lumMod val="50000"/>
                  </a:schemeClr>
                </a:solidFill>
                <a:latin typeface="Verdana" pitchFamily="34" charset="0"/>
                <a:ea typeface="Verdana" pitchFamily="34" charset="0"/>
                <a:cs typeface="Verdana" pitchFamily="34" charset="0"/>
              </a:rPr>
              <a:t>de las Políticas</a:t>
            </a:r>
            <a:r>
              <a:rPr lang="es-ES" b="1" dirty="0">
                <a:solidFill>
                  <a:schemeClr val="accent3">
                    <a:lumMod val="50000"/>
                  </a:schemeClr>
                </a:solidFill>
              </a:rPr>
              <a:t/>
            </a:r>
            <a:br>
              <a:rPr lang="es-ES" b="1" dirty="0">
                <a:solidFill>
                  <a:schemeClr val="accent3">
                    <a:lumMod val="50000"/>
                  </a:schemeClr>
                </a:solidFill>
              </a:rPr>
            </a:br>
            <a:endParaRPr lang="es-CO" dirty="0">
              <a:solidFill>
                <a:schemeClr val="accent3">
                  <a:lumMod val="50000"/>
                </a:schemeClr>
              </a:solidFill>
            </a:endParaRPr>
          </a:p>
        </p:txBody>
      </p:sp>
      <p:sp>
        <p:nvSpPr>
          <p:cNvPr id="3" name="2 Marcador de contenido"/>
          <p:cNvSpPr>
            <a:spLocks noGrp="1"/>
          </p:cNvSpPr>
          <p:nvPr>
            <p:ph idx="1"/>
          </p:nvPr>
        </p:nvSpPr>
        <p:spPr/>
        <p:txBody>
          <a:bodyPr/>
          <a:lstStyle/>
          <a:p>
            <a:pPr algn="just">
              <a:buClr>
                <a:schemeClr val="tx1"/>
              </a:buClr>
              <a:buSzPct val="75000"/>
              <a:buNone/>
            </a:pPr>
            <a:r>
              <a:rPr lang="es-ES_tradnl" sz="2000" b="1" dirty="0" smtClean="0">
                <a:solidFill>
                  <a:srgbClr val="000000"/>
                </a:solidFill>
                <a:latin typeface="Verdana" pitchFamily="34" charset="0"/>
                <a:ea typeface="Verdana" pitchFamily="34" charset="0"/>
                <a:cs typeface="Verdana" pitchFamily="34" charset="0"/>
              </a:rPr>
              <a:t>Ejemplo </a:t>
            </a:r>
            <a:r>
              <a:rPr lang="es-ES_tradnl" sz="2000" b="1" dirty="0">
                <a:solidFill>
                  <a:srgbClr val="000000"/>
                </a:solidFill>
                <a:latin typeface="Verdana" pitchFamily="34" charset="0"/>
                <a:ea typeface="Verdana" pitchFamily="34" charset="0"/>
                <a:cs typeface="Verdana" pitchFamily="34" charset="0"/>
              </a:rPr>
              <a:t>de una </a:t>
            </a:r>
            <a:r>
              <a:rPr lang="es-ES_tradnl" sz="2000" b="1" dirty="0" smtClean="0">
                <a:solidFill>
                  <a:srgbClr val="000000"/>
                </a:solidFill>
                <a:latin typeface="Verdana" pitchFamily="34" charset="0"/>
                <a:ea typeface="Verdana" pitchFamily="34" charset="0"/>
                <a:cs typeface="Verdana" pitchFamily="34" charset="0"/>
              </a:rPr>
              <a:t>política para la Gestión del Riesgo:</a:t>
            </a:r>
            <a:endParaRPr lang="es-ES_tradnl" sz="2000" b="1" dirty="0">
              <a:solidFill>
                <a:srgbClr val="000000"/>
              </a:solidFill>
              <a:latin typeface="Verdana" pitchFamily="34" charset="0"/>
              <a:ea typeface="Verdana" pitchFamily="34" charset="0"/>
              <a:cs typeface="Verdana" pitchFamily="34" charset="0"/>
            </a:endParaRPr>
          </a:p>
          <a:p>
            <a:pPr algn="just">
              <a:buClr>
                <a:schemeClr val="tx1"/>
              </a:buClr>
              <a:buSzPct val="75000"/>
              <a:buNone/>
            </a:pPr>
            <a:r>
              <a:rPr lang="es-ES_tradnl" sz="1600" b="1" dirty="0">
                <a:solidFill>
                  <a:srgbClr val="000000"/>
                </a:solidFill>
                <a:latin typeface="Verdana" pitchFamily="34" charset="0"/>
                <a:ea typeface="Verdana" pitchFamily="34" charset="0"/>
                <a:cs typeface="Verdana" pitchFamily="34" charset="0"/>
              </a:rPr>
              <a:t>“</a:t>
            </a:r>
            <a:r>
              <a:rPr lang="es-ES_tradnl" sz="1800" b="1" dirty="0">
                <a:solidFill>
                  <a:srgbClr val="000000"/>
                </a:solidFill>
                <a:latin typeface="Verdana" pitchFamily="34" charset="0"/>
                <a:ea typeface="Verdana" pitchFamily="34" charset="0"/>
                <a:cs typeface="Verdana" pitchFamily="34" charset="0"/>
              </a:rPr>
              <a:t>La información es un recurso crítico para la Registraduría por lo que ésta se debe proteger según su valor para la entidad y de acuerdo a la legislación aplicable. Todos los empleados comparten la responsabilidad de proteger y supervisar la información que se produzca, manipule, reciba o transmita en su dependencia. La información que debe protegerse es aquella que se descubra, conozca, obtenga o maneje durante las actividades de la entidad, que no sea conocida fuera de la misma. El director de Información es el responsable de proteger toda la información que se procesa en la entidad, así ésta se encuentre tanto en instalaciones propias de la entidad como fuera de la misma y además formulará los estándares y recomendaciones necesarios para asegurar la protección y la continuidad del proceso de la información</a:t>
            </a:r>
            <a:r>
              <a:rPr lang="es-ES_tradnl" sz="1800" b="1" dirty="0" smtClean="0">
                <a:solidFill>
                  <a:srgbClr val="000000"/>
                </a:solidFill>
                <a:latin typeface="Verdana" pitchFamily="34" charset="0"/>
                <a:ea typeface="Verdana" pitchFamily="34" charset="0"/>
                <a:cs typeface="Verdana" pitchFamily="34" charset="0"/>
              </a:rPr>
              <a:t>.”</a:t>
            </a:r>
            <a:endParaRPr lang="es-ES_tradnl" sz="1800" b="1" dirty="0">
              <a:solidFill>
                <a:srgbClr val="000000"/>
              </a:solidFill>
              <a:latin typeface="Verdana" pitchFamily="34" charset="0"/>
              <a:ea typeface="Verdana" pitchFamily="34" charset="0"/>
              <a:cs typeface="Verdana" pitchFamily="34" charset="0"/>
            </a:endParaRPr>
          </a:p>
        </p:txBody>
      </p:sp>
      <p:sp>
        <p:nvSpPr>
          <p:cNvPr id="6" name="5 Rectángulo"/>
          <p:cNvSpPr/>
          <p:nvPr/>
        </p:nvSpPr>
        <p:spPr>
          <a:xfrm>
            <a:off x="0" y="-26988"/>
            <a:ext cx="9144000" cy="33178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s-CO" b="1" dirty="0" smtClean="0">
                <a:solidFill>
                  <a:schemeClr val="bg1"/>
                </a:solidFill>
                <a:latin typeface="Arial" panose="020B0604020202020204" pitchFamily="34" charset="0"/>
                <a:cs typeface="Arial" panose="020B0604020202020204" pitchFamily="34" charset="0"/>
              </a:rPr>
              <a:t>INSPECCIÓN DE TRÁNSITO Y TRANSPORTE DE BARRANCABERMEJA</a:t>
            </a:r>
            <a:endParaRPr lang="es-CO" b="1" dirty="0">
              <a:solidFill>
                <a:schemeClr val="bg1"/>
              </a:solidFill>
              <a:latin typeface="Arial" panose="020B0604020202020204" pitchFamily="34" charset="0"/>
              <a:cs typeface="Arial" panose="020B0604020202020204" pitchFamily="34" charset="0"/>
            </a:endParaRPr>
          </a:p>
        </p:txBody>
      </p:sp>
      <p:pic>
        <p:nvPicPr>
          <p:cNvPr id="7" name="6 Imag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26988"/>
            <a:ext cx="899592" cy="8200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9854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718815"/>
            <a:ext cx="8229600" cy="909985"/>
          </a:xfrm>
        </p:spPr>
        <p:txBody>
          <a:bodyPr/>
          <a:lstStyle/>
          <a:p>
            <a:r>
              <a:rPr lang="es-CO" sz="4000" b="1" dirty="0" smtClean="0">
                <a:latin typeface="Verdana" pitchFamily="34" charset="0"/>
                <a:ea typeface="Verdana" pitchFamily="34" charset="0"/>
                <a:cs typeface="Verdana" pitchFamily="34" charset="0"/>
              </a:rPr>
              <a:t>Políticas Institucionales</a:t>
            </a:r>
            <a:endParaRPr lang="es-CO" sz="4000" b="1" dirty="0">
              <a:latin typeface="Verdana" pitchFamily="34" charset="0"/>
              <a:ea typeface="Verdana" pitchFamily="34" charset="0"/>
              <a:cs typeface="Verdana" pitchFamily="34" charset="0"/>
            </a:endParaRPr>
          </a:p>
        </p:txBody>
      </p:sp>
      <p:sp>
        <p:nvSpPr>
          <p:cNvPr id="6" name="Rectangle 2"/>
          <p:cNvSpPr>
            <a:spLocks noChangeArrowheads="1"/>
          </p:cNvSpPr>
          <p:nvPr/>
        </p:nvSpPr>
        <p:spPr bwMode="auto">
          <a:xfrm>
            <a:off x="323528" y="1628800"/>
            <a:ext cx="8352928" cy="5111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buClr>
                <a:schemeClr val="tx1"/>
              </a:buClr>
              <a:buSzPct val="75000"/>
              <a:buFont typeface="Wingdings" pitchFamily="2" charset="2"/>
              <a:buNone/>
            </a:pPr>
            <a:r>
              <a:rPr lang="es-ES" sz="1400" dirty="0">
                <a:solidFill>
                  <a:srgbClr val="333333"/>
                </a:solidFill>
              </a:rPr>
              <a:t>      </a:t>
            </a:r>
          </a:p>
          <a:p>
            <a:pPr algn="ctr">
              <a:spcBef>
                <a:spcPct val="20000"/>
              </a:spcBef>
              <a:buClr>
                <a:schemeClr val="tx1"/>
              </a:buClr>
              <a:buSzPct val="75000"/>
              <a:buFont typeface="Wingdings" pitchFamily="2" charset="2"/>
              <a:buNone/>
            </a:pPr>
            <a:endParaRPr lang="es-ES" sz="1400" dirty="0">
              <a:solidFill>
                <a:srgbClr val="333333"/>
              </a:solidFill>
            </a:endParaRPr>
          </a:p>
        </p:txBody>
      </p:sp>
      <p:sp>
        <p:nvSpPr>
          <p:cNvPr id="7" name="2 Marcador de contenido"/>
          <p:cNvSpPr>
            <a:spLocks noGrp="1"/>
          </p:cNvSpPr>
          <p:nvPr>
            <p:ph idx="1"/>
          </p:nvPr>
        </p:nvSpPr>
        <p:spPr>
          <a:xfrm>
            <a:off x="462016" y="1772816"/>
            <a:ext cx="8229600" cy="4464496"/>
          </a:xfrm>
        </p:spPr>
        <p:txBody>
          <a:bodyPr/>
          <a:lstStyle/>
          <a:p>
            <a:pPr algn="just">
              <a:buClr>
                <a:schemeClr val="tx1"/>
              </a:buClr>
              <a:buSzPct val="75000"/>
              <a:buNone/>
            </a:pPr>
            <a:r>
              <a:rPr lang="es-ES" sz="2400" b="1" dirty="0" smtClean="0">
                <a:solidFill>
                  <a:schemeClr val="accent3">
                    <a:lumMod val="50000"/>
                  </a:schemeClr>
                </a:solidFill>
                <a:latin typeface="Verdana" pitchFamily="34" charset="0"/>
                <a:ea typeface="Verdana" pitchFamily="34" charset="0"/>
                <a:cs typeface="Verdana" pitchFamily="34" charset="0"/>
              </a:rPr>
              <a:t>Generales, con base en los pilares de nuestro sistema Integrado de Gestión, Procesos y requisito legal, son: </a:t>
            </a:r>
          </a:p>
          <a:p>
            <a:pPr marL="0" indent="0" algn="just">
              <a:buNone/>
            </a:pPr>
            <a:endParaRPr lang="es-CO" sz="2400" b="1" dirty="0" smtClean="0">
              <a:latin typeface="Verdana" pitchFamily="34" charset="0"/>
              <a:ea typeface="Verdana" pitchFamily="34" charset="0"/>
              <a:cs typeface="Verdana" pitchFamily="34" charset="0"/>
            </a:endParaRPr>
          </a:p>
          <a:p>
            <a:pPr marL="0" indent="0" algn="just">
              <a:buNone/>
            </a:pPr>
            <a:r>
              <a:rPr lang="es-CO" sz="2400" b="1" dirty="0" smtClean="0">
                <a:latin typeface="Verdana" pitchFamily="34" charset="0"/>
                <a:ea typeface="Verdana" pitchFamily="34" charset="0"/>
                <a:cs typeface="Verdana" pitchFamily="34" charset="0"/>
              </a:rPr>
              <a:t>Mínimo: Calidad, Atención al ciudadano, Gestión del riesgo, Información y Comunicación.</a:t>
            </a:r>
          </a:p>
          <a:p>
            <a:pPr marL="0" indent="0" algn="just">
              <a:buNone/>
            </a:pPr>
            <a:r>
              <a:rPr lang="es-CO" sz="2400" b="1" dirty="0" smtClean="0">
                <a:latin typeface="Verdana" pitchFamily="34" charset="0"/>
                <a:ea typeface="Verdana" pitchFamily="34" charset="0"/>
                <a:cs typeface="Verdana" pitchFamily="34" charset="0"/>
              </a:rPr>
              <a:t>Legales: Salud y Seguridad en el trabajo, Ambiental, Austeridad en el gasto etc. </a:t>
            </a:r>
          </a:p>
          <a:p>
            <a:pPr marL="0" indent="0" algn="just">
              <a:buNone/>
            </a:pPr>
            <a:r>
              <a:rPr lang="es-CO" sz="2400" b="1" i="1" dirty="0" smtClean="0">
                <a:solidFill>
                  <a:srgbClr val="C00000"/>
                </a:solidFill>
                <a:latin typeface="Verdana" pitchFamily="34" charset="0"/>
                <a:ea typeface="Verdana" pitchFamily="34" charset="0"/>
                <a:cs typeface="Verdana" pitchFamily="34" charset="0"/>
              </a:rPr>
              <a:t>Idealmente: Política por cada proceso.</a:t>
            </a:r>
          </a:p>
          <a:p>
            <a:pPr marL="0" indent="0" algn="just">
              <a:buNone/>
            </a:pPr>
            <a:endParaRPr lang="es-CO" sz="2400" b="1" i="1" dirty="0" smtClean="0">
              <a:solidFill>
                <a:srgbClr val="C00000"/>
              </a:solidFill>
              <a:latin typeface="Verdana" pitchFamily="34" charset="0"/>
              <a:ea typeface="Verdana" pitchFamily="34" charset="0"/>
              <a:cs typeface="Verdana" pitchFamily="34" charset="0"/>
            </a:endParaRPr>
          </a:p>
          <a:p>
            <a:pPr marL="0" indent="0" algn="just">
              <a:buNone/>
            </a:pPr>
            <a:r>
              <a:rPr lang="es-CO" sz="2800" b="1" dirty="0" smtClean="0">
                <a:latin typeface="Verdana" pitchFamily="34" charset="0"/>
                <a:ea typeface="Verdana" pitchFamily="34" charset="0"/>
                <a:cs typeface="Verdana" pitchFamily="34" charset="0"/>
              </a:rPr>
              <a:t> </a:t>
            </a:r>
          </a:p>
          <a:p>
            <a:pPr marL="0" indent="0" algn="just">
              <a:buNone/>
            </a:pPr>
            <a:endParaRPr lang="es-CO" sz="2800" b="1" dirty="0" smtClean="0">
              <a:latin typeface="Verdana" pitchFamily="34" charset="0"/>
              <a:ea typeface="Verdana" pitchFamily="34" charset="0"/>
              <a:cs typeface="Verdana" pitchFamily="34" charset="0"/>
            </a:endParaRPr>
          </a:p>
          <a:p>
            <a:pPr marL="0" indent="0" algn="just">
              <a:buNone/>
            </a:pPr>
            <a:endParaRPr lang="es-CO" sz="2800" b="1" dirty="0">
              <a:latin typeface="Verdana" pitchFamily="34" charset="0"/>
              <a:ea typeface="Verdana" pitchFamily="34" charset="0"/>
              <a:cs typeface="Verdana" pitchFamily="34" charset="0"/>
            </a:endParaRPr>
          </a:p>
        </p:txBody>
      </p:sp>
      <p:sp>
        <p:nvSpPr>
          <p:cNvPr id="8" name="7 Rectángulo"/>
          <p:cNvSpPr/>
          <p:nvPr/>
        </p:nvSpPr>
        <p:spPr>
          <a:xfrm>
            <a:off x="0" y="-26988"/>
            <a:ext cx="9144000" cy="33178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s-CO" b="1" dirty="0" smtClean="0">
                <a:solidFill>
                  <a:schemeClr val="bg1"/>
                </a:solidFill>
                <a:latin typeface="Arial" panose="020B0604020202020204" pitchFamily="34" charset="0"/>
                <a:cs typeface="Arial" panose="020B0604020202020204" pitchFamily="34" charset="0"/>
              </a:rPr>
              <a:t>INSPECCIÓN DE TRÁNSITO Y TRANSPORTE DE BARRANCABERMEJA</a:t>
            </a:r>
            <a:endParaRPr lang="es-CO" b="1" dirty="0">
              <a:solidFill>
                <a:schemeClr val="bg1"/>
              </a:solidFill>
              <a:latin typeface="Arial" panose="020B0604020202020204" pitchFamily="34" charset="0"/>
              <a:cs typeface="Arial" panose="020B0604020202020204" pitchFamily="34" charset="0"/>
            </a:endParaRPr>
          </a:p>
        </p:txBody>
      </p:sp>
      <p:pic>
        <p:nvPicPr>
          <p:cNvPr id="9" name="6 Imag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26988"/>
            <a:ext cx="899592" cy="8200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0400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9515" y="473075"/>
            <a:ext cx="8229600" cy="1486049"/>
          </a:xfrm>
        </p:spPr>
        <p:txBody>
          <a:bodyPr/>
          <a:lstStyle/>
          <a:p>
            <a:r>
              <a:rPr lang="es-CO" sz="4000" b="1" dirty="0" smtClean="0">
                <a:latin typeface="Verdana" pitchFamily="34" charset="0"/>
                <a:ea typeface="Verdana" pitchFamily="34" charset="0"/>
                <a:cs typeface="Verdana" pitchFamily="34" charset="0"/>
              </a:rPr>
              <a:t>Quien debe elaborar las Políticas Institucionales?</a:t>
            </a:r>
            <a:endParaRPr lang="es-CO" sz="4000" b="1" dirty="0">
              <a:latin typeface="Verdana" pitchFamily="34" charset="0"/>
              <a:ea typeface="Verdana" pitchFamily="34" charset="0"/>
              <a:cs typeface="Verdana" pitchFamily="34" charset="0"/>
            </a:endParaRPr>
          </a:p>
        </p:txBody>
      </p:sp>
      <p:sp>
        <p:nvSpPr>
          <p:cNvPr id="6" name="Rectangle 2"/>
          <p:cNvSpPr>
            <a:spLocks noChangeArrowheads="1"/>
          </p:cNvSpPr>
          <p:nvPr/>
        </p:nvSpPr>
        <p:spPr bwMode="auto">
          <a:xfrm>
            <a:off x="323528" y="1628800"/>
            <a:ext cx="8352928" cy="5111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buClr>
                <a:schemeClr val="tx1"/>
              </a:buClr>
              <a:buSzPct val="75000"/>
              <a:buFont typeface="Wingdings" pitchFamily="2" charset="2"/>
              <a:buNone/>
            </a:pPr>
            <a:r>
              <a:rPr lang="es-ES" sz="1400" dirty="0">
                <a:solidFill>
                  <a:srgbClr val="333333"/>
                </a:solidFill>
              </a:rPr>
              <a:t>      </a:t>
            </a:r>
          </a:p>
          <a:p>
            <a:pPr algn="ctr">
              <a:spcBef>
                <a:spcPct val="20000"/>
              </a:spcBef>
              <a:buClr>
                <a:schemeClr val="tx1"/>
              </a:buClr>
              <a:buSzPct val="75000"/>
              <a:buFont typeface="Wingdings" pitchFamily="2" charset="2"/>
              <a:buNone/>
            </a:pPr>
            <a:endParaRPr lang="es-ES" sz="1400" dirty="0">
              <a:solidFill>
                <a:srgbClr val="333333"/>
              </a:solidFill>
            </a:endParaRPr>
          </a:p>
        </p:txBody>
      </p:sp>
      <p:sp>
        <p:nvSpPr>
          <p:cNvPr id="7" name="2 Marcador de contenido"/>
          <p:cNvSpPr>
            <a:spLocks noGrp="1"/>
          </p:cNvSpPr>
          <p:nvPr>
            <p:ph idx="1"/>
          </p:nvPr>
        </p:nvSpPr>
        <p:spPr>
          <a:xfrm>
            <a:off x="625240" y="620688"/>
            <a:ext cx="8229600" cy="1418356"/>
          </a:xfrm>
        </p:spPr>
        <p:txBody>
          <a:bodyPr/>
          <a:lstStyle/>
          <a:p>
            <a:pPr algn="just">
              <a:buClr>
                <a:schemeClr val="tx1"/>
              </a:buClr>
              <a:buSzPct val="75000"/>
              <a:buNone/>
            </a:pPr>
            <a:endParaRPr lang="es-ES" sz="2400" b="1" dirty="0" smtClean="0">
              <a:solidFill>
                <a:schemeClr val="accent3">
                  <a:lumMod val="50000"/>
                </a:schemeClr>
              </a:solidFill>
              <a:latin typeface="Verdana" pitchFamily="34" charset="0"/>
              <a:ea typeface="Verdana" pitchFamily="34" charset="0"/>
              <a:cs typeface="Verdana" pitchFamily="34" charset="0"/>
            </a:endParaRPr>
          </a:p>
          <a:p>
            <a:pPr marL="0" indent="0" algn="just">
              <a:buNone/>
            </a:pPr>
            <a:r>
              <a:rPr lang="es-CO" sz="2800" b="1" dirty="0" smtClean="0">
                <a:latin typeface="Verdana" pitchFamily="34" charset="0"/>
                <a:ea typeface="Verdana" pitchFamily="34" charset="0"/>
                <a:cs typeface="Verdana" pitchFamily="34" charset="0"/>
              </a:rPr>
              <a:t> </a:t>
            </a:r>
          </a:p>
          <a:p>
            <a:pPr marL="0" indent="0" algn="just">
              <a:buNone/>
            </a:pPr>
            <a:endParaRPr lang="es-CO" sz="2800" b="1" dirty="0" smtClean="0">
              <a:latin typeface="Verdana" pitchFamily="34" charset="0"/>
              <a:ea typeface="Verdana" pitchFamily="34" charset="0"/>
              <a:cs typeface="Verdana" pitchFamily="34" charset="0"/>
            </a:endParaRPr>
          </a:p>
          <a:p>
            <a:pPr marL="0" indent="0" algn="just">
              <a:buNone/>
            </a:pPr>
            <a:endParaRPr lang="es-CO" sz="2800" b="1" dirty="0">
              <a:latin typeface="Verdana" pitchFamily="34" charset="0"/>
              <a:ea typeface="Verdana" pitchFamily="34" charset="0"/>
              <a:cs typeface="Verdana" pitchFamily="34" charset="0"/>
            </a:endParaRPr>
          </a:p>
        </p:txBody>
      </p:sp>
      <p:sp>
        <p:nvSpPr>
          <p:cNvPr id="8" name="1 Título"/>
          <p:cNvSpPr txBox="1">
            <a:spLocks/>
          </p:cNvSpPr>
          <p:nvPr/>
        </p:nvSpPr>
        <p:spPr bwMode="auto">
          <a:xfrm>
            <a:off x="404980" y="1988840"/>
            <a:ext cx="8567563" cy="439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just"/>
            <a:r>
              <a:rPr lang="es-CO" sz="2800" b="1" dirty="0" smtClean="0">
                <a:solidFill>
                  <a:schemeClr val="accent3">
                    <a:lumMod val="50000"/>
                  </a:schemeClr>
                </a:solidFill>
                <a:latin typeface="Verdana" pitchFamily="34" charset="0"/>
                <a:ea typeface="Verdana" pitchFamily="34" charset="0"/>
                <a:cs typeface="Verdana" pitchFamily="34" charset="0"/>
              </a:rPr>
              <a:t>1. </a:t>
            </a:r>
            <a:r>
              <a:rPr lang="es-CO" sz="2800" b="1" u="sng" dirty="0" smtClean="0">
                <a:solidFill>
                  <a:schemeClr val="accent3">
                    <a:lumMod val="50000"/>
                  </a:schemeClr>
                </a:solidFill>
                <a:latin typeface="Verdana" pitchFamily="34" charset="0"/>
                <a:ea typeface="Verdana" pitchFamily="34" charset="0"/>
                <a:cs typeface="Verdana" pitchFamily="34" charset="0"/>
              </a:rPr>
              <a:t>Políticas Generales</a:t>
            </a:r>
            <a:r>
              <a:rPr lang="es-CO" sz="2800" b="1" dirty="0" smtClean="0">
                <a:solidFill>
                  <a:schemeClr val="accent3">
                    <a:lumMod val="50000"/>
                  </a:schemeClr>
                </a:solidFill>
                <a:latin typeface="Verdana" pitchFamily="34" charset="0"/>
                <a:ea typeface="Verdana" pitchFamily="34" charset="0"/>
                <a:cs typeface="Verdana" pitchFamily="34" charset="0"/>
              </a:rPr>
              <a:t>: </a:t>
            </a:r>
            <a:r>
              <a:rPr lang="es-CO" sz="2800" b="1" dirty="0" smtClean="0">
                <a:latin typeface="Verdana" pitchFamily="34" charset="0"/>
                <a:ea typeface="Verdana" pitchFamily="34" charset="0"/>
                <a:cs typeface="Verdana" pitchFamily="34" charset="0"/>
              </a:rPr>
              <a:t>Director y equipo Directivo y Lideres de procesos.</a:t>
            </a:r>
          </a:p>
          <a:p>
            <a:pPr algn="just"/>
            <a:r>
              <a:rPr lang="es-CO" sz="2800" b="1" dirty="0" smtClean="0">
                <a:solidFill>
                  <a:schemeClr val="accent3">
                    <a:lumMod val="50000"/>
                  </a:schemeClr>
                </a:solidFill>
                <a:latin typeface="Verdana" pitchFamily="34" charset="0"/>
                <a:ea typeface="Verdana" pitchFamily="34" charset="0"/>
                <a:cs typeface="Verdana" pitchFamily="34" charset="0"/>
              </a:rPr>
              <a:t>2. </a:t>
            </a:r>
            <a:r>
              <a:rPr lang="es-CO" sz="2800" b="1" u="sng" dirty="0" smtClean="0">
                <a:solidFill>
                  <a:schemeClr val="accent3">
                    <a:lumMod val="50000"/>
                  </a:schemeClr>
                </a:solidFill>
                <a:latin typeface="Verdana" pitchFamily="34" charset="0"/>
                <a:ea typeface="Verdana" pitchFamily="34" charset="0"/>
                <a:cs typeface="Verdana" pitchFamily="34" charset="0"/>
              </a:rPr>
              <a:t>Políticas Particulares</a:t>
            </a:r>
            <a:r>
              <a:rPr lang="es-CO" sz="2800" b="1" dirty="0" smtClean="0">
                <a:solidFill>
                  <a:schemeClr val="accent3">
                    <a:lumMod val="50000"/>
                  </a:schemeClr>
                </a:solidFill>
                <a:latin typeface="Verdana" pitchFamily="34" charset="0"/>
                <a:ea typeface="Verdana" pitchFamily="34" charset="0"/>
                <a:cs typeface="Verdana" pitchFamily="34" charset="0"/>
              </a:rPr>
              <a:t>: </a:t>
            </a:r>
            <a:r>
              <a:rPr lang="es-CO" sz="2800" b="1" dirty="0" smtClean="0">
                <a:solidFill>
                  <a:srgbClr val="000000"/>
                </a:solidFill>
                <a:latin typeface="Verdana" pitchFamily="34" charset="0"/>
                <a:ea typeface="Verdana" pitchFamily="34" charset="0"/>
                <a:cs typeface="Verdana" pitchFamily="34" charset="0"/>
              </a:rPr>
              <a:t>Lideres de Procesos y colaboradores de los procesos (idoneidad y competencia)</a:t>
            </a:r>
          </a:p>
          <a:p>
            <a:pPr algn="just"/>
            <a:r>
              <a:rPr lang="es-CO" sz="2800" b="1" u="sng" dirty="0" smtClean="0">
                <a:solidFill>
                  <a:schemeClr val="accent3">
                    <a:lumMod val="50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Rol de Calidad: </a:t>
            </a:r>
            <a:r>
              <a:rPr lang="es-CO" sz="2800" b="1" dirty="0" smtClean="0">
                <a:solidFill>
                  <a:schemeClr val="accent3">
                    <a:lumMod val="50000"/>
                  </a:schemeClr>
                </a:solidFill>
                <a:latin typeface="Verdana" pitchFamily="34" charset="0"/>
                <a:ea typeface="Verdana" pitchFamily="34" charset="0"/>
                <a:cs typeface="Verdana" pitchFamily="34" charset="0"/>
              </a:rPr>
              <a:t>Acompañar redacción y estructura de las Políticas.</a:t>
            </a:r>
          </a:p>
          <a:p>
            <a:pPr algn="just"/>
            <a:r>
              <a:rPr lang="es-CO" sz="2800" b="1" u="sng" dirty="0">
                <a:solidFill>
                  <a:schemeClr val="accent3">
                    <a:lumMod val="50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Rol Control Interno: </a:t>
            </a:r>
            <a:r>
              <a:rPr lang="es-CO" sz="2800" b="1" dirty="0" smtClean="0">
                <a:solidFill>
                  <a:schemeClr val="accent3">
                    <a:lumMod val="50000"/>
                  </a:schemeClr>
                </a:solidFill>
                <a:latin typeface="Verdana" pitchFamily="34" charset="0"/>
                <a:ea typeface="Verdana" pitchFamily="34" charset="0"/>
                <a:cs typeface="Verdana" pitchFamily="34" charset="0"/>
              </a:rPr>
              <a:t>Evaluar su cumplimiento.</a:t>
            </a:r>
          </a:p>
          <a:p>
            <a:pPr algn="just"/>
            <a:endParaRPr lang="es-CO" sz="2800" b="1" dirty="0">
              <a:solidFill>
                <a:schemeClr val="accent3">
                  <a:lumMod val="50000"/>
                </a:schemeClr>
              </a:solidFill>
              <a:latin typeface="Verdana" pitchFamily="34" charset="0"/>
              <a:ea typeface="Verdana" pitchFamily="34" charset="0"/>
              <a:cs typeface="Verdana" pitchFamily="34" charset="0"/>
            </a:endParaRPr>
          </a:p>
        </p:txBody>
      </p:sp>
      <p:sp>
        <p:nvSpPr>
          <p:cNvPr id="9" name="8 Rectángulo"/>
          <p:cNvSpPr/>
          <p:nvPr/>
        </p:nvSpPr>
        <p:spPr>
          <a:xfrm>
            <a:off x="0" y="-26988"/>
            <a:ext cx="9144000" cy="33178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s-CO" b="1" dirty="0" smtClean="0">
                <a:solidFill>
                  <a:schemeClr val="bg1"/>
                </a:solidFill>
                <a:latin typeface="Arial" panose="020B0604020202020204" pitchFamily="34" charset="0"/>
                <a:cs typeface="Arial" panose="020B0604020202020204" pitchFamily="34" charset="0"/>
              </a:rPr>
              <a:t>INSPECCIÓN DE TRÁNSITO Y TRANSPORTE DE BARRANCABERMEJA</a:t>
            </a:r>
            <a:endParaRPr lang="es-CO" b="1" dirty="0">
              <a:solidFill>
                <a:schemeClr val="bg1"/>
              </a:solidFill>
              <a:latin typeface="Arial" panose="020B0604020202020204" pitchFamily="34" charset="0"/>
              <a:cs typeface="Arial" panose="020B0604020202020204" pitchFamily="34" charset="0"/>
            </a:endParaRPr>
          </a:p>
        </p:txBody>
      </p:sp>
      <p:pic>
        <p:nvPicPr>
          <p:cNvPr id="10" name="6 Imag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26988"/>
            <a:ext cx="899592" cy="8200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7682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ChangeArrowheads="1"/>
          </p:cNvSpPr>
          <p:nvPr/>
        </p:nvSpPr>
        <p:spPr bwMode="auto">
          <a:xfrm>
            <a:off x="611560" y="731735"/>
            <a:ext cx="8136904" cy="5816977"/>
          </a:xfrm>
          <a:prstGeom prst="rect">
            <a:avLst/>
          </a:prstGeom>
          <a:noFill/>
          <a:ln w="9525">
            <a:noFill/>
            <a:miter lim="800000"/>
            <a:headEnd/>
            <a:tailEnd/>
          </a:ln>
          <a:effectLst/>
        </p:spPr>
        <p:txBody>
          <a:bodyPr wrap="square">
            <a:spAutoFit/>
          </a:bodyPr>
          <a:lstStyle/>
          <a:p>
            <a:pPr algn="ctr"/>
            <a:r>
              <a:rPr lang="es-ES" sz="4400" b="1" dirty="0">
                <a:latin typeface="Verdana" pitchFamily="34" charset="0"/>
                <a:ea typeface="Verdana" pitchFamily="34" charset="0"/>
                <a:cs typeface="Verdana" pitchFamily="34" charset="0"/>
              </a:rPr>
              <a:t>P</a:t>
            </a:r>
            <a:r>
              <a:rPr lang="es-ES" sz="4400" b="1" dirty="0" smtClean="0">
                <a:latin typeface="Verdana" pitchFamily="34" charset="0"/>
                <a:ea typeface="Verdana" pitchFamily="34" charset="0"/>
                <a:cs typeface="Verdana" pitchFamily="34" charset="0"/>
              </a:rPr>
              <a:t>olítica de Calidad</a:t>
            </a:r>
          </a:p>
          <a:p>
            <a:pPr algn="ctr"/>
            <a:endParaRPr lang="es-ES" sz="4400" b="1" dirty="0" smtClean="0">
              <a:latin typeface="Verdana" pitchFamily="34" charset="0"/>
              <a:ea typeface="Verdana" pitchFamily="34" charset="0"/>
              <a:cs typeface="Verdana" pitchFamily="34" charset="0"/>
            </a:endParaRPr>
          </a:p>
          <a:p>
            <a:pPr algn="just"/>
            <a:r>
              <a:rPr lang="es-CO" sz="2400" b="1" dirty="0">
                <a:latin typeface="Verdana" pitchFamily="34" charset="0"/>
                <a:ea typeface="Verdana" pitchFamily="34" charset="0"/>
                <a:cs typeface="Verdana" pitchFamily="34" charset="0"/>
              </a:rPr>
              <a:t>“La Inspección de Tránsito y Transporte de Barrancabermeja, se compromete con la </a:t>
            </a:r>
            <a:r>
              <a:rPr lang="es-CO" sz="2400" b="1" u="sng" dirty="0">
                <a:solidFill>
                  <a:srgbClr val="FF0000"/>
                </a:solidFill>
                <a:latin typeface="Verdana" pitchFamily="34" charset="0"/>
                <a:ea typeface="Verdana" pitchFamily="34" charset="0"/>
                <a:cs typeface="Verdana" pitchFamily="34" charset="0"/>
              </a:rPr>
              <a:t>Satisfacción del cliente</a:t>
            </a:r>
            <a:r>
              <a:rPr lang="es-CO" sz="2400" b="1" dirty="0">
                <a:latin typeface="Verdana" pitchFamily="34" charset="0"/>
                <a:ea typeface="Verdana" pitchFamily="34" charset="0"/>
                <a:cs typeface="Verdana" pitchFamily="34" charset="0"/>
              </a:rPr>
              <a:t>, brindando un </a:t>
            </a:r>
            <a:r>
              <a:rPr lang="es-CO" sz="2400" b="1" u="sng" dirty="0">
                <a:solidFill>
                  <a:srgbClr val="FF0000"/>
                </a:solidFill>
                <a:latin typeface="Verdana" pitchFamily="34" charset="0"/>
                <a:ea typeface="Verdana" pitchFamily="34" charset="0"/>
                <a:cs typeface="Verdana" pitchFamily="34" charset="0"/>
              </a:rPr>
              <a:t>servicio efectivo y oportuno</a:t>
            </a:r>
            <a:r>
              <a:rPr lang="es-CO" sz="2400" b="1" dirty="0">
                <a:latin typeface="Verdana" pitchFamily="34" charset="0"/>
                <a:ea typeface="Verdana" pitchFamily="34" charset="0"/>
                <a:cs typeface="Verdana" pitchFamily="34" charset="0"/>
              </a:rPr>
              <a:t> en el control y la seguridad vial, dentro del marco normativo vigente, soportado en la </a:t>
            </a:r>
            <a:r>
              <a:rPr lang="es-CO" sz="2400" b="1" u="sng" dirty="0">
                <a:solidFill>
                  <a:srgbClr val="FF0000"/>
                </a:solidFill>
                <a:latin typeface="Verdana" pitchFamily="34" charset="0"/>
                <a:ea typeface="Verdana" pitchFamily="34" charset="0"/>
                <a:cs typeface="Verdana" pitchFamily="34" charset="0"/>
              </a:rPr>
              <a:t>competencia de nuestro Talento Humano</a:t>
            </a:r>
            <a:r>
              <a:rPr lang="es-CO" sz="2400" b="1" dirty="0">
                <a:latin typeface="Verdana" pitchFamily="34" charset="0"/>
                <a:ea typeface="Verdana" pitchFamily="34" charset="0"/>
                <a:cs typeface="Verdana" pitchFamily="34" charset="0"/>
              </a:rPr>
              <a:t>, el uso continuo de </a:t>
            </a:r>
            <a:r>
              <a:rPr lang="es-CO" sz="2400" b="1" u="sng" dirty="0">
                <a:solidFill>
                  <a:srgbClr val="FF0000"/>
                </a:solidFill>
                <a:latin typeface="Verdana" pitchFamily="34" charset="0"/>
                <a:ea typeface="Verdana" pitchFamily="34" charset="0"/>
                <a:cs typeface="Verdana" pitchFamily="34" charset="0"/>
              </a:rPr>
              <a:t>nuevas tecnologías, </a:t>
            </a:r>
            <a:r>
              <a:rPr lang="es-CO" sz="2400" b="1" dirty="0">
                <a:solidFill>
                  <a:srgbClr val="FF0000"/>
                </a:solidFill>
                <a:latin typeface="Verdana" pitchFamily="34" charset="0"/>
                <a:ea typeface="Verdana" pitchFamily="34" charset="0"/>
                <a:cs typeface="Verdana" pitchFamily="34" charset="0"/>
              </a:rPr>
              <a:t>y la </a:t>
            </a:r>
            <a:r>
              <a:rPr lang="es-CO" sz="2400" b="1" u="sng" dirty="0">
                <a:solidFill>
                  <a:srgbClr val="FF0000"/>
                </a:solidFill>
                <a:latin typeface="Verdana" pitchFamily="34" charset="0"/>
                <a:ea typeface="Verdana" pitchFamily="34" charset="0"/>
                <a:cs typeface="Verdana" pitchFamily="34" charset="0"/>
              </a:rPr>
              <a:t>mejora del Sistema de Gestión de Calidad</a:t>
            </a:r>
            <a:r>
              <a:rPr lang="es-CO" sz="2400" b="1" dirty="0">
                <a:latin typeface="Verdana" pitchFamily="34" charset="0"/>
                <a:ea typeface="Verdana" pitchFamily="34" charset="0"/>
                <a:cs typeface="Verdana" pitchFamily="34" charset="0"/>
              </a:rPr>
              <a:t>, para la consolidación de una </a:t>
            </a:r>
            <a:r>
              <a:rPr lang="es-CO" sz="2400" b="1" u="sng" dirty="0">
                <a:solidFill>
                  <a:srgbClr val="FF0000"/>
                </a:solidFill>
                <a:latin typeface="Verdana" pitchFamily="34" charset="0"/>
                <a:ea typeface="Verdana" pitchFamily="34" charset="0"/>
                <a:cs typeface="Verdana" pitchFamily="34" charset="0"/>
              </a:rPr>
              <a:t>cultura enfocada en </a:t>
            </a:r>
            <a:r>
              <a:rPr lang="es-CO" sz="2400" b="1" u="sng" dirty="0" smtClean="0">
                <a:solidFill>
                  <a:srgbClr val="FF0000"/>
                </a:solidFill>
                <a:latin typeface="Verdana" pitchFamily="34" charset="0"/>
                <a:ea typeface="Verdana" pitchFamily="34" charset="0"/>
                <a:cs typeface="Verdana" pitchFamily="34" charset="0"/>
              </a:rPr>
              <a:t>el </a:t>
            </a:r>
            <a:r>
              <a:rPr lang="es-CO" sz="2400" b="1" u="sng" dirty="0">
                <a:solidFill>
                  <a:srgbClr val="FF0000"/>
                </a:solidFill>
                <a:latin typeface="Verdana" pitchFamily="34" charset="0"/>
                <a:ea typeface="Verdana" pitchFamily="34" charset="0"/>
                <a:cs typeface="Verdana" pitchFamily="34" charset="0"/>
              </a:rPr>
              <a:t>servicio”.   </a:t>
            </a:r>
            <a:endParaRPr lang="es-CO" sz="2400" b="1" dirty="0">
              <a:solidFill>
                <a:srgbClr val="FF0000"/>
              </a:solidFill>
              <a:latin typeface="Verdana" pitchFamily="34" charset="0"/>
              <a:ea typeface="Verdana" pitchFamily="34" charset="0"/>
              <a:cs typeface="Verdana" pitchFamily="34" charset="0"/>
            </a:endParaRPr>
          </a:p>
          <a:p>
            <a:pPr algn="ctr"/>
            <a:endParaRPr lang="es-ES" sz="4400" b="1" dirty="0">
              <a:latin typeface="Verdana" pitchFamily="34" charset="0"/>
              <a:ea typeface="Verdana" pitchFamily="34" charset="0"/>
              <a:cs typeface="Verdana" pitchFamily="34" charset="0"/>
            </a:endParaRPr>
          </a:p>
        </p:txBody>
      </p:sp>
      <p:sp>
        <p:nvSpPr>
          <p:cNvPr id="5" name="4 Rectángulo"/>
          <p:cNvSpPr/>
          <p:nvPr/>
        </p:nvSpPr>
        <p:spPr>
          <a:xfrm>
            <a:off x="0" y="-26988"/>
            <a:ext cx="9144000" cy="33178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s-CO" b="1" dirty="0" smtClean="0">
                <a:solidFill>
                  <a:schemeClr val="bg1"/>
                </a:solidFill>
                <a:latin typeface="Arial" panose="020B0604020202020204" pitchFamily="34" charset="0"/>
                <a:cs typeface="Arial" panose="020B0604020202020204" pitchFamily="34" charset="0"/>
              </a:rPr>
              <a:t>INSPECCIÓN DE TRÁNSITO Y TRANSPORTE DE BARRANCABERMEJA</a:t>
            </a:r>
            <a:endParaRPr lang="es-CO" b="1" dirty="0">
              <a:solidFill>
                <a:schemeClr val="bg1"/>
              </a:solidFill>
              <a:latin typeface="Arial" panose="020B0604020202020204" pitchFamily="34" charset="0"/>
              <a:cs typeface="Arial" panose="020B0604020202020204" pitchFamily="34" charset="0"/>
            </a:endParaRPr>
          </a:p>
        </p:txBody>
      </p:sp>
      <p:pic>
        <p:nvPicPr>
          <p:cNvPr id="6" name="6 Image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26988"/>
            <a:ext cx="899592" cy="8200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887700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solidFill>
                  <a:schemeClr val="accent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Objetivos de Calidad</a:t>
            </a:r>
            <a:endParaRPr lang="es-CO" b="1" dirty="0">
              <a:solidFill>
                <a:schemeClr val="accent1"/>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3" name="2 Marcador de contenido"/>
          <p:cNvSpPr>
            <a:spLocks noGrp="1"/>
          </p:cNvSpPr>
          <p:nvPr>
            <p:ph idx="1"/>
          </p:nvPr>
        </p:nvSpPr>
        <p:spPr>
          <a:xfrm>
            <a:off x="323528" y="1412776"/>
            <a:ext cx="8496944" cy="5184576"/>
          </a:xfrm>
        </p:spPr>
        <p:txBody>
          <a:bodyPr/>
          <a:lstStyle/>
          <a:p>
            <a:r>
              <a:rPr lang="es-CO" sz="1600" dirty="0">
                <a:latin typeface="Verdana" pitchFamily="34" charset="0"/>
                <a:ea typeface="Verdana" pitchFamily="34" charset="0"/>
                <a:cs typeface="Verdana" pitchFamily="34" charset="0"/>
              </a:rPr>
              <a:t> </a:t>
            </a:r>
            <a:r>
              <a:rPr lang="es-CO" sz="1800" b="1" u="sng" dirty="0" smtClean="0">
                <a:latin typeface="Verdana" pitchFamily="34" charset="0"/>
                <a:ea typeface="Verdana" pitchFamily="34" charset="0"/>
                <a:cs typeface="Verdana" pitchFamily="34" charset="0"/>
              </a:rPr>
              <a:t>Satisfacer </a:t>
            </a:r>
            <a:r>
              <a:rPr lang="es-CO" sz="1800" b="1" u="sng" dirty="0">
                <a:latin typeface="Verdana" pitchFamily="34" charset="0"/>
                <a:ea typeface="Verdana" pitchFamily="34" charset="0"/>
                <a:cs typeface="Verdana" pitchFamily="34" charset="0"/>
              </a:rPr>
              <a:t>los requisitos y necesidades de los usuarios</a:t>
            </a:r>
            <a:r>
              <a:rPr lang="es-CO" sz="1800" b="1" dirty="0">
                <a:latin typeface="Verdana" pitchFamily="34" charset="0"/>
                <a:ea typeface="Verdana" pitchFamily="34" charset="0"/>
                <a:cs typeface="Verdana" pitchFamily="34" charset="0"/>
              </a:rPr>
              <a:t> en cumplimiento de la misión institucional.</a:t>
            </a:r>
          </a:p>
          <a:p>
            <a:pPr marL="0" indent="0" algn="just">
              <a:buNone/>
            </a:pPr>
            <a:endParaRPr lang="es-CO" sz="1800" b="1" dirty="0">
              <a:latin typeface="Verdana" pitchFamily="34" charset="0"/>
              <a:ea typeface="Verdana" pitchFamily="34" charset="0"/>
              <a:cs typeface="Verdana" pitchFamily="34" charset="0"/>
            </a:endParaRPr>
          </a:p>
          <a:p>
            <a:pPr algn="just"/>
            <a:r>
              <a:rPr lang="es-CO" sz="1800" b="1" dirty="0">
                <a:latin typeface="Verdana" pitchFamily="34" charset="0"/>
                <a:ea typeface="Verdana" pitchFamily="34" charset="0"/>
                <a:cs typeface="Verdana" pitchFamily="34" charset="0"/>
              </a:rPr>
              <a:t>Fomentar el desarrollo de las </a:t>
            </a:r>
            <a:r>
              <a:rPr lang="es-CO" sz="1800" b="1" u="sng" dirty="0">
                <a:latin typeface="Verdana" pitchFamily="34" charset="0"/>
                <a:ea typeface="Verdana" pitchFamily="34" charset="0"/>
                <a:cs typeface="Verdana" pitchFamily="34" charset="0"/>
              </a:rPr>
              <a:t>competencias de nuestro talento humano</a:t>
            </a:r>
            <a:r>
              <a:rPr lang="es-CO" sz="1800" b="1" dirty="0">
                <a:latin typeface="Verdana" pitchFamily="34" charset="0"/>
                <a:ea typeface="Verdana" pitchFamily="34" charset="0"/>
                <a:cs typeface="Verdana" pitchFamily="34" charset="0"/>
              </a:rPr>
              <a:t>, generando en la Institución compromiso en el desempeño efectivo.</a:t>
            </a:r>
          </a:p>
          <a:p>
            <a:pPr marL="0" indent="0" algn="just">
              <a:buNone/>
            </a:pPr>
            <a:endParaRPr lang="es-CO" sz="1800" b="1" dirty="0">
              <a:latin typeface="Verdana" pitchFamily="34" charset="0"/>
              <a:ea typeface="Verdana" pitchFamily="34" charset="0"/>
              <a:cs typeface="Verdana" pitchFamily="34" charset="0"/>
            </a:endParaRPr>
          </a:p>
          <a:p>
            <a:pPr algn="just"/>
            <a:r>
              <a:rPr lang="es-CO" sz="1800" b="1" dirty="0">
                <a:latin typeface="Verdana" pitchFamily="34" charset="0"/>
                <a:ea typeface="Verdana" pitchFamily="34" charset="0"/>
                <a:cs typeface="Verdana" pitchFamily="34" charset="0"/>
              </a:rPr>
              <a:t>Mantener un sistema eficaz de </a:t>
            </a:r>
            <a:r>
              <a:rPr lang="es-CO" sz="1800" b="1" u="sng" dirty="0">
                <a:latin typeface="Verdana" pitchFamily="34" charset="0"/>
                <a:ea typeface="Verdana" pitchFamily="34" charset="0"/>
                <a:cs typeface="Verdana" pitchFamily="34" charset="0"/>
              </a:rPr>
              <a:t>comunicación </a:t>
            </a:r>
            <a:r>
              <a:rPr lang="es-CO" sz="1800" b="1" dirty="0">
                <a:latin typeface="Verdana" pitchFamily="34" charset="0"/>
                <a:ea typeface="Verdana" pitchFamily="34" charset="0"/>
                <a:cs typeface="Verdana" pitchFamily="34" charset="0"/>
              </a:rPr>
              <a:t>con el cliente interno y externo, que garantice el cumplimiento de la Misión, objetivos y políticas de la Institución. </a:t>
            </a:r>
          </a:p>
          <a:p>
            <a:pPr marL="0" indent="0" algn="just">
              <a:buNone/>
            </a:pPr>
            <a:endParaRPr lang="es-CO" sz="1800" b="1" dirty="0">
              <a:latin typeface="Verdana" pitchFamily="34" charset="0"/>
              <a:ea typeface="Verdana" pitchFamily="34" charset="0"/>
              <a:cs typeface="Verdana" pitchFamily="34" charset="0"/>
            </a:endParaRPr>
          </a:p>
          <a:p>
            <a:pPr algn="just"/>
            <a:r>
              <a:rPr lang="es-CO" sz="1800" b="1" dirty="0">
                <a:latin typeface="Verdana" pitchFamily="34" charset="0"/>
                <a:ea typeface="Verdana" pitchFamily="34" charset="0"/>
                <a:cs typeface="Verdana" pitchFamily="34" charset="0"/>
              </a:rPr>
              <a:t>Diseñar, desarrollar y ejecutar proyectos de </a:t>
            </a:r>
            <a:r>
              <a:rPr lang="es-CO" sz="1800" b="1" u="sng" dirty="0">
                <a:latin typeface="Verdana" pitchFamily="34" charset="0"/>
                <a:ea typeface="Verdana" pitchFamily="34" charset="0"/>
                <a:cs typeface="Verdana" pitchFamily="34" charset="0"/>
              </a:rPr>
              <a:t>mantenimiento y mejoramiento de la infraestructura física y tecnológica de la Entida</a:t>
            </a:r>
            <a:r>
              <a:rPr lang="es-CO" sz="1800" b="1" dirty="0">
                <a:latin typeface="Verdana" pitchFamily="34" charset="0"/>
                <a:ea typeface="Verdana" pitchFamily="34" charset="0"/>
                <a:cs typeface="Verdana" pitchFamily="34" charset="0"/>
              </a:rPr>
              <a:t>d, que asegure un desempeño eficaz, eficiente y efectivo del Sistema de Gestión de la Calidad de la Institución.</a:t>
            </a:r>
          </a:p>
          <a:p>
            <a:endParaRPr lang="es-CO" dirty="0"/>
          </a:p>
        </p:txBody>
      </p:sp>
      <p:sp>
        <p:nvSpPr>
          <p:cNvPr id="4" name="3 Rectángulo"/>
          <p:cNvSpPr/>
          <p:nvPr/>
        </p:nvSpPr>
        <p:spPr>
          <a:xfrm>
            <a:off x="0" y="-26988"/>
            <a:ext cx="9144000" cy="33178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s-CO" b="1" dirty="0" smtClean="0">
                <a:solidFill>
                  <a:schemeClr val="bg1"/>
                </a:solidFill>
                <a:latin typeface="Arial" panose="020B0604020202020204" pitchFamily="34" charset="0"/>
                <a:cs typeface="Arial" panose="020B0604020202020204" pitchFamily="34" charset="0"/>
              </a:rPr>
              <a:t>INSPECCIÓN DE TRÁNSITO Y TRANSPORTE DE BARRANCABERMEJA</a:t>
            </a:r>
            <a:endParaRPr lang="es-CO" b="1" dirty="0">
              <a:solidFill>
                <a:schemeClr val="bg1"/>
              </a:solidFill>
              <a:latin typeface="Arial" panose="020B0604020202020204" pitchFamily="34" charset="0"/>
              <a:cs typeface="Arial" panose="020B0604020202020204" pitchFamily="34" charset="0"/>
            </a:endParaRPr>
          </a:p>
        </p:txBody>
      </p:sp>
      <p:pic>
        <p:nvPicPr>
          <p:cNvPr id="5" name="4 Imag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26988"/>
            <a:ext cx="899592" cy="8200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27901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9158" y="138906"/>
            <a:ext cx="8229600" cy="1143000"/>
          </a:xfrm>
        </p:spPr>
        <p:txBody>
          <a:bodyPr/>
          <a:lstStyle/>
          <a:p>
            <a:r>
              <a:rPr lang="es-CO" b="1" dirty="0" smtClean="0">
                <a:solidFill>
                  <a:schemeClr val="accent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Objetivos de Calidad</a:t>
            </a:r>
            <a:endParaRPr lang="es-CO" b="1" dirty="0">
              <a:solidFill>
                <a:schemeClr val="accent1"/>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3" name="2 Marcador de contenido"/>
          <p:cNvSpPr>
            <a:spLocks noGrp="1"/>
          </p:cNvSpPr>
          <p:nvPr>
            <p:ph idx="1"/>
          </p:nvPr>
        </p:nvSpPr>
        <p:spPr>
          <a:xfrm>
            <a:off x="323528" y="1196752"/>
            <a:ext cx="8496944" cy="5256584"/>
          </a:xfrm>
        </p:spPr>
        <p:txBody>
          <a:bodyPr/>
          <a:lstStyle/>
          <a:p>
            <a:pPr marL="0" indent="0">
              <a:buNone/>
            </a:pPr>
            <a:r>
              <a:rPr lang="es-CO" sz="2000" b="1" dirty="0" smtClean="0">
                <a:latin typeface="Verdana" pitchFamily="34" charset="0"/>
                <a:ea typeface="Verdana" pitchFamily="34" charset="0"/>
                <a:cs typeface="Verdana" pitchFamily="34" charset="0"/>
              </a:rPr>
              <a:t>PROPUESTA</a:t>
            </a:r>
          </a:p>
          <a:p>
            <a:pPr lvl="0" algn="just"/>
            <a:r>
              <a:rPr lang="es-CO" sz="2400" b="1" u="sng" dirty="0">
                <a:solidFill>
                  <a:srgbClr val="FF0000"/>
                </a:solidFill>
                <a:latin typeface="Verdana" pitchFamily="34" charset="0"/>
                <a:ea typeface="Verdana" pitchFamily="34" charset="0"/>
                <a:cs typeface="Verdana" pitchFamily="34" charset="0"/>
              </a:rPr>
              <a:t>Satisfacción del cliente</a:t>
            </a:r>
            <a:r>
              <a:rPr lang="es-CO" sz="2400" b="1" dirty="0">
                <a:latin typeface="Verdana" pitchFamily="34" charset="0"/>
                <a:ea typeface="Verdana" pitchFamily="34" charset="0"/>
                <a:cs typeface="Verdana" pitchFamily="34" charset="0"/>
              </a:rPr>
              <a:t>: Satisfacer los requisitos y necesidades de los usuarios en cumplimiento de la misión institucional.</a:t>
            </a:r>
          </a:p>
          <a:p>
            <a:pPr lvl="0" algn="just"/>
            <a:r>
              <a:rPr lang="es-CO" sz="2400" b="1" u="sng" dirty="0">
                <a:solidFill>
                  <a:srgbClr val="FF0000"/>
                </a:solidFill>
                <a:latin typeface="Verdana" pitchFamily="34" charset="0"/>
                <a:ea typeface="Verdana" pitchFamily="34" charset="0"/>
                <a:cs typeface="Verdana" pitchFamily="34" charset="0"/>
              </a:rPr>
              <a:t>Un servicio efectivo y oportuno</a:t>
            </a:r>
            <a:r>
              <a:rPr lang="es-CO" sz="2400" b="1" u="sng" dirty="0">
                <a:latin typeface="Verdana" pitchFamily="34" charset="0"/>
                <a:ea typeface="Verdana" pitchFamily="34" charset="0"/>
                <a:cs typeface="Verdana" pitchFamily="34" charset="0"/>
              </a:rPr>
              <a:t>:</a:t>
            </a:r>
            <a:endParaRPr lang="es-CO" sz="2400" b="1" dirty="0">
              <a:latin typeface="Verdana" pitchFamily="34" charset="0"/>
              <a:ea typeface="Verdana" pitchFamily="34" charset="0"/>
              <a:cs typeface="Verdana" pitchFamily="34" charset="0"/>
            </a:endParaRPr>
          </a:p>
          <a:p>
            <a:pPr lvl="0" algn="just"/>
            <a:r>
              <a:rPr lang="es-CO" sz="2400" b="1" u="sng" dirty="0">
                <a:solidFill>
                  <a:srgbClr val="FF0000"/>
                </a:solidFill>
                <a:latin typeface="Verdana" pitchFamily="34" charset="0"/>
                <a:ea typeface="Verdana" pitchFamily="34" charset="0"/>
                <a:cs typeface="Verdana" pitchFamily="34" charset="0"/>
              </a:rPr>
              <a:t>Competencia del Talento Humano</a:t>
            </a:r>
            <a:r>
              <a:rPr lang="es-CO" sz="2400" b="1" dirty="0">
                <a:latin typeface="Verdana" pitchFamily="34" charset="0"/>
                <a:ea typeface="Verdana" pitchFamily="34" charset="0"/>
                <a:cs typeface="Verdana" pitchFamily="34" charset="0"/>
              </a:rPr>
              <a:t>: Fomentar el desarrollo de las competencias de nuestro talento humano, generando en la Institución compromiso en el desempeño efectivo.</a:t>
            </a:r>
          </a:p>
          <a:p>
            <a:pPr lvl="0" algn="just"/>
            <a:r>
              <a:rPr lang="es-CO" sz="2400" b="1" u="sng" dirty="0">
                <a:solidFill>
                  <a:srgbClr val="FF0000"/>
                </a:solidFill>
                <a:latin typeface="Verdana" pitchFamily="34" charset="0"/>
                <a:ea typeface="Verdana" pitchFamily="34" charset="0"/>
                <a:cs typeface="Verdana" pitchFamily="34" charset="0"/>
              </a:rPr>
              <a:t>Nuevas Tecnologías</a:t>
            </a:r>
            <a:r>
              <a:rPr lang="es-CO" sz="2400" b="1" dirty="0">
                <a:latin typeface="Verdana" pitchFamily="34" charset="0"/>
                <a:ea typeface="Verdana" pitchFamily="34" charset="0"/>
                <a:cs typeface="Verdana" pitchFamily="34" charset="0"/>
              </a:rPr>
              <a:t>:</a:t>
            </a:r>
          </a:p>
          <a:p>
            <a:pPr lvl="0" algn="just"/>
            <a:r>
              <a:rPr lang="es-CO" sz="2400" b="1" u="sng" dirty="0">
                <a:solidFill>
                  <a:srgbClr val="FF0000"/>
                </a:solidFill>
                <a:latin typeface="Verdana" pitchFamily="34" charset="0"/>
                <a:ea typeface="Verdana" pitchFamily="34" charset="0"/>
                <a:cs typeface="Verdana" pitchFamily="34" charset="0"/>
              </a:rPr>
              <a:t>Mejora continua del Sistema de Gestión de </a:t>
            </a:r>
            <a:r>
              <a:rPr lang="es-CO" sz="2400" b="1" u="sng" dirty="0" smtClean="0">
                <a:solidFill>
                  <a:srgbClr val="FF0000"/>
                </a:solidFill>
                <a:latin typeface="Verdana" pitchFamily="34" charset="0"/>
                <a:ea typeface="Verdana" pitchFamily="34" charset="0"/>
                <a:cs typeface="Verdana" pitchFamily="34" charset="0"/>
              </a:rPr>
              <a:t>Calidad: </a:t>
            </a:r>
            <a:endParaRPr lang="es-CO" sz="2400" b="1" dirty="0">
              <a:solidFill>
                <a:srgbClr val="FF0000"/>
              </a:solidFill>
              <a:latin typeface="Verdana" pitchFamily="34" charset="0"/>
              <a:ea typeface="Verdana" pitchFamily="34" charset="0"/>
              <a:cs typeface="Verdana" pitchFamily="34" charset="0"/>
            </a:endParaRPr>
          </a:p>
          <a:p>
            <a:pPr lvl="0" algn="just"/>
            <a:r>
              <a:rPr lang="es-CO" sz="2400" b="1" u="sng" dirty="0">
                <a:solidFill>
                  <a:srgbClr val="FF0000"/>
                </a:solidFill>
                <a:latin typeface="Verdana" pitchFamily="34" charset="0"/>
                <a:ea typeface="Verdana" pitchFamily="34" charset="0"/>
                <a:cs typeface="Verdana" pitchFamily="34" charset="0"/>
              </a:rPr>
              <a:t>Cultura enfocada en el </a:t>
            </a:r>
            <a:r>
              <a:rPr lang="es-CO" sz="2400" b="1" u="sng" dirty="0" smtClean="0">
                <a:solidFill>
                  <a:srgbClr val="FF0000"/>
                </a:solidFill>
                <a:latin typeface="Verdana" pitchFamily="34" charset="0"/>
                <a:ea typeface="Verdana" pitchFamily="34" charset="0"/>
                <a:cs typeface="Verdana" pitchFamily="34" charset="0"/>
              </a:rPr>
              <a:t>servicio:</a:t>
            </a:r>
            <a:endParaRPr lang="es-CO" sz="2400" b="1" dirty="0">
              <a:solidFill>
                <a:srgbClr val="FF0000"/>
              </a:solidFill>
              <a:latin typeface="Verdana" pitchFamily="34" charset="0"/>
              <a:ea typeface="Verdana" pitchFamily="34" charset="0"/>
              <a:cs typeface="Verdana" pitchFamily="34" charset="0"/>
            </a:endParaRPr>
          </a:p>
          <a:p>
            <a:r>
              <a:rPr lang="es-CO" sz="4000" dirty="0"/>
              <a:t> </a:t>
            </a:r>
          </a:p>
          <a:p>
            <a:pPr marL="0" indent="0">
              <a:buNone/>
            </a:pPr>
            <a:endParaRPr lang="es-CO" sz="4000" b="1" dirty="0"/>
          </a:p>
        </p:txBody>
      </p:sp>
      <p:sp>
        <p:nvSpPr>
          <p:cNvPr id="4" name="3 Rectángulo"/>
          <p:cNvSpPr/>
          <p:nvPr/>
        </p:nvSpPr>
        <p:spPr>
          <a:xfrm>
            <a:off x="0" y="-26988"/>
            <a:ext cx="9144000" cy="33178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s-CO" b="1" dirty="0" smtClean="0">
                <a:solidFill>
                  <a:schemeClr val="bg1"/>
                </a:solidFill>
                <a:latin typeface="Arial" panose="020B0604020202020204" pitchFamily="34" charset="0"/>
                <a:cs typeface="Arial" panose="020B0604020202020204" pitchFamily="34" charset="0"/>
              </a:rPr>
              <a:t>INSPECCIÓN DE TRÁNSITO Y TRANSPORTE DE BARRANCABERMEJA</a:t>
            </a:r>
            <a:endParaRPr lang="es-CO" b="1" dirty="0">
              <a:solidFill>
                <a:schemeClr val="bg1"/>
              </a:solidFill>
              <a:latin typeface="Arial" panose="020B0604020202020204" pitchFamily="34" charset="0"/>
              <a:cs typeface="Arial" panose="020B0604020202020204" pitchFamily="34" charset="0"/>
            </a:endParaRPr>
          </a:p>
        </p:txBody>
      </p:sp>
      <p:pic>
        <p:nvPicPr>
          <p:cNvPr id="5" name="4 Imag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26988"/>
            <a:ext cx="899592" cy="8200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19390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8680"/>
            <a:ext cx="8229600" cy="1143000"/>
          </a:xfrm>
        </p:spPr>
        <p:txBody>
          <a:bodyPr/>
          <a:lstStyle/>
          <a:p>
            <a:r>
              <a:rPr lang="es-CO" sz="4000" b="1" dirty="0" smtClean="0">
                <a:solidFill>
                  <a:schemeClr val="accent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Política de Atención al Usuario </a:t>
            </a:r>
            <a:r>
              <a:rPr lang="es-CO" sz="4000" b="1" dirty="0" smtClean="0">
                <a:solidFill>
                  <a:srgbClr val="FF000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Ciudadano</a:t>
            </a:r>
            <a:endParaRPr lang="es-CO" sz="4000" dirty="0">
              <a:solidFill>
                <a:srgbClr val="FF0000"/>
              </a:solidFill>
              <a:latin typeface="Verdana" pitchFamily="34" charset="0"/>
              <a:ea typeface="Verdana" pitchFamily="34" charset="0"/>
              <a:cs typeface="Verdana" pitchFamily="34" charset="0"/>
            </a:endParaRPr>
          </a:p>
        </p:txBody>
      </p:sp>
      <p:sp>
        <p:nvSpPr>
          <p:cNvPr id="3" name="2 Marcador de contenido"/>
          <p:cNvSpPr>
            <a:spLocks noGrp="1"/>
          </p:cNvSpPr>
          <p:nvPr>
            <p:ph idx="1"/>
          </p:nvPr>
        </p:nvSpPr>
        <p:spPr>
          <a:xfrm>
            <a:off x="457200" y="1988841"/>
            <a:ext cx="8229600" cy="3744416"/>
          </a:xfrm>
        </p:spPr>
        <p:txBody>
          <a:bodyPr/>
          <a:lstStyle/>
          <a:p>
            <a:pPr marL="0" indent="0" algn="just">
              <a:buNone/>
            </a:pPr>
            <a:r>
              <a:rPr lang="es-ES" sz="2800" b="1" dirty="0">
                <a:latin typeface="Verdana" pitchFamily="34" charset="0"/>
                <a:ea typeface="Verdana" pitchFamily="34" charset="0"/>
                <a:cs typeface="Verdana" pitchFamily="34" charset="0"/>
              </a:rPr>
              <a:t>La entidad en el 2011 contará en el acceso principal con un funcionario que brindará información de los servicios de la entidad y la ubicación de las diferentes dependencias en las cuales puede realizar los requerimientos o trámites. </a:t>
            </a:r>
            <a:r>
              <a:rPr lang="es-ES" sz="2800" b="1" i="1" u="sng" dirty="0">
                <a:latin typeface="Verdana" pitchFamily="34" charset="0"/>
                <a:ea typeface="Verdana" pitchFamily="34" charset="0"/>
                <a:cs typeface="Verdana" pitchFamily="34" charset="0"/>
              </a:rPr>
              <a:t>AJUSTAR</a:t>
            </a:r>
            <a:endParaRPr lang="es-CO" sz="2800" b="1" dirty="0">
              <a:latin typeface="Verdana" pitchFamily="34" charset="0"/>
              <a:ea typeface="Verdana" pitchFamily="34" charset="0"/>
              <a:cs typeface="Verdana" pitchFamily="34" charset="0"/>
            </a:endParaRPr>
          </a:p>
        </p:txBody>
      </p:sp>
      <p:sp>
        <p:nvSpPr>
          <p:cNvPr id="4" name="3 Rectángulo"/>
          <p:cNvSpPr/>
          <p:nvPr/>
        </p:nvSpPr>
        <p:spPr>
          <a:xfrm>
            <a:off x="0" y="-26988"/>
            <a:ext cx="9144000" cy="33178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s-CO" b="1" dirty="0" smtClean="0">
                <a:solidFill>
                  <a:schemeClr val="bg1"/>
                </a:solidFill>
                <a:latin typeface="Arial" panose="020B0604020202020204" pitchFamily="34" charset="0"/>
                <a:cs typeface="Arial" panose="020B0604020202020204" pitchFamily="34" charset="0"/>
              </a:rPr>
              <a:t>INSPECCIÓN DE TRÁNSITO Y TRANSPORTE DE BARRANCABERMEJA</a:t>
            </a:r>
            <a:endParaRPr lang="es-CO" b="1" dirty="0">
              <a:solidFill>
                <a:schemeClr val="bg1"/>
              </a:solidFill>
              <a:latin typeface="Arial" panose="020B0604020202020204" pitchFamily="34" charset="0"/>
              <a:cs typeface="Arial" panose="020B0604020202020204" pitchFamily="34" charset="0"/>
            </a:endParaRPr>
          </a:p>
        </p:txBody>
      </p:sp>
      <p:pic>
        <p:nvPicPr>
          <p:cNvPr id="5" name="4 Imag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26988"/>
            <a:ext cx="899592" cy="8200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27901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355240"/>
            <a:ext cx="8229600" cy="1143000"/>
          </a:xfrm>
        </p:spPr>
        <p:txBody>
          <a:bodyPr/>
          <a:lstStyle/>
          <a:p>
            <a:r>
              <a:rPr lang="es-CO" sz="3200" b="1" dirty="0" smtClean="0">
                <a:solidFill>
                  <a:schemeClr val="tx2">
                    <a:lumMod val="60000"/>
                    <a:lumOff val="40000"/>
                  </a:schemeClr>
                </a:solidFill>
                <a:latin typeface="Verdana" pitchFamily="34" charset="0"/>
                <a:ea typeface="Verdana" pitchFamily="34" charset="0"/>
                <a:cs typeface="Verdana" pitchFamily="34" charset="0"/>
              </a:rPr>
              <a:t>Política de Desarrollo General del Talento Humano</a:t>
            </a:r>
            <a:endParaRPr lang="es-CO" b="1" dirty="0">
              <a:solidFill>
                <a:schemeClr val="tx2">
                  <a:lumMod val="60000"/>
                  <a:lumOff val="40000"/>
                </a:schemeClr>
              </a:solidFill>
              <a:latin typeface="Verdana" pitchFamily="34" charset="0"/>
              <a:ea typeface="Verdana" pitchFamily="34" charset="0"/>
              <a:cs typeface="Verdana" pitchFamily="34" charset="0"/>
            </a:endParaRPr>
          </a:p>
        </p:txBody>
      </p:sp>
      <p:sp>
        <p:nvSpPr>
          <p:cNvPr id="3" name="2 Marcador de contenido"/>
          <p:cNvSpPr>
            <a:spLocks noGrp="1"/>
          </p:cNvSpPr>
          <p:nvPr>
            <p:ph idx="1"/>
          </p:nvPr>
        </p:nvSpPr>
        <p:spPr>
          <a:xfrm>
            <a:off x="457200" y="1556792"/>
            <a:ext cx="8229600" cy="4896544"/>
          </a:xfrm>
        </p:spPr>
        <p:txBody>
          <a:bodyPr/>
          <a:lstStyle/>
          <a:p>
            <a:pPr marL="0" indent="0" algn="just">
              <a:buNone/>
            </a:pPr>
            <a:r>
              <a:rPr lang="es-CO" sz="1800" b="1" dirty="0">
                <a:latin typeface="Verdana" pitchFamily="34" charset="0"/>
                <a:ea typeface="Verdana" pitchFamily="34" charset="0"/>
                <a:cs typeface="Verdana" pitchFamily="34" charset="0"/>
              </a:rPr>
              <a:t>Con el despliegue de un modelo de talento humano ágil, eficiente y alineado con el proceso de transformación de la gestión pública, se galardonarán los desempeños individual e institucional, a través de la compensación e incentivos que permitan estimular a los servidores que demuestren un alto rendimiento.</a:t>
            </a:r>
          </a:p>
          <a:p>
            <a:pPr marL="0" indent="0" algn="just">
              <a:buNone/>
            </a:pPr>
            <a:endParaRPr lang="es-CO" sz="1800" b="1" dirty="0">
              <a:latin typeface="Verdana" pitchFamily="34" charset="0"/>
              <a:ea typeface="Verdana" pitchFamily="34" charset="0"/>
              <a:cs typeface="Verdana" pitchFamily="34" charset="0"/>
            </a:endParaRPr>
          </a:p>
          <a:p>
            <a:pPr marL="0" indent="0" algn="just">
              <a:buNone/>
            </a:pPr>
            <a:r>
              <a:rPr lang="es-CO" sz="1800" b="1" dirty="0">
                <a:latin typeface="Verdana" pitchFamily="34" charset="0"/>
                <a:ea typeface="Verdana" pitchFamily="34" charset="0"/>
                <a:cs typeface="Verdana" pitchFamily="34" charset="0"/>
              </a:rPr>
              <a:t>La Inspección de Tránsito y Transporte de Barrancabermeja se compromete a mantener un Talento Humano competente con sentido de compromiso y pertenencia hacia la Administración afianzada en la ética, los valores y el crecimiento personal, bajo buenas prácticas de manejo y uso eficiente de los recursos, a través de la compensación e incentivos que permitan estímulos a los servidores que demuestren un alto rendimiento con la obtención de los resultados esperados. </a:t>
            </a:r>
            <a:r>
              <a:rPr lang="es-CO" sz="1800" b="1" i="1" u="sng" dirty="0">
                <a:latin typeface="Verdana" pitchFamily="34" charset="0"/>
                <a:ea typeface="Verdana" pitchFamily="34" charset="0"/>
                <a:cs typeface="Verdana" pitchFamily="34" charset="0"/>
              </a:rPr>
              <a:t>REVISAR.</a:t>
            </a:r>
            <a:endParaRPr lang="es-CO" sz="1800" b="1" dirty="0">
              <a:latin typeface="Verdana" pitchFamily="34" charset="0"/>
              <a:ea typeface="Verdana" pitchFamily="34" charset="0"/>
              <a:cs typeface="Verdana" pitchFamily="34" charset="0"/>
            </a:endParaRPr>
          </a:p>
          <a:p>
            <a:endParaRPr lang="es-CO" dirty="0"/>
          </a:p>
        </p:txBody>
      </p:sp>
      <p:sp>
        <p:nvSpPr>
          <p:cNvPr id="4" name="3 Rectángulo"/>
          <p:cNvSpPr/>
          <p:nvPr/>
        </p:nvSpPr>
        <p:spPr>
          <a:xfrm>
            <a:off x="0" y="-26988"/>
            <a:ext cx="9144000" cy="33178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s-CO" b="1" dirty="0" smtClean="0">
                <a:solidFill>
                  <a:schemeClr val="bg1"/>
                </a:solidFill>
                <a:latin typeface="Arial" panose="020B0604020202020204" pitchFamily="34" charset="0"/>
                <a:cs typeface="Arial" panose="020B0604020202020204" pitchFamily="34" charset="0"/>
              </a:rPr>
              <a:t>INSPECCIÓN DE TRÁNSITO Y TRANSPORTE DE BARRANCABERMEJA</a:t>
            </a:r>
            <a:endParaRPr lang="es-CO" b="1" dirty="0">
              <a:solidFill>
                <a:schemeClr val="bg1"/>
              </a:solidFill>
              <a:latin typeface="Arial" panose="020B0604020202020204" pitchFamily="34" charset="0"/>
              <a:cs typeface="Arial" panose="020B0604020202020204" pitchFamily="34" charset="0"/>
            </a:endParaRPr>
          </a:p>
        </p:txBody>
      </p:sp>
      <p:pic>
        <p:nvPicPr>
          <p:cNvPr id="5" name="4 Imag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26988"/>
            <a:ext cx="899592" cy="8200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886069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355240"/>
            <a:ext cx="8229600" cy="1143000"/>
          </a:xfrm>
        </p:spPr>
        <p:txBody>
          <a:bodyPr/>
          <a:lstStyle/>
          <a:p>
            <a:r>
              <a:rPr lang="es-CO" sz="4000" b="1" dirty="0" smtClean="0">
                <a:solidFill>
                  <a:schemeClr val="tx2">
                    <a:lumMod val="60000"/>
                    <a:lumOff val="40000"/>
                  </a:schemeClr>
                </a:solidFill>
                <a:latin typeface="Verdana" pitchFamily="34" charset="0"/>
                <a:ea typeface="Verdana" pitchFamily="34" charset="0"/>
                <a:cs typeface="Verdana" pitchFamily="34" charset="0"/>
              </a:rPr>
              <a:t>Política de Comunicación</a:t>
            </a:r>
            <a:endParaRPr lang="es-CO" sz="5400" b="1" dirty="0">
              <a:solidFill>
                <a:schemeClr val="tx2">
                  <a:lumMod val="60000"/>
                  <a:lumOff val="40000"/>
                </a:schemeClr>
              </a:solidFill>
              <a:latin typeface="Verdana" pitchFamily="34" charset="0"/>
              <a:ea typeface="Verdana" pitchFamily="34" charset="0"/>
              <a:cs typeface="Verdana" pitchFamily="34" charset="0"/>
            </a:endParaRPr>
          </a:p>
        </p:txBody>
      </p:sp>
      <p:sp>
        <p:nvSpPr>
          <p:cNvPr id="3" name="2 Marcador de contenido"/>
          <p:cNvSpPr>
            <a:spLocks noGrp="1"/>
          </p:cNvSpPr>
          <p:nvPr>
            <p:ph idx="1"/>
          </p:nvPr>
        </p:nvSpPr>
        <p:spPr>
          <a:xfrm>
            <a:off x="457200" y="1772816"/>
            <a:ext cx="8229600" cy="3960440"/>
          </a:xfrm>
        </p:spPr>
        <p:txBody>
          <a:bodyPr/>
          <a:lstStyle/>
          <a:p>
            <a:pPr marL="0" indent="0" algn="just">
              <a:buNone/>
            </a:pPr>
            <a:r>
              <a:rPr lang="es-MX" sz="2400" b="1" dirty="0" smtClean="0">
                <a:latin typeface="Verdana" pitchFamily="34" charset="0"/>
                <a:ea typeface="Verdana" pitchFamily="34" charset="0"/>
                <a:cs typeface="Verdana" pitchFamily="34" charset="0"/>
              </a:rPr>
              <a:t>La </a:t>
            </a:r>
            <a:r>
              <a:rPr lang="es-MX" sz="2400" b="1" dirty="0">
                <a:latin typeface="Verdana" pitchFamily="34" charset="0"/>
                <a:ea typeface="Verdana" pitchFamily="34" charset="0"/>
                <a:cs typeface="Verdana" pitchFamily="34" charset="0"/>
              </a:rPr>
              <a:t>Dirección de la entidad a través de la realización de </a:t>
            </a:r>
            <a:r>
              <a:rPr lang="es-MX" sz="2400" b="1" u="sng" dirty="0">
                <a:latin typeface="Verdana" pitchFamily="34" charset="0"/>
                <a:ea typeface="Verdana" pitchFamily="34" charset="0"/>
                <a:cs typeface="Verdana" pitchFamily="34" charset="0"/>
              </a:rPr>
              <a:t>comités gerenciales, intranet y los diferentes canales de comunicación; así mismo mediante la Pagina web, y los diferentes medios </a:t>
            </a:r>
            <a:r>
              <a:rPr lang="es-MX" sz="2400" b="1" dirty="0">
                <a:latin typeface="Verdana" pitchFamily="34" charset="0"/>
                <a:ea typeface="Verdana" pitchFamily="34" charset="0"/>
                <a:cs typeface="Verdana" pitchFamily="34" charset="0"/>
              </a:rPr>
              <a:t>de difusión buscara mantener una </a:t>
            </a:r>
            <a:r>
              <a:rPr lang="es-MX" sz="2400" b="1" u="sng" dirty="0">
                <a:latin typeface="Verdana" pitchFamily="34" charset="0"/>
                <a:ea typeface="Verdana" pitchFamily="34" charset="0"/>
                <a:cs typeface="Verdana" pitchFamily="34" charset="0"/>
              </a:rPr>
              <a:t>fluida información </a:t>
            </a:r>
            <a:r>
              <a:rPr lang="es-MX" sz="2400" b="1" dirty="0">
                <a:latin typeface="Verdana" pitchFamily="34" charset="0"/>
                <a:ea typeface="Verdana" pitchFamily="34" charset="0"/>
                <a:cs typeface="Verdana" pitchFamily="34" charset="0"/>
              </a:rPr>
              <a:t>y una continua </a:t>
            </a:r>
            <a:r>
              <a:rPr lang="es-MX" sz="2400" b="1" u="sng" dirty="0">
                <a:latin typeface="Verdana" pitchFamily="34" charset="0"/>
                <a:ea typeface="Verdana" pitchFamily="34" charset="0"/>
                <a:cs typeface="Verdana" pitchFamily="34" charset="0"/>
              </a:rPr>
              <a:t>retroalimentación entre los Funcionarios, los usuarios, grupos de interés y organismos de control</a:t>
            </a:r>
            <a:r>
              <a:rPr lang="es-MX" sz="2400" b="1" dirty="0">
                <a:latin typeface="Verdana" pitchFamily="34" charset="0"/>
                <a:ea typeface="Verdana" pitchFamily="34" charset="0"/>
                <a:cs typeface="Verdana" pitchFamily="34" charset="0"/>
              </a:rPr>
              <a:t>. </a:t>
            </a:r>
            <a:r>
              <a:rPr lang="es-CO" sz="2400" b="1" i="1" u="sng" dirty="0">
                <a:latin typeface="Verdana" pitchFamily="34" charset="0"/>
                <a:ea typeface="Verdana" pitchFamily="34" charset="0"/>
                <a:cs typeface="Verdana" pitchFamily="34" charset="0"/>
              </a:rPr>
              <a:t>REVISAR.</a:t>
            </a:r>
            <a:endParaRPr lang="es-CO" sz="2400" b="1" dirty="0">
              <a:latin typeface="Verdana" pitchFamily="34" charset="0"/>
              <a:ea typeface="Verdana" pitchFamily="34" charset="0"/>
              <a:cs typeface="Verdana" pitchFamily="34" charset="0"/>
            </a:endParaRPr>
          </a:p>
          <a:p>
            <a:endParaRPr lang="es-CO" dirty="0"/>
          </a:p>
        </p:txBody>
      </p:sp>
      <p:sp>
        <p:nvSpPr>
          <p:cNvPr id="4" name="3 Rectángulo"/>
          <p:cNvSpPr/>
          <p:nvPr/>
        </p:nvSpPr>
        <p:spPr>
          <a:xfrm>
            <a:off x="0" y="-26988"/>
            <a:ext cx="9144000" cy="33178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s-CO" b="1" dirty="0" smtClean="0">
                <a:solidFill>
                  <a:schemeClr val="bg1"/>
                </a:solidFill>
                <a:latin typeface="Arial" panose="020B0604020202020204" pitchFamily="34" charset="0"/>
                <a:cs typeface="Arial" panose="020B0604020202020204" pitchFamily="34" charset="0"/>
              </a:rPr>
              <a:t>INSPECCIÓN DE TRÁNSITO Y TRANSPORTE DE BARRANCABERMEJA</a:t>
            </a:r>
            <a:endParaRPr lang="es-CO" b="1" dirty="0">
              <a:solidFill>
                <a:schemeClr val="bg1"/>
              </a:solidFill>
              <a:latin typeface="Arial" panose="020B0604020202020204" pitchFamily="34" charset="0"/>
              <a:cs typeface="Arial" panose="020B0604020202020204" pitchFamily="34" charset="0"/>
            </a:endParaRPr>
          </a:p>
        </p:txBody>
      </p:sp>
      <p:pic>
        <p:nvPicPr>
          <p:cNvPr id="5" name="4 Imag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26988"/>
            <a:ext cx="899592" cy="8200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9241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73717" y="1052736"/>
            <a:ext cx="8229600" cy="1143000"/>
          </a:xfrm>
        </p:spPr>
        <p:txBody>
          <a:bodyPr/>
          <a:lstStyle/>
          <a:p>
            <a:r>
              <a:rPr lang="es-CO" sz="4000" b="1" dirty="0">
                <a:solidFill>
                  <a:schemeClr val="tx2"/>
                </a:solidFill>
                <a:latin typeface="Verdana" pitchFamily="34" charset="0"/>
                <a:ea typeface="Verdana" pitchFamily="34" charset="0"/>
                <a:cs typeface="Verdana" pitchFamily="34" charset="0"/>
              </a:rPr>
              <a:t>Definición del termino Política según </a:t>
            </a:r>
            <a:r>
              <a:rPr lang="es-CO" sz="4000" b="1" dirty="0" smtClean="0">
                <a:solidFill>
                  <a:schemeClr val="tx2"/>
                </a:solidFill>
                <a:latin typeface="Verdana" pitchFamily="34" charset="0"/>
                <a:ea typeface="Verdana" pitchFamily="34" charset="0"/>
                <a:cs typeface="Verdana" pitchFamily="34" charset="0"/>
              </a:rPr>
              <a:t>la NTCGP 1000:</a:t>
            </a:r>
            <a:endParaRPr lang="es-CO" sz="4000" dirty="0">
              <a:solidFill>
                <a:schemeClr val="tx2"/>
              </a:solidFill>
            </a:endParaRPr>
          </a:p>
        </p:txBody>
      </p:sp>
      <p:sp>
        <p:nvSpPr>
          <p:cNvPr id="3" name="2 Marcador de contenido"/>
          <p:cNvSpPr>
            <a:spLocks noGrp="1"/>
          </p:cNvSpPr>
          <p:nvPr>
            <p:ph idx="1"/>
          </p:nvPr>
        </p:nvSpPr>
        <p:spPr>
          <a:xfrm>
            <a:off x="539552" y="2852936"/>
            <a:ext cx="8229600" cy="3052936"/>
          </a:xfrm>
        </p:spPr>
        <p:txBody>
          <a:bodyPr/>
          <a:lstStyle/>
          <a:p>
            <a:pPr marL="0" indent="0" algn="just">
              <a:buNone/>
            </a:pPr>
            <a:r>
              <a:rPr lang="es-CO" b="1" dirty="0" smtClean="0">
                <a:latin typeface="Verdana" pitchFamily="34" charset="0"/>
                <a:ea typeface="Verdana" pitchFamily="34" charset="0"/>
                <a:cs typeface="Verdana" pitchFamily="34" charset="0"/>
              </a:rPr>
              <a:t>Intenciones globales y orientación de una organización, que le sirve de marco para la acción y para fijar sus objetivos, definida formalmente por la organización. </a:t>
            </a:r>
            <a:r>
              <a:rPr lang="es-CO" sz="2400" b="1" i="1" dirty="0" smtClean="0">
                <a:solidFill>
                  <a:srgbClr val="00B0F0"/>
                </a:solidFill>
                <a:latin typeface="Verdana" pitchFamily="34" charset="0"/>
                <a:ea typeface="Verdana" pitchFamily="34" charset="0"/>
                <a:cs typeface="Verdana" pitchFamily="34" charset="0"/>
              </a:rPr>
              <a:t>Asociada a la Política de Calidad.</a:t>
            </a:r>
            <a:endParaRPr lang="es-CO" sz="2400" i="1" dirty="0">
              <a:solidFill>
                <a:srgbClr val="00B0F0"/>
              </a:solidFill>
            </a:endParaRPr>
          </a:p>
        </p:txBody>
      </p:sp>
      <p:sp>
        <p:nvSpPr>
          <p:cNvPr id="4" name="3 Rectángulo"/>
          <p:cNvSpPr/>
          <p:nvPr/>
        </p:nvSpPr>
        <p:spPr>
          <a:xfrm>
            <a:off x="0" y="-26988"/>
            <a:ext cx="9144000" cy="33178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s-CO" b="1" dirty="0" smtClean="0">
                <a:solidFill>
                  <a:schemeClr val="bg1"/>
                </a:solidFill>
                <a:latin typeface="Arial" panose="020B0604020202020204" pitchFamily="34" charset="0"/>
                <a:cs typeface="Arial" panose="020B0604020202020204" pitchFamily="34" charset="0"/>
              </a:rPr>
              <a:t>INSPECCIÓN DE TRÁNSITO Y TRANSPORTE DE BARRANCABERMEJA</a:t>
            </a:r>
            <a:endParaRPr lang="es-CO" b="1" dirty="0">
              <a:solidFill>
                <a:schemeClr val="bg1"/>
              </a:solidFill>
              <a:latin typeface="Arial" panose="020B0604020202020204" pitchFamily="34" charset="0"/>
              <a:cs typeface="Arial" panose="020B0604020202020204" pitchFamily="34" charset="0"/>
            </a:endParaRPr>
          </a:p>
        </p:txBody>
      </p:sp>
      <p:pic>
        <p:nvPicPr>
          <p:cNvPr id="5" name="4 Imag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26988"/>
            <a:ext cx="899592" cy="8200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135328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sz="4000" b="1" dirty="0" smtClean="0">
                <a:solidFill>
                  <a:schemeClr val="tx2"/>
                </a:solidFill>
                <a:latin typeface="Verdana" pitchFamily="34" charset="0"/>
                <a:ea typeface="Verdana" pitchFamily="34" charset="0"/>
                <a:cs typeface="Verdana" pitchFamily="34" charset="0"/>
              </a:rPr>
              <a:t>Política de Seguridad Vial</a:t>
            </a:r>
            <a:endParaRPr lang="es-CO" sz="4000" b="1" dirty="0">
              <a:solidFill>
                <a:schemeClr val="tx2"/>
              </a:solidFill>
              <a:latin typeface="Verdana" pitchFamily="34" charset="0"/>
              <a:ea typeface="Verdana" pitchFamily="34" charset="0"/>
              <a:cs typeface="Verdana" pitchFamily="34" charset="0"/>
            </a:endParaRPr>
          </a:p>
        </p:txBody>
      </p:sp>
      <p:sp>
        <p:nvSpPr>
          <p:cNvPr id="3" name="2 Marcador de contenido"/>
          <p:cNvSpPr>
            <a:spLocks noGrp="1"/>
          </p:cNvSpPr>
          <p:nvPr>
            <p:ph idx="1"/>
          </p:nvPr>
        </p:nvSpPr>
        <p:spPr>
          <a:xfrm>
            <a:off x="251520" y="1268760"/>
            <a:ext cx="8229600" cy="5112568"/>
          </a:xfrm>
        </p:spPr>
        <p:txBody>
          <a:bodyPr/>
          <a:lstStyle/>
          <a:p>
            <a:pPr marL="0" indent="0" algn="just">
              <a:buNone/>
            </a:pPr>
            <a:r>
              <a:rPr lang="es-CO" sz="2400" b="1" dirty="0">
                <a:latin typeface="Verdana" pitchFamily="34" charset="0"/>
                <a:ea typeface="Verdana" pitchFamily="34" charset="0"/>
                <a:cs typeface="Verdana" pitchFamily="34" charset="0"/>
              </a:rPr>
              <a:t>Dentro del proceso de seguridad vial están comprendidas todas las relacionadas con el control del tránsito y transporte terrestre automotor municipal, de acuerdo con los procedimientos y principios consagrados en el código nacional de tránsito y demás normas relacionadas con la materia.</a:t>
            </a:r>
          </a:p>
          <a:p>
            <a:pPr marL="0" indent="0" algn="just">
              <a:buNone/>
            </a:pPr>
            <a:r>
              <a:rPr lang="es-CO" sz="2400" b="1" dirty="0" smtClean="0">
                <a:latin typeface="Verdana" pitchFamily="34" charset="0"/>
                <a:ea typeface="Verdana" pitchFamily="34" charset="0"/>
                <a:cs typeface="Verdana" pitchFamily="34" charset="0"/>
              </a:rPr>
              <a:t>Como </a:t>
            </a:r>
            <a:r>
              <a:rPr lang="es-CO" sz="2400" b="1" dirty="0">
                <a:latin typeface="Verdana" pitchFamily="34" charset="0"/>
                <a:ea typeface="Verdana" pitchFamily="34" charset="0"/>
                <a:cs typeface="Verdana" pitchFamily="34" charset="0"/>
              </a:rPr>
              <a:t>política de operación de las actividades que comprenden este proceso, es la de una </a:t>
            </a:r>
            <a:r>
              <a:rPr lang="es-CO" sz="2400" b="1" u="sng" dirty="0">
                <a:latin typeface="Verdana" pitchFamily="34" charset="0"/>
                <a:ea typeface="Verdana" pitchFamily="34" charset="0"/>
                <a:cs typeface="Verdana" pitchFamily="34" charset="0"/>
              </a:rPr>
              <a:t>actuación objetiva</a:t>
            </a:r>
            <a:r>
              <a:rPr lang="es-CO" sz="2400" b="1" dirty="0">
                <a:latin typeface="Verdana" pitchFamily="34" charset="0"/>
                <a:ea typeface="Verdana" pitchFamily="34" charset="0"/>
                <a:cs typeface="Verdana" pitchFamily="34" charset="0"/>
              </a:rPr>
              <a:t>, con </a:t>
            </a:r>
            <a:r>
              <a:rPr lang="es-CO" sz="2400" b="1" u="sng" dirty="0">
                <a:latin typeface="Verdana" pitchFamily="34" charset="0"/>
                <a:ea typeface="Verdana" pitchFamily="34" charset="0"/>
                <a:cs typeface="Verdana" pitchFamily="34" charset="0"/>
              </a:rPr>
              <a:t>cero niveles de corrupción</a:t>
            </a:r>
            <a:r>
              <a:rPr lang="es-CO" sz="2400" b="1" dirty="0">
                <a:latin typeface="Verdana" pitchFamily="34" charset="0"/>
                <a:ea typeface="Verdana" pitchFamily="34" charset="0"/>
                <a:cs typeface="Verdana" pitchFamily="34" charset="0"/>
              </a:rPr>
              <a:t>, contando con un </a:t>
            </a:r>
            <a:r>
              <a:rPr lang="es-CO" sz="2400" b="1" u="sng" dirty="0">
                <a:latin typeface="Verdana" pitchFamily="34" charset="0"/>
                <a:ea typeface="Verdana" pitchFamily="34" charset="0"/>
                <a:cs typeface="Verdana" pitchFamily="34" charset="0"/>
              </a:rPr>
              <a:t>equipo altamente capacitado</a:t>
            </a:r>
            <a:r>
              <a:rPr lang="es-CO" sz="2400" b="1" dirty="0">
                <a:latin typeface="Verdana" pitchFamily="34" charset="0"/>
                <a:ea typeface="Verdana" pitchFamily="34" charset="0"/>
                <a:cs typeface="Verdana" pitchFamily="34" charset="0"/>
              </a:rPr>
              <a:t> y en continua actualización normativa. </a:t>
            </a:r>
            <a:r>
              <a:rPr lang="es-CO" sz="2400" b="1" i="1" u="sng" dirty="0">
                <a:latin typeface="Verdana" pitchFamily="34" charset="0"/>
                <a:ea typeface="Verdana" pitchFamily="34" charset="0"/>
                <a:cs typeface="Verdana" pitchFamily="34" charset="0"/>
              </a:rPr>
              <a:t>REVISAR</a:t>
            </a:r>
            <a:endParaRPr lang="es-CO" sz="2400" b="1" dirty="0">
              <a:latin typeface="Verdana" pitchFamily="34" charset="0"/>
              <a:ea typeface="Verdana" pitchFamily="34" charset="0"/>
              <a:cs typeface="Verdana" pitchFamily="34" charset="0"/>
            </a:endParaRPr>
          </a:p>
        </p:txBody>
      </p:sp>
      <p:sp>
        <p:nvSpPr>
          <p:cNvPr id="4" name="3 Rectángulo"/>
          <p:cNvSpPr/>
          <p:nvPr/>
        </p:nvSpPr>
        <p:spPr>
          <a:xfrm>
            <a:off x="0" y="-26988"/>
            <a:ext cx="9144000" cy="33178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s-CO" b="1" dirty="0" smtClean="0">
                <a:solidFill>
                  <a:schemeClr val="bg1"/>
                </a:solidFill>
                <a:latin typeface="Arial" panose="020B0604020202020204" pitchFamily="34" charset="0"/>
                <a:cs typeface="Arial" panose="020B0604020202020204" pitchFamily="34" charset="0"/>
              </a:rPr>
              <a:t>INSPECCIÓN DE TRÁNSITO Y TRANSPORTE DE BARRANCABERMEJA</a:t>
            </a:r>
            <a:endParaRPr lang="es-CO" b="1" dirty="0">
              <a:solidFill>
                <a:schemeClr val="bg1"/>
              </a:solidFill>
              <a:latin typeface="Arial" panose="020B0604020202020204" pitchFamily="34" charset="0"/>
              <a:cs typeface="Arial" panose="020B0604020202020204" pitchFamily="34" charset="0"/>
            </a:endParaRPr>
          </a:p>
        </p:txBody>
      </p:sp>
      <p:pic>
        <p:nvPicPr>
          <p:cNvPr id="5" name="4 Imag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26988"/>
            <a:ext cx="899592" cy="8200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64749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solidFill>
                  <a:schemeClr val="tx2"/>
                </a:solidFill>
                <a:latin typeface="Verdana" pitchFamily="34" charset="0"/>
                <a:ea typeface="Verdana" pitchFamily="34" charset="0"/>
                <a:cs typeface="Verdana" pitchFamily="34" charset="0"/>
              </a:rPr>
              <a:t>Política de Trámites</a:t>
            </a:r>
            <a:endParaRPr lang="es-CO" b="1" dirty="0">
              <a:solidFill>
                <a:schemeClr val="tx2"/>
              </a:solidFill>
              <a:latin typeface="Verdana" pitchFamily="34" charset="0"/>
              <a:ea typeface="Verdana" pitchFamily="34" charset="0"/>
              <a:cs typeface="Verdana" pitchFamily="34" charset="0"/>
            </a:endParaRPr>
          </a:p>
        </p:txBody>
      </p:sp>
      <p:sp>
        <p:nvSpPr>
          <p:cNvPr id="3" name="2 Marcador de contenido"/>
          <p:cNvSpPr>
            <a:spLocks noGrp="1"/>
          </p:cNvSpPr>
          <p:nvPr>
            <p:ph idx="1"/>
          </p:nvPr>
        </p:nvSpPr>
        <p:spPr/>
        <p:txBody>
          <a:bodyPr/>
          <a:lstStyle/>
          <a:p>
            <a:pPr marL="0" indent="0" algn="just">
              <a:buNone/>
            </a:pPr>
            <a:r>
              <a:rPr lang="es-CO" sz="2400" b="1" dirty="0">
                <a:latin typeface="Verdana" pitchFamily="34" charset="0"/>
                <a:ea typeface="Verdana" pitchFamily="34" charset="0"/>
                <a:cs typeface="Verdana" pitchFamily="34" charset="0"/>
              </a:rPr>
              <a:t>Los productos del proceso de trámites, son los relacionados con la realización, cancelación, cambios, radicaciones de matrículas y licencias de construcción.</a:t>
            </a:r>
          </a:p>
          <a:p>
            <a:pPr marL="0" indent="0" algn="just">
              <a:buNone/>
            </a:pPr>
            <a:endParaRPr lang="es-CO" sz="2400" b="1" dirty="0">
              <a:latin typeface="Verdana" pitchFamily="34" charset="0"/>
              <a:ea typeface="Verdana" pitchFamily="34" charset="0"/>
              <a:cs typeface="Verdana" pitchFamily="34" charset="0"/>
            </a:endParaRPr>
          </a:p>
          <a:p>
            <a:pPr marL="0" indent="0" algn="just">
              <a:buNone/>
            </a:pPr>
            <a:r>
              <a:rPr lang="es-CO" sz="2400" b="1" dirty="0">
                <a:latin typeface="Verdana" pitchFamily="34" charset="0"/>
                <a:ea typeface="Verdana" pitchFamily="34" charset="0"/>
                <a:cs typeface="Verdana" pitchFamily="34" charset="0"/>
              </a:rPr>
              <a:t>Como Política de Operación se establece que este debe ser un </a:t>
            </a:r>
            <a:r>
              <a:rPr lang="es-CO" sz="2400" b="1" u="sng" dirty="0">
                <a:latin typeface="Verdana" pitchFamily="34" charset="0"/>
                <a:ea typeface="Verdana" pitchFamily="34" charset="0"/>
                <a:cs typeface="Verdana" pitchFamily="34" charset="0"/>
              </a:rPr>
              <a:t>proceso oportuno</a:t>
            </a:r>
            <a:r>
              <a:rPr lang="es-CO" sz="2400" b="1" dirty="0">
                <a:latin typeface="Verdana" pitchFamily="34" charset="0"/>
                <a:ea typeface="Verdana" pitchFamily="34" charset="0"/>
                <a:cs typeface="Verdana" pitchFamily="34" charset="0"/>
              </a:rPr>
              <a:t>, que cumpla con una </a:t>
            </a:r>
            <a:r>
              <a:rPr lang="es-CO" sz="2400" b="1" u="sng" dirty="0">
                <a:latin typeface="Verdana" pitchFamily="34" charset="0"/>
                <a:ea typeface="Verdana" pitchFamily="34" charset="0"/>
                <a:cs typeface="Verdana" pitchFamily="34" charset="0"/>
              </a:rPr>
              <a:t>recepción de todos los documentos exigidos por la Ley y de acuerdo a toda la normatividad establecida </a:t>
            </a:r>
            <a:r>
              <a:rPr lang="es-CO" sz="2400" b="1" dirty="0">
                <a:latin typeface="Verdana" pitchFamily="34" charset="0"/>
                <a:ea typeface="Verdana" pitchFamily="34" charset="0"/>
                <a:cs typeface="Verdana" pitchFamily="34" charset="0"/>
              </a:rPr>
              <a:t>en la Ley 769 de 2002 y demás normas reglamentarias.</a:t>
            </a:r>
            <a:r>
              <a:rPr lang="es-CO" sz="2400" b="1" i="1" u="sng" dirty="0">
                <a:latin typeface="Verdana" pitchFamily="34" charset="0"/>
                <a:ea typeface="Verdana" pitchFamily="34" charset="0"/>
                <a:cs typeface="Verdana" pitchFamily="34" charset="0"/>
              </a:rPr>
              <a:t> REVISAR.</a:t>
            </a:r>
            <a:endParaRPr lang="es-CO" sz="2400" b="1" dirty="0">
              <a:latin typeface="Verdana" pitchFamily="34" charset="0"/>
              <a:ea typeface="Verdana" pitchFamily="34" charset="0"/>
              <a:cs typeface="Verdana" pitchFamily="34" charset="0"/>
            </a:endParaRPr>
          </a:p>
          <a:p>
            <a:pPr marL="0" indent="0">
              <a:buNone/>
            </a:pPr>
            <a:r>
              <a:rPr lang="es-CO" dirty="0"/>
              <a:t> </a:t>
            </a:r>
          </a:p>
          <a:p>
            <a:endParaRPr lang="es-CO" dirty="0"/>
          </a:p>
        </p:txBody>
      </p:sp>
      <p:sp>
        <p:nvSpPr>
          <p:cNvPr id="4" name="3 Rectángulo"/>
          <p:cNvSpPr/>
          <p:nvPr/>
        </p:nvSpPr>
        <p:spPr>
          <a:xfrm>
            <a:off x="0" y="-26988"/>
            <a:ext cx="9144000" cy="33178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s-CO" b="1" dirty="0" smtClean="0">
                <a:solidFill>
                  <a:schemeClr val="bg1"/>
                </a:solidFill>
                <a:latin typeface="Arial" panose="020B0604020202020204" pitchFamily="34" charset="0"/>
                <a:cs typeface="Arial" panose="020B0604020202020204" pitchFamily="34" charset="0"/>
              </a:rPr>
              <a:t>INSPECCIÓN DE TRÁNSITO Y TRANSPORTE DE BARRANCABERMEJA</a:t>
            </a:r>
            <a:endParaRPr lang="es-CO" b="1" dirty="0">
              <a:solidFill>
                <a:schemeClr val="bg1"/>
              </a:solidFill>
              <a:latin typeface="Arial" panose="020B0604020202020204" pitchFamily="34" charset="0"/>
              <a:cs typeface="Arial" panose="020B0604020202020204" pitchFamily="34" charset="0"/>
            </a:endParaRPr>
          </a:p>
        </p:txBody>
      </p:sp>
      <p:pic>
        <p:nvPicPr>
          <p:cNvPr id="5" name="4 Imag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26988"/>
            <a:ext cx="899592" cy="8200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48327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20688"/>
            <a:ext cx="8229600" cy="1143000"/>
          </a:xfrm>
        </p:spPr>
        <p:txBody>
          <a:bodyPr/>
          <a:lstStyle/>
          <a:p>
            <a:r>
              <a:rPr lang="es-CO" b="1" dirty="0" smtClean="0">
                <a:solidFill>
                  <a:schemeClr val="tx2"/>
                </a:solidFill>
                <a:latin typeface="Verdana" pitchFamily="34" charset="0"/>
                <a:ea typeface="Verdana" pitchFamily="34" charset="0"/>
                <a:cs typeface="Verdana" pitchFamily="34" charset="0"/>
              </a:rPr>
              <a:t>Política de Transporte</a:t>
            </a:r>
            <a:endParaRPr lang="es-CO" b="1" dirty="0">
              <a:solidFill>
                <a:schemeClr val="tx2"/>
              </a:solidFill>
              <a:latin typeface="Verdana" pitchFamily="34" charset="0"/>
              <a:ea typeface="Verdana" pitchFamily="34" charset="0"/>
              <a:cs typeface="Verdana" pitchFamily="34" charset="0"/>
            </a:endParaRPr>
          </a:p>
        </p:txBody>
      </p:sp>
      <p:sp>
        <p:nvSpPr>
          <p:cNvPr id="3" name="2 Marcador de contenido"/>
          <p:cNvSpPr>
            <a:spLocks noGrp="1"/>
          </p:cNvSpPr>
          <p:nvPr>
            <p:ph idx="1"/>
          </p:nvPr>
        </p:nvSpPr>
        <p:spPr>
          <a:xfrm>
            <a:off x="457200" y="1988840"/>
            <a:ext cx="8229600" cy="4032448"/>
          </a:xfrm>
        </p:spPr>
        <p:txBody>
          <a:bodyPr/>
          <a:lstStyle/>
          <a:p>
            <a:pPr marL="0" indent="0" algn="just">
              <a:buNone/>
            </a:pPr>
            <a:r>
              <a:rPr lang="es-CO" sz="2000" b="1" dirty="0">
                <a:latin typeface="Verdana" pitchFamily="34" charset="0"/>
                <a:ea typeface="Verdana" pitchFamily="34" charset="0"/>
                <a:cs typeface="Verdana" pitchFamily="34" charset="0"/>
              </a:rPr>
              <a:t>El proceso de transporte público debe asegurar que la gestión de trámites, la organización y control del servicio del transporte público terrestre automotor, se realice con los criterios definidos por la Inspección de Tránsito y Transporte de Barrancabermeja y la regulación vigente del Ministerio de Transporte.</a:t>
            </a:r>
          </a:p>
          <a:p>
            <a:pPr marL="0" indent="0" algn="just">
              <a:buNone/>
            </a:pPr>
            <a:r>
              <a:rPr lang="es-CO" sz="2000" b="1" dirty="0">
                <a:latin typeface="Verdana" pitchFamily="34" charset="0"/>
                <a:ea typeface="Verdana" pitchFamily="34" charset="0"/>
                <a:cs typeface="Verdana" pitchFamily="34" charset="0"/>
              </a:rPr>
              <a:t> </a:t>
            </a:r>
          </a:p>
          <a:p>
            <a:pPr marL="0" indent="0" algn="just">
              <a:buNone/>
            </a:pPr>
            <a:r>
              <a:rPr lang="es-CO" sz="2000" b="1" dirty="0">
                <a:latin typeface="Verdana" pitchFamily="34" charset="0"/>
                <a:ea typeface="Verdana" pitchFamily="34" charset="0"/>
                <a:cs typeface="Verdana" pitchFamily="34" charset="0"/>
              </a:rPr>
              <a:t>Dentro de sus políticas comprende la </a:t>
            </a:r>
            <a:r>
              <a:rPr lang="es-CO" sz="2000" b="1" u="sng" dirty="0">
                <a:latin typeface="Verdana" pitchFamily="34" charset="0"/>
                <a:ea typeface="Verdana" pitchFamily="34" charset="0"/>
                <a:cs typeface="Verdana" pitchFamily="34" charset="0"/>
              </a:rPr>
              <a:t>capacitación constante a los conductores</a:t>
            </a:r>
            <a:r>
              <a:rPr lang="es-CO" sz="2000" b="1" dirty="0">
                <a:latin typeface="Verdana" pitchFamily="34" charset="0"/>
                <a:ea typeface="Verdana" pitchFamily="34" charset="0"/>
                <a:cs typeface="Verdana" pitchFamily="34" charset="0"/>
              </a:rPr>
              <a:t> de servicio público del municipio, </a:t>
            </a:r>
            <a:r>
              <a:rPr lang="es-CO" sz="2000" b="1" u="sng" dirty="0">
                <a:latin typeface="Verdana" pitchFamily="34" charset="0"/>
                <a:ea typeface="Verdana" pitchFamily="34" charset="0"/>
                <a:cs typeface="Verdana" pitchFamily="34" charset="0"/>
              </a:rPr>
              <a:t>además de controles a realizar a través de los operativos mínimos mensuales </a:t>
            </a:r>
            <a:r>
              <a:rPr lang="es-CO" sz="2000" b="1" dirty="0">
                <a:latin typeface="Verdana" pitchFamily="34" charset="0"/>
                <a:ea typeface="Verdana" pitchFamily="34" charset="0"/>
                <a:cs typeface="Verdana" pitchFamily="34" charset="0"/>
              </a:rPr>
              <a:t>al transporte público. </a:t>
            </a:r>
            <a:r>
              <a:rPr lang="es-CO" sz="2000" b="1" i="1" u="sng" dirty="0">
                <a:latin typeface="Verdana" pitchFamily="34" charset="0"/>
                <a:ea typeface="Verdana" pitchFamily="34" charset="0"/>
                <a:cs typeface="Verdana" pitchFamily="34" charset="0"/>
              </a:rPr>
              <a:t>REVISAR</a:t>
            </a:r>
            <a:endParaRPr lang="es-CO" sz="2400" b="1" dirty="0">
              <a:latin typeface="Verdana" pitchFamily="34" charset="0"/>
              <a:ea typeface="Verdana" pitchFamily="34" charset="0"/>
              <a:cs typeface="Verdana" pitchFamily="34" charset="0"/>
            </a:endParaRPr>
          </a:p>
        </p:txBody>
      </p:sp>
      <p:sp>
        <p:nvSpPr>
          <p:cNvPr id="4" name="3 Rectángulo"/>
          <p:cNvSpPr/>
          <p:nvPr/>
        </p:nvSpPr>
        <p:spPr>
          <a:xfrm>
            <a:off x="0" y="-26988"/>
            <a:ext cx="9144000" cy="33178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s-CO" b="1" dirty="0" smtClean="0">
                <a:solidFill>
                  <a:schemeClr val="bg1"/>
                </a:solidFill>
                <a:latin typeface="Arial" panose="020B0604020202020204" pitchFamily="34" charset="0"/>
                <a:cs typeface="Arial" panose="020B0604020202020204" pitchFamily="34" charset="0"/>
              </a:rPr>
              <a:t>INSPECCIÓN DE TRÁNSITO Y TRANSPORTE DE BARRANCABERMEJA</a:t>
            </a:r>
            <a:endParaRPr lang="es-CO" b="1" dirty="0">
              <a:solidFill>
                <a:schemeClr val="bg1"/>
              </a:solidFill>
              <a:latin typeface="Arial" panose="020B0604020202020204" pitchFamily="34" charset="0"/>
              <a:cs typeface="Arial" panose="020B0604020202020204" pitchFamily="34" charset="0"/>
            </a:endParaRPr>
          </a:p>
        </p:txBody>
      </p:sp>
      <p:pic>
        <p:nvPicPr>
          <p:cNvPr id="5" name="4 Imag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26988"/>
            <a:ext cx="899592" cy="8200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58837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548680"/>
            <a:ext cx="8229600" cy="1143000"/>
          </a:xfrm>
        </p:spPr>
        <p:txBody>
          <a:bodyPr/>
          <a:lstStyle/>
          <a:p>
            <a:r>
              <a:rPr lang="es-CO" sz="40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Política para la Gestión del Riesgo</a:t>
            </a:r>
            <a:endParaRPr lang="es-CO" sz="4000" dirty="0">
              <a:latin typeface="Verdana" pitchFamily="34" charset="0"/>
              <a:ea typeface="Verdana" pitchFamily="34" charset="0"/>
              <a:cs typeface="Verdana" pitchFamily="34" charset="0"/>
            </a:endParaRPr>
          </a:p>
        </p:txBody>
      </p:sp>
      <p:sp>
        <p:nvSpPr>
          <p:cNvPr id="3" name="2 Marcador de contenido"/>
          <p:cNvSpPr>
            <a:spLocks noGrp="1"/>
          </p:cNvSpPr>
          <p:nvPr>
            <p:ph idx="1"/>
          </p:nvPr>
        </p:nvSpPr>
        <p:spPr>
          <a:xfrm>
            <a:off x="457200" y="1916832"/>
            <a:ext cx="8229600" cy="4209331"/>
          </a:xfrm>
        </p:spPr>
        <p:txBody>
          <a:bodyPr/>
          <a:lstStyle/>
          <a:p>
            <a:endParaRPr lang="es-CO" dirty="0"/>
          </a:p>
        </p:txBody>
      </p:sp>
      <p:sp>
        <p:nvSpPr>
          <p:cNvPr id="4" name="3 Rectángulo"/>
          <p:cNvSpPr/>
          <p:nvPr/>
        </p:nvSpPr>
        <p:spPr>
          <a:xfrm>
            <a:off x="0" y="-26988"/>
            <a:ext cx="9144000" cy="33178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s-CO" b="1" dirty="0" smtClean="0">
                <a:solidFill>
                  <a:schemeClr val="bg1"/>
                </a:solidFill>
                <a:latin typeface="Arial" panose="020B0604020202020204" pitchFamily="34" charset="0"/>
                <a:cs typeface="Arial" panose="020B0604020202020204" pitchFamily="34" charset="0"/>
              </a:rPr>
              <a:t>INSPECCIÓN DE TRÁNSITO Y TRANSPORTE DE BARRANCABERMEJA</a:t>
            </a:r>
            <a:endParaRPr lang="es-CO" b="1" dirty="0">
              <a:solidFill>
                <a:schemeClr val="bg1"/>
              </a:solidFill>
              <a:latin typeface="Arial" panose="020B0604020202020204" pitchFamily="34" charset="0"/>
              <a:cs typeface="Arial" panose="020B0604020202020204" pitchFamily="34" charset="0"/>
            </a:endParaRPr>
          </a:p>
        </p:txBody>
      </p:sp>
      <p:pic>
        <p:nvPicPr>
          <p:cNvPr id="5" name="4 Imag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26988"/>
            <a:ext cx="899592" cy="8200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47691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692696"/>
            <a:ext cx="8229600" cy="1143000"/>
          </a:xfrm>
        </p:spPr>
        <p:txBody>
          <a:bodyPr/>
          <a:lstStyle/>
          <a:p>
            <a:r>
              <a:rPr lang="es-CO" b="1" dirty="0">
                <a:effectLst>
                  <a:outerShdw blurRad="38100" dist="38100" dir="2700000" algn="tl">
                    <a:srgbClr val="000000">
                      <a:alpha val="43137"/>
                    </a:srgbClr>
                  </a:outerShdw>
                </a:effectLst>
                <a:latin typeface="Verdana" pitchFamily="34" charset="0"/>
                <a:ea typeface="Verdana" pitchFamily="34" charset="0"/>
                <a:cs typeface="Verdana" pitchFamily="34" charset="0"/>
              </a:rPr>
              <a:t>Política </a:t>
            </a:r>
            <a:r>
              <a:rPr lang="es-CO"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de Austeridad en el Gasto Público</a:t>
            </a:r>
            <a:endParaRPr lang="es-CO" dirty="0"/>
          </a:p>
        </p:txBody>
      </p:sp>
      <p:sp>
        <p:nvSpPr>
          <p:cNvPr id="3" name="2 Marcador de contenido"/>
          <p:cNvSpPr>
            <a:spLocks noGrp="1"/>
          </p:cNvSpPr>
          <p:nvPr>
            <p:ph idx="1"/>
          </p:nvPr>
        </p:nvSpPr>
        <p:spPr>
          <a:xfrm>
            <a:off x="457200" y="2132856"/>
            <a:ext cx="8229600" cy="3993307"/>
          </a:xfrm>
        </p:spPr>
        <p:txBody>
          <a:bodyPr/>
          <a:lstStyle/>
          <a:p>
            <a:endParaRPr lang="es-CO" dirty="0"/>
          </a:p>
        </p:txBody>
      </p:sp>
      <p:sp>
        <p:nvSpPr>
          <p:cNvPr id="4" name="3 Rectángulo"/>
          <p:cNvSpPr/>
          <p:nvPr/>
        </p:nvSpPr>
        <p:spPr>
          <a:xfrm>
            <a:off x="0" y="-26988"/>
            <a:ext cx="9144000" cy="33178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s-CO" b="1" dirty="0" smtClean="0">
                <a:solidFill>
                  <a:schemeClr val="bg1"/>
                </a:solidFill>
                <a:latin typeface="Arial" panose="020B0604020202020204" pitchFamily="34" charset="0"/>
                <a:cs typeface="Arial" panose="020B0604020202020204" pitchFamily="34" charset="0"/>
              </a:rPr>
              <a:t>INSPECCIÓN DE TRÁNSITO Y TRANSPORTE DE BARRANCABERMEJA</a:t>
            </a:r>
            <a:endParaRPr lang="es-CO" b="1" dirty="0">
              <a:solidFill>
                <a:schemeClr val="bg1"/>
              </a:solidFill>
              <a:latin typeface="Arial" panose="020B0604020202020204" pitchFamily="34" charset="0"/>
              <a:cs typeface="Arial" panose="020B0604020202020204" pitchFamily="34" charset="0"/>
            </a:endParaRPr>
          </a:p>
        </p:txBody>
      </p:sp>
      <p:pic>
        <p:nvPicPr>
          <p:cNvPr id="5" name="4 Imag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26988"/>
            <a:ext cx="899592" cy="8200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98894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Política de Información</a:t>
            </a:r>
            <a:endParaRPr lang="es-CO" dirty="0"/>
          </a:p>
        </p:txBody>
      </p:sp>
      <p:sp>
        <p:nvSpPr>
          <p:cNvPr id="3" name="2 Marcador de contenido"/>
          <p:cNvSpPr>
            <a:spLocks noGrp="1"/>
          </p:cNvSpPr>
          <p:nvPr>
            <p:ph idx="1"/>
          </p:nvPr>
        </p:nvSpPr>
        <p:spPr/>
        <p:txBody>
          <a:bodyPr/>
          <a:lstStyle/>
          <a:p>
            <a:endParaRPr lang="es-CO" dirty="0"/>
          </a:p>
        </p:txBody>
      </p:sp>
      <p:sp>
        <p:nvSpPr>
          <p:cNvPr id="4" name="3 Rectángulo"/>
          <p:cNvSpPr/>
          <p:nvPr/>
        </p:nvSpPr>
        <p:spPr>
          <a:xfrm>
            <a:off x="0" y="-26988"/>
            <a:ext cx="9144000" cy="33178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s-CO" b="1" dirty="0" smtClean="0">
                <a:solidFill>
                  <a:schemeClr val="bg1"/>
                </a:solidFill>
                <a:latin typeface="Arial" panose="020B0604020202020204" pitchFamily="34" charset="0"/>
                <a:cs typeface="Arial" panose="020B0604020202020204" pitchFamily="34" charset="0"/>
              </a:rPr>
              <a:t>INSPECCIÓN DE TRÁNSITO Y TRANSPORTE DE BARRANCABERMEJA</a:t>
            </a:r>
            <a:endParaRPr lang="es-CO" b="1" dirty="0">
              <a:solidFill>
                <a:schemeClr val="bg1"/>
              </a:solidFill>
              <a:latin typeface="Arial" panose="020B0604020202020204" pitchFamily="34" charset="0"/>
              <a:cs typeface="Arial" panose="020B0604020202020204" pitchFamily="34" charset="0"/>
            </a:endParaRPr>
          </a:p>
        </p:txBody>
      </p:sp>
      <p:pic>
        <p:nvPicPr>
          <p:cNvPr id="5" name="4 Imag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26988"/>
            <a:ext cx="899592" cy="8200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98894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908720"/>
            <a:ext cx="8229600" cy="547745"/>
          </a:xfrm>
        </p:spPr>
        <p:txBody>
          <a:bodyPr/>
          <a:lstStyle/>
          <a:p>
            <a:r>
              <a:rPr lang="es-ES" sz="3200" b="1" dirty="0">
                <a:latin typeface="Verdana" pitchFamily="34" charset="0"/>
                <a:ea typeface="Verdana" pitchFamily="34" charset="0"/>
                <a:cs typeface="Verdana" pitchFamily="34" charset="0"/>
              </a:rPr>
              <a:t>Política de </a:t>
            </a:r>
            <a:r>
              <a:rPr lang="es-ES" sz="3200" b="1" dirty="0" smtClean="0">
                <a:latin typeface="Verdana" pitchFamily="34" charset="0"/>
                <a:ea typeface="Verdana" pitchFamily="34" charset="0"/>
                <a:cs typeface="Verdana" pitchFamily="34" charset="0"/>
              </a:rPr>
              <a:t>la Seguridad y la Salud en el Trabajo (Propuesta)</a:t>
            </a:r>
            <a:r>
              <a:rPr lang="es-ES" sz="4000" dirty="0">
                <a:latin typeface="Verdana" pitchFamily="34" charset="0"/>
                <a:ea typeface="Verdana" pitchFamily="34" charset="0"/>
                <a:cs typeface="Verdana" pitchFamily="34" charset="0"/>
              </a:rPr>
              <a:t/>
            </a:r>
            <a:br>
              <a:rPr lang="es-ES" sz="4000" dirty="0">
                <a:latin typeface="Verdana" pitchFamily="34" charset="0"/>
                <a:ea typeface="Verdana" pitchFamily="34" charset="0"/>
                <a:cs typeface="Verdana" pitchFamily="34" charset="0"/>
              </a:rPr>
            </a:br>
            <a:endParaRPr lang="es-CO" sz="4000" dirty="0"/>
          </a:p>
        </p:txBody>
      </p:sp>
      <p:sp>
        <p:nvSpPr>
          <p:cNvPr id="3" name="2 Marcador de contenido"/>
          <p:cNvSpPr>
            <a:spLocks noGrp="1"/>
          </p:cNvSpPr>
          <p:nvPr>
            <p:ph idx="1"/>
          </p:nvPr>
        </p:nvSpPr>
        <p:spPr>
          <a:xfrm>
            <a:off x="251520" y="1556792"/>
            <a:ext cx="8640960" cy="5112568"/>
          </a:xfrm>
        </p:spPr>
        <p:txBody>
          <a:bodyPr/>
          <a:lstStyle/>
          <a:p>
            <a:pPr marL="0" indent="0" algn="just">
              <a:buNone/>
            </a:pPr>
            <a:r>
              <a:rPr lang="es-CO" sz="1400" b="1" dirty="0">
                <a:latin typeface="Verdana" pitchFamily="34" charset="0"/>
                <a:ea typeface="Verdana" pitchFamily="34" charset="0"/>
                <a:cs typeface="Verdana" pitchFamily="34" charset="0"/>
              </a:rPr>
              <a:t>La Inspección de Tránsito y Transporte, se compromete con la protección y promoción de la salud de los trabajadores, procurando su integridad física mediante el control de los riesgos, el mejoramiento continuo de los procesos y la protección del medio ambiente.</a:t>
            </a:r>
          </a:p>
          <a:p>
            <a:pPr marL="0" indent="0" algn="just">
              <a:buNone/>
            </a:pPr>
            <a:r>
              <a:rPr lang="es-CO" sz="1400" b="1" dirty="0">
                <a:latin typeface="Verdana" pitchFamily="34" charset="0"/>
                <a:ea typeface="Verdana" pitchFamily="34" charset="0"/>
                <a:cs typeface="Verdana" pitchFamily="34" charset="0"/>
              </a:rPr>
              <a:t> </a:t>
            </a:r>
          </a:p>
          <a:p>
            <a:pPr marL="0" indent="0" algn="just">
              <a:buNone/>
            </a:pPr>
            <a:r>
              <a:rPr lang="es-CO" sz="1400" b="1" dirty="0">
                <a:latin typeface="Verdana" pitchFamily="34" charset="0"/>
                <a:ea typeface="Verdana" pitchFamily="34" charset="0"/>
                <a:cs typeface="Verdana" pitchFamily="34" charset="0"/>
              </a:rPr>
              <a:t>Todos los niveles de dirección asumen la responsabilidad de promover un ambiente de trabajo sano y seguro, cumpliendo los requisitos legales aplicables, vinculando a las partes interesadas en el Sistema de Gestión de la Seguridad y la Salud en el trabajo y destinando los recursos humanos, físicos y financieros necesarios para la gestión de la salud y la seguridad.</a:t>
            </a:r>
          </a:p>
          <a:p>
            <a:pPr marL="0" indent="0" algn="just">
              <a:buNone/>
            </a:pPr>
            <a:r>
              <a:rPr lang="es-CO" sz="1400" b="1" dirty="0">
                <a:latin typeface="Verdana" pitchFamily="34" charset="0"/>
                <a:ea typeface="Verdana" pitchFamily="34" charset="0"/>
                <a:cs typeface="Verdana" pitchFamily="34" charset="0"/>
              </a:rPr>
              <a:t> </a:t>
            </a:r>
          </a:p>
          <a:p>
            <a:pPr marL="0" indent="0" algn="just">
              <a:buNone/>
            </a:pPr>
            <a:r>
              <a:rPr lang="es-CO" sz="1400" b="1" dirty="0">
                <a:latin typeface="Verdana" pitchFamily="34" charset="0"/>
                <a:ea typeface="Verdana" pitchFamily="34" charset="0"/>
                <a:cs typeface="Verdana" pitchFamily="34" charset="0"/>
              </a:rPr>
              <a:t>Los programas desarrollados </a:t>
            </a:r>
            <a:r>
              <a:rPr lang="es-CO" sz="1400" b="1">
                <a:latin typeface="Verdana" pitchFamily="34" charset="0"/>
                <a:ea typeface="Verdana" pitchFamily="34" charset="0"/>
                <a:cs typeface="Verdana" pitchFamily="34" charset="0"/>
              </a:rPr>
              <a:t>en </a:t>
            </a:r>
            <a:r>
              <a:rPr lang="es-CO" sz="1400" b="1" smtClean="0">
                <a:latin typeface="Verdana" pitchFamily="34" charset="0"/>
                <a:ea typeface="Verdana" pitchFamily="34" charset="0"/>
                <a:cs typeface="Verdana" pitchFamily="34" charset="0"/>
              </a:rPr>
              <a:t>la Inspección </a:t>
            </a:r>
            <a:r>
              <a:rPr lang="es-CO" sz="1400" b="1" dirty="0">
                <a:latin typeface="Verdana" pitchFamily="34" charset="0"/>
                <a:ea typeface="Verdana" pitchFamily="34" charset="0"/>
                <a:cs typeface="Verdana" pitchFamily="34" charset="0"/>
              </a:rPr>
              <a:t>de Tránsito y Transporte, estarán orientados al fomento de una cultura preventiva y del auto cuidado, a la intervención de las condiciones de trabajo que puedan causar accidentes o enfermedades laborales, al control del ausentismo y a la preparación para emergencias. </a:t>
            </a:r>
          </a:p>
          <a:p>
            <a:pPr marL="0" indent="0" algn="just">
              <a:buNone/>
            </a:pPr>
            <a:r>
              <a:rPr lang="es-CO" sz="1400" b="1" dirty="0">
                <a:latin typeface="Verdana" pitchFamily="34" charset="0"/>
                <a:ea typeface="Verdana" pitchFamily="34" charset="0"/>
                <a:cs typeface="Verdana" pitchFamily="34" charset="0"/>
              </a:rPr>
              <a:t> </a:t>
            </a:r>
          </a:p>
          <a:p>
            <a:pPr marL="0" indent="0" algn="just">
              <a:buNone/>
            </a:pPr>
            <a:r>
              <a:rPr lang="es-CO" sz="1400" b="1" dirty="0">
                <a:latin typeface="Verdana" pitchFamily="34" charset="0"/>
                <a:ea typeface="Verdana" pitchFamily="34" charset="0"/>
                <a:cs typeface="Verdana" pitchFamily="34" charset="0"/>
              </a:rPr>
              <a:t>Todos los empleados, contratistas y temporales tendrán la responsabilidad de cumplir con las normas y procedimientos de seguridad, con el fin de realizar un trabajo seguro y productivo. Igualmente serán responsables de notificar oportunamente todas aquellas condiciones que puedan generar consecuencias y contingencias para los empleados y la organización.</a:t>
            </a:r>
          </a:p>
          <a:p>
            <a:pPr marL="0" indent="0">
              <a:buNone/>
            </a:pPr>
            <a:endParaRPr lang="es-CO" dirty="0"/>
          </a:p>
        </p:txBody>
      </p:sp>
      <p:sp>
        <p:nvSpPr>
          <p:cNvPr id="4" name="3 Rectángulo"/>
          <p:cNvSpPr/>
          <p:nvPr/>
        </p:nvSpPr>
        <p:spPr>
          <a:xfrm>
            <a:off x="0" y="-26988"/>
            <a:ext cx="9144000" cy="33178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s-CO" b="1" dirty="0" smtClean="0">
                <a:solidFill>
                  <a:schemeClr val="bg1"/>
                </a:solidFill>
                <a:latin typeface="Arial" panose="020B0604020202020204" pitchFamily="34" charset="0"/>
                <a:cs typeface="Arial" panose="020B0604020202020204" pitchFamily="34" charset="0"/>
              </a:rPr>
              <a:t>INSPECCIÓN DE TRÁNSITO Y TRANSPORTE DE BARRANCABERMEJA</a:t>
            </a:r>
            <a:endParaRPr lang="es-CO" b="1" dirty="0">
              <a:solidFill>
                <a:schemeClr val="bg1"/>
              </a:solidFill>
              <a:latin typeface="Arial" panose="020B0604020202020204" pitchFamily="34" charset="0"/>
              <a:cs typeface="Arial" panose="020B0604020202020204" pitchFamily="34" charset="0"/>
            </a:endParaRPr>
          </a:p>
        </p:txBody>
      </p:sp>
      <p:pic>
        <p:nvPicPr>
          <p:cNvPr id="5" name="4 Imag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26988"/>
            <a:ext cx="899592" cy="8200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37186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510573" y="494311"/>
            <a:ext cx="6981825" cy="1446550"/>
          </a:xfrm>
          <a:prstGeom prst="rect">
            <a:avLst/>
          </a:prstGeom>
          <a:noFill/>
          <a:ln w="9525">
            <a:noFill/>
            <a:miter lim="800000"/>
            <a:headEnd/>
            <a:tailEnd/>
          </a:ln>
          <a:effectLst/>
        </p:spPr>
        <p:txBody>
          <a:bodyPr wrap="square">
            <a:spAutoFit/>
          </a:bodyPr>
          <a:lstStyle/>
          <a:p>
            <a:pPr algn="ctr"/>
            <a:r>
              <a:rPr lang="es-ES" sz="4400" b="1" dirty="0" smtClean="0">
                <a:latin typeface="Arial" pitchFamily="34" charset="0"/>
                <a:cs typeface="Arial" pitchFamily="34" charset="0"/>
              </a:rPr>
              <a:t>Política Ambiental (Propuesta)</a:t>
            </a:r>
            <a:endParaRPr lang="es-ES" sz="4400" dirty="0">
              <a:latin typeface="Verdana" pitchFamily="34" charset="0"/>
            </a:endParaRPr>
          </a:p>
        </p:txBody>
      </p:sp>
      <p:sp>
        <p:nvSpPr>
          <p:cNvPr id="4" name="3 Rectángulo"/>
          <p:cNvSpPr/>
          <p:nvPr/>
        </p:nvSpPr>
        <p:spPr>
          <a:xfrm>
            <a:off x="1979712" y="1844824"/>
            <a:ext cx="6512686" cy="4093428"/>
          </a:xfrm>
          <a:prstGeom prst="rect">
            <a:avLst/>
          </a:prstGeom>
        </p:spPr>
        <p:txBody>
          <a:bodyPr wrap="square">
            <a:spAutoFit/>
          </a:bodyPr>
          <a:lstStyle/>
          <a:p>
            <a:pPr algn="just"/>
            <a:r>
              <a:rPr lang="es-ES" sz="2400" b="1" dirty="0" smtClean="0">
                <a:latin typeface="Verdana" pitchFamily="34" charset="0"/>
                <a:ea typeface="Verdana" pitchFamily="34" charset="0"/>
                <a:cs typeface="Verdana" pitchFamily="34" charset="0"/>
              </a:rPr>
              <a:t>La Inspección de Tránsito y Transporte, promoverá </a:t>
            </a:r>
            <a:r>
              <a:rPr lang="es-ES" sz="2400" b="1" dirty="0">
                <a:latin typeface="Verdana" pitchFamily="34" charset="0"/>
                <a:ea typeface="Verdana" pitchFamily="34" charset="0"/>
                <a:cs typeface="Verdana" pitchFamily="34" charset="0"/>
              </a:rPr>
              <a:t>en sus trabajadores una actitud de mejora hacia el medio ambiente, fortaleciendo actividades educativas que promocionen en los trabajadores una cultura preventiva, </a:t>
            </a:r>
            <a:r>
              <a:rPr lang="es-ES" sz="2400" b="1" dirty="0" smtClean="0">
                <a:latin typeface="Verdana" pitchFamily="34" charset="0"/>
                <a:ea typeface="Verdana" pitchFamily="34" charset="0"/>
                <a:cs typeface="Verdana" pitchFamily="34" charset="0"/>
              </a:rPr>
              <a:t>aprovechando </a:t>
            </a:r>
            <a:r>
              <a:rPr lang="es-ES" sz="2400" b="1" dirty="0">
                <a:latin typeface="Verdana" pitchFamily="34" charset="0"/>
                <a:ea typeface="Verdana" pitchFamily="34" charset="0"/>
                <a:cs typeface="Verdana" pitchFamily="34" charset="0"/>
              </a:rPr>
              <a:t>los recursos reciclables, </a:t>
            </a:r>
            <a:r>
              <a:rPr lang="es-ES" sz="2400" b="1" dirty="0" smtClean="0">
                <a:latin typeface="Verdana" pitchFamily="34" charset="0"/>
                <a:ea typeface="Verdana" pitchFamily="34" charset="0"/>
                <a:cs typeface="Verdana" pitchFamily="34" charset="0"/>
              </a:rPr>
              <a:t>e implementando </a:t>
            </a:r>
            <a:r>
              <a:rPr lang="es-ES" sz="2400" b="1" dirty="0">
                <a:latin typeface="Verdana" pitchFamily="34" charset="0"/>
                <a:ea typeface="Verdana" pitchFamily="34" charset="0"/>
                <a:cs typeface="Verdana" pitchFamily="34" charset="0"/>
              </a:rPr>
              <a:t>tecnologías </a:t>
            </a:r>
            <a:r>
              <a:rPr lang="es-ES" sz="2400" b="1" dirty="0" smtClean="0">
                <a:latin typeface="Verdana" pitchFamily="34" charset="0"/>
                <a:ea typeface="Verdana" pitchFamily="34" charset="0"/>
                <a:cs typeface="Verdana" pitchFamily="34" charset="0"/>
              </a:rPr>
              <a:t>limpias.</a:t>
            </a:r>
            <a:endParaRPr lang="es-CO" sz="2400" b="1" dirty="0">
              <a:latin typeface="Verdana" pitchFamily="34" charset="0"/>
              <a:ea typeface="Verdana" pitchFamily="34" charset="0"/>
              <a:cs typeface="Verdana" pitchFamily="34" charset="0"/>
            </a:endParaRPr>
          </a:p>
          <a:p>
            <a:pPr algn="just"/>
            <a:endParaRPr lang="es-CO"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176" y="2132856"/>
            <a:ext cx="1251398" cy="29523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Rectángulo"/>
          <p:cNvSpPr/>
          <p:nvPr/>
        </p:nvSpPr>
        <p:spPr>
          <a:xfrm>
            <a:off x="0" y="-26988"/>
            <a:ext cx="9144000" cy="33178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s-CO" b="1" dirty="0" smtClean="0">
                <a:solidFill>
                  <a:schemeClr val="bg1"/>
                </a:solidFill>
                <a:latin typeface="Arial" panose="020B0604020202020204" pitchFamily="34" charset="0"/>
                <a:cs typeface="Arial" panose="020B0604020202020204" pitchFamily="34" charset="0"/>
              </a:rPr>
              <a:t>INSPECCIÓN DE TRÁNSITO Y TRANSPORTE DE BARRANCABERMEJA</a:t>
            </a:r>
            <a:endParaRPr lang="es-CO" b="1" dirty="0">
              <a:solidFill>
                <a:schemeClr val="bg1"/>
              </a:solidFill>
              <a:latin typeface="Arial" panose="020B0604020202020204" pitchFamily="34" charset="0"/>
              <a:cs typeface="Arial" panose="020B0604020202020204" pitchFamily="34" charset="0"/>
            </a:endParaRPr>
          </a:p>
        </p:txBody>
      </p:sp>
      <p:pic>
        <p:nvPicPr>
          <p:cNvPr id="7" name="6 Image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26988"/>
            <a:ext cx="899592" cy="8200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09175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510573" y="494311"/>
            <a:ext cx="6981825" cy="1200329"/>
          </a:xfrm>
          <a:prstGeom prst="rect">
            <a:avLst/>
          </a:prstGeom>
          <a:noFill/>
          <a:ln w="9525">
            <a:noFill/>
            <a:miter lim="800000"/>
            <a:headEnd/>
            <a:tailEnd/>
          </a:ln>
          <a:effectLst/>
        </p:spPr>
        <p:txBody>
          <a:bodyPr wrap="square">
            <a:spAutoFit/>
          </a:bodyPr>
          <a:lstStyle/>
          <a:p>
            <a:pPr algn="ctr"/>
            <a:r>
              <a:rPr lang="es-ES" sz="3600" b="1" dirty="0">
                <a:solidFill>
                  <a:schemeClr val="accent3">
                    <a:lumMod val="50000"/>
                  </a:schemeClr>
                </a:solidFill>
                <a:latin typeface="Verdana" pitchFamily="34" charset="0"/>
                <a:ea typeface="Verdana" pitchFamily="34" charset="0"/>
                <a:cs typeface="Verdana" pitchFamily="34" charset="0"/>
              </a:rPr>
              <a:t>P</a:t>
            </a:r>
            <a:r>
              <a:rPr lang="es-ES" sz="3600" b="1" dirty="0" smtClean="0">
                <a:solidFill>
                  <a:schemeClr val="accent3">
                    <a:lumMod val="50000"/>
                  </a:schemeClr>
                </a:solidFill>
                <a:latin typeface="Verdana" pitchFamily="34" charset="0"/>
                <a:ea typeface="Verdana" pitchFamily="34" charset="0"/>
                <a:cs typeface="Verdana" pitchFamily="34" charset="0"/>
              </a:rPr>
              <a:t>rincipios de la Gestión </a:t>
            </a:r>
            <a:r>
              <a:rPr lang="es-ES" sz="3600" b="1" dirty="0">
                <a:solidFill>
                  <a:schemeClr val="accent3">
                    <a:lumMod val="50000"/>
                  </a:schemeClr>
                </a:solidFill>
                <a:latin typeface="Verdana" pitchFamily="34" charset="0"/>
                <a:ea typeface="Verdana" pitchFamily="34" charset="0"/>
                <a:cs typeface="Verdana" pitchFamily="34" charset="0"/>
              </a:rPr>
              <a:t>A</a:t>
            </a:r>
            <a:r>
              <a:rPr lang="es-ES" sz="3600" b="1" dirty="0" smtClean="0">
                <a:solidFill>
                  <a:schemeClr val="accent3">
                    <a:lumMod val="50000"/>
                  </a:schemeClr>
                </a:solidFill>
                <a:latin typeface="Verdana" pitchFamily="34" charset="0"/>
                <a:ea typeface="Verdana" pitchFamily="34" charset="0"/>
                <a:cs typeface="Verdana" pitchFamily="34" charset="0"/>
              </a:rPr>
              <a:t>mbiental</a:t>
            </a:r>
            <a:endParaRPr lang="es-ES" sz="3600" dirty="0">
              <a:solidFill>
                <a:schemeClr val="accent3">
                  <a:lumMod val="50000"/>
                </a:schemeClr>
              </a:solidFill>
              <a:latin typeface="Verdana" pitchFamily="34" charset="0"/>
              <a:ea typeface="Verdana" pitchFamily="34" charset="0"/>
              <a:cs typeface="Verdana" pitchFamily="34" charset="0"/>
            </a:endParaRPr>
          </a:p>
        </p:txBody>
      </p:sp>
      <p:sp>
        <p:nvSpPr>
          <p:cNvPr id="4" name="3 Rectángulo"/>
          <p:cNvSpPr/>
          <p:nvPr/>
        </p:nvSpPr>
        <p:spPr>
          <a:xfrm>
            <a:off x="1814497" y="1988839"/>
            <a:ext cx="6573927" cy="3046988"/>
          </a:xfrm>
          <a:prstGeom prst="rect">
            <a:avLst/>
          </a:prstGeom>
        </p:spPr>
        <p:txBody>
          <a:bodyPr wrap="square">
            <a:spAutoFit/>
          </a:bodyPr>
          <a:lstStyle/>
          <a:p>
            <a:pPr marL="742950" lvl="1" indent="-285750">
              <a:buFont typeface="Arial" panose="020B0604020202020204" pitchFamily="34" charset="0"/>
              <a:buChar char="•"/>
            </a:pPr>
            <a:r>
              <a:rPr lang="es-CO" sz="3200" b="1" dirty="0" smtClean="0">
                <a:latin typeface="Verdana" pitchFamily="34" charset="0"/>
                <a:ea typeface="Verdana" pitchFamily="34" charset="0"/>
                <a:cs typeface="Verdana" pitchFamily="34" charset="0"/>
              </a:rPr>
              <a:t>Gestión Integral </a:t>
            </a:r>
          </a:p>
          <a:p>
            <a:pPr marL="742950" lvl="1" indent="-285750">
              <a:buFont typeface="Arial" panose="020B0604020202020204" pitchFamily="34" charset="0"/>
              <a:buChar char="•"/>
            </a:pPr>
            <a:r>
              <a:rPr lang="es-CO" sz="3200" b="1" dirty="0" smtClean="0">
                <a:latin typeface="Verdana" pitchFamily="34" charset="0"/>
                <a:ea typeface="Verdana" pitchFamily="34" charset="0"/>
                <a:cs typeface="Verdana" pitchFamily="34" charset="0"/>
              </a:rPr>
              <a:t>Minimización </a:t>
            </a:r>
          </a:p>
          <a:p>
            <a:pPr marL="742950" lvl="1" indent="-285750">
              <a:buFont typeface="Arial" panose="020B0604020202020204" pitchFamily="34" charset="0"/>
              <a:buChar char="•"/>
            </a:pPr>
            <a:r>
              <a:rPr lang="es-CO" sz="3200" b="1" dirty="0" smtClean="0">
                <a:latin typeface="Verdana" pitchFamily="34" charset="0"/>
                <a:ea typeface="Verdana" pitchFamily="34" charset="0"/>
                <a:cs typeface="Verdana" pitchFamily="34" charset="0"/>
              </a:rPr>
              <a:t>Cultura de la No Basura </a:t>
            </a:r>
          </a:p>
          <a:p>
            <a:pPr marL="742950" lvl="1" indent="-285750">
              <a:buFont typeface="Arial" panose="020B0604020202020204" pitchFamily="34" charset="0"/>
              <a:buChar char="•"/>
            </a:pPr>
            <a:r>
              <a:rPr lang="es-CO" sz="3200" b="1" dirty="0" smtClean="0">
                <a:latin typeface="Verdana" pitchFamily="34" charset="0"/>
                <a:ea typeface="Verdana" pitchFamily="34" charset="0"/>
                <a:cs typeface="Verdana" pitchFamily="34" charset="0"/>
              </a:rPr>
              <a:t>Precaución </a:t>
            </a:r>
          </a:p>
          <a:p>
            <a:pPr marL="742950" lvl="1" indent="-285750">
              <a:buFont typeface="Arial" panose="020B0604020202020204" pitchFamily="34" charset="0"/>
              <a:buChar char="•"/>
            </a:pPr>
            <a:r>
              <a:rPr lang="es-CO" sz="3200" b="1" dirty="0" smtClean="0">
                <a:latin typeface="Verdana" pitchFamily="34" charset="0"/>
                <a:ea typeface="Verdana" pitchFamily="34" charset="0"/>
                <a:cs typeface="Verdana" pitchFamily="34" charset="0"/>
              </a:rPr>
              <a:t>Prevención </a:t>
            </a:r>
          </a:p>
          <a:p>
            <a:pPr lvl="1"/>
            <a:r>
              <a:rPr lang="es-CO" sz="3200" b="1" dirty="0" smtClean="0">
                <a:latin typeface="Verdana" pitchFamily="34" charset="0"/>
                <a:ea typeface="Verdana" pitchFamily="34" charset="0"/>
                <a:cs typeface="Verdana" pitchFamily="34" charset="0"/>
              </a:rPr>
              <a:t> </a:t>
            </a:r>
            <a:endParaRPr lang="es-CO" sz="3200" b="1" dirty="0">
              <a:latin typeface="Verdana" pitchFamily="34" charset="0"/>
              <a:ea typeface="Verdana" pitchFamily="34" charset="0"/>
              <a:cs typeface="Verdana" pitchFamily="34" charset="0"/>
            </a:endParaRPr>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610" t="11231" r="6226" b="31360"/>
          <a:stretch/>
        </p:blipFill>
        <p:spPr bwMode="auto">
          <a:xfrm>
            <a:off x="4788024" y="5229200"/>
            <a:ext cx="4065511" cy="15250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3" y="2196780"/>
            <a:ext cx="1944216" cy="32403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6 Rectángulo"/>
          <p:cNvSpPr/>
          <p:nvPr/>
        </p:nvSpPr>
        <p:spPr>
          <a:xfrm>
            <a:off x="0" y="-26988"/>
            <a:ext cx="9144000" cy="33178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s-CO" b="1" dirty="0" smtClean="0">
                <a:solidFill>
                  <a:schemeClr val="bg1"/>
                </a:solidFill>
                <a:latin typeface="Arial" panose="020B0604020202020204" pitchFamily="34" charset="0"/>
                <a:cs typeface="Arial" panose="020B0604020202020204" pitchFamily="34" charset="0"/>
              </a:rPr>
              <a:t>INSPECCIÓN DE TRÁNSITO Y TRANSPORTE DE BARRANCABERMEJA</a:t>
            </a:r>
            <a:endParaRPr lang="es-CO" b="1" dirty="0">
              <a:solidFill>
                <a:schemeClr val="bg1"/>
              </a:solidFill>
              <a:latin typeface="Arial" panose="020B0604020202020204" pitchFamily="34" charset="0"/>
              <a:cs typeface="Arial" panose="020B0604020202020204" pitchFamily="34" charset="0"/>
            </a:endParaRPr>
          </a:p>
        </p:txBody>
      </p:sp>
      <p:pic>
        <p:nvPicPr>
          <p:cNvPr id="8" name="6 Image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 y="-26988"/>
            <a:ext cx="899592" cy="8200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54953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solidFill>
                  <a:schemeClr val="tx2">
                    <a:lumMod val="60000"/>
                    <a:lumOff val="40000"/>
                  </a:schemeClr>
                </a:solidFill>
                <a:latin typeface="Verdana" pitchFamily="34" charset="0"/>
                <a:ea typeface="Verdana" pitchFamily="34" charset="0"/>
                <a:cs typeface="Verdana" pitchFamily="34" charset="0"/>
              </a:rPr>
              <a:t>Políticas por Proceso</a:t>
            </a:r>
            <a:endParaRPr lang="es-CO" b="1" dirty="0">
              <a:solidFill>
                <a:schemeClr val="tx2">
                  <a:lumMod val="60000"/>
                  <a:lumOff val="40000"/>
                </a:schemeClr>
              </a:solidFill>
              <a:latin typeface="Verdana" pitchFamily="34" charset="0"/>
              <a:ea typeface="Verdana" pitchFamily="34" charset="0"/>
              <a:cs typeface="Verdana" pitchFamily="34" charset="0"/>
            </a:endParaRPr>
          </a:p>
        </p:txBody>
      </p:sp>
      <p:sp>
        <p:nvSpPr>
          <p:cNvPr id="3" name="2 Marcador de contenido"/>
          <p:cNvSpPr>
            <a:spLocks noGrp="1"/>
          </p:cNvSpPr>
          <p:nvPr>
            <p:ph idx="1"/>
          </p:nvPr>
        </p:nvSpPr>
        <p:spPr>
          <a:xfrm>
            <a:off x="459158" y="1988840"/>
            <a:ext cx="8229600" cy="4525963"/>
          </a:xfrm>
        </p:spPr>
        <p:txBody>
          <a:bodyPr/>
          <a:lstStyle/>
          <a:p>
            <a:pPr marL="0" indent="0" algn="just">
              <a:buNone/>
            </a:pPr>
            <a:r>
              <a:rPr lang="es-CO" b="1" dirty="0" smtClean="0">
                <a:latin typeface="Verdana" pitchFamily="34" charset="0"/>
                <a:ea typeface="Verdana" pitchFamily="34" charset="0"/>
                <a:cs typeface="Verdana" pitchFamily="34" charset="0"/>
              </a:rPr>
              <a:t>Se decide no implementar, ya que el requisito de políticas de operación,  cumple con los lineamientos generales establecidas en los procedimientos.</a:t>
            </a:r>
            <a:endParaRPr lang="es-CO" b="1" dirty="0">
              <a:latin typeface="Verdana" pitchFamily="34" charset="0"/>
              <a:ea typeface="Verdana" pitchFamily="34" charset="0"/>
              <a:cs typeface="Verdana" pitchFamily="34" charset="0"/>
            </a:endParaRPr>
          </a:p>
        </p:txBody>
      </p:sp>
      <p:sp>
        <p:nvSpPr>
          <p:cNvPr id="4" name="3 Rectángulo"/>
          <p:cNvSpPr/>
          <p:nvPr/>
        </p:nvSpPr>
        <p:spPr>
          <a:xfrm>
            <a:off x="0" y="-26988"/>
            <a:ext cx="9144000" cy="33178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s-CO" b="1" dirty="0" smtClean="0">
                <a:solidFill>
                  <a:schemeClr val="bg1"/>
                </a:solidFill>
                <a:latin typeface="Arial" panose="020B0604020202020204" pitchFamily="34" charset="0"/>
                <a:cs typeface="Arial" panose="020B0604020202020204" pitchFamily="34" charset="0"/>
              </a:rPr>
              <a:t>INSPECCIÓN DE TRÁNSITO Y TRANSPORTE DE BARRANCABERMEJA</a:t>
            </a:r>
            <a:endParaRPr lang="es-CO" b="1" dirty="0">
              <a:solidFill>
                <a:schemeClr val="bg1"/>
              </a:solidFill>
              <a:latin typeface="Arial" panose="020B0604020202020204" pitchFamily="34" charset="0"/>
              <a:cs typeface="Arial" panose="020B0604020202020204" pitchFamily="34" charset="0"/>
            </a:endParaRPr>
          </a:p>
        </p:txBody>
      </p:sp>
      <p:pic>
        <p:nvPicPr>
          <p:cNvPr id="5" name="4 Imag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26988"/>
            <a:ext cx="899592" cy="8200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8440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73717" y="1052736"/>
            <a:ext cx="8229600" cy="1143000"/>
          </a:xfrm>
        </p:spPr>
        <p:txBody>
          <a:bodyPr/>
          <a:lstStyle/>
          <a:p>
            <a:r>
              <a:rPr lang="es-CO" sz="4000" b="1" dirty="0">
                <a:solidFill>
                  <a:schemeClr val="tx2"/>
                </a:solidFill>
                <a:latin typeface="Verdana" pitchFamily="34" charset="0"/>
                <a:ea typeface="Verdana" pitchFamily="34" charset="0"/>
                <a:cs typeface="Verdana" pitchFamily="34" charset="0"/>
              </a:rPr>
              <a:t>Definición del termino Política según el Manual Técnico MECI 2014:</a:t>
            </a:r>
            <a:endParaRPr lang="es-CO" sz="4000" dirty="0">
              <a:solidFill>
                <a:schemeClr val="tx2"/>
              </a:solidFill>
            </a:endParaRPr>
          </a:p>
        </p:txBody>
      </p:sp>
      <p:sp>
        <p:nvSpPr>
          <p:cNvPr id="3" name="2 Marcador de contenido"/>
          <p:cNvSpPr>
            <a:spLocks noGrp="1"/>
          </p:cNvSpPr>
          <p:nvPr>
            <p:ph idx="1"/>
          </p:nvPr>
        </p:nvSpPr>
        <p:spPr>
          <a:xfrm>
            <a:off x="539552" y="2852936"/>
            <a:ext cx="8229600" cy="3052936"/>
          </a:xfrm>
        </p:spPr>
        <p:txBody>
          <a:bodyPr/>
          <a:lstStyle/>
          <a:p>
            <a:pPr marL="0" indent="0" algn="just">
              <a:buNone/>
            </a:pPr>
            <a:r>
              <a:rPr lang="es-CO" b="1" dirty="0">
                <a:latin typeface="Verdana" pitchFamily="34" charset="0"/>
                <a:ea typeface="Verdana" pitchFamily="34" charset="0"/>
                <a:cs typeface="Verdana" pitchFamily="34" charset="0"/>
              </a:rPr>
              <a:t>Directriz emitida por la Dirección, sobre lo que hay que hacer para efectuar el control. Constituye la base  de los procedimientos que se requieren para la implantación del </a:t>
            </a:r>
            <a:r>
              <a:rPr lang="es-CO" b="1" dirty="0" smtClean="0">
                <a:latin typeface="Verdana" pitchFamily="34" charset="0"/>
                <a:ea typeface="Verdana" pitchFamily="34" charset="0"/>
                <a:cs typeface="Verdana" pitchFamily="34" charset="0"/>
              </a:rPr>
              <a:t>control.</a:t>
            </a:r>
            <a:endParaRPr lang="es-CO" b="1" dirty="0">
              <a:latin typeface="Verdana" pitchFamily="34" charset="0"/>
              <a:ea typeface="Verdana" pitchFamily="34" charset="0"/>
              <a:cs typeface="Verdana" pitchFamily="34" charset="0"/>
            </a:endParaRPr>
          </a:p>
          <a:p>
            <a:endParaRPr lang="es-CO" dirty="0"/>
          </a:p>
        </p:txBody>
      </p:sp>
      <p:sp>
        <p:nvSpPr>
          <p:cNvPr id="4" name="3 Rectángulo"/>
          <p:cNvSpPr/>
          <p:nvPr/>
        </p:nvSpPr>
        <p:spPr>
          <a:xfrm>
            <a:off x="0" y="-26988"/>
            <a:ext cx="9144000" cy="33178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s-CO" b="1" dirty="0" smtClean="0">
                <a:solidFill>
                  <a:schemeClr val="bg1"/>
                </a:solidFill>
                <a:latin typeface="Arial" panose="020B0604020202020204" pitchFamily="34" charset="0"/>
                <a:cs typeface="Arial" panose="020B0604020202020204" pitchFamily="34" charset="0"/>
              </a:rPr>
              <a:t>INSPECCIÓN DE TRÁNSITO Y TRANSPORTE DE BARRANCABERMEJA</a:t>
            </a:r>
            <a:endParaRPr lang="es-CO" b="1" dirty="0">
              <a:solidFill>
                <a:schemeClr val="bg1"/>
              </a:solidFill>
              <a:latin typeface="Arial" panose="020B0604020202020204" pitchFamily="34" charset="0"/>
              <a:cs typeface="Arial" panose="020B0604020202020204" pitchFamily="34" charset="0"/>
            </a:endParaRPr>
          </a:p>
        </p:txBody>
      </p:sp>
      <p:pic>
        <p:nvPicPr>
          <p:cNvPr id="5" name="4 Imag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26988"/>
            <a:ext cx="899592" cy="8200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73450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92032"/>
            <a:ext cx="8229600" cy="597712"/>
          </a:xfrm>
        </p:spPr>
        <p:txBody>
          <a:bodyPr/>
          <a:lstStyle/>
          <a:p>
            <a:r>
              <a:rPr lang="es-CO" b="1" dirty="0" smtClean="0">
                <a:solidFill>
                  <a:schemeClr val="tx2">
                    <a:lumMod val="60000"/>
                    <a:lumOff val="40000"/>
                  </a:schemeClr>
                </a:solidFill>
                <a:latin typeface="Verdana" pitchFamily="34" charset="0"/>
                <a:ea typeface="Verdana" pitchFamily="34" charset="0"/>
                <a:cs typeface="Verdana" pitchFamily="34" charset="0"/>
              </a:rPr>
              <a:t>Recomendaciones:</a:t>
            </a:r>
            <a:endParaRPr lang="es-CO" b="1" dirty="0">
              <a:solidFill>
                <a:schemeClr val="tx2">
                  <a:lumMod val="60000"/>
                  <a:lumOff val="40000"/>
                </a:schemeClr>
              </a:solidFill>
              <a:latin typeface="Verdana" pitchFamily="34" charset="0"/>
              <a:ea typeface="Verdana" pitchFamily="34" charset="0"/>
              <a:cs typeface="Verdana" pitchFamily="34" charset="0"/>
            </a:endParaRPr>
          </a:p>
        </p:txBody>
      </p:sp>
      <p:sp>
        <p:nvSpPr>
          <p:cNvPr id="3" name="2 Marcador de contenido"/>
          <p:cNvSpPr>
            <a:spLocks noGrp="1"/>
          </p:cNvSpPr>
          <p:nvPr>
            <p:ph idx="1"/>
          </p:nvPr>
        </p:nvSpPr>
        <p:spPr>
          <a:xfrm>
            <a:off x="251520" y="1052736"/>
            <a:ext cx="8640960" cy="5400600"/>
          </a:xfrm>
        </p:spPr>
        <p:txBody>
          <a:bodyPr/>
          <a:lstStyle/>
          <a:p>
            <a:pPr marL="0" lvl="0" indent="0" algn="just">
              <a:buNone/>
            </a:pPr>
            <a:r>
              <a:rPr lang="es-CO" sz="1800" b="1" dirty="0" smtClean="0">
                <a:solidFill>
                  <a:schemeClr val="accent1"/>
                </a:solidFill>
                <a:latin typeface="Verdana" pitchFamily="34" charset="0"/>
                <a:ea typeface="Verdana" pitchFamily="34" charset="0"/>
                <a:cs typeface="Verdana" pitchFamily="34" charset="0"/>
              </a:rPr>
              <a:t>Se </a:t>
            </a:r>
            <a:r>
              <a:rPr lang="es-CO" sz="1800" b="1" dirty="0">
                <a:solidFill>
                  <a:schemeClr val="accent1"/>
                </a:solidFill>
                <a:latin typeface="Verdana" pitchFamily="34" charset="0"/>
                <a:ea typeface="Verdana" pitchFamily="34" charset="0"/>
                <a:cs typeface="Verdana" pitchFamily="34" charset="0"/>
              </a:rPr>
              <a:t>cumpla con la estructura mínima de una Política</a:t>
            </a:r>
            <a:r>
              <a:rPr lang="es-CO" sz="1800" b="1" dirty="0">
                <a:solidFill>
                  <a:schemeClr val="accent3">
                    <a:lumMod val="75000"/>
                  </a:schemeClr>
                </a:solidFill>
                <a:latin typeface="Verdana" pitchFamily="34" charset="0"/>
                <a:ea typeface="Verdana" pitchFamily="34" charset="0"/>
                <a:cs typeface="Verdana" pitchFamily="34" charset="0"/>
              </a:rPr>
              <a:t>.</a:t>
            </a:r>
          </a:p>
          <a:p>
            <a:pPr marL="0" lvl="0" indent="0" algn="just">
              <a:buNone/>
            </a:pPr>
            <a:r>
              <a:rPr lang="es-CO" sz="1800" b="1" dirty="0">
                <a:latin typeface="Verdana" pitchFamily="34" charset="0"/>
                <a:ea typeface="Verdana" pitchFamily="34" charset="0"/>
                <a:cs typeface="Verdana" pitchFamily="34" charset="0"/>
              </a:rPr>
              <a:t>Se revisen las existentes, se establezcan las líneas de Política y se determine el (los) indicador de medición, que permita verificar su cumplimiento (Calidad, Talento Humano, Comunicación, Atención al Usuario, Trámites, Seguridad Vial y transporte público).</a:t>
            </a:r>
          </a:p>
          <a:p>
            <a:pPr marL="0" lvl="0" indent="0" algn="just">
              <a:buNone/>
            </a:pPr>
            <a:r>
              <a:rPr lang="es-CO" sz="1800" b="1" dirty="0">
                <a:solidFill>
                  <a:schemeClr val="accent1"/>
                </a:solidFill>
                <a:latin typeface="Verdana" pitchFamily="34" charset="0"/>
                <a:ea typeface="Verdana" pitchFamily="34" charset="0"/>
                <a:cs typeface="Verdana" pitchFamily="34" charset="0"/>
              </a:rPr>
              <a:t>Se elaboren las políticas que faltan y que por norma son Obligatorias (Política de la seguridad y salud en el trabajo, se anexa propuesta, Política Ambiental, Política para la Gestión del Riesgo, Política de Información, Políticas de Austeridad en el gasto).</a:t>
            </a:r>
          </a:p>
          <a:p>
            <a:pPr marL="0" lvl="0" indent="0" algn="just">
              <a:buNone/>
            </a:pPr>
            <a:r>
              <a:rPr lang="es-CO" sz="1800" b="1" dirty="0">
                <a:latin typeface="Verdana" pitchFamily="34" charset="0"/>
                <a:ea typeface="Verdana" pitchFamily="34" charset="0"/>
                <a:cs typeface="Verdana" pitchFamily="34" charset="0"/>
              </a:rPr>
              <a:t>Se elaboren todas las políticas por procesos pendientes: Direccionamiento Estratégico, Planeación, Calidad y Mejora Continua, gestion administrativa, Jurídica y Contratación, Compras y Almacén, Financiera y Contabilidad, Sistemas de Información y Tecnología.</a:t>
            </a:r>
          </a:p>
          <a:p>
            <a:pPr marL="0" lvl="0" indent="0" algn="just">
              <a:buNone/>
            </a:pPr>
            <a:r>
              <a:rPr lang="es-CO" sz="1800" b="1" dirty="0">
                <a:solidFill>
                  <a:schemeClr val="accent1"/>
                </a:solidFill>
                <a:latin typeface="Verdana" pitchFamily="34" charset="0"/>
                <a:ea typeface="Verdana" pitchFamily="34" charset="0"/>
                <a:cs typeface="Verdana" pitchFamily="34" charset="0"/>
              </a:rPr>
              <a:t>Se generen todas las políticas que la organización considere necesarias para establecer lineamientos organizacionales.</a:t>
            </a:r>
          </a:p>
          <a:p>
            <a:pPr algn="just"/>
            <a:endParaRPr lang="es-CO" dirty="0">
              <a:solidFill>
                <a:schemeClr val="accent1"/>
              </a:solidFill>
            </a:endParaRPr>
          </a:p>
        </p:txBody>
      </p:sp>
      <p:sp>
        <p:nvSpPr>
          <p:cNvPr id="4" name="3 Rectángulo"/>
          <p:cNvSpPr/>
          <p:nvPr/>
        </p:nvSpPr>
        <p:spPr>
          <a:xfrm>
            <a:off x="0" y="-26988"/>
            <a:ext cx="9144000" cy="33178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s-CO" b="1" dirty="0" smtClean="0">
                <a:solidFill>
                  <a:schemeClr val="bg1"/>
                </a:solidFill>
                <a:latin typeface="Arial" panose="020B0604020202020204" pitchFamily="34" charset="0"/>
                <a:cs typeface="Arial" panose="020B0604020202020204" pitchFamily="34" charset="0"/>
              </a:rPr>
              <a:t>INSPECCIÓN DE TRÁNSITO Y TRANSPORTE DE BARRANCABERMEJA</a:t>
            </a:r>
            <a:endParaRPr lang="es-CO" b="1" dirty="0">
              <a:solidFill>
                <a:schemeClr val="bg1"/>
              </a:solidFill>
              <a:latin typeface="Arial" panose="020B0604020202020204" pitchFamily="34" charset="0"/>
              <a:cs typeface="Arial" panose="020B0604020202020204" pitchFamily="34" charset="0"/>
            </a:endParaRPr>
          </a:p>
        </p:txBody>
      </p:sp>
      <p:pic>
        <p:nvPicPr>
          <p:cNvPr id="5" name="4 Imag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26988"/>
            <a:ext cx="899592" cy="8200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5478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548680"/>
            <a:ext cx="8229600" cy="1143000"/>
          </a:xfrm>
        </p:spPr>
        <p:txBody>
          <a:bodyPr/>
          <a:lstStyle/>
          <a:p>
            <a:r>
              <a:rPr lang="es-CO" b="1" dirty="0" smtClean="0">
                <a:solidFill>
                  <a:schemeClr val="tx2"/>
                </a:solidFill>
                <a:latin typeface="Verdana" pitchFamily="34" charset="0"/>
                <a:ea typeface="Verdana" pitchFamily="34" charset="0"/>
                <a:cs typeface="Verdana" pitchFamily="34" charset="0"/>
              </a:rPr>
              <a:t>Políticas Generales de Operación</a:t>
            </a:r>
            <a:endParaRPr lang="es-CO" b="1" dirty="0">
              <a:solidFill>
                <a:schemeClr val="tx2"/>
              </a:solidFill>
              <a:latin typeface="Verdana" pitchFamily="34" charset="0"/>
              <a:ea typeface="Verdana" pitchFamily="34" charset="0"/>
              <a:cs typeface="Verdana" pitchFamily="34" charset="0"/>
            </a:endParaRPr>
          </a:p>
        </p:txBody>
      </p:sp>
      <p:sp>
        <p:nvSpPr>
          <p:cNvPr id="6" name="Rectangle 2"/>
          <p:cNvSpPr>
            <a:spLocks noChangeArrowheads="1"/>
          </p:cNvSpPr>
          <p:nvPr/>
        </p:nvSpPr>
        <p:spPr bwMode="auto">
          <a:xfrm>
            <a:off x="395536" y="1772816"/>
            <a:ext cx="8352928"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buClr>
                <a:schemeClr val="tx1"/>
              </a:buClr>
              <a:buSzPct val="75000"/>
              <a:buFont typeface="Wingdings" pitchFamily="2" charset="2"/>
              <a:buNone/>
            </a:pPr>
            <a:r>
              <a:rPr lang="es-ES" sz="1400" dirty="0">
                <a:solidFill>
                  <a:srgbClr val="333333"/>
                </a:solidFill>
              </a:rPr>
              <a:t>      </a:t>
            </a:r>
          </a:p>
          <a:p>
            <a:pPr algn="just">
              <a:spcBef>
                <a:spcPct val="20000"/>
              </a:spcBef>
              <a:buClr>
                <a:schemeClr val="tx1"/>
              </a:buClr>
              <a:buSzPct val="75000"/>
              <a:buFont typeface="Wingdings" pitchFamily="2" charset="2"/>
              <a:buNone/>
            </a:pPr>
            <a:r>
              <a:rPr lang="en-US" sz="2800" b="1" dirty="0" smtClean="0">
                <a:solidFill>
                  <a:srgbClr val="333333"/>
                </a:solidFill>
                <a:latin typeface="Verdana" pitchFamily="34" charset="0"/>
                <a:ea typeface="Verdana" pitchFamily="34" charset="0"/>
                <a:cs typeface="Verdana" pitchFamily="34" charset="0"/>
              </a:rPr>
              <a:t>Elemento </a:t>
            </a:r>
            <a:r>
              <a:rPr lang="en-US" sz="2800" b="1" dirty="0">
                <a:solidFill>
                  <a:srgbClr val="333333"/>
                </a:solidFill>
                <a:latin typeface="Verdana" pitchFamily="34" charset="0"/>
                <a:ea typeface="Verdana" pitchFamily="34" charset="0"/>
                <a:cs typeface="Verdana" pitchFamily="34" charset="0"/>
              </a:rPr>
              <a:t>de Control, que establece las guías de acción para la implementación de las estrategias de ejecución de la entidad pública; define los límites y parámetros necesarios para ejecutar los procesos y actividades en cumplimiento de la función, los planes, los programas, proyectos y Políticas de administración del riesgo previamente definidos por la entidad.</a:t>
            </a:r>
          </a:p>
        </p:txBody>
      </p:sp>
      <p:sp>
        <p:nvSpPr>
          <p:cNvPr id="7" name="6 Rectángulo"/>
          <p:cNvSpPr/>
          <p:nvPr/>
        </p:nvSpPr>
        <p:spPr>
          <a:xfrm>
            <a:off x="0" y="-26988"/>
            <a:ext cx="9144000" cy="33178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s-CO" b="1" dirty="0" smtClean="0">
                <a:solidFill>
                  <a:schemeClr val="bg1"/>
                </a:solidFill>
                <a:latin typeface="Arial" panose="020B0604020202020204" pitchFamily="34" charset="0"/>
                <a:cs typeface="Arial" panose="020B0604020202020204" pitchFamily="34" charset="0"/>
              </a:rPr>
              <a:t>INSPECCIÓN DE TRÁNSITO Y TRANSPORTE DE BARRANCABERMEJA</a:t>
            </a:r>
            <a:endParaRPr lang="es-CO" b="1" dirty="0">
              <a:solidFill>
                <a:schemeClr val="bg1"/>
              </a:solidFill>
              <a:latin typeface="Arial" panose="020B0604020202020204" pitchFamily="34" charset="0"/>
              <a:cs typeface="Arial" panose="020B0604020202020204" pitchFamily="34" charset="0"/>
            </a:endParaRPr>
          </a:p>
        </p:txBody>
      </p:sp>
      <p:pic>
        <p:nvPicPr>
          <p:cNvPr id="8" name="6 Imag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26988"/>
            <a:ext cx="899592" cy="8200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0267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5192" y="924528"/>
            <a:ext cx="8229600" cy="5184576"/>
          </a:xfrm>
        </p:spPr>
        <p:txBody>
          <a:bodyPr/>
          <a:lstStyle/>
          <a:p>
            <a:pPr algn="just"/>
            <a:r>
              <a:rPr lang="en-US" sz="3600" b="1" dirty="0">
                <a:solidFill>
                  <a:srgbClr val="333333"/>
                </a:solidFill>
                <a:latin typeface="Verdana" pitchFamily="34" charset="0"/>
                <a:ea typeface="Verdana" pitchFamily="34" charset="0"/>
                <a:cs typeface="Verdana" pitchFamily="34" charset="0"/>
              </a:rPr>
              <a:t>Éstas, se constituyen en guías de acción de carácter Operativo, de aplicación cotidiana. Brindan seguridad y confianza a quien debe responder por la ejecución de procedimientos y actividades muy específicas.</a:t>
            </a:r>
            <a:endParaRPr lang="es-CO" sz="3600" b="1" dirty="0">
              <a:solidFill>
                <a:srgbClr val="333333"/>
              </a:solidFill>
              <a:latin typeface="Verdana" pitchFamily="34" charset="0"/>
              <a:ea typeface="Verdana" pitchFamily="34" charset="0"/>
              <a:cs typeface="Verdana" pitchFamily="34" charset="0"/>
            </a:endParaRPr>
          </a:p>
        </p:txBody>
      </p:sp>
      <p:sp>
        <p:nvSpPr>
          <p:cNvPr id="6" name="Rectangle 2"/>
          <p:cNvSpPr>
            <a:spLocks noChangeArrowheads="1"/>
          </p:cNvSpPr>
          <p:nvPr/>
        </p:nvSpPr>
        <p:spPr bwMode="auto">
          <a:xfrm>
            <a:off x="323528" y="1628800"/>
            <a:ext cx="8352928" cy="5111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buClr>
                <a:schemeClr val="tx1"/>
              </a:buClr>
              <a:buSzPct val="75000"/>
              <a:buFont typeface="Wingdings" pitchFamily="2" charset="2"/>
              <a:buNone/>
            </a:pPr>
            <a:r>
              <a:rPr lang="es-ES" sz="1400" dirty="0">
                <a:solidFill>
                  <a:srgbClr val="333333"/>
                </a:solidFill>
              </a:rPr>
              <a:t>      </a:t>
            </a:r>
          </a:p>
          <a:p>
            <a:pPr algn="ctr">
              <a:spcBef>
                <a:spcPct val="20000"/>
              </a:spcBef>
              <a:buClr>
                <a:schemeClr val="tx1"/>
              </a:buClr>
              <a:buSzPct val="75000"/>
              <a:buFont typeface="Wingdings" pitchFamily="2" charset="2"/>
              <a:buNone/>
            </a:pPr>
            <a:endParaRPr lang="es-ES" sz="1400" dirty="0">
              <a:solidFill>
                <a:srgbClr val="333333"/>
              </a:solidFill>
            </a:endParaRPr>
          </a:p>
        </p:txBody>
      </p:sp>
      <p:sp>
        <p:nvSpPr>
          <p:cNvPr id="7" name="6 Rectángulo"/>
          <p:cNvSpPr/>
          <p:nvPr/>
        </p:nvSpPr>
        <p:spPr>
          <a:xfrm>
            <a:off x="0" y="-26988"/>
            <a:ext cx="9144000" cy="33178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s-CO" b="1" dirty="0" smtClean="0">
                <a:solidFill>
                  <a:schemeClr val="bg1"/>
                </a:solidFill>
                <a:latin typeface="Arial" panose="020B0604020202020204" pitchFamily="34" charset="0"/>
                <a:cs typeface="Arial" panose="020B0604020202020204" pitchFamily="34" charset="0"/>
              </a:rPr>
              <a:t>INSPECCIÓN DE TRÁNSITO Y TRANSPORTE DE BARRANCABERMEJA</a:t>
            </a:r>
            <a:endParaRPr lang="es-CO" b="1" dirty="0">
              <a:solidFill>
                <a:schemeClr val="bg1"/>
              </a:solidFill>
              <a:latin typeface="Arial" panose="020B0604020202020204" pitchFamily="34" charset="0"/>
              <a:cs typeface="Arial" panose="020B0604020202020204" pitchFamily="34" charset="0"/>
            </a:endParaRPr>
          </a:p>
        </p:txBody>
      </p:sp>
      <p:pic>
        <p:nvPicPr>
          <p:cNvPr id="8" name="6 Imag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26988"/>
            <a:ext cx="899592" cy="8200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7985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5192" y="924528"/>
            <a:ext cx="8229600" cy="5384792"/>
          </a:xfrm>
        </p:spPr>
        <p:txBody>
          <a:bodyPr/>
          <a:lstStyle/>
          <a:p>
            <a:pPr algn="just"/>
            <a:r>
              <a:rPr lang="en-US" sz="3600" b="1" dirty="0" smtClean="0">
                <a:solidFill>
                  <a:srgbClr val="333333"/>
                </a:solidFill>
                <a:latin typeface="Verdana" pitchFamily="34" charset="0"/>
                <a:ea typeface="Verdana" pitchFamily="34" charset="0"/>
                <a:cs typeface="Verdana" pitchFamily="34" charset="0"/>
              </a:rPr>
              <a:t>Le corresponde a la alta dirección, disponer Políticas de Operación y Comunicación que garanticen el funcionamiento y fortalecimiento continuo del MECI, asi como de un seguimiento periódico que garantice su compromiso con el sistema de Control Interno Institucional. </a:t>
            </a:r>
            <a:r>
              <a:rPr lang="en-US" sz="1600" b="1" i="1" dirty="0" smtClean="0">
                <a:solidFill>
                  <a:srgbClr val="333333"/>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Fuente: MANUAL TÉCNICO MECI 2014</a:t>
            </a:r>
            <a:endParaRPr lang="es-CO" sz="1600" b="1" i="1" dirty="0">
              <a:solidFill>
                <a:srgbClr val="333333"/>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6" name="Rectangle 2"/>
          <p:cNvSpPr>
            <a:spLocks noChangeArrowheads="1"/>
          </p:cNvSpPr>
          <p:nvPr/>
        </p:nvSpPr>
        <p:spPr bwMode="auto">
          <a:xfrm>
            <a:off x="323528" y="1628800"/>
            <a:ext cx="8352928" cy="5111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buClr>
                <a:schemeClr val="tx1"/>
              </a:buClr>
              <a:buSzPct val="75000"/>
              <a:buFont typeface="Wingdings" pitchFamily="2" charset="2"/>
              <a:buNone/>
            </a:pPr>
            <a:r>
              <a:rPr lang="es-ES" sz="1400" dirty="0">
                <a:solidFill>
                  <a:srgbClr val="333333"/>
                </a:solidFill>
              </a:rPr>
              <a:t>      </a:t>
            </a:r>
          </a:p>
          <a:p>
            <a:pPr algn="ctr">
              <a:spcBef>
                <a:spcPct val="20000"/>
              </a:spcBef>
              <a:buClr>
                <a:schemeClr val="tx1"/>
              </a:buClr>
              <a:buSzPct val="75000"/>
              <a:buFont typeface="Wingdings" pitchFamily="2" charset="2"/>
              <a:buNone/>
            </a:pPr>
            <a:endParaRPr lang="es-ES" sz="1400" dirty="0">
              <a:solidFill>
                <a:srgbClr val="333333"/>
              </a:solidFill>
            </a:endParaRPr>
          </a:p>
        </p:txBody>
      </p:sp>
      <p:sp>
        <p:nvSpPr>
          <p:cNvPr id="7" name="6 Rectángulo"/>
          <p:cNvSpPr/>
          <p:nvPr/>
        </p:nvSpPr>
        <p:spPr>
          <a:xfrm>
            <a:off x="0" y="-26988"/>
            <a:ext cx="9144000" cy="33178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s-CO" b="1" dirty="0" smtClean="0">
                <a:solidFill>
                  <a:schemeClr val="bg1"/>
                </a:solidFill>
                <a:latin typeface="Arial" panose="020B0604020202020204" pitchFamily="34" charset="0"/>
                <a:cs typeface="Arial" panose="020B0604020202020204" pitchFamily="34" charset="0"/>
              </a:rPr>
              <a:t>INSPECCIÓN DE TRÁNSITO Y TRANSPORTE DE BARRANCABERMEJA</a:t>
            </a:r>
            <a:endParaRPr lang="es-CO" b="1" dirty="0">
              <a:solidFill>
                <a:schemeClr val="bg1"/>
              </a:solidFill>
              <a:latin typeface="Arial" panose="020B0604020202020204" pitchFamily="34" charset="0"/>
              <a:cs typeface="Arial" panose="020B0604020202020204" pitchFamily="34" charset="0"/>
            </a:endParaRPr>
          </a:p>
        </p:txBody>
      </p:sp>
      <p:pic>
        <p:nvPicPr>
          <p:cNvPr id="8" name="6 Imag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26988"/>
            <a:ext cx="899592" cy="8200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2832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5192" y="924528"/>
            <a:ext cx="8229600" cy="5184576"/>
          </a:xfrm>
        </p:spPr>
        <p:txBody>
          <a:bodyPr/>
          <a:lstStyle/>
          <a:p>
            <a:pPr algn="just"/>
            <a:r>
              <a:rPr lang="en-US" sz="3600" b="1" dirty="0" smtClean="0">
                <a:solidFill>
                  <a:srgbClr val="333333"/>
                </a:solidFill>
                <a:latin typeface="Verdana" pitchFamily="34" charset="0"/>
                <a:ea typeface="Verdana" pitchFamily="34" charset="0"/>
                <a:cs typeface="Verdana" pitchFamily="34" charset="0"/>
              </a:rPr>
              <a:t>Las Políticas de Operación, hacen parte de uno de los 13 elementos del MECI </a:t>
            </a:r>
            <a:r>
              <a:rPr lang="en-US" sz="3600" b="1" dirty="0">
                <a:solidFill>
                  <a:srgbClr val="0070C0"/>
                </a:solidFill>
                <a:latin typeface="Verdana" pitchFamily="34" charset="0"/>
                <a:ea typeface="Verdana" pitchFamily="34" charset="0"/>
                <a:cs typeface="Verdana" pitchFamily="34" charset="0"/>
              </a:rPr>
              <a:t>Políticas</a:t>
            </a:r>
            <a:r>
              <a:rPr lang="en-US" sz="3600" b="1" dirty="0">
                <a:solidFill>
                  <a:srgbClr val="333333"/>
                </a:solidFill>
                <a:latin typeface="Verdana" pitchFamily="34" charset="0"/>
                <a:ea typeface="Verdana" pitchFamily="34" charset="0"/>
                <a:cs typeface="Verdana" pitchFamily="34" charset="0"/>
              </a:rPr>
              <a:t> </a:t>
            </a:r>
            <a:r>
              <a:rPr lang="en-US" sz="3600" b="1" dirty="0" smtClean="0">
                <a:solidFill>
                  <a:srgbClr val="0070C0"/>
                </a:solidFill>
                <a:latin typeface="Verdana" pitchFamily="34" charset="0"/>
                <a:ea typeface="Verdana" pitchFamily="34" charset="0"/>
                <a:cs typeface="Verdana" pitchFamily="34" charset="0"/>
              </a:rPr>
              <a:t>Operacionales, </a:t>
            </a:r>
            <a:r>
              <a:rPr lang="en-US" sz="3600" b="1" dirty="0" smtClean="0">
                <a:solidFill>
                  <a:srgbClr val="333333"/>
                </a:solidFill>
                <a:latin typeface="Verdana" pitchFamily="34" charset="0"/>
                <a:ea typeface="Verdana" pitchFamily="34" charset="0"/>
                <a:cs typeface="Verdana" pitchFamily="34" charset="0"/>
              </a:rPr>
              <a:t>dentro d</a:t>
            </a:r>
            <a:r>
              <a:rPr lang="en-US" sz="3600" b="1" dirty="0" smtClean="0">
                <a:latin typeface="Verdana" pitchFamily="34" charset="0"/>
                <a:ea typeface="Verdana" pitchFamily="34" charset="0"/>
                <a:cs typeface="Verdana" pitchFamily="34" charset="0"/>
              </a:rPr>
              <a:t>el componente </a:t>
            </a:r>
            <a:r>
              <a:rPr lang="en-US" sz="3600" b="1" dirty="0">
                <a:latin typeface="Verdana" pitchFamily="34" charset="0"/>
                <a:ea typeface="Verdana" pitchFamily="34" charset="0"/>
                <a:cs typeface="Verdana" pitchFamily="34" charset="0"/>
              </a:rPr>
              <a:t>D</a:t>
            </a:r>
            <a:r>
              <a:rPr lang="en-US" sz="3600" b="1" dirty="0" smtClean="0">
                <a:latin typeface="Verdana" pitchFamily="34" charset="0"/>
                <a:ea typeface="Verdana" pitchFamily="34" charset="0"/>
                <a:cs typeface="Verdana" pitchFamily="34" charset="0"/>
              </a:rPr>
              <a:t>ireccionamiento Estratégico, en </a:t>
            </a:r>
            <a:r>
              <a:rPr lang="en-US" sz="3600" b="1" dirty="0" smtClean="0">
                <a:solidFill>
                  <a:srgbClr val="333333"/>
                </a:solidFill>
                <a:latin typeface="Verdana" pitchFamily="34" charset="0"/>
                <a:ea typeface="Verdana" pitchFamily="34" charset="0"/>
                <a:cs typeface="Verdana" pitchFamily="34" charset="0"/>
              </a:rPr>
              <a:t>el módulo de Planeación y Gestión del MECI.</a:t>
            </a:r>
            <a:endParaRPr lang="es-CO" sz="3600" b="1" dirty="0">
              <a:solidFill>
                <a:srgbClr val="333333"/>
              </a:solidFill>
              <a:latin typeface="Verdana" pitchFamily="34" charset="0"/>
              <a:ea typeface="Verdana" pitchFamily="34" charset="0"/>
              <a:cs typeface="Verdana" pitchFamily="34" charset="0"/>
            </a:endParaRPr>
          </a:p>
        </p:txBody>
      </p:sp>
      <p:sp>
        <p:nvSpPr>
          <p:cNvPr id="6" name="Rectangle 2"/>
          <p:cNvSpPr>
            <a:spLocks noChangeArrowheads="1"/>
          </p:cNvSpPr>
          <p:nvPr/>
        </p:nvSpPr>
        <p:spPr bwMode="auto">
          <a:xfrm>
            <a:off x="323528" y="1628800"/>
            <a:ext cx="8352928" cy="5111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buClr>
                <a:schemeClr val="tx1"/>
              </a:buClr>
              <a:buSzPct val="75000"/>
              <a:buFont typeface="Wingdings" pitchFamily="2" charset="2"/>
              <a:buNone/>
            </a:pPr>
            <a:r>
              <a:rPr lang="es-ES" sz="1400" dirty="0">
                <a:solidFill>
                  <a:srgbClr val="333333"/>
                </a:solidFill>
              </a:rPr>
              <a:t>      </a:t>
            </a:r>
          </a:p>
          <a:p>
            <a:pPr algn="ctr">
              <a:spcBef>
                <a:spcPct val="20000"/>
              </a:spcBef>
              <a:buClr>
                <a:schemeClr val="tx1"/>
              </a:buClr>
              <a:buSzPct val="75000"/>
              <a:buFont typeface="Wingdings" pitchFamily="2" charset="2"/>
              <a:buNone/>
            </a:pPr>
            <a:endParaRPr lang="es-ES" sz="1400" dirty="0">
              <a:solidFill>
                <a:srgbClr val="333333"/>
              </a:solidFill>
            </a:endParaRPr>
          </a:p>
        </p:txBody>
      </p:sp>
      <p:sp>
        <p:nvSpPr>
          <p:cNvPr id="7" name="6 Rectángulo"/>
          <p:cNvSpPr/>
          <p:nvPr/>
        </p:nvSpPr>
        <p:spPr>
          <a:xfrm>
            <a:off x="0" y="-26988"/>
            <a:ext cx="9144000" cy="33178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s-CO" b="1" dirty="0" smtClean="0">
                <a:solidFill>
                  <a:schemeClr val="bg1"/>
                </a:solidFill>
                <a:latin typeface="Arial" panose="020B0604020202020204" pitchFamily="34" charset="0"/>
                <a:cs typeface="Arial" panose="020B0604020202020204" pitchFamily="34" charset="0"/>
              </a:rPr>
              <a:t>INSPECCIÓN DE TRÁNSITO Y TRANSPORTE DE BARRANCABERMEJA</a:t>
            </a:r>
            <a:endParaRPr lang="es-CO" b="1" dirty="0">
              <a:solidFill>
                <a:schemeClr val="bg1"/>
              </a:solidFill>
              <a:latin typeface="Arial" panose="020B0604020202020204" pitchFamily="34" charset="0"/>
              <a:cs typeface="Arial" panose="020B0604020202020204" pitchFamily="34" charset="0"/>
            </a:endParaRPr>
          </a:p>
        </p:txBody>
      </p:sp>
      <p:pic>
        <p:nvPicPr>
          <p:cNvPr id="8" name="6 Imag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26988"/>
            <a:ext cx="899592" cy="8200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8725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55805"/>
            <a:ext cx="8229600" cy="1143000"/>
          </a:xfrm>
        </p:spPr>
        <p:txBody>
          <a:bodyPr/>
          <a:lstStyle/>
          <a:p>
            <a:r>
              <a:rPr lang="es-CO" sz="4000" b="1" dirty="0" smtClean="0">
                <a:solidFill>
                  <a:schemeClr val="accent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Elemento Políticas de Operación</a:t>
            </a:r>
            <a:r>
              <a:rPr lang="es-CO" b="1" dirty="0" smtClean="0">
                <a:solidFill>
                  <a:schemeClr val="accent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a:t>
            </a:r>
            <a:endParaRPr lang="es-CO" b="1" dirty="0">
              <a:solidFill>
                <a:schemeClr val="accent1"/>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3" name="2 Marcador de contenido"/>
          <p:cNvSpPr>
            <a:spLocks noGrp="1"/>
          </p:cNvSpPr>
          <p:nvPr>
            <p:ph idx="1"/>
          </p:nvPr>
        </p:nvSpPr>
        <p:spPr>
          <a:xfrm>
            <a:off x="457200" y="1916832"/>
            <a:ext cx="8229600" cy="4525963"/>
          </a:xfrm>
        </p:spPr>
        <p:txBody>
          <a:bodyPr/>
          <a:lstStyle/>
          <a:p>
            <a:pPr marL="0" indent="0" algn="just">
              <a:buNone/>
            </a:pPr>
            <a:r>
              <a:rPr lang="en-US" sz="2400" b="1" dirty="0">
                <a:solidFill>
                  <a:srgbClr val="333333"/>
                </a:solidFill>
                <a:latin typeface="Verdana" pitchFamily="34" charset="0"/>
                <a:ea typeface="Verdana" pitchFamily="34" charset="0"/>
                <a:cs typeface="Verdana" pitchFamily="34" charset="0"/>
              </a:rPr>
              <a:t>Pueden ser de aplicabilidad general o particular, de tal manera que faciliten la operatividad y ejecución de los procesos hacia el cumplimiento de los  objetivos fijados. </a:t>
            </a:r>
            <a:br>
              <a:rPr lang="en-US" sz="2400" b="1" dirty="0">
                <a:solidFill>
                  <a:srgbClr val="333333"/>
                </a:solidFill>
                <a:latin typeface="Verdana" pitchFamily="34" charset="0"/>
                <a:ea typeface="Verdana" pitchFamily="34" charset="0"/>
                <a:cs typeface="Verdana" pitchFamily="34" charset="0"/>
              </a:rPr>
            </a:br>
            <a:endParaRPr lang="en-US" sz="2400" b="1" dirty="0" smtClean="0">
              <a:solidFill>
                <a:srgbClr val="333333"/>
              </a:solidFill>
              <a:latin typeface="Verdana" pitchFamily="34" charset="0"/>
              <a:ea typeface="Verdana" pitchFamily="34" charset="0"/>
              <a:cs typeface="Verdana" pitchFamily="34" charset="0"/>
            </a:endParaRPr>
          </a:p>
          <a:p>
            <a:pPr marL="0" indent="0" algn="just">
              <a:buNone/>
            </a:pPr>
            <a:r>
              <a:rPr lang="en-US" sz="2400" b="1" dirty="0" smtClean="0">
                <a:solidFill>
                  <a:srgbClr val="333333"/>
                </a:solidFill>
                <a:latin typeface="Verdana" pitchFamily="34" charset="0"/>
                <a:ea typeface="Verdana" pitchFamily="34" charset="0"/>
                <a:cs typeface="Verdana" pitchFamily="34" charset="0"/>
              </a:rPr>
              <a:t>En </a:t>
            </a:r>
            <a:r>
              <a:rPr lang="en-US" sz="2400" b="1" dirty="0">
                <a:solidFill>
                  <a:srgbClr val="333333"/>
                </a:solidFill>
                <a:latin typeface="Verdana" pitchFamily="34" charset="0"/>
                <a:ea typeface="Verdana" pitchFamily="34" charset="0"/>
                <a:cs typeface="Verdana" pitchFamily="34" charset="0"/>
              </a:rPr>
              <a:t>cada proceso , los procedimientos llevan inmersas las Políticas Operacionales dentro de las condiciones generales del mismo, de aplicación cotidiana, generando seguridad y confianza al responsible de la ejecución de las actividades</a:t>
            </a:r>
            <a:endParaRPr lang="es-CO" sz="2400" dirty="0"/>
          </a:p>
        </p:txBody>
      </p:sp>
      <p:sp>
        <p:nvSpPr>
          <p:cNvPr id="4" name="3 Rectángulo"/>
          <p:cNvSpPr/>
          <p:nvPr/>
        </p:nvSpPr>
        <p:spPr>
          <a:xfrm>
            <a:off x="0" y="-26988"/>
            <a:ext cx="9144000" cy="33178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s-CO" b="1" dirty="0" smtClean="0">
                <a:solidFill>
                  <a:schemeClr val="bg1"/>
                </a:solidFill>
                <a:latin typeface="Arial" panose="020B0604020202020204" pitchFamily="34" charset="0"/>
                <a:cs typeface="Arial" panose="020B0604020202020204" pitchFamily="34" charset="0"/>
              </a:rPr>
              <a:t>INSPECCIÓN DE TRÁNSITO Y TRANSPORTE DE BARRANCABERMEJA</a:t>
            </a:r>
            <a:endParaRPr lang="es-CO" b="1" dirty="0">
              <a:solidFill>
                <a:schemeClr val="bg1"/>
              </a:solidFill>
              <a:latin typeface="Arial" panose="020B0604020202020204" pitchFamily="34" charset="0"/>
              <a:cs typeface="Arial" panose="020B0604020202020204" pitchFamily="34" charset="0"/>
            </a:endParaRPr>
          </a:p>
        </p:txBody>
      </p:sp>
      <p:pic>
        <p:nvPicPr>
          <p:cNvPr id="5" name="4 Imag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26988"/>
            <a:ext cx="899592" cy="8200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9328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383476" y="620688"/>
            <a:ext cx="8352928" cy="5616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buClr>
                <a:schemeClr val="tx1"/>
              </a:buClr>
              <a:buSzPct val="75000"/>
              <a:buFont typeface="Wingdings" pitchFamily="2" charset="2"/>
              <a:buNone/>
            </a:pPr>
            <a:r>
              <a:rPr lang="es-ES" sz="1400" dirty="0">
                <a:solidFill>
                  <a:srgbClr val="333333"/>
                </a:solidFill>
              </a:rPr>
              <a:t>      </a:t>
            </a:r>
          </a:p>
          <a:p>
            <a:pPr marL="533400" indent="-533400" algn="just">
              <a:spcBef>
                <a:spcPct val="20000"/>
              </a:spcBef>
              <a:buClr>
                <a:schemeClr val="tx1"/>
              </a:buClr>
              <a:buSzPct val="75000"/>
              <a:buFont typeface="Wingdings" pitchFamily="2" charset="2"/>
              <a:buNone/>
            </a:pPr>
            <a:r>
              <a:rPr lang="en-US" sz="4400" b="1" dirty="0" smtClean="0">
                <a:solidFill>
                  <a:srgbClr val="00B0F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Que debe contener:</a:t>
            </a:r>
            <a:endParaRPr lang="en-US" sz="4400" b="1" dirty="0">
              <a:solidFill>
                <a:srgbClr val="00B0F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marL="533400" indent="-533400" algn="just">
              <a:spcBef>
                <a:spcPct val="20000"/>
              </a:spcBef>
              <a:buClr>
                <a:schemeClr val="tx1"/>
              </a:buClr>
              <a:buSzPct val="75000"/>
              <a:buFont typeface="Wingdings" pitchFamily="2" charset="2"/>
              <a:buAutoNum type="arabicPeriod"/>
            </a:pPr>
            <a:r>
              <a:rPr lang="en-US" sz="3600" b="1" dirty="0">
                <a:solidFill>
                  <a:srgbClr val="333333"/>
                </a:solidFill>
                <a:latin typeface="Verdana" pitchFamily="34" charset="0"/>
                <a:ea typeface="Verdana" pitchFamily="34" charset="0"/>
                <a:cs typeface="Verdana" pitchFamily="34" charset="0"/>
              </a:rPr>
              <a:t>Aspecto </a:t>
            </a:r>
            <a:r>
              <a:rPr lang="en-US" sz="3600" b="1" dirty="0" smtClean="0">
                <a:solidFill>
                  <a:srgbClr val="333333"/>
                </a:solidFill>
                <a:latin typeface="Verdana" pitchFamily="34" charset="0"/>
                <a:ea typeface="Verdana" pitchFamily="34" charset="0"/>
                <a:cs typeface="Verdana" pitchFamily="34" charset="0"/>
              </a:rPr>
              <a:t>específico </a:t>
            </a:r>
            <a:r>
              <a:rPr lang="en-US" sz="3600" b="1" dirty="0">
                <a:solidFill>
                  <a:srgbClr val="333333"/>
                </a:solidFill>
                <a:latin typeface="Verdana" pitchFamily="34" charset="0"/>
                <a:ea typeface="Verdana" pitchFamily="34" charset="0"/>
                <a:cs typeface="Verdana" pitchFamily="34" charset="0"/>
              </a:rPr>
              <a:t>que requiere la guia de acción.</a:t>
            </a:r>
          </a:p>
          <a:p>
            <a:pPr marL="533400" indent="-533400" algn="just">
              <a:spcBef>
                <a:spcPct val="20000"/>
              </a:spcBef>
              <a:buClr>
                <a:schemeClr val="tx1"/>
              </a:buClr>
              <a:buSzPct val="75000"/>
              <a:buFont typeface="Wingdings" pitchFamily="2" charset="2"/>
              <a:buAutoNum type="arabicPeriod"/>
            </a:pPr>
            <a:r>
              <a:rPr lang="en-US" sz="3600" b="1" dirty="0">
                <a:solidFill>
                  <a:srgbClr val="333333"/>
                </a:solidFill>
                <a:latin typeface="Verdana" pitchFamily="34" charset="0"/>
                <a:ea typeface="Verdana" pitchFamily="34" charset="0"/>
                <a:cs typeface="Verdana" pitchFamily="34" charset="0"/>
              </a:rPr>
              <a:t>Responsables de Acatarla.</a:t>
            </a:r>
          </a:p>
          <a:p>
            <a:pPr marL="533400" indent="-533400" algn="just">
              <a:spcBef>
                <a:spcPct val="20000"/>
              </a:spcBef>
              <a:buClr>
                <a:schemeClr val="tx1"/>
              </a:buClr>
              <a:buSzPct val="75000"/>
              <a:buFont typeface="Wingdings" pitchFamily="2" charset="2"/>
              <a:buAutoNum type="arabicPeriod"/>
            </a:pPr>
            <a:r>
              <a:rPr lang="en-US" sz="3600" b="1" dirty="0">
                <a:solidFill>
                  <a:srgbClr val="333333"/>
                </a:solidFill>
                <a:latin typeface="Verdana" pitchFamily="34" charset="0"/>
                <a:ea typeface="Verdana" pitchFamily="34" charset="0"/>
                <a:cs typeface="Verdana" pitchFamily="34" charset="0"/>
              </a:rPr>
              <a:t>Actividades a acatar.</a:t>
            </a:r>
          </a:p>
          <a:p>
            <a:pPr marL="533400" indent="-533400" algn="just">
              <a:spcBef>
                <a:spcPct val="20000"/>
              </a:spcBef>
              <a:buClr>
                <a:schemeClr val="tx1"/>
              </a:buClr>
              <a:buSzPct val="75000"/>
              <a:buFont typeface="Wingdings" pitchFamily="2" charset="2"/>
              <a:buAutoNum type="arabicPeriod"/>
            </a:pPr>
            <a:r>
              <a:rPr lang="en-US" sz="3600" b="1" dirty="0" smtClean="0">
                <a:solidFill>
                  <a:srgbClr val="333333"/>
                </a:solidFill>
                <a:latin typeface="Verdana" pitchFamily="34" charset="0"/>
                <a:ea typeface="Verdana" pitchFamily="34" charset="0"/>
                <a:cs typeface="Verdana" pitchFamily="34" charset="0"/>
              </a:rPr>
              <a:t>Término </a:t>
            </a:r>
            <a:r>
              <a:rPr lang="en-US" sz="3600" b="1" dirty="0">
                <a:solidFill>
                  <a:srgbClr val="333333"/>
                </a:solidFill>
                <a:latin typeface="Verdana" pitchFamily="34" charset="0"/>
                <a:ea typeface="Verdana" pitchFamily="34" charset="0"/>
                <a:cs typeface="Verdana" pitchFamily="34" charset="0"/>
              </a:rPr>
              <a:t>de aplicación.</a:t>
            </a:r>
          </a:p>
          <a:p>
            <a:pPr marL="533400" indent="-533400" algn="just">
              <a:spcBef>
                <a:spcPct val="20000"/>
              </a:spcBef>
              <a:buClr>
                <a:schemeClr val="tx1"/>
              </a:buClr>
              <a:buSzPct val="75000"/>
              <a:buFont typeface="Wingdings" pitchFamily="2" charset="2"/>
              <a:buAutoNum type="arabicPeriod"/>
            </a:pPr>
            <a:r>
              <a:rPr lang="en-US" sz="3600" b="1" dirty="0" smtClean="0">
                <a:solidFill>
                  <a:srgbClr val="333333"/>
                </a:solidFill>
                <a:latin typeface="Verdana" pitchFamily="34" charset="0"/>
                <a:ea typeface="Verdana" pitchFamily="34" charset="0"/>
                <a:cs typeface="Verdana" pitchFamily="34" charset="0"/>
              </a:rPr>
              <a:t>Proceso </a:t>
            </a:r>
            <a:r>
              <a:rPr lang="en-US" sz="3600" b="1" dirty="0">
                <a:solidFill>
                  <a:srgbClr val="333333"/>
                </a:solidFill>
                <a:latin typeface="Verdana" pitchFamily="34" charset="0"/>
                <a:ea typeface="Verdana" pitchFamily="34" charset="0"/>
                <a:cs typeface="Verdana" pitchFamily="34" charset="0"/>
              </a:rPr>
              <a:t>al que </a:t>
            </a:r>
            <a:r>
              <a:rPr lang="en-US" sz="3600" b="1" dirty="0" smtClean="0">
                <a:solidFill>
                  <a:srgbClr val="333333"/>
                </a:solidFill>
                <a:latin typeface="Verdana" pitchFamily="34" charset="0"/>
                <a:ea typeface="Verdana" pitchFamily="34" charset="0"/>
                <a:cs typeface="Verdana" pitchFamily="34" charset="0"/>
              </a:rPr>
              <a:t>aplica, si no es General.</a:t>
            </a:r>
            <a:endParaRPr lang="en-US" sz="3600" b="1" dirty="0">
              <a:solidFill>
                <a:srgbClr val="333333"/>
              </a:solidFill>
              <a:latin typeface="Verdana" pitchFamily="34" charset="0"/>
              <a:ea typeface="Verdana" pitchFamily="34" charset="0"/>
              <a:cs typeface="Verdana" pitchFamily="34" charset="0"/>
            </a:endParaRPr>
          </a:p>
        </p:txBody>
      </p:sp>
      <p:sp>
        <p:nvSpPr>
          <p:cNvPr id="7" name="6 Rectángulo"/>
          <p:cNvSpPr/>
          <p:nvPr/>
        </p:nvSpPr>
        <p:spPr>
          <a:xfrm>
            <a:off x="0" y="-26988"/>
            <a:ext cx="9144000" cy="33178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s-CO" b="1" dirty="0" smtClean="0">
                <a:solidFill>
                  <a:schemeClr val="bg1"/>
                </a:solidFill>
                <a:latin typeface="Arial" panose="020B0604020202020204" pitchFamily="34" charset="0"/>
                <a:cs typeface="Arial" panose="020B0604020202020204" pitchFamily="34" charset="0"/>
              </a:rPr>
              <a:t>INSPECCIÓN DE TRÁNSITO Y TRANSPORTE DE BARRANCABERMEJA</a:t>
            </a:r>
            <a:endParaRPr lang="es-CO" b="1" dirty="0">
              <a:solidFill>
                <a:schemeClr val="bg1"/>
              </a:solidFill>
              <a:latin typeface="Arial" panose="020B0604020202020204" pitchFamily="34" charset="0"/>
              <a:cs typeface="Arial" panose="020B0604020202020204" pitchFamily="34" charset="0"/>
            </a:endParaRPr>
          </a:p>
        </p:txBody>
      </p:sp>
      <p:pic>
        <p:nvPicPr>
          <p:cNvPr id="8" name="6 Imag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26988"/>
            <a:ext cx="899592" cy="8200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7468127"/>
      </p:ext>
    </p:extLst>
  </p:cSld>
  <p:clrMapOvr>
    <a:masterClrMapping/>
  </p:clrMapOvr>
</p:sld>
</file>

<file path=ppt/theme/theme1.xml><?xml version="1.0" encoding="utf-8"?>
<a:theme xmlns:a="http://schemas.openxmlformats.org/drawingml/2006/main" name="PLANTILL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PLANTILLA</Template>
  <TotalTime>524</TotalTime>
  <Words>1863</Words>
  <Application>Microsoft Office PowerPoint</Application>
  <PresentationFormat>Presentación en pantalla (4:3)</PresentationFormat>
  <Paragraphs>152</Paragraphs>
  <Slides>30</Slides>
  <Notes>1</Notes>
  <HiddenSlides>0</HiddenSlides>
  <MMClips>0</MMClips>
  <ScaleCrop>false</ScaleCrop>
  <HeadingPairs>
    <vt:vector size="6" baseType="variant">
      <vt:variant>
        <vt:lpstr>Tema</vt:lpstr>
      </vt:variant>
      <vt:variant>
        <vt:i4>1</vt:i4>
      </vt:variant>
      <vt:variant>
        <vt:lpstr>Títulos de diapositiva</vt:lpstr>
      </vt:variant>
      <vt:variant>
        <vt:i4>30</vt:i4>
      </vt:variant>
      <vt:variant>
        <vt:lpstr>Presentaciones personalizadas</vt:lpstr>
      </vt:variant>
      <vt:variant>
        <vt:i4>1</vt:i4>
      </vt:variant>
    </vt:vector>
  </HeadingPairs>
  <TitlesOfParts>
    <vt:vector size="32" baseType="lpstr">
      <vt:lpstr>PLANTILLA</vt:lpstr>
      <vt:lpstr>Presentación de PowerPoint</vt:lpstr>
      <vt:lpstr>Definición del termino Política según la NTCGP 1000:</vt:lpstr>
      <vt:lpstr>Definición del termino Política según el Manual Técnico MECI 2014:</vt:lpstr>
      <vt:lpstr>Políticas Generales de Operación</vt:lpstr>
      <vt:lpstr>Éstas, se constituyen en guías de acción de carácter Operativo, de aplicación cotidiana. Brindan seguridad y confianza a quien debe responder por la ejecución de procedimientos y actividades muy específicas.</vt:lpstr>
      <vt:lpstr>Le corresponde a la alta dirección, disponer Políticas de Operación y Comunicación que garanticen el funcionamiento y fortalecimiento continuo del MECI, asi como de un seguimiento periódico que garantice su compromiso con el sistema de Control Interno Institucional. Fuente: MANUAL TÉCNICO MECI 2014</vt:lpstr>
      <vt:lpstr>Las Políticas de Operación, hacen parte de uno de los 13 elementos del MECI Políticas Operacionales, dentro del componente Direccionamiento Estratégico, en el módulo de Planeación y Gestión del MECI.</vt:lpstr>
      <vt:lpstr>Elemento Políticas de Operación.</vt:lpstr>
      <vt:lpstr>Presentación de PowerPoint</vt:lpstr>
      <vt:lpstr>Presentación de PowerPoint</vt:lpstr>
      <vt:lpstr> Formulación de las Políticas </vt:lpstr>
      <vt:lpstr>Políticas Institucionales</vt:lpstr>
      <vt:lpstr>Quien debe elaborar las Políticas Institucionales?</vt:lpstr>
      <vt:lpstr>Presentación de PowerPoint</vt:lpstr>
      <vt:lpstr>Objetivos de Calidad</vt:lpstr>
      <vt:lpstr>Objetivos de Calidad</vt:lpstr>
      <vt:lpstr>Política de Atención al Usuario Ciudadano</vt:lpstr>
      <vt:lpstr>Política de Desarrollo General del Talento Humano</vt:lpstr>
      <vt:lpstr>Política de Comunicación</vt:lpstr>
      <vt:lpstr>Política de Seguridad Vial</vt:lpstr>
      <vt:lpstr>Política de Trámites</vt:lpstr>
      <vt:lpstr>Política de Transporte</vt:lpstr>
      <vt:lpstr>Política para la Gestión del Riesgo</vt:lpstr>
      <vt:lpstr>Política de Austeridad en el Gasto Público</vt:lpstr>
      <vt:lpstr>Política de Información</vt:lpstr>
      <vt:lpstr>Política de la Seguridad y la Salud en el Trabajo (Propuesta) </vt:lpstr>
      <vt:lpstr>Presentación de PowerPoint</vt:lpstr>
      <vt:lpstr>Presentación de PowerPoint</vt:lpstr>
      <vt:lpstr>Políticas por Proceso</vt:lpstr>
      <vt:lpstr>Recomendaciones:</vt:lpstr>
      <vt:lpstr>Presentación Institucional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Claudia</dc:creator>
  <cp:lastModifiedBy>Claudia</cp:lastModifiedBy>
  <cp:revision>111</cp:revision>
  <cp:lastPrinted>2015-09-24T02:56:41Z</cp:lastPrinted>
  <dcterms:created xsi:type="dcterms:W3CDTF">2015-03-18T21:25:21Z</dcterms:created>
  <dcterms:modified xsi:type="dcterms:W3CDTF">2015-10-30T17:09:52Z</dcterms:modified>
</cp:coreProperties>
</file>