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0" r:id="rId2"/>
    <p:sldId id="470" r:id="rId3"/>
    <p:sldId id="332" r:id="rId4"/>
    <p:sldId id="471" r:id="rId5"/>
    <p:sldId id="469" r:id="rId6"/>
    <p:sldId id="445" r:id="rId7"/>
    <p:sldId id="486" r:id="rId8"/>
    <p:sldId id="488" r:id="rId9"/>
    <p:sldId id="489" r:id="rId10"/>
    <p:sldId id="487" r:id="rId11"/>
    <p:sldId id="335" r:id="rId12"/>
    <p:sldId id="490" r:id="rId13"/>
    <p:sldId id="485" r:id="rId14"/>
    <p:sldId id="472" r:id="rId15"/>
    <p:sldId id="443" r:id="rId16"/>
    <p:sldId id="473" r:id="rId17"/>
    <p:sldId id="466" r:id="rId18"/>
    <p:sldId id="449" r:id="rId19"/>
    <p:sldId id="451" r:id="rId20"/>
    <p:sldId id="455" r:id="rId21"/>
    <p:sldId id="456" r:id="rId22"/>
    <p:sldId id="467" r:id="rId23"/>
    <p:sldId id="468" r:id="rId24"/>
    <p:sldId id="460" r:id="rId25"/>
    <p:sldId id="461" r:id="rId26"/>
    <p:sldId id="4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D7C3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9245" autoAdjust="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92.168.11.53\Planeacion\9.%20I.T.T.B.%202021\Concejo%20Municipal%202021\graficas%20financieras%20a%20noviemb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11.53\Planeacion\9.%20I.T.T.B.%202021\Concejo%20Municipal%202021\graficas%20financieras%20a%20noviemb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11.53\Planeacion\9.%20I.T.T.B.%202021\Concejo%20Municipal%202021\graficas%20financieras%20a%20noviemb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92.168.11.53\Planeacion\9.%20I.T.T.B.%202021\Concejo%20Municipal%202021\graficas%20financieras%20a%20noviembr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rgbClr val="C00000"/>
                </a:solidFill>
                <a:effectLst/>
                <a:latin typeface="+mn-lt"/>
                <a:ea typeface="+mn-ea"/>
                <a:cs typeface="+mn-cs"/>
              </a:defRPr>
            </a:pPr>
            <a:r>
              <a:rPr lang="es-ES" sz="2000" b="1">
                <a:solidFill>
                  <a:srgbClr val="C00000"/>
                </a:solidFill>
              </a:rPr>
              <a:t>INGRESOS</a:t>
            </a:r>
          </a:p>
        </c:rich>
      </c:tx>
      <c:overlay val="0"/>
      <c:spPr>
        <a:noFill/>
        <a:ln>
          <a:noFill/>
        </a:ln>
        <a:effectLst/>
      </c:spPr>
      <c:txPr>
        <a:bodyPr rot="0" spcFirstLastPara="1" vertOverflow="ellipsis" vert="horz" wrap="square" anchor="ctr" anchorCtr="1"/>
        <a:lstStyle/>
        <a:p>
          <a:pPr>
            <a:defRPr sz="2000" b="1" i="0" u="none" strike="noStrike" kern="1200" baseline="0">
              <a:solidFill>
                <a:srgbClr val="C00000"/>
              </a:solidFill>
              <a:effectLst/>
              <a:latin typeface="+mn-lt"/>
              <a:ea typeface="+mn-ea"/>
              <a:cs typeface="+mn-cs"/>
            </a:defRPr>
          </a:pPr>
          <a:endParaRPr lang="es-CO"/>
        </a:p>
      </c:txPr>
    </c:title>
    <c:autoTitleDeleted val="0"/>
    <c:plotArea>
      <c:layout/>
      <c:barChart>
        <c:barDir val="col"/>
        <c:grouping val="clustered"/>
        <c:varyColors val="0"/>
        <c:ser>
          <c:idx val="0"/>
          <c:order val="0"/>
          <c:spPr>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a:effectLst>
              <a:outerShdw blurRad="76200" dir="18900000" sy="23000" kx="-1200000" algn="bl" rotWithShape="0">
                <a:prstClr val="black">
                  <a:alpha val="20000"/>
                </a:prstClr>
              </a:outerShdw>
            </a:effectLst>
          </c:spPr>
          <c:invertIfNegative val="0"/>
          <c:dLbls>
            <c:dLbl>
              <c:idx val="0"/>
              <c:layout>
                <c:manualLayout>
                  <c:x val="1.2169035598567817E-3"/>
                  <c:y val="2.327276773444913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2789353624952156"/>
                      <c:h val="0.11020679814310853"/>
                    </c:manualLayout>
                  </c15:layout>
                </c:ext>
                <c:ext xmlns:c16="http://schemas.microsoft.com/office/drawing/2014/chart" uri="{C3380CC4-5D6E-409C-BE32-E72D297353CC}">
                  <c16:uniqueId val="{00000000-0F16-4DED-9E28-FA810314267B}"/>
                </c:ext>
              </c:extLst>
            </c:dLbl>
            <c:dLbl>
              <c:idx val="1"/>
              <c:layout>
                <c:manualLayout>
                  <c:x val="1.0157589311217317E-3"/>
                  <c:y val="6.222926956141525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1812931549582196"/>
                      <c:h val="0.1806638080557906"/>
                    </c:manualLayout>
                  </c15:layout>
                </c:ext>
                <c:ext xmlns:c16="http://schemas.microsoft.com/office/drawing/2014/chart" uri="{C3380CC4-5D6E-409C-BE32-E72D297353CC}">
                  <c16:uniqueId val="{00000001-0F16-4DED-9E28-FA810314267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Hoja1!$B$8:$C$8</c:f>
              <c:strCache>
                <c:ptCount val="2"/>
                <c:pt idx="0">
                  <c:v>PRESUPUESTADO</c:v>
                </c:pt>
                <c:pt idx="1">
                  <c:v>EJECUTADO</c:v>
                </c:pt>
              </c:strCache>
            </c:strRef>
          </c:cat>
          <c:val>
            <c:numRef>
              <c:f>Hoja1!$B$9:$C$9</c:f>
              <c:numCache>
                <c:formatCode>_-[$$-240A]\ * #,##0_ ;_-[$$-240A]\ * \-#,##0\ ;_-[$$-240A]\ * "-"_ ;_-@_ </c:formatCode>
                <c:ptCount val="2"/>
                <c:pt idx="0">
                  <c:v>11801738349</c:v>
                </c:pt>
                <c:pt idx="1">
                  <c:v>10480886035</c:v>
                </c:pt>
              </c:numCache>
            </c:numRef>
          </c:val>
          <c:extLst>
            <c:ext xmlns:c16="http://schemas.microsoft.com/office/drawing/2014/chart" uri="{C3380CC4-5D6E-409C-BE32-E72D297353CC}">
              <c16:uniqueId val="{00000002-0F16-4DED-9E28-FA810314267B}"/>
            </c:ext>
          </c:extLst>
        </c:ser>
        <c:dLbls>
          <c:dLblPos val="inEnd"/>
          <c:showLegendKey val="0"/>
          <c:showVal val="1"/>
          <c:showCatName val="0"/>
          <c:showSerName val="0"/>
          <c:showPercent val="0"/>
          <c:showBubbleSize val="0"/>
        </c:dLbls>
        <c:gapWidth val="41"/>
        <c:axId val="275397424"/>
        <c:axId val="275398544"/>
      </c:barChart>
      <c:catAx>
        <c:axId val="275397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C00000"/>
                </a:solidFill>
                <a:effectLst/>
                <a:latin typeface="+mn-lt"/>
                <a:ea typeface="+mn-ea"/>
                <a:cs typeface="+mn-cs"/>
              </a:defRPr>
            </a:pPr>
            <a:endParaRPr lang="es-CO"/>
          </a:p>
        </c:txPr>
        <c:crossAx val="275398544"/>
        <c:crosses val="autoZero"/>
        <c:auto val="1"/>
        <c:lblAlgn val="ctr"/>
        <c:lblOffset val="100"/>
        <c:noMultiLvlLbl val="0"/>
      </c:catAx>
      <c:valAx>
        <c:axId val="275398544"/>
        <c:scaling>
          <c:orientation val="minMax"/>
        </c:scaling>
        <c:delete val="1"/>
        <c:axPos val="l"/>
        <c:numFmt formatCode="_-[$$-240A]\ * #,##0_ ;_-[$$-240A]\ * \-#,##0\ ;_-[$$-240A]\ * &quot;-&quot;_ ;_-@_ " sourceLinked="1"/>
        <c:majorTickMark val="none"/>
        <c:minorTickMark val="none"/>
        <c:tickLblPos val="nextTo"/>
        <c:crossAx val="2753974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2400" b="1" dirty="0">
                <a:solidFill>
                  <a:schemeClr val="bg1"/>
                </a:solidFill>
                <a:effectLst>
                  <a:outerShdw blurRad="38100" dist="38100" dir="2700000" algn="tl">
                    <a:srgbClr val="000000">
                      <a:alpha val="43137"/>
                    </a:srgbClr>
                  </a:outerShdw>
                </a:effectLst>
              </a:rPr>
              <a:t>INGRESOS</a:t>
            </a:r>
          </a:p>
        </c:rich>
      </c:tx>
      <c:layout>
        <c:manualLayout>
          <c:xMode val="edge"/>
          <c:yMode val="edge"/>
          <c:x val="0.43805623334744748"/>
          <c:y val="0.14268599697562487"/>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s-CO"/>
        </a:p>
      </c:txPr>
    </c:title>
    <c:autoTitleDeleted val="0"/>
    <c:plotArea>
      <c:layout/>
      <c:barChart>
        <c:barDir val="col"/>
        <c:grouping val="clustered"/>
        <c:varyColors val="0"/>
        <c:dLbls>
          <c:dLblPos val="inEnd"/>
          <c:showLegendKey val="0"/>
          <c:showVal val="1"/>
          <c:showCatName val="0"/>
          <c:showSerName val="0"/>
          <c:showPercent val="0"/>
          <c:showBubbleSize val="0"/>
        </c:dLbls>
        <c:gapWidth val="41"/>
        <c:axId val="185795808"/>
        <c:axId val="185796368"/>
      </c:barChart>
      <c:catAx>
        <c:axId val="185795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effectLst/>
                <a:latin typeface="+mn-lt"/>
                <a:ea typeface="+mn-ea"/>
                <a:cs typeface="+mn-cs"/>
              </a:defRPr>
            </a:pPr>
            <a:endParaRPr lang="es-CO"/>
          </a:p>
        </c:txPr>
        <c:crossAx val="185796368"/>
        <c:crosses val="autoZero"/>
        <c:auto val="1"/>
        <c:lblAlgn val="ctr"/>
        <c:lblOffset val="100"/>
        <c:noMultiLvlLbl val="0"/>
      </c:catAx>
      <c:valAx>
        <c:axId val="185796368"/>
        <c:scaling>
          <c:orientation val="minMax"/>
        </c:scaling>
        <c:delete val="1"/>
        <c:axPos val="l"/>
        <c:numFmt formatCode="_(&quot;$&quot;* #,##0_);_(&quot;$&quot;* \(#,##0\);_(&quot;$&quot;* &quot;-&quot;_);_(@_)" sourceLinked="1"/>
        <c:majorTickMark val="none"/>
        <c:minorTickMark val="none"/>
        <c:tickLblPos val="nextTo"/>
        <c:crossAx val="185795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Hoja1!$C$32</c:f>
              <c:strCache>
                <c:ptCount val="1"/>
                <c:pt idx="0">
                  <c:v>PRESUPUESTO </c:v>
                </c:pt>
              </c:strCache>
            </c:strRef>
          </c:tx>
          <c:spPr>
            <a:solidFill>
              <a:srgbClr val="0070C0"/>
            </a:solidFill>
            <a:ln>
              <a:noFill/>
            </a:ln>
            <a:effectLst/>
            <a:sp3d/>
          </c:spPr>
          <c:invertIfNegative val="0"/>
          <c:dLbls>
            <c:dLbl>
              <c:idx val="1"/>
              <c:layout>
                <c:manualLayout>
                  <c:x val="-3.7475345167652857E-2"/>
                  <c:y val="-3.664121550099729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99-4512-9E17-60FA6897132F}"/>
                </c:ext>
              </c:extLst>
            </c:dLbl>
            <c:dLbl>
              <c:idx val="2"/>
              <c:layout>
                <c:manualLayout>
                  <c:x val="1.7751479289940829E-2"/>
                  <c:y val="-3.664121550099729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9-4512-9E17-60FA6897132F}"/>
                </c:ext>
              </c:extLst>
            </c:dLbl>
            <c:dLbl>
              <c:idx val="3"/>
              <c:layout>
                <c:manualLayout>
                  <c:x val="-1.3806706114398421E-2"/>
                  <c:y val="-3.2569969334219816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99-4512-9E17-60FA689713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Hoja1!$B$33:$B$36</c:f>
              <c:strCache>
                <c:ptCount val="4"/>
                <c:pt idx="1">
                  <c:v>Ingresos Tributarios</c:v>
                </c:pt>
                <c:pt idx="2">
                  <c:v>Ingresos No Tributarios</c:v>
                </c:pt>
                <c:pt idx="3">
                  <c:v>Recursos de capital</c:v>
                </c:pt>
              </c:strCache>
            </c:strRef>
          </c:cat>
          <c:val>
            <c:numRef>
              <c:f>Hoja1!$C$33:$C$36</c:f>
              <c:numCache>
                <c:formatCode>_-[$$-240A]\ * #,##0_ ;_-[$$-240A]\ * \-#,##0\ ;_-[$$-240A]\ * "-"_ ;_-@_ </c:formatCode>
                <c:ptCount val="4"/>
                <c:pt idx="1">
                  <c:v>1375000000</c:v>
                </c:pt>
                <c:pt idx="2">
                  <c:v>7863843486</c:v>
                </c:pt>
                <c:pt idx="3">
                  <c:v>2933333333</c:v>
                </c:pt>
              </c:numCache>
            </c:numRef>
          </c:val>
          <c:extLst>
            <c:ext xmlns:c16="http://schemas.microsoft.com/office/drawing/2014/chart" uri="{C3380CC4-5D6E-409C-BE32-E72D297353CC}">
              <c16:uniqueId val="{00000003-F399-4512-9E17-60FA6897132F}"/>
            </c:ext>
          </c:extLst>
        </c:ser>
        <c:ser>
          <c:idx val="1"/>
          <c:order val="1"/>
          <c:tx>
            <c:strRef>
              <c:f>Hoja1!$D$32</c:f>
              <c:strCache>
                <c:ptCount val="1"/>
                <c:pt idx="0">
                  <c:v>RECAUDO </c:v>
                </c:pt>
              </c:strCache>
            </c:strRef>
          </c:tx>
          <c:spPr>
            <a:solidFill>
              <a:srgbClr val="00B050"/>
            </a:solidFill>
            <a:ln>
              <a:noFill/>
            </a:ln>
            <a:effectLst/>
            <a:sp3d/>
          </c:spPr>
          <c:invertIfNegative val="0"/>
          <c:dLbls>
            <c:dLbl>
              <c:idx val="1"/>
              <c:layout>
                <c:manualLayout>
                  <c:x val="2.9585798816568046E-2"/>
                  <c:y val="-4.0712461667774771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99-4512-9E17-60FA6897132F}"/>
                </c:ext>
              </c:extLst>
            </c:dLbl>
            <c:dLbl>
              <c:idx val="2"/>
              <c:layout>
                <c:manualLayout>
                  <c:x val="5.3254437869822487E-2"/>
                  <c:y val="-4.885495400132972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99-4512-9E17-60FA6897132F}"/>
                </c:ext>
              </c:extLst>
            </c:dLbl>
            <c:dLbl>
              <c:idx val="3"/>
              <c:layout>
                <c:manualLayout>
                  <c:x val="2.564102564102564E-2"/>
                  <c:y val="-7.7353677168772061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99-4512-9E17-60FA689713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Hoja1!$B$33:$B$36</c:f>
              <c:strCache>
                <c:ptCount val="4"/>
                <c:pt idx="1">
                  <c:v>Ingresos Tributarios</c:v>
                </c:pt>
                <c:pt idx="2">
                  <c:v>Ingresos No Tributarios</c:v>
                </c:pt>
                <c:pt idx="3">
                  <c:v>Recursos de capital</c:v>
                </c:pt>
              </c:strCache>
            </c:strRef>
          </c:cat>
          <c:val>
            <c:numRef>
              <c:f>Hoja1!$D$33:$D$36</c:f>
              <c:numCache>
                <c:formatCode>_-[$$-240A]\ * #,##0_ ;_-[$$-240A]\ * \-#,##0\ ;_-[$$-240A]\ * "-"_ ;_-@_ </c:formatCode>
                <c:ptCount val="4"/>
                <c:pt idx="1">
                  <c:v>1995432108</c:v>
                </c:pt>
                <c:pt idx="2">
                  <c:v>5265622978</c:v>
                </c:pt>
                <c:pt idx="3">
                  <c:v>3219830949</c:v>
                </c:pt>
              </c:numCache>
            </c:numRef>
          </c:val>
          <c:extLst>
            <c:ext xmlns:c16="http://schemas.microsoft.com/office/drawing/2014/chart" uri="{C3380CC4-5D6E-409C-BE32-E72D297353CC}">
              <c16:uniqueId val="{00000007-F399-4512-9E17-60FA6897132F}"/>
            </c:ext>
          </c:extLst>
        </c:ser>
        <c:dLbls>
          <c:showLegendKey val="0"/>
          <c:showVal val="1"/>
          <c:showCatName val="0"/>
          <c:showSerName val="0"/>
          <c:showPercent val="0"/>
          <c:showBubbleSize val="0"/>
        </c:dLbls>
        <c:gapWidth val="150"/>
        <c:shape val="box"/>
        <c:axId val="364891872"/>
        <c:axId val="364891312"/>
        <c:axId val="0"/>
      </c:bar3DChart>
      <c:catAx>
        <c:axId val="36489187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CO"/>
          </a:p>
        </c:txPr>
        <c:crossAx val="364891312"/>
        <c:crosses val="autoZero"/>
        <c:auto val="1"/>
        <c:lblAlgn val="ctr"/>
        <c:lblOffset val="100"/>
        <c:noMultiLvlLbl val="0"/>
      </c:catAx>
      <c:valAx>
        <c:axId val="364891312"/>
        <c:scaling>
          <c:orientation val="minMax"/>
        </c:scaling>
        <c:delete val="1"/>
        <c:axPos val="l"/>
        <c:numFmt formatCode="_-[$$-240A]\ * #,##0_ ;_-[$$-240A]\ * \-#,##0\ ;_-[$$-240A]\ * &quot;-&quot;_ ;_-@_ " sourceLinked="1"/>
        <c:majorTickMark val="out"/>
        <c:minorTickMark val="none"/>
        <c:tickLblPos val="nextTo"/>
        <c:crossAx val="36489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2400" b="1" dirty="0">
                <a:solidFill>
                  <a:schemeClr val="bg1"/>
                </a:solidFill>
                <a:effectLst>
                  <a:outerShdw blurRad="38100" dist="38100" dir="2700000" algn="tl">
                    <a:srgbClr val="000000">
                      <a:alpha val="43137"/>
                    </a:srgbClr>
                  </a:outerShdw>
                </a:effectLst>
              </a:rPr>
              <a:t>INGRESOS</a:t>
            </a:r>
          </a:p>
        </c:rich>
      </c:tx>
      <c:layout>
        <c:manualLayout>
          <c:xMode val="edge"/>
          <c:yMode val="edge"/>
          <c:x val="0.43805623334744748"/>
          <c:y val="0.14268599697562487"/>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s-CO"/>
        </a:p>
      </c:txPr>
    </c:title>
    <c:autoTitleDeleted val="0"/>
    <c:plotArea>
      <c:layout/>
      <c:barChart>
        <c:barDir val="col"/>
        <c:grouping val="clustered"/>
        <c:varyColors val="0"/>
        <c:dLbls>
          <c:dLblPos val="inEnd"/>
          <c:showLegendKey val="0"/>
          <c:showVal val="1"/>
          <c:showCatName val="0"/>
          <c:showSerName val="0"/>
          <c:showPercent val="0"/>
          <c:showBubbleSize val="0"/>
        </c:dLbls>
        <c:gapWidth val="41"/>
        <c:axId val="84555328"/>
        <c:axId val="84556448"/>
      </c:barChart>
      <c:catAx>
        <c:axId val="84555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effectLst/>
                <a:latin typeface="+mn-lt"/>
                <a:ea typeface="+mn-ea"/>
                <a:cs typeface="+mn-cs"/>
              </a:defRPr>
            </a:pPr>
            <a:endParaRPr lang="es-CO"/>
          </a:p>
        </c:txPr>
        <c:crossAx val="84556448"/>
        <c:crosses val="autoZero"/>
        <c:auto val="1"/>
        <c:lblAlgn val="ctr"/>
        <c:lblOffset val="100"/>
        <c:noMultiLvlLbl val="0"/>
      </c:catAx>
      <c:valAx>
        <c:axId val="84556448"/>
        <c:scaling>
          <c:orientation val="minMax"/>
        </c:scaling>
        <c:delete val="1"/>
        <c:axPos val="l"/>
        <c:numFmt formatCode="_(&quot;$&quot;* #,##0_);_(&quot;$&quot;* \(#,##0\);_(&quot;$&quot;* &quot;-&quot;_);_(@_)" sourceLinked="1"/>
        <c:majorTickMark val="none"/>
        <c:minorTickMark val="none"/>
        <c:tickLblPos val="nextTo"/>
        <c:crossAx val="845553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FF0000"/>
                </a:solidFill>
                <a:latin typeface="+mn-lt"/>
                <a:ea typeface="+mn-ea"/>
                <a:cs typeface="+mn-cs"/>
              </a:defRPr>
            </a:pPr>
            <a:r>
              <a:rPr lang="es-ES" sz="1800" b="1" dirty="0">
                <a:solidFill>
                  <a:srgbClr val="FF0000"/>
                </a:solidFill>
              </a:rPr>
              <a:t>GASTOS</a:t>
            </a:r>
          </a:p>
        </c:rich>
      </c:tx>
      <c:layout>
        <c:manualLayout>
          <c:xMode val="edge"/>
          <c:yMode val="edge"/>
          <c:x val="0.58349637681159428"/>
          <c:y val="2.1662232352743015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FF0000"/>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222222222222223E-2"/>
          <c:y val="5.5555555555555552E-2"/>
          <c:w val="0.93888888888888888"/>
          <c:h val="0.82876567512394284"/>
        </c:manualLayout>
      </c:layout>
      <c:bar3DChart>
        <c:barDir val="col"/>
        <c:grouping val="clustered"/>
        <c:varyColors val="0"/>
        <c:ser>
          <c:idx val="0"/>
          <c:order val="0"/>
          <c:spPr>
            <a:solidFill>
              <a:schemeClr val="accent1"/>
            </a:solidFill>
            <a:ln>
              <a:noFill/>
            </a:ln>
            <a:effectLst/>
            <a:sp3d/>
          </c:spPr>
          <c:invertIfNegative val="0"/>
          <c:dLbls>
            <c:dLbl>
              <c:idx val="0"/>
              <c:layout>
                <c:manualLayout>
                  <c:x val="7.5060552892844884E-2"/>
                  <c:y val="-7.339258552388651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25170844269466319"/>
                      <c:h val="0.19194444444444445"/>
                    </c:manualLayout>
                  </c15:layout>
                </c:ext>
                <c:ext xmlns:c16="http://schemas.microsoft.com/office/drawing/2014/chart" uri="{C3380CC4-5D6E-409C-BE32-E72D297353CC}">
                  <c16:uniqueId val="{00000000-63B9-4A01-8975-A7F1556D0416}"/>
                </c:ext>
              </c:extLst>
            </c:dLbl>
            <c:dLbl>
              <c:idx val="1"/>
              <c:layout>
                <c:manualLayout>
                  <c:x val="8.6111220472440825E-2"/>
                  <c:y val="-8.333333333333334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24337510936132978"/>
                      <c:h val="0.13259259259259257"/>
                    </c:manualLayout>
                  </c15:layout>
                </c:ext>
                <c:ext xmlns:c16="http://schemas.microsoft.com/office/drawing/2014/chart" uri="{C3380CC4-5D6E-409C-BE32-E72D297353CC}">
                  <c16:uniqueId val="{00000001-63B9-4A01-8975-A7F1556D04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Hoja1!$C$65:$D$65</c:f>
              <c:strCache>
                <c:ptCount val="2"/>
                <c:pt idx="0">
                  <c:v>PRESUPUESTADO</c:v>
                </c:pt>
                <c:pt idx="1">
                  <c:v>EJECUTADO</c:v>
                </c:pt>
              </c:strCache>
            </c:strRef>
          </c:cat>
          <c:val>
            <c:numRef>
              <c:f>Hoja1!$C$66:$D$66</c:f>
              <c:numCache>
                <c:formatCode>_-[$$-240A]\ * #,##0_ ;_-[$$-240A]\ * \-#,##0\ ;_-[$$-240A]\ * "-"_ ;_-@_ </c:formatCode>
                <c:ptCount val="2"/>
                <c:pt idx="0">
                  <c:v>11801738349</c:v>
                </c:pt>
                <c:pt idx="1">
                  <c:v>8526186026</c:v>
                </c:pt>
              </c:numCache>
            </c:numRef>
          </c:val>
          <c:extLst>
            <c:ext xmlns:c16="http://schemas.microsoft.com/office/drawing/2014/chart" uri="{C3380CC4-5D6E-409C-BE32-E72D297353CC}">
              <c16:uniqueId val="{00000002-63B9-4A01-8975-A7F1556D0416}"/>
            </c:ext>
          </c:extLst>
        </c:ser>
        <c:dLbls>
          <c:showLegendKey val="0"/>
          <c:showVal val="1"/>
          <c:showCatName val="0"/>
          <c:showSerName val="0"/>
          <c:showPercent val="0"/>
          <c:showBubbleSize val="0"/>
        </c:dLbls>
        <c:gapWidth val="150"/>
        <c:shape val="box"/>
        <c:axId val="484725344"/>
        <c:axId val="484729264"/>
        <c:axId val="0"/>
      </c:bar3DChart>
      <c:catAx>
        <c:axId val="484725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C00000"/>
                </a:solidFill>
                <a:latin typeface="+mn-lt"/>
                <a:ea typeface="+mn-ea"/>
                <a:cs typeface="+mn-cs"/>
              </a:defRPr>
            </a:pPr>
            <a:endParaRPr lang="es-CO"/>
          </a:p>
        </c:txPr>
        <c:crossAx val="484729264"/>
        <c:crosses val="autoZero"/>
        <c:auto val="1"/>
        <c:lblAlgn val="ctr"/>
        <c:lblOffset val="100"/>
        <c:noMultiLvlLbl val="0"/>
      </c:catAx>
      <c:valAx>
        <c:axId val="484729264"/>
        <c:scaling>
          <c:orientation val="minMax"/>
        </c:scaling>
        <c:delete val="1"/>
        <c:axPos val="l"/>
        <c:numFmt formatCode="_-[$$-240A]\ * #,##0_ ;_-[$$-240A]\ * \-#,##0\ ;_-[$$-240A]\ * &quot;-&quot;_ ;_-@_ " sourceLinked="1"/>
        <c:majorTickMark val="none"/>
        <c:minorTickMark val="none"/>
        <c:tickLblPos val="nextTo"/>
        <c:crossAx val="4847253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lumMod val="50000"/>
                  </a:schemeClr>
                </a:solidFill>
                <a:latin typeface="+mn-lt"/>
                <a:ea typeface="+mn-ea"/>
                <a:cs typeface="+mn-cs"/>
              </a:defRPr>
            </a:pPr>
            <a:r>
              <a:rPr lang="es-ES" sz="1600" b="1">
                <a:solidFill>
                  <a:schemeClr val="accent1">
                    <a:lumMod val="50000"/>
                  </a:schemeClr>
                </a:solidFill>
              </a:rPr>
              <a:t>EJECUCIÓN DE GASTOS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1">
                  <a:lumMod val="50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a:outerShdw blurRad="50800" dist="38100" dir="13500000" algn="br" rotWithShape="0">
                <a:prstClr val="black">
                  <a:alpha val="40000"/>
                </a:prst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layout>
                    <c:manualLayout>
                      <c:w val="0.23599702413436885"/>
                      <c:h val="0.12021753858366709"/>
                    </c:manualLayout>
                  </c15:layout>
                </c:ext>
                <c:ext xmlns:c16="http://schemas.microsoft.com/office/drawing/2014/chart" uri="{C3380CC4-5D6E-409C-BE32-E72D297353CC}">
                  <c16:uniqueId val="{00000000-96C5-4677-AFF0-3AF58A4237E7}"/>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layout>
                    <c:manualLayout>
                      <c:w val="0.23905985602331117"/>
                      <c:h val="0.12021753858366709"/>
                    </c:manualLayout>
                  </c15:layout>
                </c:ext>
                <c:ext xmlns:c16="http://schemas.microsoft.com/office/drawing/2014/chart" uri="{C3380CC4-5D6E-409C-BE32-E72D297353CC}">
                  <c16:uniqueId val="{00000001-96C5-4677-AFF0-3AF58A4237E7}"/>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2-96C5-4677-AFF0-3AF58A4237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Hoja1!$C$83:$C$85</c:f>
              <c:strCache>
                <c:ptCount val="3"/>
                <c:pt idx="0">
                  <c:v>FUNCIONAMIENTO</c:v>
                </c:pt>
                <c:pt idx="1">
                  <c:v>INVERSIÓN</c:v>
                </c:pt>
                <c:pt idx="2">
                  <c:v>DEUDA PUBLICA </c:v>
                </c:pt>
              </c:strCache>
            </c:strRef>
          </c:cat>
          <c:val>
            <c:numRef>
              <c:f>Hoja1!$D$83:$D$85</c:f>
              <c:numCache>
                <c:formatCode>_-[$$-240A]\ * #,##0_ ;_-[$$-240A]\ * \-#,##0\ ;_-[$$-240A]\ * "-"_ ;_-@_ </c:formatCode>
                <c:ptCount val="3"/>
                <c:pt idx="0">
                  <c:v>8400447637</c:v>
                </c:pt>
                <c:pt idx="1">
                  <c:v>125738389</c:v>
                </c:pt>
                <c:pt idx="2">
                  <c:v>0</c:v>
                </c:pt>
              </c:numCache>
            </c:numRef>
          </c:val>
          <c:extLst>
            <c:ext xmlns:c16="http://schemas.microsoft.com/office/drawing/2014/chart" uri="{C3380CC4-5D6E-409C-BE32-E72D297353CC}">
              <c16:uniqueId val="{00000003-96C5-4677-AFF0-3AF58A4237E7}"/>
            </c:ext>
          </c:extLst>
        </c:ser>
        <c:dLbls>
          <c:dLblPos val="outEnd"/>
          <c:showLegendKey val="0"/>
          <c:showVal val="1"/>
          <c:showCatName val="0"/>
          <c:showSerName val="0"/>
          <c:showPercent val="0"/>
          <c:showBubbleSize val="0"/>
        </c:dLbls>
        <c:gapWidth val="219"/>
        <c:overlap val="-27"/>
        <c:axId val="455290688"/>
        <c:axId val="455286208"/>
      </c:barChart>
      <c:catAx>
        <c:axId val="455290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C00000"/>
                </a:solidFill>
                <a:latin typeface="+mn-lt"/>
                <a:ea typeface="+mn-ea"/>
                <a:cs typeface="+mn-cs"/>
              </a:defRPr>
            </a:pPr>
            <a:endParaRPr lang="es-CO"/>
          </a:p>
        </c:txPr>
        <c:crossAx val="455286208"/>
        <c:crosses val="autoZero"/>
        <c:auto val="1"/>
        <c:lblAlgn val="ctr"/>
        <c:lblOffset val="100"/>
        <c:noMultiLvlLbl val="0"/>
      </c:catAx>
      <c:valAx>
        <c:axId val="455286208"/>
        <c:scaling>
          <c:orientation val="minMax"/>
        </c:scaling>
        <c:delete val="1"/>
        <c:axPos val="l"/>
        <c:numFmt formatCode="_-[$$-240A]\ * #,##0_ ;_-[$$-240A]\ * \-#,##0\ ;_-[$$-240A]\ * &quot;-&quot;_ ;_-@_ " sourceLinked="1"/>
        <c:majorTickMark val="none"/>
        <c:minorTickMark val="none"/>
        <c:tickLblPos val="nextTo"/>
        <c:crossAx val="455290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EFAD3-49FD-4693-B19C-428BEFA99126}" type="datetimeFigureOut">
              <a:rPr lang="es-ES" smtClean="0"/>
              <a:t>24/12/2021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10F8A-547A-4FD3-844E-F2412B459376}" type="slidenum">
              <a:rPr lang="es-ES" smtClean="0"/>
              <a:t>‹Nº›</a:t>
            </a:fld>
            <a:endParaRPr lang="es-ES"/>
          </a:p>
        </p:txBody>
      </p:sp>
    </p:spTree>
    <p:extLst>
      <p:ext uri="{BB962C8B-B14F-4D97-AF65-F5344CB8AC3E}">
        <p14:creationId xmlns:p14="http://schemas.microsoft.com/office/powerpoint/2010/main" val="265504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inspección</a:t>
            </a:r>
            <a:r>
              <a:rPr lang="es-ES" baseline="0" dirty="0"/>
              <a:t> de Tránsito y Transporte de Barrancabermeja presenta su balance de gestión durante la vigencia 2021. Logros y metas alcanzadas con la ayuda de su equipo de trabajo, teniendo en cuenta las percepciones, opiniones y requerimientos de la ciudadanía, agregando en cada acción valor en la gestión pública</a:t>
            </a:r>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1</a:t>
            </a:fld>
            <a:endParaRPr lang="es-ES"/>
          </a:p>
        </p:txBody>
      </p:sp>
    </p:spTree>
    <p:extLst>
      <p:ext uri="{BB962C8B-B14F-4D97-AF65-F5344CB8AC3E}">
        <p14:creationId xmlns:p14="http://schemas.microsoft.com/office/powerpoint/2010/main" val="323228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00810F8A-547A-4FD3-844E-F2412B459376}" type="slidenum">
              <a:rPr lang="es-ES" smtClean="0"/>
              <a:t>12</a:t>
            </a:fld>
            <a:endParaRPr lang="es-ES"/>
          </a:p>
        </p:txBody>
      </p:sp>
    </p:spTree>
    <p:extLst>
      <p:ext uri="{BB962C8B-B14F-4D97-AF65-F5344CB8AC3E}">
        <p14:creationId xmlns:p14="http://schemas.microsoft.com/office/powerpoint/2010/main" val="18913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Continuando</a:t>
            </a:r>
            <a:r>
              <a:rPr lang="es-ES" baseline="0" dirty="0"/>
              <a:t> con el fortalecimiento del Pilar de vías seguras del Plan Local de Seguridad Vial, con el apoyo estratégico y técnico de la Agencia Nacional de Seguridad se realizaron Once (11) nuevos diseños de intervención de Medidas de Tráfico Calmado, en sectores críticos de la ciudad, diseños que han sido socializados con la comunidad, para la vigencia 2022 la ITTB gestionará los recursos necesarios para llevar a cabo las intervenciones anunciadas.</a:t>
            </a:r>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13</a:t>
            </a:fld>
            <a:endParaRPr lang="es-ES"/>
          </a:p>
        </p:txBody>
      </p:sp>
    </p:spTree>
    <p:extLst>
      <p:ext uri="{BB962C8B-B14F-4D97-AF65-F5344CB8AC3E}">
        <p14:creationId xmlns:p14="http://schemas.microsoft.com/office/powerpoint/2010/main" val="95927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Voz en off: </a:t>
            </a:r>
            <a:r>
              <a:rPr lang="es-ES" sz="1200" b="0" i="0" kern="1200" dirty="0">
                <a:solidFill>
                  <a:schemeClr val="tx1"/>
                </a:solidFill>
                <a:effectLst/>
                <a:latin typeface="+mn-lt"/>
                <a:ea typeface="+mn-ea"/>
                <a:cs typeface="+mn-cs"/>
              </a:rPr>
              <a:t>Avanzamos en el mantenimiento y adecuación de los semáforos de la ciudad con el objetivo de prevenir y evitar accidentes en los sectores más transitados.</a:t>
            </a:r>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14</a:t>
            </a:fld>
            <a:endParaRPr lang="es-ES"/>
          </a:p>
        </p:txBody>
      </p:sp>
    </p:spTree>
    <p:extLst>
      <p:ext uri="{BB962C8B-B14F-4D97-AF65-F5344CB8AC3E}">
        <p14:creationId xmlns:p14="http://schemas.microsoft.com/office/powerpoint/2010/main" val="1728155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estrategia de atención a los requerimiento de los ciudadanos, la Inspección</a:t>
            </a:r>
            <a:r>
              <a:rPr lang="es-ES" baseline="0" dirty="0"/>
              <a:t> de Tránsito y Transporte de Barrancabermeja realiza visitas técnicas a los sectores solicitados y/o con identificación de puntos críticos de accidentalidad para plantear estrategias de solución a problemáticas de seguridad vial.</a:t>
            </a:r>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15</a:t>
            </a:fld>
            <a:endParaRPr lang="es-ES"/>
          </a:p>
        </p:txBody>
      </p:sp>
    </p:spTree>
    <p:extLst>
      <p:ext uri="{BB962C8B-B14F-4D97-AF65-F5344CB8AC3E}">
        <p14:creationId xmlns:p14="http://schemas.microsoft.com/office/powerpoint/2010/main" val="2522581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Operativos</a:t>
            </a:r>
            <a:r>
              <a:rPr lang="es-ES" baseline="0" dirty="0"/>
              <a:t> de control para garantizar el cumplimiento de las normas de tránsito en general, así como revisar el cumplimiento de los documentos vigentes, la ITTB ha realizado el fortalecimiento del cuerpo operativo con jornadas de capacitación y certificación en la operación de </a:t>
            </a:r>
            <a:r>
              <a:rPr lang="es-ES" baseline="0" dirty="0" err="1"/>
              <a:t>alcohosensores</a:t>
            </a:r>
            <a:r>
              <a:rPr lang="es-ES" baseline="0" dirty="0"/>
              <a:t>, gestionada capacitación de dos agentes de tránsito con el Banco </a:t>
            </a:r>
            <a:r>
              <a:rPr lang="es-ES" baseline="0" dirty="0" err="1"/>
              <a:t>Interamericado</a:t>
            </a:r>
            <a:r>
              <a:rPr lang="es-ES" baseline="0" dirty="0"/>
              <a:t> de Desarrollo en temáticas </a:t>
            </a:r>
            <a:r>
              <a:rPr lang="es-ES" baseline="0" dirty="0" err="1"/>
              <a:t>realacionadas</a:t>
            </a:r>
            <a:r>
              <a:rPr lang="es-ES" baseline="0" dirty="0"/>
              <a:t> al fortalecimiento de la Seguridad vial en las diferentes regiones. Entrega de dotación a agentes de tránsito y dotación de elementos para fortalecer los controles operativos, formación de Agentes de tránsito en el programa de MOTODESTREZAS.</a:t>
            </a:r>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16</a:t>
            </a:fld>
            <a:endParaRPr lang="es-ES"/>
          </a:p>
        </p:txBody>
      </p:sp>
    </p:spTree>
    <p:extLst>
      <p:ext uri="{BB962C8B-B14F-4D97-AF65-F5344CB8AC3E}">
        <p14:creationId xmlns:p14="http://schemas.microsoft.com/office/powerpoint/2010/main" val="211475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a:t>
            </a:r>
            <a:r>
              <a:rPr lang="es-ES" baseline="0" dirty="0"/>
              <a:t> total de contratación de la ITTB, obedece a los lineamientos de AUSTERIDAD trazados por la entidad, con el fin de superar el déficit financiero presentado en la vigencia, logrando una importante disminución del gasto que permita cerrar la brecha del déficit, es así como la contratación realizada en la presente vigencia está sujeta a las prioridades esenciales de gestión.</a:t>
            </a:r>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20</a:t>
            </a:fld>
            <a:endParaRPr lang="es-ES"/>
          </a:p>
        </p:txBody>
      </p:sp>
    </p:spTree>
    <p:extLst>
      <p:ext uri="{BB962C8B-B14F-4D97-AF65-F5344CB8AC3E}">
        <p14:creationId xmlns:p14="http://schemas.microsoft.com/office/powerpoint/2010/main" val="419338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3</a:t>
            </a:fld>
            <a:endParaRPr lang="es-ES"/>
          </a:p>
        </p:txBody>
      </p:sp>
    </p:spTree>
    <p:extLst>
      <p:ext uri="{BB962C8B-B14F-4D97-AF65-F5344CB8AC3E}">
        <p14:creationId xmlns:p14="http://schemas.microsoft.com/office/powerpoint/2010/main" val="326542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dirty="0"/>
              <a:t>53 fallecidos por accidentes de tránsito corte al mes de Noviembre de 2021, según informe de Medicina legal y el observatorio de la Agencia nacional de Seguridad vial</a:t>
            </a:r>
          </a:p>
          <a:p>
            <a:pPr algn="just"/>
            <a:r>
              <a:rPr lang="es-ES" sz="1200" dirty="0"/>
              <a:t>De acuerdo a diferentes variables de análisis encontramos que:</a:t>
            </a:r>
          </a:p>
          <a:p>
            <a:pPr marL="285750" indent="-285750" algn="just">
              <a:buFont typeface="Wingdings" panose="05000000000000000000" pitchFamily="2" charset="2"/>
              <a:buChar char="§"/>
            </a:pPr>
            <a:r>
              <a:rPr lang="es-ES" sz="1200" dirty="0"/>
              <a:t>Por ciclo vital tenemos que los adultos (29-59 años) y los jóvenes (18-28 años) representan mayores cifras de fallecidos. </a:t>
            </a:r>
          </a:p>
          <a:p>
            <a:pPr marL="285750" indent="-285750" algn="just">
              <a:buFont typeface="Wingdings" panose="05000000000000000000" pitchFamily="2" charset="2"/>
              <a:buChar char="§"/>
            </a:pPr>
            <a:r>
              <a:rPr lang="es-ES" sz="1200" dirty="0"/>
              <a:t>Por circunstancia del hecho mayor cifra representada por exceso de velocidad, seguida de desobediencia a señales de tránsito.</a:t>
            </a:r>
          </a:p>
          <a:p>
            <a:pPr marL="285750" indent="-285750" algn="just">
              <a:buFont typeface="Wingdings" panose="05000000000000000000" pitchFamily="2" charset="2"/>
              <a:buChar char="§"/>
            </a:pPr>
            <a:r>
              <a:rPr lang="es-ES" sz="1200" dirty="0"/>
              <a:t>Por mecanismo causal, impacto contundente, mayormente representados por trauma craneano y politraumatismo.</a:t>
            </a:r>
          </a:p>
          <a:p>
            <a:pPr marL="0" indent="0" algn="just">
              <a:buFont typeface="Wingdings" panose="05000000000000000000" pitchFamily="2" charset="2"/>
              <a:buNone/>
            </a:pPr>
            <a:endParaRPr lang="es-ES" sz="1200" b="0" i="0" kern="1200" dirty="0">
              <a:solidFill>
                <a:schemeClr val="tx1"/>
              </a:solidFill>
              <a:effectLst/>
              <a:latin typeface="+mn-lt"/>
              <a:ea typeface="+mn-ea"/>
              <a:cs typeface="+mn-cs"/>
            </a:endParaRP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De acuerdo a los estudios realizados por la Agencia Nacional de Seguridad Vial, los problemas de seguridad vial están asociados</a:t>
            </a:r>
            <a:r>
              <a:rPr lang="es-ES" sz="1200" b="0" i="0" kern="1200" baseline="0" dirty="0">
                <a:solidFill>
                  <a:schemeClr val="tx1"/>
                </a:solidFill>
                <a:effectLst/>
                <a:latin typeface="+mn-lt"/>
                <a:ea typeface="+mn-ea"/>
                <a:cs typeface="+mn-cs"/>
              </a:rPr>
              <a:t> al </a:t>
            </a:r>
            <a:r>
              <a:rPr lang="es-ES" sz="1200" b="0" i="0" kern="1200" dirty="0">
                <a:solidFill>
                  <a:schemeClr val="tx1"/>
                </a:solidFill>
                <a:effectLst/>
                <a:latin typeface="+mn-lt"/>
                <a:ea typeface="+mn-ea"/>
                <a:cs typeface="+mn-cs"/>
              </a:rPr>
              <a:t>comportamiento ciudadano, que tiene conductas riesgosas en las que hay una proporción importante de usuarios viales que realizan comportamientos poco adecuados. E</a:t>
            </a:r>
            <a:r>
              <a:rPr lang="es-ES" sz="1200" b="0" i="0" kern="1200" baseline="0" dirty="0">
                <a:solidFill>
                  <a:schemeClr val="tx1"/>
                </a:solidFill>
                <a:effectLst/>
                <a:latin typeface="+mn-lt"/>
                <a:ea typeface="+mn-ea"/>
                <a:cs typeface="+mn-cs"/>
              </a:rPr>
              <a:t>l exceso de velocidad e irrespeto a la señalización y demás normas de tránsito son los factores más comunes para que se presenten éstas altas cifras de accidentalidad.</a:t>
            </a:r>
          </a:p>
          <a:p>
            <a:endParaRPr lang="es-ES" sz="1200" b="0" i="0" kern="1200" baseline="0" dirty="0">
              <a:solidFill>
                <a:schemeClr val="tx1"/>
              </a:solidFill>
              <a:effectLst/>
              <a:latin typeface="+mn-lt"/>
              <a:ea typeface="+mn-ea"/>
              <a:cs typeface="+mn-cs"/>
            </a:endParaRPr>
          </a:p>
          <a:p>
            <a:r>
              <a:rPr lang="es-ES" sz="1200" b="0" i="0" kern="1200" baseline="0" dirty="0">
                <a:solidFill>
                  <a:schemeClr val="tx1"/>
                </a:solidFill>
                <a:effectLst/>
                <a:latin typeface="+mn-lt"/>
                <a:ea typeface="+mn-ea"/>
                <a:cs typeface="+mn-cs"/>
              </a:rPr>
              <a:t>Desde la Inspección de Tránsito y Transporte de Barrancabermeja, continuaremos implementando estrategias que permitan fortalecer el Pilar de comportamiento humano del Plan Local de Seguridad Vial del Distrito de Barrancabermeja.</a:t>
            </a:r>
          </a:p>
          <a:p>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5</a:t>
            </a:fld>
            <a:endParaRPr lang="es-ES"/>
          </a:p>
        </p:txBody>
      </p:sp>
    </p:spTree>
    <p:extLst>
      <p:ext uri="{BB962C8B-B14F-4D97-AF65-F5344CB8AC3E}">
        <p14:creationId xmlns:p14="http://schemas.microsoft.com/office/powerpoint/2010/main" val="154586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Voz en off: Un aspecto importante es</a:t>
            </a:r>
            <a:r>
              <a:rPr lang="es-CO" sz="1200" b="0" kern="1200" baseline="0" dirty="0">
                <a:solidFill>
                  <a:schemeClr val="tx1"/>
                </a:solidFill>
                <a:effectLst/>
                <a:latin typeface="+mn-lt"/>
                <a:ea typeface="+mn-ea"/>
                <a:cs typeface="+mn-cs"/>
              </a:rPr>
              <a:t> f</a:t>
            </a:r>
            <a:r>
              <a:rPr lang="es-CO" sz="1200" b="0" kern="1200" dirty="0">
                <a:solidFill>
                  <a:schemeClr val="tx1"/>
                </a:solidFill>
                <a:effectLst/>
                <a:latin typeface="+mn-lt"/>
                <a:ea typeface="+mn-ea"/>
                <a:cs typeface="+mn-cs"/>
              </a:rPr>
              <a:t>ortalecer la educación, la formación y la comunicación en aspectos de seguridad vial para sensibilizar a los diferentes actores en normas y hábitos de buen comportamiento vial, impactando positivamente a un gran número de personas, a través de campañas, eventos de capacitación y simulacros</a:t>
            </a:r>
            <a:r>
              <a:rPr lang="es-CO" sz="1200" b="0" kern="1200" baseline="0" dirty="0">
                <a:solidFill>
                  <a:schemeClr val="tx1"/>
                </a:solidFill>
                <a:effectLst/>
                <a:latin typeface="+mn-lt"/>
                <a:ea typeface="+mn-ea"/>
                <a:cs typeface="+mn-cs"/>
              </a:rPr>
              <a:t> de accidentes. </a:t>
            </a:r>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6</a:t>
            </a:fld>
            <a:endParaRPr lang="es-ES"/>
          </a:p>
        </p:txBody>
      </p:sp>
    </p:spTree>
    <p:extLst>
      <p:ext uri="{BB962C8B-B14F-4D97-AF65-F5344CB8AC3E}">
        <p14:creationId xmlns:p14="http://schemas.microsoft.com/office/powerpoint/2010/main" val="387897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Voz en off: </a:t>
            </a:r>
            <a:r>
              <a:rPr lang="es-CO" sz="1200" b="1" kern="1200" dirty="0">
                <a:solidFill>
                  <a:schemeClr val="tx1"/>
                </a:solidFill>
                <a:effectLst/>
                <a:latin typeface="+mn-lt"/>
                <a:ea typeface="+mn-ea"/>
                <a:cs typeface="+mn-cs"/>
              </a:rPr>
              <a:t>.Capacitaciones en seguridad vial</a:t>
            </a:r>
            <a:r>
              <a:rPr lang="es-CO" sz="1200" kern="1200" dirty="0">
                <a:solidFill>
                  <a:schemeClr val="tx1"/>
                </a:solidFill>
                <a:effectLst/>
                <a:latin typeface="+mn-lt"/>
                <a:ea typeface="+mn-ea"/>
                <a:cs typeface="+mn-cs"/>
              </a:rPr>
              <a:t>: Desarrolladas de manera virtual y presencial, dirigidas a empresas e instituciones educativas, </a:t>
            </a:r>
            <a:r>
              <a:rPr lang="es-CO" sz="1200" b="0" kern="1200" dirty="0">
                <a:solidFill>
                  <a:schemeClr val="tx1"/>
                </a:solidFill>
                <a:effectLst/>
                <a:latin typeface="+mn-lt"/>
                <a:ea typeface="+mn-ea"/>
                <a:cs typeface="+mn-cs"/>
              </a:rPr>
              <a:t>promoviendo, de esta forma, una cultura preventiva y pedagógica;  permite además</a:t>
            </a:r>
            <a:r>
              <a:rPr lang="es-CO" sz="1200" b="0" kern="1200" baseline="0" dirty="0">
                <a:solidFill>
                  <a:schemeClr val="tx1"/>
                </a:solidFill>
                <a:effectLst/>
                <a:latin typeface="+mn-lt"/>
                <a:ea typeface="+mn-ea"/>
                <a:cs typeface="+mn-cs"/>
              </a:rPr>
              <a:t> que los usuarios de las vías </a:t>
            </a:r>
            <a:r>
              <a:rPr lang="es-CO" sz="1200" b="0" kern="1200" dirty="0">
                <a:solidFill>
                  <a:schemeClr val="tx1"/>
                </a:solidFill>
                <a:effectLst/>
                <a:latin typeface="+mn-lt"/>
                <a:ea typeface="+mn-ea"/>
                <a:cs typeface="+mn-cs"/>
              </a:rPr>
              <a:t>generen sus propias reflexiones, indagando en la percepción de riesgo que éstos tienen frente a su sistema de seguridad vial y asumiendo conocimientos permanentes y actualizados sobre las normatividad de tránsito, seguridad vial y movilidad.</a:t>
            </a:r>
            <a:endParaRPr lang="es-ES" sz="1200" b="1" kern="1200" dirty="0">
              <a:solidFill>
                <a:schemeClr val="tx1"/>
              </a:solidFill>
              <a:effectLst/>
              <a:latin typeface="+mn-lt"/>
              <a:ea typeface="+mn-ea"/>
              <a:cs typeface="+mn-cs"/>
            </a:endParaRPr>
          </a:p>
          <a:p>
            <a:endParaRPr lang="es-ES" dirty="0"/>
          </a:p>
          <a:p>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7</a:t>
            </a:fld>
            <a:endParaRPr lang="es-ES"/>
          </a:p>
        </p:txBody>
      </p:sp>
    </p:spTree>
    <p:extLst>
      <p:ext uri="{BB962C8B-B14F-4D97-AF65-F5344CB8AC3E}">
        <p14:creationId xmlns:p14="http://schemas.microsoft.com/office/powerpoint/2010/main" val="266903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kern="1200" dirty="0">
                <a:solidFill>
                  <a:schemeClr val="tx1"/>
                </a:solidFill>
                <a:effectLst/>
                <a:latin typeface="+mn-lt"/>
                <a:ea typeface="+mn-ea"/>
                <a:cs typeface="+mn-cs"/>
              </a:rPr>
              <a:t>Voz en off: </a:t>
            </a:r>
            <a:r>
              <a:rPr lang="es-CO" sz="1200" b="1" kern="1200" dirty="0">
                <a:solidFill>
                  <a:schemeClr val="tx1"/>
                </a:solidFill>
                <a:effectLst/>
                <a:latin typeface="+mn-lt"/>
                <a:ea typeface="+mn-ea"/>
                <a:cs typeface="+mn-cs"/>
              </a:rPr>
              <a:t>Pacto por la vida en la vía: </a:t>
            </a:r>
            <a:endParaRPr lang="es-ES" sz="1200" kern="1200" dirty="0">
              <a:solidFill>
                <a:schemeClr val="tx1"/>
              </a:solidFill>
              <a:effectLst/>
              <a:latin typeface="+mn-lt"/>
              <a:ea typeface="+mn-ea"/>
              <a:cs typeface="+mn-cs"/>
            </a:endParaRPr>
          </a:p>
          <a:p>
            <a:pPr marL="171450" indent="-171450">
              <a:buFontTx/>
              <a:buChar char="-"/>
            </a:pPr>
            <a:r>
              <a:rPr lang="es-CO" sz="1200" u="sng" kern="1200" dirty="0">
                <a:solidFill>
                  <a:schemeClr val="tx1"/>
                </a:solidFill>
                <a:effectLst/>
                <a:latin typeface="+mn-lt"/>
                <a:ea typeface="+mn-ea"/>
                <a:cs typeface="+mn-cs"/>
              </a:rPr>
              <a:t>Actividades de sensibilización para respeto al peatón</a:t>
            </a:r>
            <a:r>
              <a:rPr lang="es-CO" sz="1200" kern="1200" dirty="0">
                <a:solidFill>
                  <a:schemeClr val="tx1"/>
                </a:solidFill>
                <a:effectLst/>
                <a:latin typeface="+mn-lt"/>
                <a:ea typeface="+mn-ea"/>
                <a:cs typeface="+mn-cs"/>
              </a:rPr>
              <a:t>, </a:t>
            </a:r>
          </a:p>
          <a:p>
            <a:pPr marL="171450" indent="-171450">
              <a:buFontTx/>
              <a:buChar char="-"/>
            </a:pPr>
            <a:r>
              <a:rPr lang="es-CO" sz="1200" u="sng" kern="1200" dirty="0">
                <a:solidFill>
                  <a:schemeClr val="tx1"/>
                </a:solidFill>
                <a:effectLst/>
                <a:latin typeface="+mn-lt"/>
                <a:ea typeface="+mn-ea"/>
                <a:cs typeface="+mn-cs"/>
              </a:rPr>
              <a:t>Promover el adecuado estacionamiento</a:t>
            </a:r>
            <a:r>
              <a:rPr lang="es-CO" sz="1200" u="none" kern="1200" dirty="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a:p>
            <a:pPr marL="171450" indent="-171450">
              <a:buFontTx/>
              <a:buChar char="-"/>
            </a:pPr>
            <a:r>
              <a:rPr lang="es-CO" sz="1200" u="sng" kern="1200" dirty="0">
                <a:solidFill>
                  <a:schemeClr val="tx1"/>
                </a:solidFill>
                <a:effectLst/>
                <a:latin typeface="+mn-lt"/>
                <a:ea typeface="+mn-ea"/>
                <a:cs typeface="+mn-cs"/>
              </a:rPr>
              <a:t>Control de velocidad,</a:t>
            </a:r>
            <a:r>
              <a:rPr lang="es-CO" sz="1200" kern="1200" dirty="0">
                <a:solidFill>
                  <a:schemeClr val="tx1"/>
                </a:solidFill>
                <a:effectLst/>
                <a:latin typeface="+mn-lt"/>
                <a:ea typeface="+mn-ea"/>
                <a:cs typeface="+mn-cs"/>
              </a:rPr>
              <a:t> </a:t>
            </a:r>
          </a:p>
          <a:p>
            <a:pPr marL="171450" indent="-171450">
              <a:buFontTx/>
              <a:buChar char="-"/>
            </a:pPr>
            <a:r>
              <a:rPr lang="es-CO" sz="1200" u="sng" kern="1200" dirty="0">
                <a:solidFill>
                  <a:schemeClr val="tx1"/>
                </a:solidFill>
                <a:effectLst/>
                <a:latin typeface="+mn-lt"/>
                <a:ea typeface="+mn-ea"/>
                <a:cs typeface="+mn-cs"/>
              </a:rPr>
              <a:t>Seguridad vial en el barrio</a:t>
            </a:r>
            <a:r>
              <a:rPr lang="es-CO"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8</a:t>
            </a:fld>
            <a:endParaRPr lang="es-ES"/>
          </a:p>
        </p:txBody>
      </p:sp>
    </p:spTree>
    <p:extLst>
      <p:ext uri="{BB962C8B-B14F-4D97-AF65-F5344CB8AC3E}">
        <p14:creationId xmlns:p14="http://schemas.microsoft.com/office/powerpoint/2010/main" val="305112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kern="1200" dirty="0">
                <a:solidFill>
                  <a:schemeClr val="tx1"/>
                </a:solidFill>
                <a:effectLst/>
                <a:latin typeface="+mn-lt"/>
                <a:ea typeface="+mn-ea"/>
                <a:cs typeface="+mn-cs"/>
              </a:rPr>
              <a:t>Voz en off: Seguridad Vial a Motociclistas.</a:t>
            </a:r>
          </a:p>
          <a:p>
            <a:r>
              <a:rPr lang="es-CO" sz="1200" kern="1200" dirty="0">
                <a:solidFill>
                  <a:schemeClr val="tx1"/>
                </a:solidFill>
                <a:effectLst/>
                <a:latin typeface="+mn-lt"/>
                <a:ea typeface="+mn-ea"/>
                <a:cs typeface="+mn-cs"/>
              </a:rPr>
              <a:t>- Capacitaciones a motociclistas de empresas de mensajería.</a:t>
            </a:r>
            <a:endParaRPr lang="es-ES"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Bloque caza infractores: dirigido a motociclistas que no respetan la luz roja del semáforo. </a:t>
            </a:r>
          </a:p>
          <a:p>
            <a:r>
              <a:rPr lang="es-CO" sz="1200" kern="1200" dirty="0">
                <a:solidFill>
                  <a:schemeClr val="tx1"/>
                </a:solidFill>
                <a:effectLst/>
                <a:latin typeface="+mn-lt"/>
                <a:ea typeface="+mn-ea"/>
                <a:cs typeface="+mn-cs"/>
              </a:rPr>
              <a:t>- Ruta nacional de seguridad vial (ANSV): dirigida a motociclistas, una actividad en el año 2021, impacto 512 personas sensibilizadas. 3019 intervenciones pedagógicas.</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9</a:t>
            </a:fld>
            <a:endParaRPr lang="es-ES"/>
          </a:p>
        </p:txBody>
      </p:sp>
    </p:spTree>
    <p:extLst>
      <p:ext uri="{BB962C8B-B14F-4D97-AF65-F5344CB8AC3E}">
        <p14:creationId xmlns:p14="http://schemas.microsoft.com/office/powerpoint/2010/main" val="397231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kern="1200" dirty="0">
                <a:solidFill>
                  <a:schemeClr val="tx1"/>
                </a:solidFill>
                <a:effectLst/>
                <a:latin typeface="+mn-lt"/>
                <a:ea typeface="+mn-ea"/>
                <a:cs typeface="+mn-cs"/>
              </a:rPr>
              <a:t>Voz en off: </a:t>
            </a:r>
            <a:r>
              <a:rPr lang="es-CO" sz="1200" b="1" kern="1200" dirty="0">
                <a:solidFill>
                  <a:schemeClr val="tx1"/>
                </a:solidFill>
                <a:effectLst/>
                <a:latin typeface="+mn-lt"/>
                <a:ea typeface="+mn-ea"/>
                <a:cs typeface="+mn-cs"/>
              </a:rPr>
              <a:t>Programa</a:t>
            </a:r>
            <a:r>
              <a:rPr lang="es-CO" sz="1200" b="1" kern="1200" baseline="0" dirty="0">
                <a:solidFill>
                  <a:schemeClr val="tx1"/>
                </a:solidFill>
                <a:effectLst/>
                <a:latin typeface="+mn-lt"/>
                <a:ea typeface="+mn-ea"/>
                <a:cs typeface="+mn-cs"/>
              </a:rPr>
              <a:t> MOTODESTREZAS de la Agencia Nacional de Seguridad Vial.</a:t>
            </a:r>
          </a:p>
          <a:p>
            <a:r>
              <a:rPr lang="es-CO" sz="1200" b="0" kern="1200" baseline="0" dirty="0">
                <a:solidFill>
                  <a:schemeClr val="tx1"/>
                </a:solidFill>
                <a:effectLst/>
                <a:latin typeface="+mn-lt"/>
                <a:ea typeface="+mn-ea"/>
                <a:cs typeface="+mn-cs"/>
              </a:rPr>
              <a:t>Dirigido a los motociclistas del Distrito de Barrancabermeja para mejorar sus habilidades y destrezas en la conducción de motocicletas y evitar los riesgos de accidentes en la vía.</a:t>
            </a:r>
            <a:endParaRPr lang="es-ES" b="0" dirty="0"/>
          </a:p>
        </p:txBody>
      </p:sp>
      <p:sp>
        <p:nvSpPr>
          <p:cNvPr id="4" name="Marcador de número de diapositiva 3"/>
          <p:cNvSpPr>
            <a:spLocks noGrp="1"/>
          </p:cNvSpPr>
          <p:nvPr>
            <p:ph type="sldNum" sz="quarter" idx="10"/>
          </p:nvPr>
        </p:nvSpPr>
        <p:spPr/>
        <p:txBody>
          <a:bodyPr/>
          <a:lstStyle/>
          <a:p>
            <a:fld id="{00810F8A-547A-4FD3-844E-F2412B459376}" type="slidenum">
              <a:rPr lang="es-ES" smtClean="0"/>
              <a:t>10</a:t>
            </a:fld>
            <a:endParaRPr lang="es-ES"/>
          </a:p>
        </p:txBody>
      </p:sp>
    </p:spTree>
    <p:extLst>
      <p:ext uri="{BB962C8B-B14F-4D97-AF65-F5344CB8AC3E}">
        <p14:creationId xmlns:p14="http://schemas.microsoft.com/office/powerpoint/2010/main" val="213160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Voz en off:</a:t>
            </a:r>
            <a:r>
              <a:rPr lang="es-ES" baseline="0" dirty="0"/>
              <a:t> </a:t>
            </a:r>
            <a:r>
              <a:rPr lang="es-CO" sz="1200" kern="1200" dirty="0">
                <a:solidFill>
                  <a:schemeClr val="tx1"/>
                </a:solidFill>
                <a:effectLst/>
                <a:latin typeface="+mn-lt"/>
                <a:ea typeface="+mn-ea"/>
                <a:cs typeface="+mn-cs"/>
              </a:rPr>
              <a:t>A través del Programa ‘Pequeñas Grandes Obras’ (PGO), gestionado por la ITTB y liderado por la Agencia Nacional de Seguridad Vial (ANSV), desarrollado en contrato interadministrativo con la Empresa Nacional Promotora del Desarrollo Territorial (</a:t>
            </a:r>
            <a:r>
              <a:rPr lang="es-CO" sz="1200" kern="1200" dirty="0" err="1">
                <a:solidFill>
                  <a:schemeClr val="tx1"/>
                </a:solidFill>
                <a:effectLst/>
                <a:latin typeface="+mn-lt"/>
                <a:ea typeface="+mn-ea"/>
                <a:cs typeface="+mn-cs"/>
              </a:rPr>
              <a:t>ENTerritorio</a:t>
            </a:r>
            <a:r>
              <a:rPr lang="es-CO" sz="1200" kern="1200" dirty="0">
                <a:solidFill>
                  <a:schemeClr val="tx1"/>
                </a:solidFill>
                <a:effectLst/>
                <a:latin typeface="+mn-lt"/>
                <a:ea typeface="+mn-ea"/>
                <a:cs typeface="+mn-cs"/>
              </a:rPr>
              <a:t>), finalizó las intervenciones en 6 puntos críticos de Barrancabermeja, implementando en cada una de ellas dispositivos de</a:t>
            </a:r>
            <a:r>
              <a:rPr lang="es-CO" sz="1200" kern="1200" baseline="0" dirty="0">
                <a:solidFill>
                  <a:schemeClr val="tx1"/>
                </a:solidFill>
                <a:effectLst/>
                <a:latin typeface="+mn-lt"/>
                <a:ea typeface="+mn-ea"/>
                <a:cs typeface="+mn-cs"/>
              </a:rPr>
              <a:t> seguridad vial para mantener un tráfico calmado, permitiendo así la protección de peatones teniendo en cuenta que son sectores altamente concurridos por estudiantes.</a:t>
            </a:r>
            <a:endParaRPr lang="es-CO" sz="1200" kern="1200" dirty="0">
              <a:solidFill>
                <a:schemeClr val="tx1"/>
              </a:solidFill>
              <a:effectLst/>
              <a:latin typeface="+mn-lt"/>
              <a:ea typeface="+mn-ea"/>
              <a:cs typeface="+mn-cs"/>
            </a:endParaRPr>
          </a:p>
          <a:p>
            <a:endParaRPr lang="es-CO"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00810F8A-547A-4FD3-844E-F2412B459376}" type="slidenum">
              <a:rPr lang="es-ES" smtClean="0"/>
              <a:t>11</a:t>
            </a:fld>
            <a:endParaRPr lang="es-ES"/>
          </a:p>
        </p:txBody>
      </p:sp>
    </p:spTree>
    <p:extLst>
      <p:ext uri="{BB962C8B-B14F-4D97-AF65-F5344CB8AC3E}">
        <p14:creationId xmlns:p14="http://schemas.microsoft.com/office/powerpoint/2010/main" val="165776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3967CD30-2F5B-455A-BAE9-CB3EA4829221}" type="datetimeFigureOut">
              <a:rPr lang="en-US" smtClean="0"/>
              <a:t>12/24/2021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2744138196"/>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967CD30-2F5B-455A-BAE9-CB3EA4829221}" type="datetimeFigureOut">
              <a:rPr lang="en-US" smtClean="0"/>
              <a:t>12/24/2021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1103180593"/>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967CD30-2F5B-455A-BAE9-CB3EA4829221}" type="datetimeFigureOut">
              <a:rPr lang="en-US" smtClean="0"/>
              <a:t>12/24/2021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141302494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967CD30-2F5B-455A-BAE9-CB3EA4829221}" type="datetimeFigureOut">
              <a:rPr lang="en-US" smtClean="0"/>
              <a:t>12/24/2021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19325831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967CD30-2F5B-455A-BAE9-CB3EA4829221}" type="datetimeFigureOut">
              <a:rPr lang="en-US" smtClean="0"/>
              <a:t>12/24/2021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2136090380"/>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3967CD30-2F5B-455A-BAE9-CB3EA4829221}" type="datetimeFigureOut">
              <a:rPr lang="en-US" smtClean="0"/>
              <a:t>12/24/2021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308461033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3967CD30-2F5B-455A-BAE9-CB3EA4829221}" type="datetimeFigureOut">
              <a:rPr lang="en-US" smtClean="0"/>
              <a:t>12/24/2021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212095798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3967CD30-2F5B-455A-BAE9-CB3EA4829221}" type="datetimeFigureOut">
              <a:rPr lang="en-US" smtClean="0"/>
              <a:t>12/24/2021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390557233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67CD30-2F5B-455A-BAE9-CB3EA4829221}" type="datetimeFigureOut">
              <a:rPr lang="en-US" smtClean="0"/>
              <a:t>12/24/2021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3327703538"/>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967CD30-2F5B-455A-BAE9-CB3EA4829221}" type="datetimeFigureOut">
              <a:rPr lang="en-US" smtClean="0"/>
              <a:t>12/24/2021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352446547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967CD30-2F5B-455A-BAE9-CB3EA4829221}" type="datetimeFigureOut">
              <a:rPr lang="en-US" smtClean="0"/>
              <a:t>12/24/2021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26DFC5-E895-4C8D-A019-62D868A3B0BC}" type="slidenum">
              <a:rPr lang="en-US" smtClean="0"/>
              <a:t>‹Nº›</a:t>
            </a:fld>
            <a:endParaRPr lang="en-US"/>
          </a:p>
        </p:txBody>
      </p:sp>
    </p:spTree>
    <p:extLst>
      <p:ext uri="{BB962C8B-B14F-4D97-AF65-F5344CB8AC3E}">
        <p14:creationId xmlns:p14="http://schemas.microsoft.com/office/powerpoint/2010/main" val="3520741832"/>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7CD30-2F5B-455A-BAE9-CB3EA4829221}" type="datetimeFigureOut">
              <a:rPr lang="en-US" smtClean="0"/>
              <a:t>12/24/2021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6DFC5-E895-4C8D-A019-62D868A3B0BC}" type="slidenum">
              <a:rPr lang="en-US" smtClean="0"/>
              <a:t>‹Nº›</a:t>
            </a:fld>
            <a:endParaRPr lang="en-US"/>
          </a:p>
        </p:txBody>
      </p:sp>
    </p:spTree>
    <p:extLst>
      <p:ext uri="{BB962C8B-B14F-4D97-AF65-F5344CB8AC3E}">
        <p14:creationId xmlns:p14="http://schemas.microsoft.com/office/powerpoint/2010/main" val="528161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F2EC9B-8A9F-4F5C-A12E-579390A4B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08" y="-217732"/>
            <a:ext cx="12567608" cy="7075731"/>
          </a:xfrm>
          <a:prstGeom prst="rect">
            <a:avLst/>
          </a:prstGeom>
        </p:spPr>
      </p:pic>
      <p:sp>
        <p:nvSpPr>
          <p:cNvPr id="2" name="CuadroTexto 1"/>
          <p:cNvSpPr txBox="1"/>
          <p:nvPr/>
        </p:nvSpPr>
        <p:spPr>
          <a:xfrm>
            <a:off x="987853" y="4808401"/>
            <a:ext cx="4920343" cy="584775"/>
          </a:xfrm>
          <a:prstGeom prst="rect">
            <a:avLst/>
          </a:prstGeom>
          <a:solidFill>
            <a:srgbClr val="ED7C30"/>
          </a:solidFill>
          <a:ln>
            <a:noFill/>
          </a:ln>
        </p:spPr>
        <p:txBody>
          <a:bodyPr wrap="square" rtlCol="0">
            <a:spAutoFit/>
          </a:bodyPr>
          <a:lstStyle/>
          <a:p>
            <a:pPr algn="ctr"/>
            <a:r>
              <a:rPr lang="es-MX" sz="3200" b="1" dirty="0">
                <a:latin typeface="Calibri" panose="020F0502020204030204" pitchFamily="34" charset="0"/>
                <a:cs typeface="Calibri" panose="020F0502020204030204" pitchFamily="34" charset="0"/>
              </a:rPr>
              <a:t>AÑO 2021</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32986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ágono 10"/>
          <p:cNvSpPr/>
          <p:nvPr/>
        </p:nvSpPr>
        <p:spPr>
          <a:xfrm>
            <a:off x="31859" y="537640"/>
            <a:ext cx="8772464" cy="703852"/>
          </a:xfrm>
          <a:prstGeom prst="homePlate">
            <a:avLst/>
          </a:prstGeom>
          <a:solidFill>
            <a:schemeClr val="bg2">
              <a:lumMod val="25000"/>
            </a:schemeClr>
          </a:soli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ítulo 6">
            <a:extLst>
              <a:ext uri="{FF2B5EF4-FFF2-40B4-BE49-F238E27FC236}">
                <a16:creationId xmlns:a16="http://schemas.microsoft.com/office/drawing/2014/main" id="{848CB48B-7AE6-4A46-B43A-9196D288C79E}"/>
              </a:ext>
            </a:extLst>
          </p:cNvPr>
          <p:cNvSpPr txBox="1">
            <a:spLocks/>
          </p:cNvSpPr>
          <p:nvPr/>
        </p:nvSpPr>
        <p:spPr>
          <a:xfrm>
            <a:off x="1863038" y="8650843"/>
            <a:ext cx="2395791" cy="2380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endParaRPr lang="es-CO" sz="4800" dirty="0">
              <a:solidFill>
                <a:srgbClr val="FF0000"/>
              </a:solidFill>
              <a:latin typeface="Museo 900" panose="02000000000000000000" pitchFamily="50" charset="0"/>
            </a:endParaRPr>
          </a:p>
          <a:p>
            <a:pPr>
              <a:lnSpc>
                <a:spcPct val="80000"/>
              </a:lnSpc>
            </a:pPr>
            <a:endParaRPr lang="es-CO" sz="4800" dirty="0">
              <a:solidFill>
                <a:srgbClr val="FF0000"/>
              </a:solidFill>
              <a:latin typeface="Museo 900" panose="02000000000000000000" pitchFamily="50" charset="0"/>
            </a:endParaRPr>
          </a:p>
        </p:txBody>
      </p:sp>
      <p:sp>
        <p:nvSpPr>
          <p:cNvPr id="8" name="Título 6">
            <a:extLst>
              <a:ext uri="{FF2B5EF4-FFF2-40B4-BE49-F238E27FC236}">
                <a16:creationId xmlns:a16="http://schemas.microsoft.com/office/drawing/2014/main" id="{1B166D6F-2D7F-432A-B194-B74861721D9D}"/>
              </a:ext>
            </a:extLst>
          </p:cNvPr>
          <p:cNvSpPr txBox="1">
            <a:spLocks/>
          </p:cNvSpPr>
          <p:nvPr/>
        </p:nvSpPr>
        <p:spPr>
          <a:xfrm>
            <a:off x="246165" y="670109"/>
            <a:ext cx="8343851" cy="685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4000" dirty="0">
                <a:solidFill>
                  <a:srgbClr val="FF0000"/>
                </a:solidFill>
                <a:latin typeface="Berlin Sans FB" panose="020E0602020502020306" pitchFamily="34" charset="0"/>
              </a:rPr>
              <a:t>Sistema de Seguridad vial del Distrito.</a:t>
            </a:r>
          </a:p>
          <a:p>
            <a:pPr>
              <a:lnSpc>
                <a:spcPct val="80000"/>
              </a:lnSpc>
            </a:pPr>
            <a:endParaRPr lang="es-CO" sz="4000" dirty="0">
              <a:solidFill>
                <a:srgbClr val="FF0000"/>
              </a:solidFill>
              <a:latin typeface="Museo 900" panose="02000000000000000000" pitchFamily="50" charset="0"/>
            </a:endParaRPr>
          </a:p>
        </p:txBody>
      </p:sp>
      <p:sp>
        <p:nvSpPr>
          <p:cNvPr id="10" name="Rectángulo 9"/>
          <p:cNvSpPr/>
          <p:nvPr/>
        </p:nvSpPr>
        <p:spPr>
          <a:xfrm>
            <a:off x="732992" y="1500338"/>
            <a:ext cx="8071331" cy="553357"/>
          </a:xfrm>
          <a:prstGeom prst="rect">
            <a:avLst/>
          </a:prstGeom>
        </p:spPr>
        <p:txBody>
          <a:bodyPr wrap="square">
            <a:spAutoFit/>
          </a:bodyPr>
          <a:lstStyle/>
          <a:p>
            <a:pPr algn="just">
              <a:lnSpc>
                <a:spcPct val="107000"/>
              </a:lnSpc>
              <a:spcAft>
                <a:spcPts val="0"/>
              </a:spcAft>
            </a:pPr>
            <a:r>
              <a:rPr lang="es-CO" sz="2800" b="1" dirty="0">
                <a:ea typeface="Calibri" panose="020F0502020204030204" pitchFamily="34" charset="0"/>
                <a:cs typeface="Arial" panose="020B0604020202020204" pitchFamily="34" charset="0"/>
              </a:rPr>
              <a:t>1. Estrategias de sensibilización a los actores viales. </a:t>
            </a:r>
          </a:p>
        </p:txBody>
      </p:sp>
      <p:pic>
        <p:nvPicPr>
          <p:cNvPr id="7" name="Imagen 6"/>
          <p:cNvPicPr>
            <a:picLocks noChangeAspect="1"/>
          </p:cNvPicPr>
          <p:nvPr/>
        </p:nvPicPr>
        <p:blipFill>
          <a:blip r:embed="rId3"/>
          <a:stretch>
            <a:fillRect/>
          </a:stretch>
        </p:blipFill>
        <p:spPr>
          <a:xfrm>
            <a:off x="0" y="5941936"/>
            <a:ext cx="4816257" cy="786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ángulo 11"/>
          <p:cNvSpPr/>
          <p:nvPr/>
        </p:nvSpPr>
        <p:spPr>
          <a:xfrm>
            <a:off x="1517685" y="2127682"/>
            <a:ext cx="4343561" cy="523220"/>
          </a:xfrm>
          <a:prstGeom prst="rect">
            <a:avLst/>
          </a:prstGeom>
        </p:spPr>
        <p:txBody>
          <a:bodyPr wrap="none">
            <a:spAutoFit/>
          </a:bodyPr>
          <a:lstStyle/>
          <a:p>
            <a:pPr algn="ctr"/>
            <a:r>
              <a:rPr lang="es-ES" sz="2800" b="1" dirty="0">
                <a:solidFill>
                  <a:srgbClr val="C00000"/>
                </a:solidFill>
              </a:rPr>
              <a:t>Programa MOTODESTREZAS</a:t>
            </a:r>
            <a:endParaRPr lang="es-CO" sz="2800" b="1" dirty="0">
              <a:solidFill>
                <a:srgbClr val="C00000"/>
              </a:solidFill>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038" y="2907318"/>
            <a:ext cx="3249882" cy="24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9148" y="2198060"/>
            <a:ext cx="4141736" cy="4141736"/>
          </a:xfrm>
          <a:prstGeom prst="rect">
            <a:avLst/>
          </a:prstGeom>
        </p:spPr>
      </p:pic>
    </p:spTree>
    <p:extLst>
      <p:ext uri="{BB962C8B-B14F-4D97-AF65-F5344CB8AC3E}">
        <p14:creationId xmlns:p14="http://schemas.microsoft.com/office/powerpoint/2010/main" val="360365272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57EE899D-4607-412D-8900-A73801BED86C}"/>
              </a:ext>
            </a:extLst>
          </p:cNvPr>
          <p:cNvSpPr/>
          <p:nvPr/>
        </p:nvSpPr>
        <p:spPr>
          <a:xfrm>
            <a:off x="7740713" y="4096894"/>
            <a:ext cx="4451287" cy="909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6" name="Rectángulo 5"/>
          <p:cNvSpPr/>
          <p:nvPr/>
        </p:nvSpPr>
        <p:spPr>
          <a:xfrm>
            <a:off x="481859" y="1299750"/>
            <a:ext cx="6876884" cy="707886"/>
          </a:xfrm>
          <a:prstGeom prst="rect">
            <a:avLst/>
          </a:prstGeom>
        </p:spPr>
        <p:txBody>
          <a:bodyPr wrap="square">
            <a:spAutoFit/>
          </a:bodyPr>
          <a:lstStyle/>
          <a:p>
            <a:r>
              <a:rPr lang="es-MX" sz="2800" b="1" dirty="0">
                <a:latin typeface="Calibri" panose="020F0502020204030204" pitchFamily="34" charset="0"/>
                <a:cs typeface="Calibri" panose="020F0502020204030204" pitchFamily="34" charset="0"/>
              </a:rPr>
              <a:t>2. Obras de señalización vial implementadas</a:t>
            </a:r>
          </a:p>
          <a:p>
            <a:endParaRPr lang="es-MX" sz="1200" dirty="0">
              <a:effectLst/>
              <a:latin typeface="+mj-lt"/>
              <a:ea typeface="Calibri" panose="020F0502020204030204" pitchFamily="34" charset="0"/>
              <a:cs typeface="Arial" panose="020B0604020202020204" pitchFamily="34" charset="0"/>
            </a:endParaRPr>
          </a:p>
        </p:txBody>
      </p:sp>
      <p:sp>
        <p:nvSpPr>
          <p:cNvPr id="2" name="CuadroTexto 1"/>
          <p:cNvSpPr txBox="1"/>
          <p:nvPr/>
        </p:nvSpPr>
        <p:spPr>
          <a:xfrm>
            <a:off x="7740713" y="5184250"/>
            <a:ext cx="4341002" cy="984885"/>
          </a:xfrm>
          <a:prstGeom prst="rect">
            <a:avLst/>
          </a:prstGeom>
          <a:noFill/>
        </p:spPr>
        <p:txBody>
          <a:bodyPr wrap="square" rtlCol="0">
            <a:spAutoFit/>
          </a:bodyPr>
          <a:lstStyle/>
          <a:p>
            <a:pPr algn="just"/>
            <a:r>
              <a:rPr lang="es-CO" sz="1400" b="1" dirty="0"/>
              <a:t>IMPACTO: </a:t>
            </a:r>
            <a:r>
              <a:rPr lang="es-CO" sz="1400" dirty="0"/>
              <a:t>Ofrecer infraestructura vial segura con adecuada señalización e implementación de medidas de tráfico calmado para reducir riesgos de accidentalidad y mortalidad por accidentes viales</a:t>
            </a:r>
            <a:r>
              <a:rPr lang="es-CO" sz="1600" dirty="0"/>
              <a:t>.</a:t>
            </a:r>
            <a:endParaRPr lang="en-US" sz="1600" dirty="0"/>
          </a:p>
        </p:txBody>
      </p:sp>
      <p:pic>
        <p:nvPicPr>
          <p:cNvPr id="3" name="Imagen 2"/>
          <p:cNvPicPr>
            <a:picLocks noChangeAspect="1"/>
          </p:cNvPicPr>
          <p:nvPr/>
        </p:nvPicPr>
        <p:blipFill>
          <a:blip r:embed="rId3"/>
          <a:stretch>
            <a:fillRect/>
          </a:stretch>
        </p:blipFill>
        <p:spPr>
          <a:xfrm>
            <a:off x="-71577" y="476719"/>
            <a:ext cx="8611473" cy="823031"/>
          </a:xfrm>
          <a:prstGeom prst="rect">
            <a:avLst/>
          </a:prstGeom>
        </p:spPr>
      </p:pic>
      <p:pic>
        <p:nvPicPr>
          <p:cNvPr id="4" name="Imagen 3"/>
          <p:cNvPicPr>
            <a:picLocks noChangeAspect="1"/>
          </p:cNvPicPr>
          <p:nvPr/>
        </p:nvPicPr>
        <p:blipFill>
          <a:blip r:embed="rId4"/>
          <a:stretch>
            <a:fillRect/>
          </a:stretch>
        </p:blipFill>
        <p:spPr>
          <a:xfrm>
            <a:off x="96077" y="351740"/>
            <a:ext cx="8305539" cy="1041150"/>
          </a:xfrm>
          <a:prstGeom prst="rect">
            <a:avLst/>
          </a:prstGeom>
        </p:spPr>
      </p:pic>
      <p:pic>
        <p:nvPicPr>
          <p:cNvPr id="5" name="Imagen 4"/>
          <p:cNvPicPr>
            <a:picLocks noChangeAspect="1"/>
          </p:cNvPicPr>
          <p:nvPr/>
        </p:nvPicPr>
        <p:blipFill>
          <a:blip r:embed="rId5"/>
          <a:stretch>
            <a:fillRect/>
          </a:stretch>
        </p:blipFill>
        <p:spPr>
          <a:xfrm>
            <a:off x="0" y="6071253"/>
            <a:ext cx="4628423" cy="1243947"/>
          </a:xfrm>
          <a:prstGeom prst="rect">
            <a:avLst/>
          </a:prstGeom>
        </p:spPr>
      </p:pic>
      <p:sp>
        <p:nvSpPr>
          <p:cNvPr id="7" name="Rectángulo 6"/>
          <p:cNvSpPr/>
          <p:nvPr/>
        </p:nvSpPr>
        <p:spPr>
          <a:xfrm>
            <a:off x="7939889" y="4188901"/>
            <a:ext cx="4141826" cy="523220"/>
          </a:xfrm>
          <a:prstGeom prst="rect">
            <a:avLst/>
          </a:prstGeom>
        </p:spPr>
        <p:txBody>
          <a:bodyPr wrap="square">
            <a:spAutoFit/>
          </a:bodyPr>
          <a:lstStyle/>
          <a:p>
            <a:pPr algn="just"/>
            <a:r>
              <a:rPr lang="es-ES" sz="1400" dirty="0">
                <a:solidFill>
                  <a:schemeClr val="bg1"/>
                </a:solidFill>
                <a:latin typeface="Calibri" panose="020F0502020204030204" pitchFamily="34" charset="0"/>
                <a:cs typeface="Calibri" panose="020F0502020204030204" pitchFamily="34" charset="0"/>
              </a:rPr>
              <a:t>INVERSIÓN: $1.241.549.949  gestión de recursos nacionales (Agencia Nacional de Seguridad Vial). </a:t>
            </a:r>
          </a:p>
        </p:txBody>
      </p:sp>
      <p:pic>
        <p:nvPicPr>
          <p:cNvPr id="12" name="Imagen 11"/>
          <p:cNvPicPr>
            <a:picLocks noChangeAspect="1"/>
          </p:cNvPicPr>
          <p:nvPr/>
        </p:nvPicPr>
        <p:blipFill>
          <a:blip r:embed="rId6"/>
          <a:stretch>
            <a:fillRect/>
          </a:stretch>
        </p:blipFill>
        <p:spPr>
          <a:xfrm>
            <a:off x="8595038" y="1477434"/>
            <a:ext cx="2742635" cy="2376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ángulo 7"/>
          <p:cNvSpPr/>
          <p:nvPr/>
        </p:nvSpPr>
        <p:spPr>
          <a:xfrm>
            <a:off x="481859" y="2476396"/>
            <a:ext cx="6640988" cy="2980111"/>
          </a:xfrm>
          <a:prstGeom prst="rect">
            <a:avLst/>
          </a:prstGeom>
        </p:spPr>
        <p:txBody>
          <a:bodyPr wrap="square">
            <a:spAutoFit/>
          </a:bodyPr>
          <a:lstStyle/>
          <a:p>
            <a:pPr marL="71755">
              <a:lnSpc>
                <a:spcPct val="107000"/>
              </a:lnSpc>
              <a:spcAft>
                <a:spcPts val="800"/>
              </a:spcAft>
            </a:pPr>
            <a:r>
              <a:rPr lang="es-CO" sz="2000" dirty="0">
                <a:latin typeface="Arial" panose="020B0604020202020204" pitchFamily="34" charset="0"/>
                <a:ea typeface="Calibri" panose="020F0502020204030204" pitchFamily="34" charset="0"/>
                <a:cs typeface="Times New Roman" panose="02020603050405020304" pitchFamily="18" charset="0"/>
              </a:rPr>
              <a:t>SECTOR – COMUNA/ MEDIDAS DE TRÁFICO CALMADO</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71755">
              <a:lnSpc>
                <a:spcPct val="107000"/>
              </a:lnSpc>
              <a:spcAft>
                <a:spcPts val="800"/>
              </a:spcAft>
            </a:pPr>
            <a:r>
              <a:rPr lang="es-C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Carrera 33 con Calle 55ª, Comuna 2</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71755">
              <a:lnSpc>
                <a:spcPct val="107000"/>
              </a:lnSpc>
              <a:spcAft>
                <a:spcPts val="800"/>
              </a:spcAft>
            </a:pPr>
            <a:r>
              <a:rPr lang="es-C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Carrera 24 entre Calle 48 y Calle 45, Comuna 1</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71755">
              <a:lnSpc>
                <a:spcPct val="107000"/>
              </a:lnSpc>
              <a:spcAft>
                <a:spcPts val="800"/>
              </a:spcAft>
            </a:pPr>
            <a:r>
              <a:rPr lang="es-C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Calle 52 entre Carrera 32 y Carrera 34, Comuna 1</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71755">
              <a:lnSpc>
                <a:spcPct val="107000"/>
              </a:lnSpc>
              <a:spcAft>
                <a:spcPts val="800"/>
              </a:spcAft>
            </a:pPr>
            <a:r>
              <a:rPr lang="es-C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Carrera 52, entre Calles 31 y 27, Comuna 4, Colegio Real de Mares y Colegio El Castillo</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71755">
              <a:lnSpc>
                <a:spcPct val="107000"/>
              </a:lnSpc>
              <a:spcAft>
                <a:spcPts val="800"/>
              </a:spcAft>
            </a:pPr>
            <a:r>
              <a:rPr lang="es-C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Diagonal 56 con Calle 57 entre Carreras 16a y 12 Comuna 2, Comuna 2</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71755">
              <a:lnSpc>
                <a:spcPct val="107000"/>
              </a:lnSpc>
              <a:spcAft>
                <a:spcPts val="800"/>
              </a:spcAft>
            </a:pPr>
            <a:r>
              <a:rPr lang="es-C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Carrera 28 entre Calles 52 y 67, Comuna 2, Comuna 2.</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60925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81859" y="1299750"/>
            <a:ext cx="6876884" cy="707886"/>
          </a:xfrm>
          <a:prstGeom prst="rect">
            <a:avLst/>
          </a:prstGeom>
        </p:spPr>
        <p:txBody>
          <a:bodyPr wrap="square">
            <a:spAutoFit/>
          </a:bodyPr>
          <a:lstStyle/>
          <a:p>
            <a:r>
              <a:rPr lang="es-MX" sz="2800" b="1" dirty="0">
                <a:latin typeface="Calibri" panose="020F0502020204030204" pitchFamily="34" charset="0"/>
                <a:cs typeface="Calibri" panose="020F0502020204030204" pitchFamily="34" charset="0"/>
              </a:rPr>
              <a:t>2. Obras de señalización vial implementadas</a:t>
            </a:r>
          </a:p>
          <a:p>
            <a:endParaRPr lang="es-MX" sz="1200" dirty="0">
              <a:effectLst/>
              <a:latin typeface="+mj-lt"/>
              <a:ea typeface="Calibri" panose="020F050202020403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71577" y="476719"/>
            <a:ext cx="8611473" cy="823031"/>
          </a:xfrm>
          <a:prstGeom prst="rect">
            <a:avLst/>
          </a:prstGeom>
        </p:spPr>
      </p:pic>
      <p:pic>
        <p:nvPicPr>
          <p:cNvPr id="4" name="Imagen 3"/>
          <p:cNvPicPr>
            <a:picLocks noChangeAspect="1"/>
          </p:cNvPicPr>
          <p:nvPr/>
        </p:nvPicPr>
        <p:blipFill>
          <a:blip r:embed="rId4"/>
          <a:stretch>
            <a:fillRect/>
          </a:stretch>
        </p:blipFill>
        <p:spPr>
          <a:xfrm>
            <a:off x="96077" y="351740"/>
            <a:ext cx="8305539" cy="1041150"/>
          </a:xfrm>
          <a:prstGeom prst="rect">
            <a:avLst/>
          </a:prstGeom>
        </p:spPr>
      </p:pic>
      <p:pic>
        <p:nvPicPr>
          <p:cNvPr id="5" name="Imagen 4"/>
          <p:cNvPicPr>
            <a:picLocks noChangeAspect="1"/>
          </p:cNvPicPr>
          <p:nvPr/>
        </p:nvPicPr>
        <p:blipFill>
          <a:blip r:embed="rId5"/>
          <a:stretch>
            <a:fillRect/>
          </a:stretch>
        </p:blipFill>
        <p:spPr>
          <a:xfrm>
            <a:off x="0" y="6071253"/>
            <a:ext cx="4628423" cy="1243947"/>
          </a:xfrm>
          <a:prstGeom prst="rect">
            <a:avLst/>
          </a:prstGeom>
        </p:spPr>
      </p:pic>
      <p:sp>
        <p:nvSpPr>
          <p:cNvPr id="7" name="Rectángulo 6"/>
          <p:cNvSpPr/>
          <p:nvPr/>
        </p:nvSpPr>
        <p:spPr>
          <a:xfrm>
            <a:off x="7939889" y="4188901"/>
            <a:ext cx="4141826" cy="523220"/>
          </a:xfrm>
          <a:prstGeom prst="rect">
            <a:avLst/>
          </a:prstGeom>
        </p:spPr>
        <p:txBody>
          <a:bodyPr wrap="square">
            <a:spAutoFit/>
          </a:bodyPr>
          <a:lstStyle/>
          <a:p>
            <a:pPr algn="just"/>
            <a:r>
              <a:rPr lang="es-ES" sz="1400" dirty="0">
                <a:solidFill>
                  <a:schemeClr val="bg1"/>
                </a:solidFill>
                <a:latin typeface="Calibri" panose="020F0502020204030204" pitchFamily="34" charset="0"/>
                <a:cs typeface="Calibri" panose="020F0502020204030204" pitchFamily="34" charset="0"/>
              </a:rPr>
              <a:t>INVERSIÓN: $1.241.549.949  gestión de recursos nacionales (Agencia Nacional de Seguridad Vial). </a:t>
            </a:r>
          </a:p>
        </p:txBody>
      </p:sp>
      <p:sp>
        <p:nvSpPr>
          <p:cNvPr id="10" name="Rectángulo 9"/>
          <p:cNvSpPr/>
          <p:nvPr/>
        </p:nvSpPr>
        <p:spPr>
          <a:xfrm>
            <a:off x="5216330" y="2609107"/>
            <a:ext cx="5954404" cy="2985433"/>
          </a:xfrm>
          <a:prstGeom prst="rect">
            <a:avLst/>
          </a:prstGeom>
        </p:spPr>
        <p:txBody>
          <a:bodyPr wrap="square">
            <a:spAutoFit/>
          </a:bodyPr>
          <a:lstStyle/>
          <a:p>
            <a:pPr marL="1537335" indent="-229235" algn="r">
              <a:spcAft>
                <a:spcPts val="0"/>
              </a:spcAft>
            </a:pPr>
            <a:r>
              <a:rPr lang="es-ES" sz="1600" b="1" dirty="0">
                <a:latin typeface="Arial" panose="020B0604020202020204" pitchFamily="34" charset="0"/>
                <a:ea typeface="Arial MT"/>
                <a:cs typeface="Arial MT"/>
              </a:rPr>
              <a:t>18.452 </a:t>
            </a:r>
            <a:r>
              <a:rPr lang="es-ES" sz="1600" dirty="0">
                <a:latin typeface="Arial" panose="020B0604020202020204" pitchFamily="34" charset="0"/>
                <a:ea typeface="Arial MT"/>
                <a:cs typeface="Arial MT"/>
              </a:rPr>
              <a:t>metros lineales de líneas de carril señalizadas con pintura en plástico en frío.</a:t>
            </a:r>
          </a:p>
          <a:p>
            <a:pPr marL="1537335" indent="-229235" algn="r">
              <a:spcAft>
                <a:spcPts val="0"/>
              </a:spcAft>
            </a:pPr>
            <a:endParaRPr lang="es-ES" sz="1600" dirty="0">
              <a:latin typeface="Arial MT"/>
              <a:ea typeface="Arial MT"/>
              <a:cs typeface="Arial MT"/>
            </a:endParaRPr>
          </a:p>
          <a:p>
            <a:pPr marL="1537335" indent="-229235" algn="r">
              <a:spcAft>
                <a:spcPts val="0"/>
              </a:spcAft>
            </a:pPr>
            <a:r>
              <a:rPr lang="es-ES" sz="1600" b="1" dirty="0">
                <a:latin typeface="Arial" panose="020B0604020202020204" pitchFamily="34" charset="0"/>
                <a:ea typeface="Arial MT"/>
                <a:cs typeface="Arial MT"/>
              </a:rPr>
              <a:t> 4.727 </a:t>
            </a:r>
            <a:r>
              <a:rPr lang="es-ES" sz="1600" dirty="0">
                <a:latin typeface="Arial" panose="020B0604020202020204" pitchFamily="34" charset="0"/>
                <a:ea typeface="Arial MT"/>
                <a:cs typeface="Arial MT"/>
              </a:rPr>
              <a:t>metros cuadrados de marcas viales con pintura en plástico en frío.</a:t>
            </a:r>
          </a:p>
          <a:p>
            <a:pPr marL="1537335" indent="-229235" algn="r">
              <a:spcAft>
                <a:spcPts val="0"/>
              </a:spcAft>
            </a:pPr>
            <a:endParaRPr lang="es-ES" sz="1600" dirty="0">
              <a:latin typeface="Arial MT"/>
              <a:ea typeface="Arial MT"/>
              <a:cs typeface="Arial MT"/>
            </a:endParaRPr>
          </a:p>
          <a:p>
            <a:pPr marL="1537335" indent="-229235" algn="r">
              <a:spcAft>
                <a:spcPts val="0"/>
              </a:spcAft>
            </a:pPr>
            <a:r>
              <a:rPr lang="es-ES" sz="1600" dirty="0">
                <a:latin typeface="Arial" panose="020B0604020202020204" pitchFamily="34" charset="0"/>
                <a:ea typeface="Arial MT"/>
                <a:cs typeface="Arial MT"/>
              </a:rPr>
              <a:t>    </a:t>
            </a:r>
            <a:r>
              <a:rPr lang="es-ES" sz="1600" b="1" dirty="0">
                <a:latin typeface="Arial" panose="020B0604020202020204" pitchFamily="34" charset="0"/>
                <a:ea typeface="Arial MT"/>
                <a:cs typeface="Arial MT"/>
              </a:rPr>
              <a:t>291</a:t>
            </a:r>
            <a:r>
              <a:rPr lang="es-ES" sz="1600" dirty="0">
                <a:latin typeface="Arial" panose="020B0604020202020204" pitchFamily="34" charset="0"/>
                <a:ea typeface="Arial MT"/>
                <a:cs typeface="Arial MT"/>
              </a:rPr>
              <a:t> señales verticales nuevas instaladas.</a:t>
            </a:r>
          </a:p>
          <a:p>
            <a:pPr marL="1537335" indent="-229235" algn="r">
              <a:spcAft>
                <a:spcPts val="0"/>
              </a:spcAft>
            </a:pPr>
            <a:endParaRPr lang="es-ES" sz="1400" dirty="0">
              <a:latin typeface="Arial MT"/>
              <a:ea typeface="Arial MT"/>
              <a:cs typeface="Arial MT"/>
            </a:endParaRPr>
          </a:p>
          <a:p>
            <a:pPr marL="1537335" indent="-229235" algn="r">
              <a:spcAft>
                <a:spcPts val="0"/>
              </a:spcAft>
            </a:pPr>
            <a:r>
              <a:rPr lang="es-ES" sz="1600" dirty="0">
                <a:latin typeface="Arial" panose="020B0604020202020204" pitchFamily="34" charset="0"/>
                <a:ea typeface="Arial MT"/>
                <a:cs typeface="Arial MT"/>
              </a:rPr>
              <a:t>    </a:t>
            </a:r>
            <a:r>
              <a:rPr lang="es-ES" sz="1600" b="1" dirty="0">
                <a:latin typeface="Arial" panose="020B0604020202020204" pitchFamily="34" charset="0"/>
                <a:ea typeface="Arial MT"/>
                <a:cs typeface="Arial MT"/>
              </a:rPr>
              <a:t>720 </a:t>
            </a:r>
            <a:r>
              <a:rPr lang="es-ES" sz="1600" dirty="0">
                <a:latin typeface="Arial" panose="020B0604020202020204" pitchFamily="34" charset="0"/>
                <a:ea typeface="Arial MT"/>
                <a:cs typeface="Arial MT"/>
              </a:rPr>
              <a:t>metros lineales de bandas sonoras reductoras instaladas.</a:t>
            </a:r>
          </a:p>
          <a:p>
            <a:pPr marL="1537335" indent="-229235" algn="r">
              <a:spcAft>
                <a:spcPts val="0"/>
              </a:spcAft>
            </a:pPr>
            <a:endParaRPr lang="es-ES" sz="1400" dirty="0">
              <a:latin typeface="Arial MT"/>
              <a:ea typeface="Arial MT"/>
              <a:cs typeface="Arial MT"/>
            </a:endParaRPr>
          </a:p>
          <a:p>
            <a:pPr marL="1537335" indent="-229235" algn="r">
              <a:spcAft>
                <a:spcPts val="0"/>
              </a:spcAft>
            </a:pPr>
            <a:r>
              <a:rPr lang="es-ES" sz="1600" b="1" dirty="0">
                <a:latin typeface="Arial" panose="020B0604020202020204" pitchFamily="34" charset="0"/>
                <a:ea typeface="Arial MT"/>
                <a:cs typeface="Arial MT"/>
              </a:rPr>
              <a:t>        6 </a:t>
            </a:r>
            <a:r>
              <a:rPr lang="es-ES" sz="1600" dirty="0">
                <a:latin typeface="Arial" panose="020B0604020202020204" pitchFamily="34" charset="0"/>
                <a:ea typeface="Arial MT"/>
                <a:cs typeface="Arial MT"/>
              </a:rPr>
              <a:t>talleres de educación vial realizados.</a:t>
            </a:r>
            <a:endParaRPr lang="es-ES" sz="2400" dirty="0">
              <a:effectLst/>
              <a:latin typeface="Arial MT"/>
              <a:ea typeface="Arial MT"/>
              <a:cs typeface="Arial MT"/>
            </a:endParaRPr>
          </a:p>
        </p:txBody>
      </p:sp>
      <p:pic>
        <p:nvPicPr>
          <p:cNvPr id="13" name="Imagen 12" descr="C:\Users\emma_vilardi\Downloads\20210908_17195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366" y="2333017"/>
            <a:ext cx="5112326" cy="303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83985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81859" y="1450804"/>
            <a:ext cx="10961996" cy="707886"/>
          </a:xfrm>
          <a:prstGeom prst="rect">
            <a:avLst/>
          </a:prstGeom>
        </p:spPr>
        <p:txBody>
          <a:bodyPr wrap="square">
            <a:spAutoFit/>
          </a:bodyPr>
          <a:lstStyle/>
          <a:p>
            <a:r>
              <a:rPr lang="es-MX" sz="2800" b="1" dirty="0">
                <a:latin typeface="Calibri" panose="020F0502020204030204" pitchFamily="34" charset="0"/>
                <a:cs typeface="Calibri" panose="020F0502020204030204" pitchFamily="34" charset="0"/>
              </a:rPr>
              <a:t>3. Nuevos diseños para Implementación de medidas de tráfico calmado</a:t>
            </a:r>
          </a:p>
          <a:p>
            <a:endParaRPr lang="es-MX" sz="1200" dirty="0">
              <a:effectLst/>
              <a:latin typeface="+mj-lt"/>
              <a:ea typeface="Calibri" panose="020F050202020403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71577" y="476719"/>
            <a:ext cx="8611473" cy="823031"/>
          </a:xfrm>
          <a:prstGeom prst="rect">
            <a:avLst/>
          </a:prstGeom>
        </p:spPr>
      </p:pic>
      <p:pic>
        <p:nvPicPr>
          <p:cNvPr id="4" name="Imagen 3"/>
          <p:cNvPicPr>
            <a:picLocks noChangeAspect="1"/>
          </p:cNvPicPr>
          <p:nvPr/>
        </p:nvPicPr>
        <p:blipFill>
          <a:blip r:embed="rId4"/>
          <a:stretch>
            <a:fillRect/>
          </a:stretch>
        </p:blipFill>
        <p:spPr>
          <a:xfrm>
            <a:off x="0" y="367660"/>
            <a:ext cx="8305539" cy="1041150"/>
          </a:xfrm>
          <a:prstGeom prst="rect">
            <a:avLst/>
          </a:prstGeom>
        </p:spPr>
      </p:pic>
      <p:pic>
        <p:nvPicPr>
          <p:cNvPr id="5" name="Imagen 4"/>
          <p:cNvPicPr>
            <a:picLocks noChangeAspect="1"/>
          </p:cNvPicPr>
          <p:nvPr/>
        </p:nvPicPr>
        <p:blipFill>
          <a:blip r:embed="rId5"/>
          <a:stretch>
            <a:fillRect/>
          </a:stretch>
        </p:blipFill>
        <p:spPr>
          <a:xfrm>
            <a:off x="0" y="6071253"/>
            <a:ext cx="4628423" cy="1243947"/>
          </a:xfrm>
          <a:prstGeom prst="rect">
            <a:avLst/>
          </a:prstGeom>
        </p:spPr>
      </p:pic>
      <p:sp>
        <p:nvSpPr>
          <p:cNvPr id="7" name="Rectángulo 6"/>
          <p:cNvSpPr/>
          <p:nvPr/>
        </p:nvSpPr>
        <p:spPr>
          <a:xfrm>
            <a:off x="7939889" y="4188901"/>
            <a:ext cx="4141826" cy="523220"/>
          </a:xfrm>
          <a:prstGeom prst="rect">
            <a:avLst/>
          </a:prstGeom>
        </p:spPr>
        <p:txBody>
          <a:bodyPr wrap="square">
            <a:spAutoFit/>
          </a:bodyPr>
          <a:lstStyle/>
          <a:p>
            <a:pPr algn="just"/>
            <a:r>
              <a:rPr lang="es-ES" sz="1400" dirty="0">
                <a:solidFill>
                  <a:schemeClr val="bg1"/>
                </a:solidFill>
                <a:latin typeface="Calibri" panose="020F0502020204030204" pitchFamily="34" charset="0"/>
                <a:cs typeface="Calibri" panose="020F0502020204030204" pitchFamily="34" charset="0"/>
              </a:rPr>
              <a:t>INVERSIÓN: $1.241.549.949  gestión de recursos nacionales (Agencia Nacional de Seguridad Vial). </a:t>
            </a:r>
          </a:p>
        </p:txBody>
      </p:sp>
      <p:pic>
        <p:nvPicPr>
          <p:cNvPr id="9" name="Imagen 8"/>
          <p:cNvPicPr>
            <a:picLocks noChangeAspect="1"/>
          </p:cNvPicPr>
          <p:nvPr/>
        </p:nvPicPr>
        <p:blipFill rotWithShape="1">
          <a:blip r:embed="rId6">
            <a:extLst>
              <a:ext uri="{28A0092B-C50C-407E-A947-70E740481C1C}">
                <a14:useLocalDpi xmlns:a14="http://schemas.microsoft.com/office/drawing/2010/main" val="0"/>
              </a:ext>
            </a:extLst>
          </a:blip>
          <a:srcRect l="3780" r="17660" b="10100"/>
          <a:stretch/>
        </p:blipFill>
        <p:spPr>
          <a:xfrm>
            <a:off x="7334995" y="3770345"/>
            <a:ext cx="4857005" cy="3075286"/>
          </a:xfrm>
          <a:prstGeom prst="rect">
            <a:avLst/>
          </a:prstGeom>
        </p:spPr>
      </p:pic>
      <p:sp>
        <p:nvSpPr>
          <p:cNvPr id="10" name="CuadroTexto 9"/>
          <p:cNvSpPr txBox="1"/>
          <p:nvPr/>
        </p:nvSpPr>
        <p:spPr>
          <a:xfrm>
            <a:off x="802204" y="2532684"/>
            <a:ext cx="6701130" cy="3139321"/>
          </a:xfrm>
          <a:prstGeom prst="rect">
            <a:avLst/>
          </a:prstGeom>
          <a:noFill/>
        </p:spPr>
        <p:txBody>
          <a:bodyPr wrap="none" rtlCol="0">
            <a:spAutoFit/>
          </a:bodyPr>
          <a:lstStyle/>
          <a:p>
            <a:r>
              <a:rPr lang="es-ES" dirty="0"/>
              <a:t>Avenida 39 - calle 54 </a:t>
            </a:r>
            <a:r>
              <a:rPr lang="es-ES" dirty="0" err="1"/>
              <a:t>Cra</a:t>
            </a:r>
            <a:r>
              <a:rPr lang="es-ES" dirty="0"/>
              <a:t> 37 comuna 5</a:t>
            </a:r>
          </a:p>
          <a:p>
            <a:r>
              <a:rPr lang="es-ES" dirty="0"/>
              <a:t>Diagonal 60 calle 77 vía Llanito (I.E. Juan Francisco </a:t>
            </a:r>
            <a:r>
              <a:rPr lang="es-ES" dirty="0" err="1"/>
              <a:t>Sarasti</a:t>
            </a:r>
            <a:r>
              <a:rPr lang="es-ES" dirty="0"/>
              <a:t>)</a:t>
            </a:r>
          </a:p>
          <a:p>
            <a:r>
              <a:rPr lang="es-ES" dirty="0"/>
              <a:t>Calle 53 </a:t>
            </a:r>
            <a:r>
              <a:rPr lang="es-ES" dirty="0" err="1"/>
              <a:t>Cra</a:t>
            </a:r>
            <a:r>
              <a:rPr lang="es-ES" dirty="0"/>
              <a:t> 17 y 19 Barrio </a:t>
            </a:r>
            <a:r>
              <a:rPr lang="es-ES" dirty="0" err="1"/>
              <a:t>Torcoroma</a:t>
            </a:r>
            <a:endParaRPr lang="es-ES" dirty="0"/>
          </a:p>
          <a:p>
            <a:r>
              <a:rPr lang="es-ES" dirty="0" err="1"/>
              <a:t>Cra</a:t>
            </a:r>
            <a:r>
              <a:rPr lang="es-ES" dirty="0"/>
              <a:t>. 34c entre calle 52 y 52a. Barrio Santana</a:t>
            </a:r>
          </a:p>
          <a:p>
            <a:r>
              <a:rPr lang="es-ES" dirty="0"/>
              <a:t>Calle 61 Diagonal 60 y carrera 34 B. Las Camelias, cruce </a:t>
            </a:r>
            <a:r>
              <a:rPr lang="es-ES" dirty="0" err="1"/>
              <a:t>Postobón</a:t>
            </a:r>
            <a:endParaRPr lang="es-ES" dirty="0"/>
          </a:p>
          <a:p>
            <a:r>
              <a:rPr lang="es-ES" dirty="0"/>
              <a:t>Diagonal 60 transversal 45 Defensa Civil Barrio Las Granjas. Comuna 6</a:t>
            </a:r>
          </a:p>
          <a:p>
            <a:r>
              <a:rPr lang="es-ES" dirty="0"/>
              <a:t>Diagonal 57 Transversal 43C B. El Progreso. Comuna 6.</a:t>
            </a:r>
          </a:p>
          <a:p>
            <a:r>
              <a:rPr lang="es-ES" dirty="0"/>
              <a:t>Carrera 60 Calle 45ª  (</a:t>
            </a:r>
            <a:r>
              <a:rPr lang="es-ES" dirty="0" err="1"/>
              <a:t>Merilectrica</a:t>
            </a:r>
            <a:r>
              <a:rPr lang="es-ES" dirty="0"/>
              <a:t> –Terrazas del puerto) comuna 7</a:t>
            </a:r>
          </a:p>
          <a:p>
            <a:r>
              <a:rPr lang="es-ES" dirty="0"/>
              <a:t>Calle 52ª carrera 37 barrio </a:t>
            </a:r>
            <a:r>
              <a:rPr lang="es-ES" dirty="0" err="1"/>
              <a:t>Provivienda</a:t>
            </a:r>
            <a:r>
              <a:rPr lang="es-ES" dirty="0"/>
              <a:t> Comuna 5</a:t>
            </a:r>
          </a:p>
          <a:p>
            <a:r>
              <a:rPr lang="es-ES" dirty="0"/>
              <a:t>Carrera 17 calle 54 Barrio Uribe </a:t>
            </a:r>
            <a:r>
              <a:rPr lang="es-ES" dirty="0" err="1"/>
              <a:t>Uribe</a:t>
            </a:r>
            <a:r>
              <a:rPr lang="es-ES" dirty="0"/>
              <a:t>, Comuna 2</a:t>
            </a:r>
          </a:p>
          <a:p>
            <a:r>
              <a:rPr lang="es-ES" dirty="0"/>
              <a:t>Diagonal 62 carrera 43 y transversal 42</a:t>
            </a:r>
          </a:p>
        </p:txBody>
      </p:sp>
    </p:spTree>
    <p:extLst>
      <p:ext uri="{BB962C8B-B14F-4D97-AF65-F5344CB8AC3E}">
        <p14:creationId xmlns:p14="http://schemas.microsoft.com/office/powerpoint/2010/main" val="329724263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71577" y="476719"/>
            <a:ext cx="8611473" cy="823031"/>
          </a:xfrm>
          <a:prstGeom prst="rect">
            <a:avLst/>
          </a:prstGeom>
        </p:spPr>
      </p:pic>
      <p:sp>
        <p:nvSpPr>
          <p:cNvPr id="2" name="Título 1"/>
          <p:cNvSpPr>
            <a:spLocks noGrp="1"/>
          </p:cNvSpPr>
          <p:nvPr>
            <p:ph type="title"/>
          </p:nvPr>
        </p:nvSpPr>
        <p:spPr>
          <a:xfrm>
            <a:off x="1019433" y="1496831"/>
            <a:ext cx="3084930" cy="776288"/>
          </a:xfrm>
        </p:spPr>
        <p:txBody>
          <a:bodyPr>
            <a:normAutofit fontScale="90000"/>
          </a:bodyPr>
          <a:lstStyle/>
          <a:p>
            <a:r>
              <a:rPr lang="es-ES" sz="2800" b="1" dirty="0">
                <a:latin typeface="Calibri" panose="020F0502020204030204" pitchFamily="34" charset="0"/>
                <a:ea typeface="+mn-ea"/>
                <a:cs typeface="Calibri" panose="020F0502020204030204" pitchFamily="34" charset="0"/>
              </a:rPr>
              <a:t>4. SEMAFORIZACIÓN.</a:t>
            </a:r>
          </a:p>
        </p:txBody>
      </p:sp>
      <p:sp>
        <p:nvSpPr>
          <p:cNvPr id="4" name="Rectángulo 3"/>
          <p:cNvSpPr/>
          <p:nvPr/>
        </p:nvSpPr>
        <p:spPr>
          <a:xfrm>
            <a:off x="1019433" y="2491740"/>
            <a:ext cx="3968203" cy="2185214"/>
          </a:xfrm>
          <a:prstGeom prst="rect">
            <a:avLst/>
          </a:prstGeom>
        </p:spPr>
        <p:txBody>
          <a:bodyPr wrap="square">
            <a:spAutoFit/>
          </a:bodyPr>
          <a:lstStyle/>
          <a:p>
            <a:pPr algn="just"/>
            <a:r>
              <a:rPr lang="es-CO" sz="2800" b="1" dirty="0">
                <a:latin typeface="Calibri" panose="020F0502020204030204" pitchFamily="34" charset="0"/>
                <a:cs typeface="Calibri" panose="020F0502020204030204" pitchFamily="34" charset="0"/>
              </a:rPr>
              <a:t>51</a:t>
            </a:r>
            <a:r>
              <a:rPr lang="es-CO" sz="2000" dirty="0">
                <a:latin typeface="Calibri" panose="020F0502020204030204" pitchFamily="34" charset="0"/>
                <a:cs typeface="Calibri" panose="020F0502020204030204" pitchFamily="34" charset="0"/>
              </a:rPr>
              <a:t> intersecciones semafóricas intervenidas con actividades de mantenimiento correctivo y preventivo.</a:t>
            </a:r>
          </a:p>
          <a:p>
            <a:pPr algn="just"/>
            <a:endParaRPr lang="es-CO" sz="2000" dirty="0">
              <a:latin typeface="Calibri" panose="020F0502020204030204" pitchFamily="34" charset="0"/>
              <a:cs typeface="Calibri" panose="020F0502020204030204" pitchFamily="34" charset="0"/>
            </a:endParaRPr>
          </a:p>
          <a:p>
            <a:pPr algn="just"/>
            <a:r>
              <a:rPr lang="es-CO" sz="2800" b="1" dirty="0">
                <a:solidFill>
                  <a:srgbClr val="C00000"/>
                </a:solidFill>
                <a:latin typeface="Calibri" panose="020F0502020204030204" pitchFamily="34" charset="0"/>
                <a:cs typeface="Calibri" panose="020F0502020204030204" pitchFamily="34" charset="0"/>
              </a:rPr>
              <a:t>Inversión</a:t>
            </a:r>
            <a:r>
              <a:rPr lang="es-CO" sz="2800" dirty="0">
                <a:latin typeface="Calibri" panose="020F0502020204030204" pitchFamily="34" charset="0"/>
                <a:cs typeface="Calibri" panose="020F0502020204030204" pitchFamily="34" charset="0"/>
              </a:rPr>
              <a:t>: </a:t>
            </a:r>
            <a:r>
              <a:rPr lang="es-CO" sz="2800" b="1" dirty="0">
                <a:latin typeface="Calibri" panose="020F0502020204030204" pitchFamily="34" charset="0"/>
                <a:cs typeface="Calibri" panose="020F0502020204030204" pitchFamily="34" charset="0"/>
              </a:rPr>
              <a:t>$ 179.907.982</a:t>
            </a:r>
          </a:p>
        </p:txBody>
      </p:sp>
      <p:pic>
        <p:nvPicPr>
          <p:cNvPr id="9" name="Imagen 8"/>
          <p:cNvPicPr>
            <a:picLocks noChangeAspect="1"/>
          </p:cNvPicPr>
          <p:nvPr/>
        </p:nvPicPr>
        <p:blipFill>
          <a:blip r:embed="rId4"/>
          <a:stretch>
            <a:fillRect/>
          </a:stretch>
        </p:blipFill>
        <p:spPr>
          <a:xfrm>
            <a:off x="0" y="6030032"/>
            <a:ext cx="4538355" cy="740956"/>
          </a:xfrm>
          <a:prstGeom prst="rect">
            <a:avLst/>
          </a:prstGeom>
        </p:spPr>
      </p:pic>
      <p:pic>
        <p:nvPicPr>
          <p:cNvPr id="8" name="Imagen 7"/>
          <p:cNvPicPr>
            <a:picLocks noChangeAspect="1"/>
          </p:cNvPicPr>
          <p:nvPr/>
        </p:nvPicPr>
        <p:blipFill>
          <a:blip r:embed="rId5"/>
          <a:stretch>
            <a:fillRect/>
          </a:stretch>
        </p:blipFill>
        <p:spPr>
          <a:xfrm>
            <a:off x="96077" y="351740"/>
            <a:ext cx="8305539" cy="1041150"/>
          </a:xfrm>
          <a:prstGeom prst="rect">
            <a:avLst/>
          </a:prstGeom>
        </p:spPr>
      </p:pic>
      <p:pic>
        <p:nvPicPr>
          <p:cNvPr id="10242" name="Picture 2" descr="Puede ser una imagen de 1 persona y al aire lib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3828" y="1496831"/>
            <a:ext cx="4592135" cy="2583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4" name="Picture 4" descr="Puede ser una imagen de 7 personas, personas de pie, calle y carrete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3828" y="4079907"/>
            <a:ext cx="4592135" cy="2116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882349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7158" y="554941"/>
            <a:ext cx="9147784" cy="823031"/>
          </a:xfrm>
          <a:prstGeom prst="rect">
            <a:avLst/>
          </a:prstGeom>
        </p:spPr>
      </p:pic>
      <p:sp>
        <p:nvSpPr>
          <p:cNvPr id="6" name="Título 6">
            <a:extLst>
              <a:ext uri="{FF2B5EF4-FFF2-40B4-BE49-F238E27FC236}">
                <a16:creationId xmlns:a16="http://schemas.microsoft.com/office/drawing/2014/main" id="{848CB48B-7AE6-4A46-B43A-9196D288C79E}"/>
              </a:ext>
            </a:extLst>
          </p:cNvPr>
          <p:cNvSpPr txBox="1">
            <a:spLocks/>
          </p:cNvSpPr>
          <p:nvPr/>
        </p:nvSpPr>
        <p:spPr>
          <a:xfrm>
            <a:off x="498450" y="642147"/>
            <a:ext cx="8016568" cy="8396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dirty="0">
                <a:solidFill>
                  <a:srgbClr val="FF0000"/>
                </a:solidFill>
                <a:latin typeface="Berlin Sans FB" panose="020E0602020502020306" pitchFamily="34" charset="0"/>
              </a:rPr>
              <a:t>Visitas Técnicas de Seguridad vial.</a:t>
            </a:r>
          </a:p>
        </p:txBody>
      </p:sp>
      <p:pic>
        <p:nvPicPr>
          <p:cNvPr id="12" name="Imagen 11"/>
          <p:cNvPicPr>
            <a:picLocks noChangeAspect="1"/>
          </p:cNvPicPr>
          <p:nvPr/>
        </p:nvPicPr>
        <p:blipFill>
          <a:blip r:embed="rId4"/>
          <a:stretch>
            <a:fillRect/>
          </a:stretch>
        </p:blipFill>
        <p:spPr>
          <a:xfrm>
            <a:off x="7632882" y="1673102"/>
            <a:ext cx="3841150" cy="3685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n 14"/>
          <p:cNvPicPr>
            <a:picLocks noChangeAspect="1"/>
          </p:cNvPicPr>
          <p:nvPr/>
        </p:nvPicPr>
        <p:blipFill>
          <a:blip r:embed="rId5"/>
          <a:stretch>
            <a:fillRect/>
          </a:stretch>
        </p:blipFill>
        <p:spPr>
          <a:xfrm>
            <a:off x="3996279" y="5758005"/>
            <a:ext cx="4535817" cy="991266"/>
          </a:xfrm>
          <a:prstGeom prst="rect">
            <a:avLst/>
          </a:prstGeom>
        </p:spPr>
      </p:pic>
      <p:sp>
        <p:nvSpPr>
          <p:cNvPr id="2" name="Rectángulo 1"/>
          <p:cNvSpPr/>
          <p:nvPr/>
        </p:nvSpPr>
        <p:spPr>
          <a:xfrm>
            <a:off x="2347588" y="1776910"/>
            <a:ext cx="4108631" cy="1292662"/>
          </a:xfrm>
          <a:prstGeom prst="rect">
            <a:avLst/>
          </a:prstGeom>
        </p:spPr>
        <p:txBody>
          <a:bodyPr wrap="square">
            <a:spAutoFit/>
          </a:bodyPr>
          <a:lstStyle/>
          <a:p>
            <a:r>
              <a:rPr lang="es-ES" sz="2400" b="1" dirty="0">
                <a:solidFill>
                  <a:srgbClr val="C00000"/>
                </a:solidFill>
              </a:rPr>
              <a:t>23 visitas técnicas</a:t>
            </a:r>
            <a:r>
              <a:rPr lang="es-ES" dirty="0">
                <a:solidFill>
                  <a:srgbClr val="C00000"/>
                </a:solidFill>
              </a:rPr>
              <a:t> </a:t>
            </a:r>
            <a:r>
              <a:rPr lang="es-ES" dirty="0"/>
              <a:t>realizadas a los diferentes sectores del Distrito de Barrancabermeja con el fin de atender necesidades de Seguridad vial. </a:t>
            </a:r>
          </a:p>
        </p:txBody>
      </p:sp>
      <p:pic>
        <p:nvPicPr>
          <p:cNvPr id="16" name="Imagen 15" descr="C:\Users\emma_vilardi\Downloads\20210617_09181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7588" y="3364678"/>
            <a:ext cx="3297382" cy="2289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68483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0" y="688255"/>
            <a:ext cx="11928764" cy="823031"/>
          </a:xfrm>
          <a:prstGeom prst="rect">
            <a:avLst/>
          </a:prstGeom>
        </p:spPr>
      </p:pic>
      <p:sp>
        <p:nvSpPr>
          <p:cNvPr id="2" name="Título 1"/>
          <p:cNvSpPr>
            <a:spLocks noGrp="1"/>
          </p:cNvSpPr>
          <p:nvPr>
            <p:ph type="title"/>
          </p:nvPr>
        </p:nvSpPr>
        <p:spPr>
          <a:xfrm>
            <a:off x="797871" y="743314"/>
            <a:ext cx="10701402" cy="712914"/>
          </a:xfrm>
        </p:spPr>
        <p:txBody>
          <a:bodyPr>
            <a:normAutofit fontScale="90000"/>
          </a:bodyPr>
          <a:lstStyle/>
          <a:p>
            <a:pPr algn="ctr"/>
            <a:r>
              <a:rPr lang="es-ES" dirty="0">
                <a:solidFill>
                  <a:srgbClr val="FF0000"/>
                </a:solidFill>
                <a:effectLst>
                  <a:outerShdw blurRad="38100" dist="38100" dir="2700000" algn="tl">
                    <a:srgbClr val="000000">
                      <a:alpha val="43137"/>
                    </a:srgbClr>
                  </a:outerShdw>
                </a:effectLst>
                <a:latin typeface="Berlin Sans FB" panose="020E0602020502020306" pitchFamily="34" charset="0"/>
              </a:rPr>
              <a:t>Estrategia Sistema Seguro y operativos de control</a:t>
            </a:r>
          </a:p>
        </p:txBody>
      </p:sp>
      <p:pic>
        <p:nvPicPr>
          <p:cNvPr id="5" name="Imagen 4"/>
          <p:cNvPicPr>
            <a:picLocks noChangeAspect="1"/>
          </p:cNvPicPr>
          <p:nvPr/>
        </p:nvPicPr>
        <p:blipFill rotWithShape="1">
          <a:blip r:embed="rId4"/>
          <a:srcRect t="1668"/>
          <a:stretch/>
        </p:blipFill>
        <p:spPr>
          <a:xfrm>
            <a:off x="3766240" y="5752222"/>
            <a:ext cx="4653481" cy="940072"/>
          </a:xfrm>
          <a:prstGeom prst="rect">
            <a:avLst/>
          </a:prstGeom>
        </p:spPr>
      </p:pic>
      <p:pic>
        <p:nvPicPr>
          <p:cNvPr id="8" name="Imagen 7"/>
          <p:cNvPicPr>
            <a:picLocks noChangeAspect="1"/>
          </p:cNvPicPr>
          <p:nvPr/>
        </p:nvPicPr>
        <p:blipFill>
          <a:blip r:embed="rId5"/>
          <a:stretch>
            <a:fillRect/>
          </a:stretch>
        </p:blipFill>
        <p:spPr>
          <a:xfrm>
            <a:off x="4509130" y="3200448"/>
            <a:ext cx="2691732" cy="1986132"/>
          </a:xfrm>
          <a:prstGeom prst="rect">
            <a:avLst/>
          </a:prstGeom>
          <a:ln>
            <a:noFill/>
          </a:ln>
          <a:effectLst>
            <a:outerShdw blurRad="292100" dist="139700" dir="2700000" algn="tl" rotWithShape="0">
              <a:srgbClr val="333333">
                <a:alpha val="65000"/>
              </a:srgbClr>
            </a:outerShdw>
          </a:effectLst>
        </p:spPr>
      </p:pic>
      <p:sp>
        <p:nvSpPr>
          <p:cNvPr id="10" name="Título 1"/>
          <p:cNvSpPr txBox="1">
            <a:spLocks/>
          </p:cNvSpPr>
          <p:nvPr/>
        </p:nvSpPr>
        <p:spPr>
          <a:xfrm>
            <a:off x="1581993" y="2143528"/>
            <a:ext cx="4273003" cy="7762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solidFill>
                  <a:srgbClr val="FF0000"/>
                </a:solidFill>
                <a:latin typeface="Calibri" panose="020F0502020204030204" pitchFamily="34" charset="0"/>
                <a:ea typeface="+mn-ea"/>
                <a:cs typeface="Calibri" panose="020F0502020204030204" pitchFamily="34" charset="0"/>
              </a:rPr>
              <a:t>576 </a:t>
            </a:r>
            <a:r>
              <a:rPr lang="es-ES" sz="2800" b="1" dirty="0">
                <a:latin typeface="Calibri" panose="020F0502020204030204" pitchFamily="34" charset="0"/>
                <a:ea typeface="+mn-ea"/>
                <a:cs typeface="Calibri" panose="020F0502020204030204" pitchFamily="34" charset="0"/>
              </a:rPr>
              <a:t>Operativos de Control.</a:t>
            </a:r>
          </a:p>
        </p:txBody>
      </p:sp>
      <p:pic>
        <p:nvPicPr>
          <p:cNvPr id="1028" name="Picture 4" descr="Puede ser una imagen de 3 personas, moto y al aire lib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097" y="1796387"/>
            <a:ext cx="3673014" cy="36730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uede ser una imagen de 3 personas y personas de pi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9738" y="3151871"/>
            <a:ext cx="3058629" cy="203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0133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7158" y="636422"/>
            <a:ext cx="6576600" cy="823031"/>
          </a:xfrm>
          <a:prstGeom prst="rect">
            <a:avLst/>
          </a:prstGeom>
        </p:spPr>
      </p:pic>
      <p:sp>
        <p:nvSpPr>
          <p:cNvPr id="8" name="Título 6">
            <a:extLst>
              <a:ext uri="{FF2B5EF4-FFF2-40B4-BE49-F238E27FC236}">
                <a16:creationId xmlns:a16="http://schemas.microsoft.com/office/drawing/2014/main" id="{7082F3EE-F378-4C39-8A95-1BB1472B3E3E}"/>
              </a:ext>
            </a:extLst>
          </p:cNvPr>
          <p:cNvSpPr txBox="1">
            <a:spLocks/>
          </p:cNvSpPr>
          <p:nvPr/>
        </p:nvSpPr>
        <p:spPr>
          <a:xfrm>
            <a:off x="657650" y="712529"/>
            <a:ext cx="5027926" cy="6862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dirty="0">
                <a:solidFill>
                  <a:srgbClr val="FF0000"/>
                </a:solidFill>
                <a:latin typeface="Berlin Sans FB" panose="020E0602020502020306" pitchFamily="34" charset="0"/>
              </a:rPr>
              <a:t>Transporte Público</a:t>
            </a:r>
          </a:p>
        </p:txBody>
      </p:sp>
      <p:pic>
        <p:nvPicPr>
          <p:cNvPr id="3" name="Imagen 2"/>
          <p:cNvPicPr>
            <a:picLocks noChangeAspect="1"/>
          </p:cNvPicPr>
          <p:nvPr/>
        </p:nvPicPr>
        <p:blipFill>
          <a:blip r:embed="rId3"/>
          <a:stretch>
            <a:fillRect/>
          </a:stretch>
        </p:blipFill>
        <p:spPr>
          <a:xfrm>
            <a:off x="7540349" y="5672558"/>
            <a:ext cx="4651651" cy="944962"/>
          </a:xfrm>
          <a:prstGeom prst="rect">
            <a:avLst/>
          </a:prstGeom>
        </p:spPr>
      </p:pic>
      <p:sp>
        <p:nvSpPr>
          <p:cNvPr id="4" name="Rectángulo 3"/>
          <p:cNvSpPr/>
          <p:nvPr/>
        </p:nvSpPr>
        <p:spPr>
          <a:xfrm>
            <a:off x="707445" y="1933795"/>
            <a:ext cx="6521748" cy="2585323"/>
          </a:xfrm>
          <a:prstGeom prst="rect">
            <a:avLst/>
          </a:prstGeom>
        </p:spPr>
        <p:txBody>
          <a:bodyPr wrap="square">
            <a:spAutoFit/>
          </a:bodyPr>
          <a:lstStyle/>
          <a:p>
            <a:pPr algn="just"/>
            <a:r>
              <a:rPr lang="es-ES" dirty="0"/>
              <a:t>Apoyo y acompañamiento del Ministerio de Transporte - Unidad de Movilidad Urbana Sostenible UMUS. </a:t>
            </a:r>
          </a:p>
          <a:p>
            <a:pPr algn="just"/>
            <a:endParaRPr lang="es-ES" dirty="0"/>
          </a:p>
          <a:p>
            <a:pPr algn="just"/>
            <a:r>
              <a:rPr lang="es-ES" dirty="0"/>
              <a:t>Definir viabilidad para formular el proyecto de Sistema Estratégico de Transporte Público (SETP) como servicio de transporte colectivo integrado. mejorando cobertura, accesibilidad y conectividad entre los diferentes sectores del distrito, urbanos y suburbanos, garantizando que la totalidad del sistema de transporte sea accesible a la población</a:t>
            </a:r>
            <a:endParaRPr lang="es-CO" dirty="0"/>
          </a:p>
        </p:txBody>
      </p:sp>
      <p:pic>
        <p:nvPicPr>
          <p:cNvPr id="17" name="Imagen 16"/>
          <p:cNvPicPr>
            <a:picLocks noChangeAspect="1"/>
          </p:cNvPicPr>
          <p:nvPr/>
        </p:nvPicPr>
        <p:blipFill rotWithShape="1">
          <a:blip r:embed="rId4"/>
          <a:srcRect l="27104" t="18482" r="47351" b="20264"/>
          <a:stretch/>
        </p:blipFill>
        <p:spPr>
          <a:xfrm>
            <a:off x="7948943" y="951706"/>
            <a:ext cx="3304515" cy="4457253"/>
          </a:xfrm>
          <a:prstGeom prst="rect">
            <a:avLst/>
          </a:prstGeom>
          <a:ln>
            <a:noFill/>
          </a:ln>
          <a:effectLst>
            <a:outerShdw blurRad="292100" dist="139700" dir="2700000" algn="tl" rotWithShape="0">
              <a:srgbClr val="333333">
                <a:alpha val="65000"/>
              </a:srgbClr>
            </a:outerShdw>
          </a:effectLst>
        </p:spPr>
      </p:pic>
      <p:sp>
        <p:nvSpPr>
          <p:cNvPr id="7" name="Rectángulo 6"/>
          <p:cNvSpPr/>
          <p:nvPr/>
        </p:nvSpPr>
        <p:spPr>
          <a:xfrm>
            <a:off x="657650" y="4993460"/>
            <a:ext cx="6521748" cy="830997"/>
          </a:xfrm>
          <a:prstGeom prst="rect">
            <a:avLst/>
          </a:prstGeom>
        </p:spPr>
        <p:txBody>
          <a:bodyPr wrap="square">
            <a:spAutoFit/>
          </a:bodyPr>
          <a:lstStyle/>
          <a:p>
            <a:pPr algn="ctr"/>
            <a:r>
              <a:rPr lang="es-ES" sz="2400" b="1" dirty="0">
                <a:solidFill>
                  <a:srgbClr val="0070C0"/>
                </a:solidFill>
              </a:rPr>
              <a:t>Cobertura.</a:t>
            </a:r>
          </a:p>
          <a:p>
            <a:pPr algn="ctr"/>
            <a:r>
              <a:rPr lang="es-ES" sz="2400" b="1" dirty="0">
                <a:solidFill>
                  <a:srgbClr val="0070C0"/>
                </a:solidFill>
              </a:rPr>
              <a:t>Accesibilidad y conectividad.</a:t>
            </a:r>
            <a:endParaRPr lang="es-CO" sz="2400" b="1" dirty="0">
              <a:solidFill>
                <a:srgbClr val="0070C0"/>
              </a:solidFill>
            </a:endParaRPr>
          </a:p>
        </p:txBody>
      </p:sp>
    </p:spTree>
    <p:extLst>
      <p:ext uri="{BB962C8B-B14F-4D97-AF65-F5344CB8AC3E}">
        <p14:creationId xmlns:p14="http://schemas.microsoft.com/office/powerpoint/2010/main" val="68024271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72428" y="424597"/>
            <a:ext cx="8483097" cy="752354"/>
          </a:xfrm>
          <a:prstGeom prst="rect">
            <a:avLst/>
          </a:prstGeom>
        </p:spPr>
      </p:pic>
      <p:sp>
        <p:nvSpPr>
          <p:cNvPr id="3" name="Rectángulo 2"/>
          <p:cNvSpPr/>
          <p:nvPr/>
        </p:nvSpPr>
        <p:spPr>
          <a:xfrm>
            <a:off x="341206" y="424596"/>
            <a:ext cx="2175596" cy="646331"/>
          </a:xfrm>
          <a:prstGeom prst="rect">
            <a:avLst/>
          </a:prstGeom>
        </p:spPr>
        <p:txBody>
          <a:bodyPr wrap="none">
            <a:spAutoFit/>
          </a:bodyPr>
          <a:lstStyle/>
          <a:p>
            <a:r>
              <a:rPr lang="es-CO" sz="3600" dirty="0">
                <a:solidFill>
                  <a:srgbClr val="FF0000"/>
                </a:solidFill>
                <a:latin typeface="Berlin Sans FB" panose="020E0602020502020306" pitchFamily="34" charset="0"/>
              </a:rPr>
              <a:t>TRÁMITES</a:t>
            </a:r>
          </a:p>
        </p:txBody>
      </p:sp>
      <p:pic>
        <p:nvPicPr>
          <p:cNvPr id="13" name="Imagen 12"/>
          <p:cNvPicPr>
            <a:picLocks noChangeAspect="1"/>
          </p:cNvPicPr>
          <p:nvPr/>
        </p:nvPicPr>
        <p:blipFill>
          <a:blip r:embed="rId3"/>
          <a:stretch>
            <a:fillRect/>
          </a:stretch>
        </p:blipFill>
        <p:spPr>
          <a:xfrm>
            <a:off x="7540349" y="5522613"/>
            <a:ext cx="4651651" cy="798406"/>
          </a:xfrm>
          <a:prstGeom prst="rect">
            <a:avLst/>
          </a:prstGeom>
        </p:spPr>
      </p:pic>
      <p:pic>
        <p:nvPicPr>
          <p:cNvPr id="4" name="Imagen 3">
            <a:extLst>
              <a:ext uri="{FF2B5EF4-FFF2-40B4-BE49-F238E27FC236}">
                <a16:creationId xmlns:a16="http://schemas.microsoft.com/office/drawing/2014/main" id="{64A193ED-0533-46D0-879F-0DBBBD33B61B}"/>
              </a:ext>
            </a:extLst>
          </p:cNvPr>
          <p:cNvPicPr>
            <a:picLocks noChangeAspect="1"/>
          </p:cNvPicPr>
          <p:nvPr/>
        </p:nvPicPr>
        <p:blipFill>
          <a:blip r:embed="rId4"/>
          <a:stretch>
            <a:fillRect/>
          </a:stretch>
        </p:blipFill>
        <p:spPr>
          <a:xfrm>
            <a:off x="1872974" y="1409035"/>
            <a:ext cx="7239128" cy="4209644"/>
          </a:xfrm>
          <a:prstGeom prst="rect">
            <a:avLst/>
          </a:prstGeom>
        </p:spPr>
      </p:pic>
      <p:sp>
        <p:nvSpPr>
          <p:cNvPr id="8" name="CuadroTexto 7">
            <a:extLst>
              <a:ext uri="{FF2B5EF4-FFF2-40B4-BE49-F238E27FC236}">
                <a16:creationId xmlns:a16="http://schemas.microsoft.com/office/drawing/2014/main" id="{70D424AB-A124-4A28-BBA3-8A793CAB0D71}"/>
              </a:ext>
            </a:extLst>
          </p:cNvPr>
          <p:cNvSpPr txBox="1"/>
          <p:nvPr/>
        </p:nvSpPr>
        <p:spPr>
          <a:xfrm>
            <a:off x="962246" y="5850763"/>
            <a:ext cx="6134986" cy="369332"/>
          </a:xfrm>
          <a:prstGeom prst="rect">
            <a:avLst/>
          </a:prstGeom>
          <a:noFill/>
        </p:spPr>
        <p:txBody>
          <a:bodyPr wrap="square">
            <a:spAutoFit/>
          </a:bodyPr>
          <a:lstStyle/>
          <a:p>
            <a:r>
              <a:rPr lang="es-ES" sz="1800" dirty="0"/>
              <a:t>TOTAL DE </a:t>
            </a:r>
            <a:r>
              <a:rPr lang="es-ES" dirty="0"/>
              <a:t>TRAMITES </a:t>
            </a:r>
            <a:r>
              <a:rPr lang="es-ES" sz="1800" dirty="0"/>
              <a:t>GESTIONADOS 92409</a:t>
            </a:r>
            <a:endParaRPr lang="es-CO" sz="1800" dirty="0"/>
          </a:p>
        </p:txBody>
      </p:sp>
    </p:spTree>
    <p:extLst>
      <p:ext uri="{BB962C8B-B14F-4D97-AF65-F5344CB8AC3E}">
        <p14:creationId xmlns:p14="http://schemas.microsoft.com/office/powerpoint/2010/main" val="242435632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53314" y="468442"/>
            <a:ext cx="6540694" cy="656889"/>
          </a:xfrm>
          <a:prstGeom prst="rect">
            <a:avLst/>
          </a:prstGeom>
        </p:spPr>
      </p:pic>
      <p:sp>
        <p:nvSpPr>
          <p:cNvPr id="2" name="Título 6">
            <a:extLst>
              <a:ext uri="{FF2B5EF4-FFF2-40B4-BE49-F238E27FC236}">
                <a16:creationId xmlns:a16="http://schemas.microsoft.com/office/drawing/2014/main" id="{1B166D6F-2D7F-432A-B194-B74861721D9D}"/>
              </a:ext>
            </a:extLst>
          </p:cNvPr>
          <p:cNvSpPr txBox="1">
            <a:spLocks/>
          </p:cNvSpPr>
          <p:nvPr/>
        </p:nvSpPr>
        <p:spPr>
          <a:xfrm>
            <a:off x="507709" y="474794"/>
            <a:ext cx="5512846" cy="493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4000" dirty="0">
                <a:solidFill>
                  <a:srgbClr val="FF0000"/>
                </a:solidFill>
                <a:latin typeface="Berlin Sans FB" panose="020E0602020502020306" pitchFamily="34" charset="0"/>
              </a:rPr>
              <a:t>Gestión Contravencional</a:t>
            </a:r>
          </a:p>
        </p:txBody>
      </p:sp>
      <p:pic>
        <p:nvPicPr>
          <p:cNvPr id="12" name="Imagen 11"/>
          <p:cNvPicPr>
            <a:picLocks noChangeAspect="1"/>
          </p:cNvPicPr>
          <p:nvPr/>
        </p:nvPicPr>
        <p:blipFill>
          <a:blip r:embed="rId3"/>
          <a:stretch>
            <a:fillRect/>
          </a:stretch>
        </p:blipFill>
        <p:spPr>
          <a:xfrm>
            <a:off x="0" y="5866646"/>
            <a:ext cx="4979406" cy="792178"/>
          </a:xfrm>
          <a:prstGeom prst="rect">
            <a:avLst/>
          </a:prstGeom>
        </p:spPr>
      </p:pic>
      <p:sp>
        <p:nvSpPr>
          <p:cNvPr id="13" name="Rectángulo 12"/>
          <p:cNvSpPr/>
          <p:nvPr/>
        </p:nvSpPr>
        <p:spPr>
          <a:xfrm>
            <a:off x="5876753" y="6081781"/>
            <a:ext cx="5134035" cy="307777"/>
          </a:xfrm>
          <a:prstGeom prst="rect">
            <a:avLst/>
          </a:prstGeom>
        </p:spPr>
        <p:txBody>
          <a:bodyPr wrap="square">
            <a:spAutoFit/>
          </a:bodyPr>
          <a:lstStyle/>
          <a:p>
            <a:r>
              <a:rPr lang="es-ES" sz="1400" dirty="0"/>
              <a:t>TOTAL DE COMPARENDOS GESTIONADOS 11974</a:t>
            </a:r>
            <a:endParaRPr lang="es-CO" sz="1400" dirty="0"/>
          </a:p>
        </p:txBody>
      </p:sp>
      <p:pic>
        <p:nvPicPr>
          <p:cNvPr id="6" name="Imagen 5">
            <a:extLst>
              <a:ext uri="{FF2B5EF4-FFF2-40B4-BE49-F238E27FC236}">
                <a16:creationId xmlns:a16="http://schemas.microsoft.com/office/drawing/2014/main" id="{FBC31BC6-1236-4DA6-9DC9-2C52D425C557}"/>
              </a:ext>
            </a:extLst>
          </p:cNvPr>
          <p:cNvPicPr>
            <a:picLocks noChangeAspect="1"/>
          </p:cNvPicPr>
          <p:nvPr/>
        </p:nvPicPr>
        <p:blipFill>
          <a:blip r:embed="rId4"/>
          <a:stretch>
            <a:fillRect/>
          </a:stretch>
        </p:blipFill>
        <p:spPr>
          <a:xfrm>
            <a:off x="2287519" y="1131683"/>
            <a:ext cx="7558230" cy="4712950"/>
          </a:xfrm>
          <a:prstGeom prst="rect">
            <a:avLst/>
          </a:prstGeom>
        </p:spPr>
      </p:pic>
    </p:spTree>
    <p:extLst>
      <p:ext uri="{BB962C8B-B14F-4D97-AF65-F5344CB8AC3E}">
        <p14:creationId xmlns:p14="http://schemas.microsoft.com/office/powerpoint/2010/main" val="224091629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0" y="1160722"/>
            <a:ext cx="12192000" cy="867254"/>
          </a:xfrm>
          <a:prstGeom prst="roundRect">
            <a:avLst/>
          </a:prstGeom>
          <a:solidFill>
            <a:schemeClr val="bg2">
              <a:lumMod val="2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pic>
        <p:nvPicPr>
          <p:cNvPr id="1026" name="Picture 2" descr="En 2 semanas inicia arreglo de semáforos en Barrancabermeja | Vanguardia.com"/>
          <p:cNvPicPr>
            <a:picLocks noChangeAspect="1" noChangeArrowheads="1"/>
          </p:cNvPicPr>
          <p:nvPr/>
        </p:nvPicPr>
        <p:blipFill rotWithShape="1">
          <a:blip r:embed="rId2">
            <a:extLst>
              <a:ext uri="{28A0092B-C50C-407E-A947-70E740481C1C}">
                <a14:useLocalDpi xmlns:a14="http://schemas.microsoft.com/office/drawing/2010/main" val="0"/>
              </a:ext>
            </a:extLst>
          </a:blip>
          <a:srcRect l="14420"/>
          <a:stretch/>
        </p:blipFill>
        <p:spPr bwMode="auto">
          <a:xfrm>
            <a:off x="6563969" y="979993"/>
            <a:ext cx="5628031" cy="43811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354105" y="979993"/>
            <a:ext cx="2045043" cy="1325563"/>
          </a:xfrm>
        </p:spPr>
        <p:txBody>
          <a:bodyPr/>
          <a:lstStyle/>
          <a:p>
            <a:r>
              <a:rPr lang="es-ES" dirty="0">
                <a:solidFill>
                  <a:srgbClr val="FF0000"/>
                </a:solidFill>
                <a:effectLst>
                  <a:outerShdw blurRad="38100" dist="38100" dir="2700000" algn="tl">
                    <a:srgbClr val="000000">
                      <a:alpha val="43137"/>
                    </a:srgbClr>
                  </a:outerShdw>
                </a:effectLst>
                <a:latin typeface="Berlin Sans FB" panose="020E0602020502020306" pitchFamily="34" charset="0"/>
              </a:rPr>
              <a:t>MISIÓN</a:t>
            </a:r>
          </a:p>
        </p:txBody>
      </p:sp>
      <p:sp>
        <p:nvSpPr>
          <p:cNvPr id="7" name="CuadroTexto 6"/>
          <p:cNvSpPr txBox="1"/>
          <p:nvPr/>
        </p:nvSpPr>
        <p:spPr>
          <a:xfrm>
            <a:off x="760436" y="2472616"/>
            <a:ext cx="5232383" cy="1938992"/>
          </a:xfrm>
          <a:prstGeom prst="rect">
            <a:avLst/>
          </a:prstGeom>
          <a:noFill/>
        </p:spPr>
        <p:txBody>
          <a:bodyPr wrap="square" rtlCol="0">
            <a:spAutoFit/>
          </a:bodyPr>
          <a:lstStyle/>
          <a:p>
            <a:pPr marL="342900" indent="-34290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Planear, formular y ejecutar políticas del sector transporte.</a:t>
            </a:r>
          </a:p>
          <a:p>
            <a:pPr marL="342900" indent="-34290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generando la accesibilidad, movilidad y la seguridad vial, que contribuyen al bienestar de los usuarios y ciudadanía de Barrancabermeja y su área de influencia.</a:t>
            </a:r>
            <a:endParaRPr lang="es-CO" sz="2000" dirty="0">
              <a:latin typeface="Calibri" panose="020F0502020204030204" pitchFamily="34" charset="0"/>
              <a:cs typeface="Calibri" panose="020F0502020204030204" pitchFamily="34" charset="0"/>
            </a:endParaRPr>
          </a:p>
        </p:txBody>
      </p:sp>
      <p:pic>
        <p:nvPicPr>
          <p:cNvPr id="14" name="Imagen 13"/>
          <p:cNvPicPr>
            <a:picLocks noChangeAspect="1"/>
          </p:cNvPicPr>
          <p:nvPr/>
        </p:nvPicPr>
        <p:blipFill>
          <a:blip r:embed="rId3"/>
          <a:stretch>
            <a:fillRect/>
          </a:stretch>
        </p:blipFill>
        <p:spPr>
          <a:xfrm>
            <a:off x="0" y="5468293"/>
            <a:ext cx="4939727" cy="930540"/>
          </a:xfrm>
          <a:prstGeom prst="rect">
            <a:avLst/>
          </a:prstGeom>
        </p:spPr>
      </p:pic>
    </p:spTree>
    <p:extLst>
      <p:ext uri="{BB962C8B-B14F-4D97-AF65-F5344CB8AC3E}">
        <p14:creationId xmlns:p14="http://schemas.microsoft.com/office/powerpoint/2010/main" val="2401311980"/>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44766" y="338641"/>
            <a:ext cx="5114201" cy="744722"/>
          </a:xfrm>
          <a:prstGeom prst="rect">
            <a:avLst/>
          </a:prstGeom>
        </p:spPr>
      </p:pic>
      <p:sp>
        <p:nvSpPr>
          <p:cNvPr id="2" name="Título 6">
            <a:extLst>
              <a:ext uri="{FF2B5EF4-FFF2-40B4-BE49-F238E27FC236}">
                <a16:creationId xmlns:a16="http://schemas.microsoft.com/office/drawing/2014/main" id="{1B166D6F-2D7F-432A-B194-B74861721D9D}"/>
              </a:ext>
            </a:extLst>
          </p:cNvPr>
          <p:cNvSpPr txBox="1">
            <a:spLocks/>
          </p:cNvSpPr>
          <p:nvPr/>
        </p:nvSpPr>
        <p:spPr>
          <a:xfrm>
            <a:off x="442379" y="420602"/>
            <a:ext cx="3867070" cy="7104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3600" dirty="0">
                <a:solidFill>
                  <a:srgbClr val="FF0000"/>
                </a:solidFill>
                <a:effectLst>
                  <a:outerShdw blurRad="38100" dist="38100" dir="2700000" algn="tl">
                    <a:srgbClr val="000000">
                      <a:alpha val="43137"/>
                    </a:srgbClr>
                  </a:outerShdw>
                </a:effectLst>
                <a:latin typeface="Berlin Sans FB" panose="020E0602020502020306" pitchFamily="34" charset="0"/>
              </a:rPr>
              <a:t>CONTRATACIÓN</a:t>
            </a:r>
          </a:p>
        </p:txBody>
      </p:sp>
      <p:pic>
        <p:nvPicPr>
          <p:cNvPr id="11" name="Imagen 10"/>
          <p:cNvPicPr>
            <a:picLocks noChangeAspect="1"/>
          </p:cNvPicPr>
          <p:nvPr/>
        </p:nvPicPr>
        <p:blipFill>
          <a:blip r:embed="rId4"/>
          <a:stretch>
            <a:fillRect/>
          </a:stretch>
        </p:blipFill>
        <p:spPr>
          <a:xfrm>
            <a:off x="-1" y="5739897"/>
            <a:ext cx="5024673" cy="74737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741036472"/>
              </p:ext>
            </p:extLst>
          </p:nvPr>
        </p:nvGraphicFramePr>
        <p:xfrm>
          <a:off x="1704109" y="1662542"/>
          <a:ext cx="7875732" cy="3425900"/>
        </p:xfrm>
        <a:graphic>
          <a:graphicData uri="http://schemas.openxmlformats.org/drawingml/2006/table">
            <a:tbl>
              <a:tblPr/>
              <a:tblGrid>
                <a:gridCol w="3528619">
                  <a:extLst>
                    <a:ext uri="{9D8B030D-6E8A-4147-A177-3AD203B41FA5}">
                      <a16:colId xmlns:a16="http://schemas.microsoft.com/office/drawing/2014/main" val="20000"/>
                    </a:ext>
                  </a:extLst>
                </a:gridCol>
                <a:gridCol w="1582422">
                  <a:extLst>
                    <a:ext uri="{9D8B030D-6E8A-4147-A177-3AD203B41FA5}">
                      <a16:colId xmlns:a16="http://schemas.microsoft.com/office/drawing/2014/main" val="20001"/>
                    </a:ext>
                  </a:extLst>
                </a:gridCol>
                <a:gridCol w="1436912">
                  <a:extLst>
                    <a:ext uri="{9D8B030D-6E8A-4147-A177-3AD203B41FA5}">
                      <a16:colId xmlns:a16="http://schemas.microsoft.com/office/drawing/2014/main" val="20002"/>
                    </a:ext>
                  </a:extLst>
                </a:gridCol>
                <a:gridCol w="1327779">
                  <a:extLst>
                    <a:ext uri="{9D8B030D-6E8A-4147-A177-3AD203B41FA5}">
                      <a16:colId xmlns:a16="http://schemas.microsoft.com/office/drawing/2014/main" val="20003"/>
                    </a:ext>
                  </a:extLst>
                </a:gridCol>
              </a:tblGrid>
              <a:tr h="350946">
                <a:tc>
                  <a:txBody>
                    <a:bodyPr/>
                    <a:lstStyle/>
                    <a:p>
                      <a:pPr algn="ctr" fontAlgn="ctr"/>
                      <a:r>
                        <a:rPr lang="es-ES" sz="1600" b="1" i="0" u="none" strike="noStrike" dirty="0">
                          <a:solidFill>
                            <a:srgbClr val="000000"/>
                          </a:solidFill>
                          <a:effectLst/>
                          <a:latin typeface="+mn-lt"/>
                        </a:rPr>
                        <a:t>MODALIDAD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1600" b="1" i="0" u="none" strike="noStrike">
                          <a:solidFill>
                            <a:srgbClr val="000000"/>
                          </a:solidFill>
                          <a:effectLst/>
                          <a:latin typeface="+mn-lt"/>
                        </a:rPr>
                        <a:t># CONTRATOS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1600" b="1" i="0" u="none" strike="noStrike">
                          <a:solidFill>
                            <a:srgbClr val="000000"/>
                          </a:solidFill>
                          <a:effectLst/>
                          <a:latin typeface="+mn-lt"/>
                        </a:rPr>
                        <a:t>VALOR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1600" b="1" i="0" u="none" strike="noStrike">
                          <a:solidFill>
                            <a:srgbClr val="000000"/>
                          </a:solidFill>
                          <a:effectLst/>
                          <a:latin typeface="+mn-lt"/>
                        </a:rPr>
                        <a:t>TOTAL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1052837">
                <a:tc>
                  <a:txBody>
                    <a:bodyPr/>
                    <a:lstStyle/>
                    <a:p>
                      <a:pPr algn="l" fontAlgn="ctr"/>
                      <a:r>
                        <a:rPr lang="es-ES" sz="1600" b="0" i="0" u="none" strike="noStrike" dirty="0">
                          <a:solidFill>
                            <a:srgbClr val="000000"/>
                          </a:solidFill>
                          <a:effectLst/>
                          <a:latin typeface="+mn-lt"/>
                        </a:rPr>
                        <a:t>PRESTACIÓN DE SERVICIOS PROFESIONALES,  Y  APOYO A LA GESTIÓN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mn-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1600" b="0" i="0" u="none" strike="noStrike" dirty="0">
                          <a:solidFill>
                            <a:srgbClr val="000000"/>
                          </a:solidFill>
                          <a:effectLst/>
                          <a:latin typeface="+mn-lt"/>
                        </a:rPr>
                        <a:t> $     139.300.000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50946">
                <a:tc>
                  <a:txBody>
                    <a:bodyPr/>
                    <a:lstStyle/>
                    <a:p>
                      <a:pPr algn="l" fontAlgn="ctr"/>
                      <a:r>
                        <a:rPr lang="es-ES" sz="1600" b="0" i="0" u="none" strike="noStrike">
                          <a:solidFill>
                            <a:srgbClr val="000000"/>
                          </a:solidFill>
                          <a:effectLst/>
                          <a:latin typeface="+mn-lt"/>
                        </a:rPr>
                        <a:t>ARRENDAMIENTO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1600" b="0" i="0" u="none" strike="noStrike" dirty="0">
                          <a:solidFill>
                            <a:srgbClr val="000000"/>
                          </a:solidFill>
                          <a:effectLst/>
                          <a:latin typeface="+mn-lt"/>
                        </a:rPr>
                        <a:t> $     113.985.537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 $  597.354.327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350946">
                <a:tc>
                  <a:txBody>
                    <a:bodyPr/>
                    <a:lstStyle/>
                    <a:p>
                      <a:pPr algn="l" fontAlgn="ctr"/>
                      <a:r>
                        <a:rPr lang="es-ES" sz="1600" b="0" i="0" u="none" strike="noStrike">
                          <a:solidFill>
                            <a:srgbClr val="000000"/>
                          </a:solidFill>
                          <a:effectLst/>
                          <a:latin typeface="+mn-lt"/>
                        </a:rPr>
                        <a:t>MÍNIMA CUANTÍA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1600" b="0" i="0" u="none" strike="noStrike" dirty="0">
                          <a:solidFill>
                            <a:srgbClr val="000000"/>
                          </a:solidFill>
                          <a:effectLst/>
                          <a:latin typeface="+mn-lt"/>
                        </a:rPr>
                        <a:t> $       53.511.337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618333">
                <a:tc>
                  <a:txBody>
                    <a:bodyPr/>
                    <a:lstStyle/>
                    <a:p>
                      <a:pPr algn="l" fontAlgn="ctr"/>
                      <a:r>
                        <a:rPr lang="es-ES" sz="1600" b="0" i="0" u="none" strike="noStrike">
                          <a:solidFill>
                            <a:srgbClr val="000000"/>
                          </a:solidFill>
                          <a:effectLst/>
                          <a:latin typeface="+mn-lt"/>
                        </a:rPr>
                        <a:t>SELECCIÓN ABREVIADA SUBASTA INVERSA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1600" b="0" i="0" u="none" strike="noStrike" dirty="0">
                          <a:solidFill>
                            <a:srgbClr val="000000"/>
                          </a:solidFill>
                          <a:effectLst/>
                          <a:latin typeface="+mn-lt"/>
                        </a:rPr>
                        <a:t> $     216.197.453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350946">
                <a:tc>
                  <a:txBody>
                    <a:bodyPr/>
                    <a:lstStyle/>
                    <a:p>
                      <a:pPr algn="l" fontAlgn="ctr"/>
                      <a:r>
                        <a:rPr lang="es-ES" sz="1600" b="0" i="0" u="none" strike="noStrike">
                          <a:solidFill>
                            <a:srgbClr val="000000"/>
                          </a:solidFill>
                          <a:effectLst/>
                          <a:latin typeface="+mn-lt"/>
                        </a:rPr>
                        <a:t>MENOR CUANTIA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1600" b="0" i="0" u="none" strike="noStrike" dirty="0">
                          <a:solidFill>
                            <a:srgbClr val="000000"/>
                          </a:solidFill>
                          <a:effectLst/>
                          <a:latin typeface="+mn-lt"/>
                        </a:rPr>
                        <a:t> $       54.360.000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350946">
                <a:tc>
                  <a:txBody>
                    <a:bodyPr/>
                    <a:lstStyle/>
                    <a:p>
                      <a:pPr algn="l" fontAlgn="ctr"/>
                      <a:r>
                        <a:rPr lang="es-ES" sz="1600" b="0" i="0" u="none" strike="noStrike">
                          <a:solidFill>
                            <a:srgbClr val="000000"/>
                          </a:solidFill>
                          <a:effectLst/>
                          <a:latin typeface="+mn-lt"/>
                        </a:rPr>
                        <a:t>CONTRATO INTERADMINISTRATIVO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ES" sz="1600" b="0" i="0" u="none" strike="noStrike" dirty="0">
                          <a:solidFill>
                            <a:srgbClr val="000000"/>
                          </a:solidFill>
                          <a:effectLst/>
                          <a:latin typeface="+mn-lt"/>
                        </a:rPr>
                        <a:t> $       20.000.000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S" sz="1600" b="0"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0366829"/>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7670814" y="3581353"/>
            <a:ext cx="3494638" cy="1409617"/>
          </a:xfrm>
          <a:prstGeom prst="rect">
            <a:avLst/>
          </a:prstGeom>
        </p:spPr>
        <p:txBody>
          <a:bodyPr wrap="square">
            <a:spAutoFit/>
          </a:bodyPr>
          <a:lstStyle/>
          <a:p>
            <a:pPr algn="just">
              <a:lnSpc>
                <a:spcPct val="107000"/>
              </a:lnSpc>
              <a:spcAft>
                <a:spcPts val="0"/>
              </a:spcAft>
            </a:pPr>
            <a:r>
              <a:rPr lang="es-ES" sz="2000" b="1" u="sng"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No efectividad</a:t>
            </a:r>
            <a:r>
              <a:rPr lang="es-ES" sz="2000" b="1"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s-ES" sz="2000" dirty="0">
                <a:ea typeface="Times New Roman" panose="02020603050405020304" pitchFamily="18" charset="0"/>
                <a:cs typeface="Times New Roman" panose="02020603050405020304" pitchFamily="18" charset="0"/>
              </a:rPr>
              <a:t>en el recaudo $</a:t>
            </a:r>
            <a:r>
              <a:rPr lang="es-ES" sz="2000" dirty="0"/>
              <a:t>337.374.125</a:t>
            </a:r>
            <a:r>
              <a:rPr lang="es-ES" sz="2000" dirty="0">
                <a:ea typeface="Times New Roman" panose="02020603050405020304" pitchFamily="18" charset="0"/>
                <a:cs typeface="Times New Roman" panose="02020603050405020304" pitchFamily="18" charset="0"/>
              </a:rPr>
              <a:t> equivalente al 3.2% de un déficit en el recaudo. </a:t>
            </a:r>
            <a:endParaRPr lang="en-US" sz="2000" dirty="0">
              <a:ea typeface="Calibri" panose="020F0502020204030204" pitchFamily="34" charset="0"/>
              <a:cs typeface="Times New Roman" panose="02020603050405020304" pitchFamily="18" charset="0"/>
            </a:endParaRPr>
          </a:p>
        </p:txBody>
      </p:sp>
      <p:sp>
        <p:nvSpPr>
          <p:cNvPr id="7" name="Rectángulo 6"/>
          <p:cNvSpPr/>
          <p:nvPr/>
        </p:nvSpPr>
        <p:spPr>
          <a:xfrm>
            <a:off x="1034944" y="1750628"/>
            <a:ext cx="3582764" cy="3411043"/>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CuadroTexto 9"/>
          <p:cNvSpPr txBox="1"/>
          <p:nvPr/>
        </p:nvSpPr>
        <p:spPr>
          <a:xfrm>
            <a:off x="7407291" y="1598697"/>
            <a:ext cx="3758161" cy="11865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lvl="0" algn="ctr" defTabSz="889000">
              <a:lnSpc>
                <a:spcPct val="90000"/>
              </a:lnSpc>
              <a:spcBef>
                <a:spcPct val="0"/>
              </a:spcBef>
            </a:pPr>
            <a:r>
              <a:rPr lang="es-CO" sz="3600" kern="1200" dirty="0">
                <a:solidFill>
                  <a:schemeClr val="tx1"/>
                </a:solidFill>
                <a:effectLst>
                  <a:outerShdw blurRad="38100" dist="38100" dir="2700000" algn="tl">
                    <a:srgbClr val="000000">
                      <a:alpha val="43137"/>
                    </a:srgbClr>
                  </a:outerShdw>
                </a:effectLst>
                <a:latin typeface="72 Black" panose="020B0A04030603020204" pitchFamily="34" charset="0"/>
                <a:cs typeface="72 Black" panose="020B0A04030603020204" pitchFamily="34" charset="0"/>
              </a:rPr>
              <a:t>EJECUCIÓN</a:t>
            </a:r>
          </a:p>
          <a:p>
            <a:pPr lvl="0" algn="ctr" defTabSz="889000">
              <a:lnSpc>
                <a:spcPct val="90000"/>
              </a:lnSpc>
              <a:spcBef>
                <a:spcPct val="0"/>
              </a:spcBef>
            </a:pPr>
            <a:r>
              <a:rPr lang="es-ES" sz="3600" dirty="0">
                <a:solidFill>
                  <a:schemeClr val="tx1"/>
                </a:solidFill>
                <a:latin typeface="72 Black" panose="020B0A04030603020204" pitchFamily="34" charset="0"/>
                <a:cs typeface="72 Black" panose="020B0A04030603020204" pitchFamily="34" charset="0"/>
              </a:rPr>
              <a:t>88,8%</a:t>
            </a:r>
            <a:endParaRPr lang="es-CO" sz="3600" kern="1200" dirty="0">
              <a:solidFill>
                <a:schemeClr val="tx1"/>
              </a:solidFill>
              <a:effectLst>
                <a:outerShdw blurRad="38100" dist="38100" dir="2700000" algn="tl">
                  <a:srgbClr val="000000">
                    <a:alpha val="43137"/>
                  </a:srgbClr>
                </a:outerShdw>
              </a:effectLst>
              <a:latin typeface="72 Black" panose="020B0A04030603020204" pitchFamily="34" charset="0"/>
              <a:cs typeface="72 Black" panose="020B0A04030603020204" pitchFamily="34" charset="0"/>
            </a:endParaRPr>
          </a:p>
        </p:txBody>
      </p:sp>
      <p:pic>
        <p:nvPicPr>
          <p:cNvPr id="6" name="Imagen 5"/>
          <p:cNvPicPr>
            <a:picLocks noChangeAspect="1"/>
          </p:cNvPicPr>
          <p:nvPr/>
        </p:nvPicPr>
        <p:blipFill>
          <a:blip r:embed="rId2"/>
          <a:stretch>
            <a:fillRect/>
          </a:stretch>
        </p:blipFill>
        <p:spPr>
          <a:xfrm>
            <a:off x="474679" y="6133788"/>
            <a:ext cx="2698011" cy="595393"/>
          </a:xfrm>
          <a:prstGeom prst="rect">
            <a:avLst/>
          </a:prstGeom>
        </p:spPr>
      </p:pic>
      <p:pic>
        <p:nvPicPr>
          <p:cNvPr id="12" name="Imagen 11"/>
          <p:cNvPicPr>
            <a:picLocks noChangeAspect="1"/>
          </p:cNvPicPr>
          <p:nvPr/>
        </p:nvPicPr>
        <p:blipFill rotWithShape="1">
          <a:blip r:embed="rId3"/>
          <a:srcRect l="61294"/>
          <a:stretch/>
        </p:blipFill>
        <p:spPr>
          <a:xfrm>
            <a:off x="10315465" y="5787087"/>
            <a:ext cx="1699974" cy="743776"/>
          </a:xfrm>
          <a:prstGeom prst="rect">
            <a:avLst/>
          </a:prstGeom>
        </p:spPr>
      </p:pic>
      <p:pic>
        <p:nvPicPr>
          <p:cNvPr id="11" name="Imagen 10"/>
          <p:cNvPicPr>
            <a:picLocks noChangeAspect="1"/>
          </p:cNvPicPr>
          <p:nvPr/>
        </p:nvPicPr>
        <p:blipFill>
          <a:blip r:embed="rId4"/>
          <a:stretch>
            <a:fillRect/>
          </a:stretch>
        </p:blipFill>
        <p:spPr>
          <a:xfrm>
            <a:off x="-53314" y="468442"/>
            <a:ext cx="6540694" cy="656889"/>
          </a:xfrm>
          <a:prstGeom prst="rect">
            <a:avLst/>
          </a:prstGeom>
        </p:spPr>
      </p:pic>
      <p:sp>
        <p:nvSpPr>
          <p:cNvPr id="14" name="Título 6">
            <a:extLst>
              <a:ext uri="{FF2B5EF4-FFF2-40B4-BE49-F238E27FC236}">
                <a16:creationId xmlns:a16="http://schemas.microsoft.com/office/drawing/2014/main" id="{1B166D6F-2D7F-432A-B194-B74861721D9D}"/>
              </a:ext>
            </a:extLst>
          </p:cNvPr>
          <p:cNvSpPr txBox="1">
            <a:spLocks/>
          </p:cNvSpPr>
          <p:nvPr/>
        </p:nvSpPr>
        <p:spPr>
          <a:xfrm>
            <a:off x="507709" y="474794"/>
            <a:ext cx="5512846" cy="493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4000" dirty="0">
                <a:solidFill>
                  <a:srgbClr val="FF0000"/>
                </a:solidFill>
                <a:latin typeface="Berlin Sans FB" panose="020E0602020502020306" pitchFamily="34" charset="0"/>
              </a:rPr>
              <a:t>Ejecución Presupuestal </a:t>
            </a:r>
          </a:p>
        </p:txBody>
      </p:sp>
      <p:graphicFrame>
        <p:nvGraphicFramePr>
          <p:cNvPr id="18" name="Gráfico 17"/>
          <p:cNvGraphicFramePr>
            <a:graphicFrameLocks/>
          </p:cNvGraphicFramePr>
          <p:nvPr>
            <p:extLst>
              <p:ext uri="{D42A27DB-BD31-4B8C-83A1-F6EECF244321}">
                <p14:modId xmlns:p14="http://schemas.microsoft.com/office/powerpoint/2010/main" val="2032087526"/>
              </p:ext>
            </p:extLst>
          </p:nvPr>
        </p:nvGraphicFramePr>
        <p:xfrm>
          <a:off x="793333" y="1446284"/>
          <a:ext cx="5829139" cy="43408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585699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p:cNvGraphicFramePr>
            <a:graphicFrameLocks/>
          </p:cNvGraphicFramePr>
          <p:nvPr>
            <p:extLst>
              <p:ext uri="{D42A27DB-BD31-4B8C-83A1-F6EECF244321}">
                <p14:modId xmlns:p14="http://schemas.microsoft.com/office/powerpoint/2010/main" val="1842132073"/>
              </p:ext>
            </p:extLst>
          </p:nvPr>
        </p:nvGraphicFramePr>
        <p:xfrm>
          <a:off x="2631927" y="985327"/>
          <a:ext cx="7710905" cy="4535813"/>
        </p:xfrm>
        <a:graphic>
          <a:graphicData uri="http://schemas.openxmlformats.org/drawingml/2006/chart">
            <c:chart xmlns:c="http://schemas.openxmlformats.org/drawingml/2006/chart" xmlns:r="http://schemas.openxmlformats.org/officeDocument/2006/relationships" r:id="rId2"/>
          </a:graphicData>
        </a:graphic>
      </p:graphicFrame>
      <p:pic>
        <p:nvPicPr>
          <p:cNvPr id="11" name="Imagen 10"/>
          <p:cNvPicPr>
            <a:picLocks noChangeAspect="1"/>
          </p:cNvPicPr>
          <p:nvPr/>
        </p:nvPicPr>
        <p:blipFill>
          <a:blip r:embed="rId3"/>
          <a:stretch>
            <a:fillRect/>
          </a:stretch>
        </p:blipFill>
        <p:spPr>
          <a:xfrm>
            <a:off x="0" y="5521140"/>
            <a:ext cx="5023539" cy="910603"/>
          </a:xfrm>
          <a:prstGeom prst="rect">
            <a:avLst/>
          </a:prstGeom>
        </p:spPr>
      </p:pic>
      <p:pic>
        <p:nvPicPr>
          <p:cNvPr id="10" name="Imagen 9"/>
          <p:cNvPicPr>
            <a:picLocks noChangeAspect="1"/>
          </p:cNvPicPr>
          <p:nvPr/>
        </p:nvPicPr>
        <p:blipFill>
          <a:blip r:embed="rId4"/>
          <a:stretch>
            <a:fillRect/>
          </a:stretch>
        </p:blipFill>
        <p:spPr>
          <a:xfrm>
            <a:off x="-53314" y="468442"/>
            <a:ext cx="6540694" cy="656889"/>
          </a:xfrm>
          <a:prstGeom prst="rect">
            <a:avLst/>
          </a:prstGeom>
        </p:spPr>
      </p:pic>
      <p:sp>
        <p:nvSpPr>
          <p:cNvPr id="13" name="Título 6">
            <a:extLst>
              <a:ext uri="{FF2B5EF4-FFF2-40B4-BE49-F238E27FC236}">
                <a16:creationId xmlns:a16="http://schemas.microsoft.com/office/drawing/2014/main" id="{1B166D6F-2D7F-432A-B194-B74861721D9D}"/>
              </a:ext>
            </a:extLst>
          </p:cNvPr>
          <p:cNvSpPr txBox="1">
            <a:spLocks/>
          </p:cNvSpPr>
          <p:nvPr/>
        </p:nvSpPr>
        <p:spPr>
          <a:xfrm>
            <a:off x="507709" y="474794"/>
            <a:ext cx="5512846" cy="493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4000" dirty="0">
                <a:solidFill>
                  <a:srgbClr val="FF0000"/>
                </a:solidFill>
                <a:latin typeface="Berlin Sans FB" panose="020E0602020502020306" pitchFamily="34" charset="0"/>
              </a:rPr>
              <a:t>Ejecución Presupuestal </a:t>
            </a:r>
          </a:p>
        </p:txBody>
      </p:sp>
      <p:graphicFrame>
        <p:nvGraphicFramePr>
          <p:cNvPr id="15" name="Gráfico 14"/>
          <p:cNvGraphicFramePr>
            <a:graphicFrameLocks/>
          </p:cNvGraphicFramePr>
          <p:nvPr>
            <p:extLst>
              <p:ext uri="{D42A27DB-BD31-4B8C-83A1-F6EECF244321}">
                <p14:modId xmlns:p14="http://schemas.microsoft.com/office/powerpoint/2010/main" val="3145142899"/>
              </p:ext>
            </p:extLst>
          </p:nvPr>
        </p:nvGraphicFramePr>
        <p:xfrm>
          <a:off x="-950407" y="1469398"/>
          <a:ext cx="7742587" cy="4051742"/>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ángulo 4"/>
          <p:cNvSpPr/>
          <p:nvPr/>
        </p:nvSpPr>
        <p:spPr>
          <a:xfrm>
            <a:off x="7189437" y="2842551"/>
            <a:ext cx="3680816" cy="1631216"/>
          </a:xfrm>
          <a:prstGeom prst="rect">
            <a:avLst/>
          </a:prstGeom>
        </p:spPr>
        <p:txBody>
          <a:bodyPr wrap="none">
            <a:spAutoFit/>
          </a:bodyPr>
          <a:lstStyle/>
          <a:p>
            <a:r>
              <a:rPr lang="es-ES" sz="2000" b="1" dirty="0">
                <a:solidFill>
                  <a:srgbClr val="C00000"/>
                </a:solidFill>
                <a:latin typeface="Arial" panose="020B0604020202020204" pitchFamily="34" charset="0"/>
                <a:ea typeface="Times New Roman" panose="02020603050405020304" pitchFamily="18" charset="0"/>
              </a:rPr>
              <a:t>PARTICIPACIÓN</a:t>
            </a:r>
          </a:p>
          <a:p>
            <a:endParaRPr lang="es-ES" sz="2000" b="1" dirty="0">
              <a:solidFill>
                <a:srgbClr val="C00000"/>
              </a:solidFill>
              <a:latin typeface="Arial" panose="020B0604020202020204" pitchFamily="34" charset="0"/>
              <a:ea typeface="Times New Roman" panose="02020603050405020304" pitchFamily="18" charset="0"/>
            </a:endParaRPr>
          </a:p>
          <a:p>
            <a:r>
              <a:rPr lang="es-ES" sz="2000" dirty="0">
                <a:latin typeface="Arial" panose="020B0604020202020204" pitchFamily="34" charset="0"/>
                <a:ea typeface="Times New Roman" panose="02020603050405020304" pitchFamily="18" charset="0"/>
              </a:rPr>
              <a:t>Recursos de capital 	30.8%</a:t>
            </a:r>
          </a:p>
          <a:p>
            <a:r>
              <a:rPr lang="es-ES" sz="2000" dirty="0">
                <a:latin typeface="Arial" panose="020B0604020202020204" pitchFamily="34" charset="0"/>
                <a:cs typeface="Arial" panose="020B0604020202020204" pitchFamily="34" charset="0"/>
              </a:rPr>
              <a:t>Ingresos tributarios	19,0%</a:t>
            </a:r>
          </a:p>
          <a:p>
            <a:r>
              <a:rPr lang="es-ES" sz="2000" dirty="0">
                <a:latin typeface="Arial" panose="020B0604020202020204" pitchFamily="34" charset="0"/>
                <a:cs typeface="Arial" panose="020B0604020202020204" pitchFamily="34" charset="0"/>
              </a:rPr>
              <a:t>Ingresos no  tributarios	50,2%</a:t>
            </a:r>
          </a:p>
        </p:txBody>
      </p:sp>
    </p:spTree>
    <p:extLst>
      <p:ext uri="{BB962C8B-B14F-4D97-AF65-F5344CB8AC3E}">
        <p14:creationId xmlns:p14="http://schemas.microsoft.com/office/powerpoint/2010/main" val="290291085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0" y="458807"/>
            <a:ext cx="12192000" cy="1196523"/>
          </a:xfrm>
          <a:prstGeom prst="roundRect">
            <a:avLst/>
          </a:prstGeom>
          <a:solidFill>
            <a:schemeClr val="bg2">
              <a:lumMod val="2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6">
            <a:extLst>
              <a:ext uri="{FF2B5EF4-FFF2-40B4-BE49-F238E27FC236}">
                <a16:creationId xmlns:a16="http://schemas.microsoft.com/office/drawing/2014/main" id="{1B166D6F-2D7F-432A-B194-B74861721D9D}"/>
              </a:ext>
            </a:extLst>
          </p:cNvPr>
          <p:cNvSpPr txBox="1">
            <a:spLocks/>
          </p:cNvSpPr>
          <p:nvPr/>
        </p:nvSpPr>
        <p:spPr>
          <a:xfrm>
            <a:off x="2567160" y="526917"/>
            <a:ext cx="6730749" cy="11996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s-CO" dirty="0">
                <a:solidFill>
                  <a:srgbClr val="FF0000"/>
                </a:solidFill>
                <a:effectLst>
                  <a:outerShdw blurRad="38100" dist="38100" dir="2700000" algn="tl">
                    <a:srgbClr val="000000">
                      <a:alpha val="43137"/>
                    </a:srgbClr>
                  </a:outerShdw>
                </a:effectLst>
                <a:latin typeface="Berlin Sans FB" panose="020E0602020502020306" pitchFamily="34" charset="0"/>
              </a:rPr>
              <a:t>Ejecución Presupuestal 2021 </a:t>
            </a:r>
          </a:p>
          <a:p>
            <a:pPr algn="ctr">
              <a:lnSpc>
                <a:spcPct val="80000"/>
              </a:lnSpc>
            </a:pPr>
            <a:r>
              <a:rPr lang="es-CO" sz="3600" dirty="0">
                <a:solidFill>
                  <a:srgbClr val="FF0000"/>
                </a:solidFill>
                <a:effectLst>
                  <a:outerShdw blurRad="38100" dist="38100" dir="2700000" algn="tl">
                    <a:srgbClr val="000000">
                      <a:alpha val="43137"/>
                    </a:srgbClr>
                  </a:outerShdw>
                </a:effectLst>
                <a:latin typeface="Berlin Sans FB" panose="020E0602020502020306" pitchFamily="34" charset="0"/>
              </a:rPr>
              <a:t>Indicador presupuestal</a:t>
            </a:r>
          </a:p>
        </p:txBody>
      </p:sp>
      <p:sp>
        <p:nvSpPr>
          <p:cNvPr id="7" name="Rectángulo 6"/>
          <p:cNvSpPr/>
          <p:nvPr/>
        </p:nvSpPr>
        <p:spPr>
          <a:xfrm>
            <a:off x="1034944" y="1750628"/>
            <a:ext cx="3582764" cy="3411043"/>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9" name="Gráfico 8"/>
          <p:cNvGraphicFramePr>
            <a:graphicFrameLocks/>
          </p:cNvGraphicFramePr>
          <p:nvPr/>
        </p:nvGraphicFramePr>
        <p:xfrm>
          <a:off x="711200" y="1367682"/>
          <a:ext cx="7710905" cy="453581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729595" y="2894372"/>
            <a:ext cx="9011216" cy="1631216"/>
          </a:xfrm>
          <a:prstGeom prst="rect">
            <a:avLst/>
          </a:prstGeom>
          <a:noFill/>
        </p:spPr>
        <p:txBody>
          <a:bodyPr wrap="square">
            <a:spAutoFit/>
          </a:bodyPr>
          <a:lstStyle/>
          <a:p>
            <a:pPr algn="ctr"/>
            <a:r>
              <a:rPr lang="es-ES" sz="2400" dirty="0" err="1"/>
              <a:t>Ejec.de</a:t>
            </a:r>
            <a:r>
              <a:rPr lang="es-ES" sz="2400" dirty="0"/>
              <a:t> ingresos= Recaudo Ene a Noviembre  de 2021 /Presupuesto Ene a Noviembre de 2021</a:t>
            </a:r>
          </a:p>
          <a:p>
            <a:pPr algn="ctr"/>
            <a:r>
              <a:rPr lang="es-ES" sz="2400" dirty="0"/>
              <a:t>                                    </a:t>
            </a:r>
          </a:p>
          <a:p>
            <a:pPr algn="ctr"/>
            <a:r>
              <a:rPr lang="es-MX" sz="2800" dirty="0"/>
              <a:t>$10.480.886.035 /  $10.818.260.153 = 96.8%</a:t>
            </a:r>
            <a:endParaRPr lang="es-ES" sz="2400" dirty="0"/>
          </a:p>
        </p:txBody>
      </p:sp>
      <p:pic>
        <p:nvPicPr>
          <p:cNvPr id="6" name="Imagen 5"/>
          <p:cNvPicPr>
            <a:picLocks noChangeAspect="1"/>
          </p:cNvPicPr>
          <p:nvPr/>
        </p:nvPicPr>
        <p:blipFill>
          <a:blip r:embed="rId3"/>
          <a:stretch>
            <a:fillRect/>
          </a:stretch>
        </p:blipFill>
        <p:spPr>
          <a:xfrm>
            <a:off x="3420764" y="5835877"/>
            <a:ext cx="5023539" cy="908383"/>
          </a:xfrm>
          <a:prstGeom prst="rect">
            <a:avLst/>
          </a:prstGeom>
        </p:spPr>
      </p:pic>
    </p:spTree>
    <p:extLst>
      <p:ext uri="{BB962C8B-B14F-4D97-AF65-F5344CB8AC3E}">
        <p14:creationId xmlns:p14="http://schemas.microsoft.com/office/powerpoint/2010/main" val="253609027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24390" y="1723479"/>
            <a:ext cx="3582764" cy="182328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CuadroTexto 1"/>
          <p:cNvSpPr txBox="1"/>
          <p:nvPr/>
        </p:nvSpPr>
        <p:spPr>
          <a:xfrm>
            <a:off x="8442081" y="3131266"/>
            <a:ext cx="2419882" cy="830997"/>
          </a:xfrm>
          <a:prstGeom prst="rect">
            <a:avLst/>
          </a:prstGeom>
          <a:noFill/>
        </p:spPr>
        <p:txBody>
          <a:bodyPr wrap="square" rtlCol="0">
            <a:spAutoFit/>
          </a:bodyPr>
          <a:lstStyle/>
          <a:p>
            <a:pPr algn="ctr"/>
            <a:r>
              <a:rPr lang="es-MX" sz="2400" b="1" dirty="0">
                <a:latin typeface="72 Black" panose="020B0A04030603020204" pitchFamily="34" charset="0"/>
                <a:cs typeface="72 Black" panose="020B0A04030603020204" pitchFamily="34" charset="0"/>
              </a:rPr>
              <a:t>EJECUCIÓN</a:t>
            </a:r>
          </a:p>
          <a:p>
            <a:pPr algn="ctr"/>
            <a:r>
              <a:rPr lang="es-MX" sz="2400" b="1" dirty="0">
                <a:latin typeface="72 Black" panose="020B0A04030603020204" pitchFamily="34" charset="0"/>
                <a:cs typeface="72 Black" panose="020B0A04030603020204" pitchFamily="34" charset="0"/>
              </a:rPr>
              <a:t>72.2%</a:t>
            </a:r>
            <a:endParaRPr lang="en-US" sz="2400" b="1" dirty="0">
              <a:latin typeface="72 Black" panose="020B0A04030603020204" pitchFamily="34" charset="0"/>
              <a:cs typeface="72 Black" panose="020B0A04030603020204" pitchFamily="34" charset="0"/>
            </a:endParaRPr>
          </a:p>
        </p:txBody>
      </p:sp>
      <p:sp>
        <p:nvSpPr>
          <p:cNvPr id="5" name="CuadroTexto 4"/>
          <p:cNvSpPr txBox="1"/>
          <p:nvPr/>
        </p:nvSpPr>
        <p:spPr>
          <a:xfrm>
            <a:off x="8235521" y="725856"/>
            <a:ext cx="3353226" cy="1015663"/>
          </a:xfrm>
          <a:prstGeom prst="rect">
            <a:avLst/>
          </a:prstGeom>
          <a:noFill/>
        </p:spPr>
        <p:txBody>
          <a:bodyPr wrap="none" rtlCol="0">
            <a:spAutoFit/>
          </a:bodyPr>
          <a:lstStyle/>
          <a:p>
            <a:r>
              <a:rPr lang="es-MX" sz="2000" b="1" dirty="0">
                <a:effectLst>
                  <a:outerShdw blurRad="38100" dist="38100" dir="2700000" algn="tl">
                    <a:srgbClr val="000000">
                      <a:alpha val="43137"/>
                    </a:srgbClr>
                  </a:outerShdw>
                </a:effectLst>
                <a:latin typeface="72 Black" panose="020B0A04030603020204" pitchFamily="34" charset="0"/>
                <a:cs typeface="72 Black" panose="020B0A04030603020204" pitchFamily="34" charset="0"/>
              </a:rPr>
              <a:t>ADOPCIÓN Y</a:t>
            </a:r>
          </a:p>
          <a:p>
            <a:r>
              <a:rPr lang="es-MX" sz="2000" b="1" dirty="0">
                <a:effectLst>
                  <a:outerShdw blurRad="38100" dist="38100" dir="2700000" algn="tl">
                    <a:srgbClr val="000000">
                      <a:alpha val="43137"/>
                    </a:srgbClr>
                  </a:outerShdw>
                </a:effectLst>
                <a:latin typeface="72 Black" panose="020B0A04030603020204" pitchFamily="34" charset="0"/>
                <a:cs typeface="72 Black" panose="020B0A04030603020204" pitchFamily="34" charset="0"/>
              </a:rPr>
              <a:t>CUMPLIMIENTO </a:t>
            </a:r>
          </a:p>
          <a:p>
            <a:r>
              <a:rPr lang="es-MX" sz="2000" b="1" dirty="0">
                <a:effectLst>
                  <a:outerShdw blurRad="38100" dist="38100" dir="2700000" algn="tl">
                    <a:srgbClr val="000000">
                      <a:alpha val="43137"/>
                    </a:srgbClr>
                  </a:outerShdw>
                </a:effectLst>
                <a:latin typeface="72 Black" panose="020B0A04030603020204" pitchFamily="34" charset="0"/>
                <a:cs typeface="72 Black" panose="020B0A04030603020204" pitchFamily="34" charset="0"/>
              </a:rPr>
              <a:t>PLAN DE AUSTERIDAD</a:t>
            </a:r>
            <a:endParaRPr lang="en-US" sz="2000" b="1" dirty="0">
              <a:effectLst>
                <a:outerShdw blurRad="38100" dist="38100" dir="2700000" algn="tl">
                  <a:srgbClr val="000000">
                    <a:alpha val="43137"/>
                  </a:srgbClr>
                </a:outerShdw>
              </a:effectLst>
              <a:latin typeface="72 Black" panose="020B0A04030603020204" pitchFamily="34" charset="0"/>
              <a:cs typeface="72 Black" panose="020B0A04030603020204" pitchFamily="34" charset="0"/>
            </a:endParaRPr>
          </a:p>
        </p:txBody>
      </p:sp>
      <p:pic>
        <p:nvPicPr>
          <p:cNvPr id="3" name="Imagen 2"/>
          <p:cNvPicPr>
            <a:picLocks noChangeAspect="1"/>
          </p:cNvPicPr>
          <p:nvPr/>
        </p:nvPicPr>
        <p:blipFill>
          <a:blip r:embed="rId2"/>
          <a:stretch>
            <a:fillRect/>
          </a:stretch>
        </p:blipFill>
        <p:spPr>
          <a:xfrm>
            <a:off x="211940" y="5854395"/>
            <a:ext cx="3071587" cy="752177"/>
          </a:xfrm>
          <a:prstGeom prst="rect">
            <a:avLst/>
          </a:prstGeom>
        </p:spPr>
      </p:pic>
      <p:pic>
        <p:nvPicPr>
          <p:cNvPr id="10" name="Imagen 9"/>
          <p:cNvPicPr>
            <a:picLocks noChangeAspect="1"/>
          </p:cNvPicPr>
          <p:nvPr/>
        </p:nvPicPr>
        <p:blipFill>
          <a:blip r:embed="rId3"/>
          <a:stretch>
            <a:fillRect/>
          </a:stretch>
        </p:blipFill>
        <p:spPr>
          <a:xfrm>
            <a:off x="-53314" y="468442"/>
            <a:ext cx="6540694" cy="656889"/>
          </a:xfrm>
          <a:prstGeom prst="rect">
            <a:avLst/>
          </a:prstGeom>
        </p:spPr>
      </p:pic>
      <p:sp>
        <p:nvSpPr>
          <p:cNvPr id="11" name="Título 6">
            <a:extLst>
              <a:ext uri="{FF2B5EF4-FFF2-40B4-BE49-F238E27FC236}">
                <a16:creationId xmlns:a16="http://schemas.microsoft.com/office/drawing/2014/main" id="{1B166D6F-2D7F-432A-B194-B74861721D9D}"/>
              </a:ext>
            </a:extLst>
          </p:cNvPr>
          <p:cNvSpPr txBox="1">
            <a:spLocks/>
          </p:cNvSpPr>
          <p:nvPr/>
        </p:nvSpPr>
        <p:spPr>
          <a:xfrm>
            <a:off x="507709" y="474794"/>
            <a:ext cx="5512846" cy="493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4000" dirty="0">
                <a:solidFill>
                  <a:srgbClr val="FF0000"/>
                </a:solidFill>
                <a:latin typeface="Berlin Sans FB" panose="020E0602020502020306" pitchFamily="34" charset="0"/>
              </a:rPr>
              <a:t>Ejecución Presupuestal </a:t>
            </a:r>
          </a:p>
        </p:txBody>
      </p:sp>
      <p:graphicFrame>
        <p:nvGraphicFramePr>
          <p:cNvPr id="12" name="Gráfico 11"/>
          <p:cNvGraphicFramePr>
            <a:graphicFrameLocks/>
          </p:cNvGraphicFramePr>
          <p:nvPr>
            <p:extLst>
              <p:ext uri="{D42A27DB-BD31-4B8C-83A1-F6EECF244321}">
                <p14:modId xmlns:p14="http://schemas.microsoft.com/office/powerpoint/2010/main" val="393354983"/>
              </p:ext>
            </p:extLst>
          </p:nvPr>
        </p:nvGraphicFramePr>
        <p:xfrm>
          <a:off x="387927" y="1496291"/>
          <a:ext cx="7010400" cy="35176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175816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a:extLst>
              <a:ext uri="{FF2B5EF4-FFF2-40B4-BE49-F238E27FC236}">
                <a16:creationId xmlns:a16="http://schemas.microsoft.com/office/drawing/2014/main" id="{1B166D6F-2D7F-432A-B194-B74861721D9D}"/>
              </a:ext>
            </a:extLst>
          </p:cNvPr>
          <p:cNvSpPr txBox="1">
            <a:spLocks/>
          </p:cNvSpPr>
          <p:nvPr/>
        </p:nvSpPr>
        <p:spPr>
          <a:xfrm>
            <a:off x="3575655" y="643923"/>
            <a:ext cx="5099112" cy="6862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dirty="0">
                <a:solidFill>
                  <a:srgbClr val="FF0000"/>
                </a:solidFill>
                <a:latin typeface="Berlin Sans FB" panose="020E0602020502020306" pitchFamily="34" charset="0"/>
              </a:rPr>
              <a:t>Ejecución de Gastos</a:t>
            </a:r>
          </a:p>
        </p:txBody>
      </p:sp>
      <p:sp>
        <p:nvSpPr>
          <p:cNvPr id="8" name="Rectángulo 7"/>
          <p:cNvSpPr/>
          <p:nvPr/>
        </p:nvSpPr>
        <p:spPr>
          <a:xfrm>
            <a:off x="1024390" y="1723479"/>
            <a:ext cx="3582764" cy="182328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3" name="Imagen 2"/>
          <p:cNvPicPr>
            <a:picLocks noChangeAspect="1"/>
          </p:cNvPicPr>
          <p:nvPr/>
        </p:nvPicPr>
        <p:blipFill>
          <a:blip r:embed="rId2"/>
          <a:stretch>
            <a:fillRect/>
          </a:stretch>
        </p:blipFill>
        <p:spPr>
          <a:xfrm>
            <a:off x="0" y="5690848"/>
            <a:ext cx="5023539" cy="908383"/>
          </a:xfrm>
          <a:prstGeom prst="rect">
            <a:avLst/>
          </a:prstGeom>
        </p:spPr>
      </p:pic>
      <p:sp>
        <p:nvSpPr>
          <p:cNvPr id="5" name="Rectángulo 4"/>
          <p:cNvSpPr/>
          <p:nvPr/>
        </p:nvSpPr>
        <p:spPr>
          <a:xfrm>
            <a:off x="6298712" y="2499333"/>
            <a:ext cx="4752110" cy="1508105"/>
          </a:xfrm>
          <a:prstGeom prst="rect">
            <a:avLst/>
          </a:prstGeom>
        </p:spPr>
        <p:txBody>
          <a:bodyPr wrap="square">
            <a:spAutoFit/>
          </a:bodyPr>
          <a:lstStyle/>
          <a:p>
            <a:pPr algn="just">
              <a:lnSpc>
                <a:spcPct val="115000"/>
              </a:lnSpc>
              <a:spcAft>
                <a:spcPts val="0"/>
              </a:spcAft>
            </a:pPr>
            <a:r>
              <a:rPr lang="es-MX" sz="2000" dirty="0">
                <a:latin typeface="Arial" panose="020B0604020202020204" pitchFamily="34" charset="0"/>
                <a:ea typeface="Calibri" panose="020F0502020204030204" pitchFamily="34" charset="0"/>
                <a:cs typeface="Times New Roman" panose="02020603050405020304" pitchFamily="18" charset="0"/>
              </a:rPr>
              <a:t>	</a:t>
            </a:r>
            <a:r>
              <a:rPr lang="es-MX" sz="2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PARTICIPACIÓN</a:t>
            </a:r>
          </a:p>
          <a:p>
            <a:pPr algn="just">
              <a:lnSpc>
                <a:spcPct val="115000"/>
              </a:lnSpc>
              <a:spcAft>
                <a:spcPts val="0"/>
              </a:spcAft>
            </a:pPr>
            <a:r>
              <a:rPr lang="es-MX" sz="2000" dirty="0">
                <a:latin typeface="Arial" panose="020B0604020202020204" pitchFamily="34" charset="0"/>
                <a:ea typeface="Calibri" panose="020F0502020204030204" pitchFamily="34" charset="0"/>
                <a:cs typeface="Times New Roman" panose="02020603050405020304" pitchFamily="18" charset="0"/>
              </a:rPr>
              <a:t>Gastos de funcionamiento 	98.8%</a:t>
            </a:r>
          </a:p>
          <a:p>
            <a:pPr algn="just">
              <a:lnSpc>
                <a:spcPct val="115000"/>
              </a:lnSpc>
              <a:spcAft>
                <a:spcPts val="0"/>
              </a:spcAft>
            </a:pPr>
            <a:r>
              <a:rPr lang="es-MX" sz="2000" dirty="0">
                <a:latin typeface="Arial" panose="020B0604020202020204" pitchFamily="34" charset="0"/>
                <a:ea typeface="Calibri" panose="020F0502020204030204" pitchFamily="34" charset="0"/>
                <a:cs typeface="Times New Roman" panose="02020603050405020304" pitchFamily="18" charset="0"/>
              </a:rPr>
              <a:t>Deuda Pública 			     0% </a:t>
            </a:r>
          </a:p>
          <a:p>
            <a:pPr algn="just">
              <a:lnSpc>
                <a:spcPct val="115000"/>
              </a:lnSpc>
              <a:spcAft>
                <a:spcPts val="0"/>
              </a:spcAft>
            </a:pPr>
            <a:r>
              <a:rPr lang="es-MX" sz="2000" dirty="0">
                <a:latin typeface="Arial" panose="020B0604020202020204" pitchFamily="34" charset="0"/>
                <a:ea typeface="Calibri" panose="020F0502020204030204" pitchFamily="34" charset="0"/>
                <a:cs typeface="Times New Roman" panose="02020603050405020304" pitchFamily="18" charset="0"/>
              </a:rPr>
              <a:t>Inversión  			  1.2%</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a:graphicFrameLocks/>
          </p:cNvGraphicFramePr>
          <p:nvPr>
            <p:extLst>
              <p:ext uri="{D42A27DB-BD31-4B8C-83A1-F6EECF244321}">
                <p14:modId xmlns:p14="http://schemas.microsoft.com/office/powerpoint/2010/main" val="4133022847"/>
              </p:ext>
            </p:extLst>
          </p:nvPr>
        </p:nvGraphicFramePr>
        <p:xfrm>
          <a:off x="692727" y="1517072"/>
          <a:ext cx="5680364" cy="3927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8432910"/>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ceso alternativo 10"/>
          <p:cNvSpPr/>
          <p:nvPr/>
        </p:nvSpPr>
        <p:spPr>
          <a:xfrm>
            <a:off x="0" y="262497"/>
            <a:ext cx="12192000" cy="640295"/>
          </a:xfrm>
          <a:prstGeom prst="flowChartAlternateProcess">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6">
            <a:extLst>
              <a:ext uri="{FF2B5EF4-FFF2-40B4-BE49-F238E27FC236}">
                <a16:creationId xmlns:a16="http://schemas.microsoft.com/office/drawing/2014/main" id="{1B166D6F-2D7F-432A-B194-B74861721D9D}"/>
              </a:ext>
            </a:extLst>
          </p:cNvPr>
          <p:cNvSpPr txBox="1">
            <a:spLocks/>
          </p:cNvSpPr>
          <p:nvPr/>
        </p:nvSpPr>
        <p:spPr>
          <a:xfrm>
            <a:off x="1329685" y="239529"/>
            <a:ext cx="8737600" cy="686229"/>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s-CO" dirty="0">
                <a:solidFill>
                  <a:srgbClr val="FF0000"/>
                </a:solidFill>
                <a:latin typeface="Berlin Sans FB" panose="020E0602020502020306" pitchFamily="34" charset="0"/>
              </a:rPr>
              <a:t>Análisis de gastos</a:t>
            </a:r>
          </a:p>
        </p:txBody>
      </p:sp>
      <p:sp>
        <p:nvSpPr>
          <p:cNvPr id="5" name="11 CuadroTexto"/>
          <p:cNvSpPr txBox="1"/>
          <p:nvPr/>
        </p:nvSpPr>
        <p:spPr>
          <a:xfrm>
            <a:off x="2489251" y="973150"/>
            <a:ext cx="6131106" cy="338554"/>
          </a:xfrm>
          <a:prstGeom prst="rect">
            <a:avLst/>
          </a:prstGeom>
          <a:noFill/>
        </p:spPr>
        <p:txBody>
          <a:bodyPr wrap="square" rtlCol="0">
            <a:spAutoFit/>
          </a:bodyPr>
          <a:lstStyle/>
          <a:p>
            <a:pPr algn="ctr"/>
            <a:r>
              <a:rPr lang="es-CO" sz="1600" b="1" dirty="0">
                <a:latin typeface="+mj-lt"/>
                <a:cs typeface="Arial" panose="020B0604020202020204" pitchFamily="34" charset="0"/>
              </a:rPr>
              <a:t>INDICADOR CAPACIDAD DE FUNCIONAMIENTO</a:t>
            </a:r>
          </a:p>
        </p:txBody>
      </p:sp>
      <p:sp>
        <p:nvSpPr>
          <p:cNvPr id="8" name="8 Rectángulo"/>
          <p:cNvSpPr/>
          <p:nvPr/>
        </p:nvSpPr>
        <p:spPr>
          <a:xfrm>
            <a:off x="2029514" y="1397324"/>
            <a:ext cx="7337946" cy="861774"/>
          </a:xfrm>
          <a:prstGeom prst="rect">
            <a:avLst/>
          </a:prstGeom>
          <a:solidFill>
            <a:schemeClr val="bg1">
              <a:lumMod val="95000"/>
            </a:schemeClr>
          </a:solidFill>
        </p:spPr>
        <p:txBody>
          <a:bodyPr wrap="square">
            <a:spAutoFit/>
          </a:bodyPr>
          <a:lstStyle/>
          <a:p>
            <a:r>
              <a:rPr lang="es-CO" sz="1600" b="1" dirty="0">
                <a:latin typeface="+mj-lt"/>
              </a:rPr>
              <a:t>                 GASTOS DE FUNCIONAMIENTO   Vs   INGRESOS CORRIENTES</a:t>
            </a:r>
            <a:endParaRPr lang="es-CO" sz="1600" dirty="0">
              <a:latin typeface="+mj-lt"/>
            </a:endParaRPr>
          </a:p>
          <a:p>
            <a:r>
              <a:rPr lang="es-CO" sz="1600" dirty="0">
                <a:latin typeface="+mj-lt"/>
              </a:rPr>
              <a:t> GASTOS DE FUNCIONAMIENTO EJECUTADO / INGRESOS CORRIENTES RECAUDADO  =</a:t>
            </a:r>
          </a:p>
          <a:p>
            <a:r>
              <a:rPr lang="es-CO" sz="1600" dirty="0">
                <a:latin typeface="+mj-lt"/>
              </a:rPr>
              <a:t>		</a:t>
            </a:r>
            <a:r>
              <a:rPr lang="es-CO" dirty="0"/>
              <a:t>$8.400.447.637 / $7.261.055.086 = 115%   </a:t>
            </a:r>
            <a:endParaRPr lang="es-ES" dirty="0"/>
          </a:p>
        </p:txBody>
      </p:sp>
      <p:sp>
        <p:nvSpPr>
          <p:cNvPr id="9" name="Rectángulo 8"/>
          <p:cNvSpPr/>
          <p:nvPr/>
        </p:nvSpPr>
        <p:spPr>
          <a:xfrm>
            <a:off x="2029513" y="2367666"/>
            <a:ext cx="7337947" cy="1077218"/>
          </a:xfrm>
          <a:prstGeom prst="rect">
            <a:avLst/>
          </a:prstGeom>
        </p:spPr>
        <p:txBody>
          <a:bodyPr wrap="square">
            <a:spAutoFit/>
          </a:bodyPr>
          <a:lstStyle/>
          <a:p>
            <a:pPr algn="just"/>
            <a:r>
              <a:rPr lang="es-MX" sz="1600" dirty="0">
                <a:latin typeface="+mj-lt"/>
              </a:rPr>
              <a:t>La Inspección de Tránsito y Transporte de Barrancabermeja con los recursos que recauda de los ingresos corrientes, No alcanza a cubrir los gastos de funcionamiento, luego se puede decir que por cada $100 que se recaudó de ingresos corrientes, se incurrió en gastar en funcionamiento los $100 más $15.</a:t>
            </a:r>
            <a:endParaRPr lang="en-US" sz="1600" dirty="0">
              <a:latin typeface="+mj-lt"/>
            </a:endParaRPr>
          </a:p>
        </p:txBody>
      </p:sp>
      <p:sp>
        <p:nvSpPr>
          <p:cNvPr id="10" name="1 Rectángulo"/>
          <p:cNvSpPr/>
          <p:nvPr/>
        </p:nvSpPr>
        <p:spPr>
          <a:xfrm>
            <a:off x="2029513" y="3630396"/>
            <a:ext cx="7337947" cy="861774"/>
          </a:xfrm>
          <a:prstGeom prst="rect">
            <a:avLst/>
          </a:prstGeom>
          <a:solidFill>
            <a:schemeClr val="bg1">
              <a:lumMod val="95000"/>
            </a:schemeClr>
          </a:solidFill>
        </p:spPr>
        <p:txBody>
          <a:bodyPr wrap="square">
            <a:spAutoFit/>
          </a:bodyPr>
          <a:lstStyle/>
          <a:p>
            <a:pPr algn="just"/>
            <a:r>
              <a:rPr lang="es-CO" b="1" dirty="0"/>
              <a:t>                            </a:t>
            </a:r>
            <a:r>
              <a:rPr lang="es-CO" sz="1600" dirty="0">
                <a:latin typeface="+mj-lt"/>
              </a:rPr>
              <a:t>  </a:t>
            </a:r>
            <a:r>
              <a:rPr lang="es-CO" sz="1600" b="1" dirty="0">
                <a:latin typeface="+mj-lt"/>
              </a:rPr>
              <a:t>GASTOS DE FUNCIONAMIENTO   Vs   GASTOS TOTALES</a:t>
            </a:r>
          </a:p>
          <a:p>
            <a:pPr algn="just"/>
            <a:r>
              <a:rPr lang="es-CO" sz="1600" dirty="0">
                <a:latin typeface="+mj-lt"/>
              </a:rPr>
              <a:t>  GASTOS DE FUNCIONAMIENTO EJECUTADO /  GASTOS TOTALES EJECUTADO   </a:t>
            </a:r>
          </a:p>
          <a:p>
            <a:pPr algn="ctr"/>
            <a:r>
              <a:rPr lang="es-CO" sz="1600" dirty="0"/>
              <a:t>$8.400.447.637/8.526.186.026= 98.8%  </a:t>
            </a:r>
            <a:endParaRPr lang="es-ES" sz="1600" dirty="0"/>
          </a:p>
        </p:txBody>
      </p:sp>
      <p:sp>
        <p:nvSpPr>
          <p:cNvPr id="2" name="Rectángulo 1"/>
          <p:cNvSpPr/>
          <p:nvPr/>
        </p:nvSpPr>
        <p:spPr>
          <a:xfrm>
            <a:off x="2029512" y="4638998"/>
            <a:ext cx="7337947" cy="584775"/>
          </a:xfrm>
          <a:prstGeom prst="rect">
            <a:avLst/>
          </a:prstGeom>
        </p:spPr>
        <p:txBody>
          <a:bodyPr wrap="square">
            <a:spAutoFit/>
          </a:bodyPr>
          <a:lstStyle/>
          <a:p>
            <a:pPr algn="just"/>
            <a:r>
              <a:rPr lang="es-CO" sz="1600" dirty="0">
                <a:latin typeface="+mj-lt"/>
              </a:rPr>
              <a:t>Por cada $100 que la entidad invirtió en gastos, $98,8 fueron destinados a funcionamiento. </a:t>
            </a:r>
          </a:p>
        </p:txBody>
      </p:sp>
      <p:sp>
        <p:nvSpPr>
          <p:cNvPr id="6" name="Rectángulo 5"/>
          <p:cNvSpPr/>
          <p:nvPr/>
        </p:nvSpPr>
        <p:spPr>
          <a:xfrm>
            <a:off x="2029512" y="5339823"/>
            <a:ext cx="6900363" cy="584775"/>
          </a:xfrm>
          <a:prstGeom prst="rect">
            <a:avLst/>
          </a:prstGeom>
        </p:spPr>
        <p:txBody>
          <a:bodyPr wrap="square">
            <a:spAutoFit/>
          </a:bodyPr>
          <a:lstStyle/>
          <a:p>
            <a:r>
              <a:rPr lang="es-MX" sz="1400" dirty="0">
                <a:latin typeface="+mj-lt"/>
                <a:ea typeface="Calibri" panose="020F0502020204030204" pitchFamily="34" charset="0"/>
              </a:rPr>
              <a:t>Por otro lado la entidad le adeudó a 31 de mayo a los funcionarios, proveedores y terceros la suma de </a:t>
            </a:r>
            <a:r>
              <a:rPr lang="en-US" dirty="0"/>
              <a:t> </a:t>
            </a:r>
            <a:r>
              <a:rPr lang="es-MX" b="1" dirty="0"/>
              <a:t>$2.001.590.451,86</a:t>
            </a:r>
            <a:r>
              <a:rPr lang="es-MX" dirty="0"/>
              <a:t>, </a:t>
            </a:r>
            <a:endParaRPr lang="en-US" sz="1400" b="1" dirty="0">
              <a:latin typeface="+mj-lt"/>
            </a:endParaRPr>
          </a:p>
        </p:txBody>
      </p:sp>
      <p:pic>
        <p:nvPicPr>
          <p:cNvPr id="7" name="Imagen 6"/>
          <p:cNvPicPr>
            <a:picLocks noChangeAspect="1"/>
          </p:cNvPicPr>
          <p:nvPr/>
        </p:nvPicPr>
        <p:blipFill>
          <a:blip r:embed="rId2"/>
          <a:stretch>
            <a:fillRect/>
          </a:stretch>
        </p:blipFill>
        <p:spPr>
          <a:xfrm>
            <a:off x="7168461" y="5717062"/>
            <a:ext cx="5023539" cy="908383"/>
          </a:xfrm>
          <a:prstGeom prst="rect">
            <a:avLst/>
          </a:prstGeom>
        </p:spPr>
      </p:pic>
    </p:spTree>
    <p:extLst>
      <p:ext uri="{BB962C8B-B14F-4D97-AF65-F5344CB8AC3E}">
        <p14:creationId xmlns:p14="http://schemas.microsoft.com/office/powerpoint/2010/main" val="277718992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64FC5C3-182F-47D9-9D0B-B4E266225B0D}"/>
              </a:ext>
            </a:extLst>
          </p:cNvPr>
          <p:cNvSpPr txBox="1">
            <a:spLocks/>
          </p:cNvSpPr>
          <p:nvPr/>
        </p:nvSpPr>
        <p:spPr>
          <a:xfrm>
            <a:off x="573933" y="3467385"/>
            <a:ext cx="4731398" cy="27873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LINEA ESTRATÉGICA: </a:t>
            </a:r>
            <a:r>
              <a:rPr lang="es-CO"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Barrancabermeja territorialmente sostenible</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endPar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Programa</a:t>
            </a:r>
          </a:p>
          <a:p>
            <a:r>
              <a:rPr lang="es-MX"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Movilidad Sostenible,  activa y segura</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7" name="Título 1">
            <a:extLst>
              <a:ext uri="{FF2B5EF4-FFF2-40B4-BE49-F238E27FC236}">
                <a16:creationId xmlns:a16="http://schemas.microsoft.com/office/drawing/2014/main" id="{1B561812-1DDF-4042-8AA8-844923E837A8}"/>
              </a:ext>
            </a:extLst>
          </p:cNvPr>
          <p:cNvSpPr txBox="1">
            <a:spLocks/>
          </p:cNvSpPr>
          <p:nvPr/>
        </p:nvSpPr>
        <p:spPr>
          <a:xfrm>
            <a:off x="573933" y="2334532"/>
            <a:ext cx="5390936" cy="9847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b="1" dirty="0">
                <a:solidFill>
                  <a:srgbClr val="FF0000"/>
                </a:solidFill>
                <a:effectLst>
                  <a:outerShdw blurRad="38100" dist="38100" dir="2700000" algn="tl">
                    <a:srgbClr val="000000">
                      <a:alpha val="43137"/>
                    </a:srgbClr>
                  </a:outerShdw>
                </a:effectLst>
                <a:latin typeface="Berlin Sans FB Demi" panose="020E0802020502020306" pitchFamily="34" charset="0"/>
                <a:ea typeface="Calibri" panose="020F0502020204030204" pitchFamily="34" charset="0"/>
                <a:cs typeface="Calibri" panose="020F0502020204030204" pitchFamily="34" charset="0"/>
              </a:rPr>
              <a:t>SECTOR TRANSPORTE</a:t>
            </a:r>
            <a:endParaRPr lang="es-CO" sz="3200" dirty="0">
              <a:solidFill>
                <a:srgbClr val="FF0000"/>
              </a:solidFill>
              <a:effectLst>
                <a:outerShdw blurRad="38100" dist="38100" dir="2700000" algn="tl">
                  <a:srgbClr val="000000">
                    <a:alpha val="43137"/>
                  </a:srgbClr>
                </a:outerShdw>
              </a:effectLst>
              <a:latin typeface="Berlin Sans FB Demi" panose="020E0802020502020306" pitchFamily="34" charset="0"/>
              <a:cs typeface="Calibri" panose="020F0502020204030204" pitchFamily="34" charset="0"/>
            </a:endParaRPr>
          </a:p>
        </p:txBody>
      </p:sp>
      <p:sp>
        <p:nvSpPr>
          <p:cNvPr id="2" name="Rectángulo 1"/>
          <p:cNvSpPr/>
          <p:nvPr/>
        </p:nvSpPr>
        <p:spPr>
          <a:xfrm>
            <a:off x="573933" y="282292"/>
            <a:ext cx="11091593" cy="1754326"/>
          </a:xfrm>
          <a:prstGeom prst="rect">
            <a:avLst/>
          </a:prstGeom>
        </p:spPr>
        <p:txBody>
          <a:bodyPr wrap="square">
            <a:spAutoFit/>
          </a:bodyPr>
          <a:lstStyle/>
          <a:p>
            <a:pPr algn="ctr" fontAlgn="b"/>
            <a:r>
              <a:rPr lang="es-MX" sz="3600" b="1" dirty="0">
                <a:solidFill>
                  <a:srgbClr val="0070C0"/>
                </a:solidFill>
                <a:latin typeface="Calibri" panose="020F0502020204030204" pitchFamily="34" charset="0"/>
                <a:cs typeface="Calibri" panose="020F0502020204030204" pitchFamily="34" charset="0"/>
              </a:rPr>
              <a:t>PLAN DE DESARROLLO </a:t>
            </a:r>
          </a:p>
          <a:p>
            <a:pPr algn="ctr" fontAlgn="b"/>
            <a:r>
              <a:rPr lang="es-MX" sz="3600" b="1" dirty="0">
                <a:solidFill>
                  <a:srgbClr val="0070C0"/>
                </a:solidFill>
                <a:latin typeface="Calibri" panose="020F0502020204030204" pitchFamily="34" charset="0"/>
                <a:cs typeface="Calibri" panose="020F0502020204030204" pitchFamily="34" charset="0"/>
              </a:rPr>
              <a:t>CENTENARIO BARRANCABERMEJA </a:t>
            </a:r>
          </a:p>
          <a:p>
            <a:pPr algn="ctr" fontAlgn="b"/>
            <a:r>
              <a:rPr lang="es-MX" sz="3600" b="1" dirty="0">
                <a:solidFill>
                  <a:srgbClr val="0070C0"/>
                </a:solidFill>
                <a:latin typeface="Calibri" panose="020F0502020204030204" pitchFamily="34" charset="0"/>
                <a:cs typeface="Calibri" panose="020F0502020204030204" pitchFamily="34" charset="0"/>
              </a:rPr>
              <a:t>2020 – 2023 “DISTRITO MUY ESPECIAL”</a:t>
            </a:r>
          </a:p>
        </p:txBody>
      </p:sp>
      <p:pic>
        <p:nvPicPr>
          <p:cNvPr id="3074" name="Picture 2" descr="Puede ser una imagen de una o varias personas, personas de pie, personas sentadas y texto que dice &quot;IT I T TB INSPECCIÓN DE TRANSITO Y TRANSPORTE BARRANCABERMEJ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492" y="2036618"/>
            <a:ext cx="6428508" cy="482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5226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ágono 6"/>
          <p:cNvSpPr/>
          <p:nvPr/>
        </p:nvSpPr>
        <p:spPr>
          <a:xfrm>
            <a:off x="0" y="887240"/>
            <a:ext cx="8030423" cy="669956"/>
          </a:xfrm>
          <a:prstGeom prst="homePlate">
            <a:avLst/>
          </a:prstGeom>
          <a:solidFill>
            <a:schemeClr val="bg2">
              <a:lumMod val="25000"/>
            </a:schemeClr>
          </a:solidFill>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pic>
        <p:nvPicPr>
          <p:cNvPr id="8" name="Imagen 7"/>
          <p:cNvPicPr>
            <a:picLocks noChangeAspect="1"/>
          </p:cNvPicPr>
          <p:nvPr/>
        </p:nvPicPr>
        <p:blipFill rotWithShape="1">
          <a:blip r:embed="rId2"/>
          <a:srcRect l="48044"/>
          <a:stretch/>
        </p:blipFill>
        <p:spPr>
          <a:xfrm>
            <a:off x="7369629" y="576393"/>
            <a:ext cx="4822371" cy="5670487"/>
          </a:xfrm>
          <a:prstGeom prst="rect">
            <a:avLst/>
          </a:prstGeom>
          <a:ln>
            <a:noFill/>
          </a:ln>
          <a:effectLst>
            <a:outerShdw blurRad="190500" algn="tl" rotWithShape="0">
              <a:srgbClr val="000000">
                <a:alpha val="70000"/>
              </a:srgbClr>
            </a:outerShdw>
          </a:effectLst>
        </p:spPr>
      </p:pic>
      <p:sp>
        <p:nvSpPr>
          <p:cNvPr id="2" name="Título 1"/>
          <p:cNvSpPr>
            <a:spLocks noGrp="1"/>
          </p:cNvSpPr>
          <p:nvPr>
            <p:ph type="title"/>
          </p:nvPr>
        </p:nvSpPr>
        <p:spPr>
          <a:xfrm>
            <a:off x="838200" y="576393"/>
            <a:ext cx="6114861" cy="1325563"/>
          </a:xfrm>
        </p:spPr>
        <p:txBody>
          <a:bodyPr/>
          <a:lstStyle/>
          <a:p>
            <a:r>
              <a:rPr lang="es-ES" dirty="0">
                <a:solidFill>
                  <a:srgbClr val="FF0000"/>
                </a:solidFill>
                <a:latin typeface="Berlin Sans FB" panose="020E0602020502020306" pitchFamily="34" charset="0"/>
              </a:rPr>
              <a:t>OBJETIVO ESTRATÉGICO</a:t>
            </a:r>
          </a:p>
        </p:txBody>
      </p:sp>
      <p:pic>
        <p:nvPicPr>
          <p:cNvPr id="5" name="Imagen 4"/>
          <p:cNvPicPr>
            <a:picLocks noChangeAspect="1"/>
          </p:cNvPicPr>
          <p:nvPr/>
        </p:nvPicPr>
        <p:blipFill>
          <a:blip r:embed="rId3"/>
          <a:stretch>
            <a:fillRect/>
          </a:stretch>
        </p:blipFill>
        <p:spPr>
          <a:xfrm>
            <a:off x="0" y="5646694"/>
            <a:ext cx="4812978" cy="785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ángulo 5"/>
          <p:cNvSpPr/>
          <p:nvPr/>
        </p:nvSpPr>
        <p:spPr>
          <a:xfrm>
            <a:off x="838200" y="2138075"/>
            <a:ext cx="5842503" cy="2677656"/>
          </a:xfrm>
          <a:prstGeom prst="rect">
            <a:avLst/>
          </a:prstGeom>
        </p:spPr>
        <p:txBody>
          <a:bodyPr wrap="square">
            <a:spAutoFit/>
          </a:bodyPr>
          <a:lstStyle/>
          <a:p>
            <a:pPr algn="just"/>
            <a:r>
              <a:rPr lang="es-ES" sz="2400" dirty="0">
                <a:latin typeface="Calibri" panose="020F0502020204030204" pitchFamily="34" charset="0"/>
                <a:cs typeface="Calibri" panose="020F0502020204030204" pitchFamily="34" charset="0"/>
              </a:rPr>
              <a:t>Garantizar condiciones seguras, ágiles y eficientes para el desplazamiento de la ciudadanía, implementando un sistema de movilidad que disminuya los efectos nocivos en la salud provocada por la contaminación ambiental y reduzcan la accidentalidad en las vías.</a:t>
            </a:r>
            <a:endParaRPr lang="es-C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46862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0" y="679010"/>
            <a:ext cx="12192000" cy="923453"/>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3083030" y="831852"/>
            <a:ext cx="5571653" cy="658593"/>
          </a:xfrm>
        </p:spPr>
        <p:txBody>
          <a:bodyPr>
            <a:noAutofit/>
          </a:bodyPr>
          <a:lstStyle/>
          <a:p>
            <a:r>
              <a:rPr lang="es-ES" dirty="0">
                <a:solidFill>
                  <a:srgbClr val="FF0000"/>
                </a:solidFill>
                <a:latin typeface="Berlin Sans FB" panose="020E0602020502020306" pitchFamily="34" charset="0"/>
              </a:rPr>
              <a:t>META DE RESULTADO</a:t>
            </a:r>
          </a:p>
        </p:txBody>
      </p:sp>
      <p:pic>
        <p:nvPicPr>
          <p:cNvPr id="4" name="Imagen 3"/>
          <p:cNvPicPr>
            <a:picLocks noChangeAspect="1"/>
          </p:cNvPicPr>
          <p:nvPr/>
        </p:nvPicPr>
        <p:blipFill>
          <a:blip r:embed="rId3"/>
          <a:stretch>
            <a:fillRect/>
          </a:stretch>
        </p:blipFill>
        <p:spPr>
          <a:xfrm>
            <a:off x="3648117" y="5797595"/>
            <a:ext cx="5006566" cy="8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4"/>
          <a:stretch>
            <a:fillRect/>
          </a:stretch>
        </p:blipFill>
        <p:spPr>
          <a:xfrm>
            <a:off x="9766387" y="493310"/>
            <a:ext cx="1619597" cy="1625201"/>
          </a:xfrm>
          <a:prstGeom prst="rect">
            <a:avLst/>
          </a:prstGeom>
        </p:spPr>
      </p:pic>
      <p:sp>
        <p:nvSpPr>
          <p:cNvPr id="7" name="Rectángulo 6"/>
          <p:cNvSpPr/>
          <p:nvPr/>
        </p:nvSpPr>
        <p:spPr>
          <a:xfrm>
            <a:off x="1331187" y="4689697"/>
            <a:ext cx="3856449" cy="276999"/>
          </a:xfrm>
          <a:prstGeom prst="rect">
            <a:avLst/>
          </a:prstGeom>
        </p:spPr>
        <p:txBody>
          <a:bodyPr wrap="square">
            <a:spAutoFit/>
          </a:bodyPr>
          <a:lstStyle/>
          <a:p>
            <a:r>
              <a:rPr lang="pt-BR" sz="1200" dirty="0">
                <a:latin typeface="Arial" panose="020B0604020202020204" pitchFamily="34" charset="0"/>
                <a:cs typeface="Arial" panose="020B0604020202020204" pitchFamily="34" charset="0"/>
              </a:rPr>
              <a:t>Cifra preliminar corte a 30 de </a:t>
            </a:r>
            <a:r>
              <a:rPr lang="pt-BR" sz="1200" dirty="0" err="1">
                <a:latin typeface="Arial" panose="020B0604020202020204" pitchFamily="34" charset="0"/>
                <a:cs typeface="Arial" panose="020B0604020202020204" pitchFamily="34" charset="0"/>
              </a:rPr>
              <a:t>noviembre</a:t>
            </a:r>
            <a:r>
              <a:rPr lang="pt-BR" sz="1200" dirty="0">
                <a:latin typeface="Arial" panose="020B0604020202020204" pitchFamily="34" charset="0"/>
                <a:cs typeface="Arial" panose="020B0604020202020204" pitchFamily="34" charset="0"/>
              </a:rPr>
              <a:t> de 2021</a:t>
            </a:r>
            <a:endParaRPr lang="es-CO" sz="1200" dirty="0">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337966099"/>
              </p:ext>
            </p:extLst>
          </p:nvPr>
        </p:nvGraphicFramePr>
        <p:xfrm>
          <a:off x="1078012" y="2118511"/>
          <a:ext cx="4010036" cy="2571186"/>
        </p:xfrm>
        <a:graphic>
          <a:graphicData uri="http://schemas.openxmlformats.org/drawingml/2006/table">
            <a:tbl>
              <a:tblPr firstRow="1" firstCol="1" bandRow="1"/>
              <a:tblGrid>
                <a:gridCol w="952954">
                  <a:extLst>
                    <a:ext uri="{9D8B030D-6E8A-4147-A177-3AD203B41FA5}">
                      <a16:colId xmlns:a16="http://schemas.microsoft.com/office/drawing/2014/main" val="20000"/>
                    </a:ext>
                  </a:extLst>
                </a:gridCol>
                <a:gridCol w="1041506">
                  <a:extLst>
                    <a:ext uri="{9D8B030D-6E8A-4147-A177-3AD203B41FA5}">
                      <a16:colId xmlns:a16="http://schemas.microsoft.com/office/drawing/2014/main" val="20001"/>
                    </a:ext>
                  </a:extLst>
                </a:gridCol>
                <a:gridCol w="1057173">
                  <a:extLst>
                    <a:ext uri="{9D8B030D-6E8A-4147-A177-3AD203B41FA5}">
                      <a16:colId xmlns:a16="http://schemas.microsoft.com/office/drawing/2014/main" val="20002"/>
                    </a:ext>
                  </a:extLst>
                </a:gridCol>
                <a:gridCol w="958403">
                  <a:extLst>
                    <a:ext uri="{9D8B030D-6E8A-4147-A177-3AD203B41FA5}">
                      <a16:colId xmlns:a16="http://schemas.microsoft.com/office/drawing/2014/main" val="20003"/>
                    </a:ext>
                  </a:extLst>
                </a:gridCol>
              </a:tblGrid>
              <a:tr h="310529">
                <a:tc gridSpan="4">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META DE RESULTADO 2020-2023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496847">
                <a:tc gridSpan="4">
                  <a:txBody>
                    <a:bodyPr/>
                    <a:lstStyle/>
                    <a:p>
                      <a:pP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Reducir anualmente en 2.5% la tasa de mortalidad por accidentes de tránsito en Barrancabermeja.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248424">
                <a:tc>
                  <a:txBody>
                    <a:bodyPr/>
                    <a:lstStyle/>
                    <a:p>
                      <a:pP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LINEA BASE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META POR AÑO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s-CO"/>
                    </a:p>
                  </a:txBody>
                  <a:tcPr/>
                </a:tc>
                <a:extLst>
                  <a:ext uri="{0D108BD9-81ED-4DB2-BD59-A6C34878D82A}">
                    <a16:rowId xmlns:a16="http://schemas.microsoft.com/office/drawing/2014/main" val="10002"/>
                  </a:ext>
                </a:extLst>
              </a:tr>
              <a:tr h="521690">
                <a:tc>
                  <a:txBody>
                    <a:bodyPr/>
                    <a:lstStyle/>
                    <a:p>
                      <a:pP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PROYECTADO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ALCANZADO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3"/>
                  </a:ext>
                </a:extLst>
              </a:tr>
              <a:tr h="248424">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21,53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22,30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4"/>
                  </a:ext>
                </a:extLst>
              </a:tr>
              <a:tr h="248424">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20,97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24,87*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5"/>
                  </a:ext>
                </a:extLst>
              </a:tr>
              <a:tr h="248424">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20,42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6"/>
                  </a:ext>
                </a:extLst>
              </a:tr>
              <a:tr h="248424">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19,89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7"/>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387570253"/>
              </p:ext>
            </p:extLst>
          </p:nvPr>
        </p:nvGraphicFramePr>
        <p:xfrm>
          <a:off x="5549775" y="2598343"/>
          <a:ext cx="5836209" cy="1620571"/>
        </p:xfrm>
        <a:graphic>
          <a:graphicData uri="http://schemas.openxmlformats.org/drawingml/2006/table">
            <a:tbl>
              <a:tblPr firstRow="1" firstCol="1" bandRow="1"/>
              <a:tblGrid>
                <a:gridCol w="869118">
                  <a:extLst>
                    <a:ext uri="{9D8B030D-6E8A-4147-A177-3AD203B41FA5}">
                      <a16:colId xmlns:a16="http://schemas.microsoft.com/office/drawing/2014/main" val="20000"/>
                    </a:ext>
                  </a:extLst>
                </a:gridCol>
                <a:gridCol w="698727">
                  <a:extLst>
                    <a:ext uri="{9D8B030D-6E8A-4147-A177-3AD203B41FA5}">
                      <a16:colId xmlns:a16="http://schemas.microsoft.com/office/drawing/2014/main" val="20001"/>
                    </a:ext>
                  </a:extLst>
                </a:gridCol>
                <a:gridCol w="608015">
                  <a:extLst>
                    <a:ext uri="{9D8B030D-6E8A-4147-A177-3AD203B41FA5}">
                      <a16:colId xmlns:a16="http://schemas.microsoft.com/office/drawing/2014/main" val="20002"/>
                    </a:ext>
                  </a:extLst>
                </a:gridCol>
                <a:gridCol w="698727">
                  <a:extLst>
                    <a:ext uri="{9D8B030D-6E8A-4147-A177-3AD203B41FA5}">
                      <a16:colId xmlns:a16="http://schemas.microsoft.com/office/drawing/2014/main" val="20003"/>
                    </a:ext>
                  </a:extLst>
                </a:gridCol>
                <a:gridCol w="698727">
                  <a:extLst>
                    <a:ext uri="{9D8B030D-6E8A-4147-A177-3AD203B41FA5}">
                      <a16:colId xmlns:a16="http://schemas.microsoft.com/office/drawing/2014/main" val="20004"/>
                    </a:ext>
                  </a:extLst>
                </a:gridCol>
                <a:gridCol w="698727">
                  <a:extLst>
                    <a:ext uri="{9D8B030D-6E8A-4147-A177-3AD203B41FA5}">
                      <a16:colId xmlns:a16="http://schemas.microsoft.com/office/drawing/2014/main" val="20005"/>
                    </a:ext>
                  </a:extLst>
                </a:gridCol>
                <a:gridCol w="782084">
                  <a:extLst>
                    <a:ext uri="{9D8B030D-6E8A-4147-A177-3AD203B41FA5}">
                      <a16:colId xmlns:a16="http://schemas.microsoft.com/office/drawing/2014/main" val="20006"/>
                    </a:ext>
                  </a:extLst>
                </a:gridCol>
                <a:gridCol w="782084">
                  <a:extLst>
                    <a:ext uri="{9D8B030D-6E8A-4147-A177-3AD203B41FA5}">
                      <a16:colId xmlns:a16="http://schemas.microsoft.com/office/drawing/2014/main" val="20007"/>
                    </a:ext>
                  </a:extLst>
                </a:gridCol>
              </a:tblGrid>
              <a:tr h="678231">
                <a:tc gridSpan="2">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USUARIO DE LA VÍA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s-CO"/>
                    </a:p>
                  </a:txBody>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Usuario de moto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Peatón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Usuario de Vehículo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Usuario Bicicleta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Usuario T. Carga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03725">
                <a:tc rowSpan="2">
                  <a:txBody>
                    <a:bodyPr/>
                    <a:lstStyle/>
                    <a:p>
                      <a:pPr algn="ctr">
                        <a:lnSpc>
                          <a:spcPct val="107000"/>
                        </a:lnSpc>
                        <a:spcAft>
                          <a:spcPts val="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CIFRA FALLECIDOS</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 2020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74506">
                <a:tc vMerge="1">
                  <a:txBody>
                    <a:bodyPr/>
                    <a:lstStyle/>
                    <a:p>
                      <a:endParaRPr lang="es-CO"/>
                    </a:p>
                  </a:txBody>
                  <a:tcPr/>
                </a:tc>
                <a:tc>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 2021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E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64109">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a:lnSpc>
                          <a:spcPct val="107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Cifra preliminar a 30 de noviembre/2021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472265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ágono 10"/>
          <p:cNvSpPr/>
          <p:nvPr/>
        </p:nvSpPr>
        <p:spPr>
          <a:xfrm>
            <a:off x="31859" y="537640"/>
            <a:ext cx="8772464" cy="703852"/>
          </a:xfrm>
          <a:prstGeom prst="homePlate">
            <a:avLst/>
          </a:prstGeom>
          <a:solidFill>
            <a:schemeClr val="bg2">
              <a:lumMod val="25000"/>
            </a:schemeClr>
          </a:soli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ítulo 6">
            <a:extLst>
              <a:ext uri="{FF2B5EF4-FFF2-40B4-BE49-F238E27FC236}">
                <a16:creationId xmlns:a16="http://schemas.microsoft.com/office/drawing/2014/main" id="{848CB48B-7AE6-4A46-B43A-9196D288C79E}"/>
              </a:ext>
            </a:extLst>
          </p:cNvPr>
          <p:cNvSpPr txBox="1">
            <a:spLocks/>
          </p:cNvSpPr>
          <p:nvPr/>
        </p:nvSpPr>
        <p:spPr>
          <a:xfrm>
            <a:off x="971743" y="3104716"/>
            <a:ext cx="9545784" cy="8396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endParaRPr lang="es-CO" sz="4800" dirty="0">
              <a:solidFill>
                <a:srgbClr val="FF0000"/>
              </a:solidFill>
              <a:latin typeface="Museo 900" panose="02000000000000000000" pitchFamily="50" charset="0"/>
            </a:endParaRPr>
          </a:p>
          <a:p>
            <a:pPr>
              <a:lnSpc>
                <a:spcPct val="80000"/>
              </a:lnSpc>
            </a:pPr>
            <a:endParaRPr lang="es-CO" sz="4800" dirty="0">
              <a:solidFill>
                <a:srgbClr val="FF0000"/>
              </a:solidFill>
              <a:latin typeface="Museo 900" panose="02000000000000000000" pitchFamily="50" charset="0"/>
            </a:endParaRPr>
          </a:p>
        </p:txBody>
      </p:sp>
      <p:sp>
        <p:nvSpPr>
          <p:cNvPr id="8" name="Título 6">
            <a:extLst>
              <a:ext uri="{FF2B5EF4-FFF2-40B4-BE49-F238E27FC236}">
                <a16:creationId xmlns:a16="http://schemas.microsoft.com/office/drawing/2014/main" id="{1B166D6F-2D7F-432A-B194-B74861721D9D}"/>
              </a:ext>
            </a:extLst>
          </p:cNvPr>
          <p:cNvSpPr txBox="1">
            <a:spLocks/>
          </p:cNvSpPr>
          <p:nvPr/>
        </p:nvSpPr>
        <p:spPr>
          <a:xfrm>
            <a:off x="246165" y="670109"/>
            <a:ext cx="8343851" cy="685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4000" dirty="0">
                <a:solidFill>
                  <a:srgbClr val="FF0000"/>
                </a:solidFill>
                <a:latin typeface="Berlin Sans FB" panose="020E0602020502020306" pitchFamily="34" charset="0"/>
              </a:rPr>
              <a:t>Sistema de Seguridad vial del Distrito.</a:t>
            </a:r>
          </a:p>
          <a:p>
            <a:pPr>
              <a:lnSpc>
                <a:spcPct val="80000"/>
              </a:lnSpc>
            </a:pPr>
            <a:endParaRPr lang="es-CO" sz="4000" dirty="0">
              <a:solidFill>
                <a:srgbClr val="FF0000"/>
              </a:solidFill>
              <a:latin typeface="Museo 900" panose="02000000000000000000" pitchFamily="50" charset="0"/>
            </a:endParaRPr>
          </a:p>
        </p:txBody>
      </p:sp>
      <p:sp>
        <p:nvSpPr>
          <p:cNvPr id="10" name="Rectángulo 9"/>
          <p:cNvSpPr/>
          <p:nvPr/>
        </p:nvSpPr>
        <p:spPr>
          <a:xfrm>
            <a:off x="732992" y="1500338"/>
            <a:ext cx="8071331" cy="553357"/>
          </a:xfrm>
          <a:prstGeom prst="rect">
            <a:avLst/>
          </a:prstGeom>
        </p:spPr>
        <p:txBody>
          <a:bodyPr wrap="square">
            <a:spAutoFit/>
          </a:bodyPr>
          <a:lstStyle/>
          <a:p>
            <a:pPr algn="just">
              <a:lnSpc>
                <a:spcPct val="107000"/>
              </a:lnSpc>
              <a:spcAft>
                <a:spcPts val="0"/>
              </a:spcAft>
            </a:pPr>
            <a:r>
              <a:rPr lang="es-CO" sz="2800" b="1" dirty="0">
                <a:ea typeface="Calibri" panose="020F0502020204030204" pitchFamily="34" charset="0"/>
                <a:cs typeface="Arial" panose="020B0604020202020204" pitchFamily="34" charset="0"/>
              </a:rPr>
              <a:t>1. Estrategias de sensibilización a los actores viales. </a:t>
            </a:r>
          </a:p>
        </p:txBody>
      </p:sp>
      <p:pic>
        <p:nvPicPr>
          <p:cNvPr id="7" name="Imagen 6"/>
          <p:cNvPicPr>
            <a:picLocks noChangeAspect="1"/>
          </p:cNvPicPr>
          <p:nvPr/>
        </p:nvPicPr>
        <p:blipFill>
          <a:blip r:embed="rId3"/>
          <a:stretch>
            <a:fillRect/>
          </a:stretch>
        </p:blipFill>
        <p:spPr>
          <a:xfrm>
            <a:off x="0" y="5941936"/>
            <a:ext cx="4816257" cy="786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ángulo 11"/>
          <p:cNvSpPr/>
          <p:nvPr/>
        </p:nvSpPr>
        <p:spPr>
          <a:xfrm>
            <a:off x="971743" y="2706595"/>
            <a:ext cx="4364913" cy="523220"/>
          </a:xfrm>
          <a:prstGeom prst="rect">
            <a:avLst/>
          </a:prstGeom>
        </p:spPr>
        <p:txBody>
          <a:bodyPr wrap="none">
            <a:spAutoFit/>
          </a:bodyPr>
          <a:lstStyle/>
          <a:p>
            <a:pPr algn="ctr"/>
            <a:r>
              <a:rPr lang="es-ES" sz="2800" b="1" dirty="0">
                <a:solidFill>
                  <a:schemeClr val="accent1">
                    <a:lumMod val="50000"/>
                  </a:schemeClr>
                </a:solidFill>
              </a:rPr>
              <a:t>3.801 personas capacitadas.</a:t>
            </a:r>
            <a:endParaRPr lang="es-CO" sz="2800" b="1" dirty="0">
              <a:solidFill>
                <a:schemeClr val="accent1">
                  <a:lumMod val="50000"/>
                </a:schemeClr>
              </a:solidFill>
            </a:endParaRPr>
          </a:p>
        </p:txBody>
      </p:sp>
      <p:pic>
        <p:nvPicPr>
          <p:cNvPr id="13" name="Imagen 12"/>
          <p:cNvPicPr>
            <a:picLocks noChangeAspect="1"/>
          </p:cNvPicPr>
          <p:nvPr/>
        </p:nvPicPr>
        <p:blipFill>
          <a:blip r:embed="rId4"/>
          <a:stretch>
            <a:fillRect/>
          </a:stretch>
        </p:blipFill>
        <p:spPr>
          <a:xfrm>
            <a:off x="6308381" y="2185769"/>
            <a:ext cx="5323396" cy="3756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CuadroTexto 15"/>
          <p:cNvSpPr txBox="1"/>
          <p:nvPr/>
        </p:nvSpPr>
        <p:spPr>
          <a:xfrm>
            <a:off x="961337" y="3755325"/>
            <a:ext cx="4783298" cy="1107996"/>
          </a:xfrm>
          <a:prstGeom prst="rect">
            <a:avLst/>
          </a:prstGeom>
          <a:noFill/>
        </p:spPr>
        <p:txBody>
          <a:bodyPr wrap="square" rtlCol="0">
            <a:spAutoFit/>
          </a:bodyPr>
          <a:lstStyle/>
          <a:p>
            <a:pPr algn="just"/>
            <a:r>
              <a:rPr lang="es-CO" sz="1600" b="1" dirty="0"/>
              <a:t>IMPACTO: </a:t>
            </a:r>
            <a:r>
              <a:rPr lang="es-CO" sz="1600" dirty="0"/>
              <a:t>Fortalecer la formación en aspectos de seguridad vial </a:t>
            </a:r>
            <a:r>
              <a:rPr lang="es-CO" dirty="0"/>
              <a:t>a </a:t>
            </a:r>
            <a:r>
              <a:rPr lang="es-CO" sz="1600" dirty="0"/>
              <a:t>usuarios de las vías para la prevención de accidentes y adecuada convivencia en aspectos de movilidad.</a:t>
            </a:r>
            <a:endParaRPr lang="es-ES" sz="1600" dirty="0"/>
          </a:p>
        </p:txBody>
      </p:sp>
    </p:spTree>
    <p:extLst>
      <p:ext uri="{BB962C8B-B14F-4D97-AF65-F5344CB8AC3E}">
        <p14:creationId xmlns:p14="http://schemas.microsoft.com/office/powerpoint/2010/main" val="355859490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ágono 10"/>
          <p:cNvSpPr/>
          <p:nvPr/>
        </p:nvSpPr>
        <p:spPr>
          <a:xfrm>
            <a:off x="31859" y="537640"/>
            <a:ext cx="8772464" cy="703852"/>
          </a:xfrm>
          <a:prstGeom prst="homePlate">
            <a:avLst/>
          </a:prstGeom>
          <a:solidFill>
            <a:schemeClr val="bg2">
              <a:lumMod val="25000"/>
            </a:schemeClr>
          </a:soli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ítulo 6">
            <a:extLst>
              <a:ext uri="{FF2B5EF4-FFF2-40B4-BE49-F238E27FC236}">
                <a16:creationId xmlns:a16="http://schemas.microsoft.com/office/drawing/2014/main" id="{848CB48B-7AE6-4A46-B43A-9196D288C79E}"/>
              </a:ext>
            </a:extLst>
          </p:cNvPr>
          <p:cNvSpPr txBox="1">
            <a:spLocks/>
          </p:cNvSpPr>
          <p:nvPr/>
        </p:nvSpPr>
        <p:spPr>
          <a:xfrm>
            <a:off x="971743" y="3104716"/>
            <a:ext cx="9545784" cy="8396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endParaRPr lang="es-CO" sz="4800" dirty="0">
              <a:solidFill>
                <a:srgbClr val="FF0000"/>
              </a:solidFill>
              <a:latin typeface="Museo 900" panose="02000000000000000000" pitchFamily="50" charset="0"/>
            </a:endParaRPr>
          </a:p>
          <a:p>
            <a:pPr>
              <a:lnSpc>
                <a:spcPct val="80000"/>
              </a:lnSpc>
            </a:pPr>
            <a:endParaRPr lang="es-CO" sz="4800" dirty="0">
              <a:solidFill>
                <a:srgbClr val="FF0000"/>
              </a:solidFill>
              <a:latin typeface="Museo 900" panose="02000000000000000000" pitchFamily="50" charset="0"/>
            </a:endParaRPr>
          </a:p>
        </p:txBody>
      </p:sp>
      <p:sp>
        <p:nvSpPr>
          <p:cNvPr id="8" name="Título 6">
            <a:extLst>
              <a:ext uri="{FF2B5EF4-FFF2-40B4-BE49-F238E27FC236}">
                <a16:creationId xmlns:a16="http://schemas.microsoft.com/office/drawing/2014/main" id="{1B166D6F-2D7F-432A-B194-B74861721D9D}"/>
              </a:ext>
            </a:extLst>
          </p:cNvPr>
          <p:cNvSpPr txBox="1">
            <a:spLocks/>
          </p:cNvSpPr>
          <p:nvPr/>
        </p:nvSpPr>
        <p:spPr>
          <a:xfrm>
            <a:off x="246165" y="670109"/>
            <a:ext cx="8343851" cy="685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4000" dirty="0">
                <a:solidFill>
                  <a:srgbClr val="FF0000"/>
                </a:solidFill>
                <a:latin typeface="Berlin Sans FB" panose="020E0602020502020306" pitchFamily="34" charset="0"/>
              </a:rPr>
              <a:t>Sistema de Seguridad vial del Distrito.</a:t>
            </a:r>
          </a:p>
          <a:p>
            <a:pPr>
              <a:lnSpc>
                <a:spcPct val="80000"/>
              </a:lnSpc>
            </a:pPr>
            <a:endParaRPr lang="es-CO" sz="4000" dirty="0">
              <a:solidFill>
                <a:srgbClr val="FF0000"/>
              </a:solidFill>
              <a:latin typeface="Museo 900" panose="02000000000000000000" pitchFamily="50" charset="0"/>
            </a:endParaRPr>
          </a:p>
        </p:txBody>
      </p:sp>
      <p:sp>
        <p:nvSpPr>
          <p:cNvPr id="10" name="Rectángulo 9"/>
          <p:cNvSpPr/>
          <p:nvPr/>
        </p:nvSpPr>
        <p:spPr>
          <a:xfrm>
            <a:off x="732992" y="1500338"/>
            <a:ext cx="8071331" cy="553357"/>
          </a:xfrm>
          <a:prstGeom prst="rect">
            <a:avLst/>
          </a:prstGeom>
        </p:spPr>
        <p:txBody>
          <a:bodyPr wrap="square">
            <a:spAutoFit/>
          </a:bodyPr>
          <a:lstStyle/>
          <a:p>
            <a:pPr algn="just">
              <a:lnSpc>
                <a:spcPct val="107000"/>
              </a:lnSpc>
              <a:spcAft>
                <a:spcPts val="0"/>
              </a:spcAft>
            </a:pPr>
            <a:r>
              <a:rPr lang="es-CO" sz="2800" b="1" dirty="0">
                <a:ea typeface="Calibri" panose="020F0502020204030204" pitchFamily="34" charset="0"/>
                <a:cs typeface="Arial" panose="020B0604020202020204" pitchFamily="34" charset="0"/>
              </a:rPr>
              <a:t>1. Estrategias de sensibilización a los actores viales. </a:t>
            </a:r>
          </a:p>
        </p:txBody>
      </p:sp>
      <p:pic>
        <p:nvPicPr>
          <p:cNvPr id="7" name="Imagen 6"/>
          <p:cNvPicPr>
            <a:picLocks noChangeAspect="1"/>
          </p:cNvPicPr>
          <p:nvPr/>
        </p:nvPicPr>
        <p:blipFill>
          <a:blip r:embed="rId3"/>
          <a:stretch>
            <a:fillRect/>
          </a:stretch>
        </p:blipFill>
        <p:spPr>
          <a:xfrm>
            <a:off x="0" y="5941936"/>
            <a:ext cx="4816257" cy="786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ángulo 11"/>
          <p:cNvSpPr/>
          <p:nvPr/>
        </p:nvSpPr>
        <p:spPr>
          <a:xfrm>
            <a:off x="1139885" y="2127682"/>
            <a:ext cx="5099153" cy="523220"/>
          </a:xfrm>
          <a:prstGeom prst="rect">
            <a:avLst/>
          </a:prstGeom>
        </p:spPr>
        <p:txBody>
          <a:bodyPr wrap="none">
            <a:spAutoFit/>
          </a:bodyPr>
          <a:lstStyle/>
          <a:p>
            <a:pPr algn="ctr"/>
            <a:r>
              <a:rPr lang="es-ES" sz="2800" b="1" dirty="0">
                <a:solidFill>
                  <a:srgbClr val="C00000"/>
                </a:solidFill>
              </a:rPr>
              <a:t>Capacitaciones en seguridad vial </a:t>
            </a:r>
            <a:endParaRPr lang="es-CO" sz="2800" b="1" dirty="0">
              <a:solidFill>
                <a:srgbClr val="C00000"/>
              </a:solidFill>
            </a:endParaRPr>
          </a:p>
        </p:txBody>
      </p:sp>
      <p:pic>
        <p:nvPicPr>
          <p:cNvPr id="6150" name="Picture 6" descr="Puede ser una imagen de 5 personas, personas sentadas, personas de pie e interi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016" y="2912791"/>
            <a:ext cx="4270657" cy="2402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2" name="Picture 8" descr="Puede ser una imagen de 5 personas, personas de pie y texto que dice &quot;AD! バ OIC0 TRANSITO BARRANCABERMEJA&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4954" y="2912791"/>
            <a:ext cx="2403136" cy="240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ángulo 16"/>
          <p:cNvSpPr/>
          <p:nvPr/>
        </p:nvSpPr>
        <p:spPr>
          <a:xfrm>
            <a:off x="1981787" y="5507852"/>
            <a:ext cx="2326977" cy="369332"/>
          </a:xfrm>
          <a:prstGeom prst="rect">
            <a:avLst/>
          </a:prstGeom>
        </p:spPr>
        <p:txBody>
          <a:bodyPr wrap="square">
            <a:spAutoFit/>
          </a:bodyPr>
          <a:lstStyle/>
          <a:p>
            <a:pPr algn="ctr"/>
            <a:r>
              <a:rPr lang="es-ES" b="1" dirty="0">
                <a:solidFill>
                  <a:schemeClr val="accent1">
                    <a:lumMod val="50000"/>
                  </a:schemeClr>
                </a:solidFill>
              </a:rPr>
              <a:t>Empresas y entidades</a:t>
            </a:r>
            <a:endParaRPr lang="es-CO" b="1" dirty="0">
              <a:solidFill>
                <a:schemeClr val="accent1">
                  <a:lumMod val="50000"/>
                </a:schemeClr>
              </a:solidFill>
            </a:endParaRPr>
          </a:p>
        </p:txBody>
      </p:sp>
      <p:sp>
        <p:nvSpPr>
          <p:cNvPr id="18" name="Rectángulo 17"/>
          <p:cNvSpPr/>
          <p:nvPr/>
        </p:nvSpPr>
        <p:spPr>
          <a:xfrm>
            <a:off x="6828855" y="5506961"/>
            <a:ext cx="2633800" cy="369332"/>
          </a:xfrm>
          <a:prstGeom prst="rect">
            <a:avLst/>
          </a:prstGeom>
        </p:spPr>
        <p:txBody>
          <a:bodyPr wrap="square">
            <a:spAutoFit/>
          </a:bodyPr>
          <a:lstStyle/>
          <a:p>
            <a:pPr algn="ctr"/>
            <a:r>
              <a:rPr lang="es-ES" b="1" dirty="0">
                <a:solidFill>
                  <a:schemeClr val="accent1">
                    <a:lumMod val="50000"/>
                  </a:schemeClr>
                </a:solidFill>
              </a:rPr>
              <a:t>Instituciones Educativas</a:t>
            </a:r>
            <a:endParaRPr lang="es-CO" b="1" dirty="0">
              <a:solidFill>
                <a:schemeClr val="accent1">
                  <a:lumMod val="50000"/>
                </a:schemeClr>
              </a:solidFill>
            </a:endParaRPr>
          </a:p>
        </p:txBody>
      </p:sp>
    </p:spTree>
    <p:extLst>
      <p:ext uri="{BB962C8B-B14F-4D97-AF65-F5344CB8AC3E}">
        <p14:creationId xmlns:p14="http://schemas.microsoft.com/office/powerpoint/2010/main" val="250441895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ágono 10"/>
          <p:cNvSpPr/>
          <p:nvPr/>
        </p:nvSpPr>
        <p:spPr>
          <a:xfrm>
            <a:off x="31859" y="537640"/>
            <a:ext cx="8772464" cy="703852"/>
          </a:xfrm>
          <a:prstGeom prst="homePlate">
            <a:avLst/>
          </a:prstGeom>
          <a:solidFill>
            <a:schemeClr val="bg2">
              <a:lumMod val="25000"/>
            </a:schemeClr>
          </a:soli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ítulo 6">
            <a:extLst>
              <a:ext uri="{FF2B5EF4-FFF2-40B4-BE49-F238E27FC236}">
                <a16:creationId xmlns:a16="http://schemas.microsoft.com/office/drawing/2014/main" id="{848CB48B-7AE6-4A46-B43A-9196D288C79E}"/>
              </a:ext>
            </a:extLst>
          </p:cNvPr>
          <p:cNvSpPr txBox="1">
            <a:spLocks/>
          </p:cNvSpPr>
          <p:nvPr/>
        </p:nvSpPr>
        <p:spPr>
          <a:xfrm>
            <a:off x="971743" y="3104716"/>
            <a:ext cx="9545784" cy="8396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endParaRPr lang="es-CO" sz="4800" dirty="0">
              <a:solidFill>
                <a:srgbClr val="FF0000"/>
              </a:solidFill>
              <a:latin typeface="Museo 900" panose="02000000000000000000" pitchFamily="50" charset="0"/>
            </a:endParaRPr>
          </a:p>
          <a:p>
            <a:pPr>
              <a:lnSpc>
                <a:spcPct val="80000"/>
              </a:lnSpc>
            </a:pPr>
            <a:endParaRPr lang="es-CO" sz="4800" dirty="0">
              <a:solidFill>
                <a:srgbClr val="FF0000"/>
              </a:solidFill>
              <a:latin typeface="Museo 900" panose="02000000000000000000" pitchFamily="50" charset="0"/>
            </a:endParaRPr>
          </a:p>
        </p:txBody>
      </p:sp>
      <p:sp>
        <p:nvSpPr>
          <p:cNvPr id="8" name="Título 6">
            <a:extLst>
              <a:ext uri="{FF2B5EF4-FFF2-40B4-BE49-F238E27FC236}">
                <a16:creationId xmlns:a16="http://schemas.microsoft.com/office/drawing/2014/main" id="{1B166D6F-2D7F-432A-B194-B74861721D9D}"/>
              </a:ext>
            </a:extLst>
          </p:cNvPr>
          <p:cNvSpPr txBox="1">
            <a:spLocks/>
          </p:cNvSpPr>
          <p:nvPr/>
        </p:nvSpPr>
        <p:spPr>
          <a:xfrm>
            <a:off x="246165" y="670109"/>
            <a:ext cx="8343851" cy="685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4000" dirty="0">
                <a:solidFill>
                  <a:srgbClr val="FF0000"/>
                </a:solidFill>
                <a:latin typeface="Berlin Sans FB" panose="020E0602020502020306" pitchFamily="34" charset="0"/>
              </a:rPr>
              <a:t>Sistema de Seguridad vial del Distrito.</a:t>
            </a:r>
          </a:p>
          <a:p>
            <a:pPr>
              <a:lnSpc>
                <a:spcPct val="80000"/>
              </a:lnSpc>
            </a:pPr>
            <a:endParaRPr lang="es-CO" sz="4000" dirty="0">
              <a:solidFill>
                <a:srgbClr val="FF0000"/>
              </a:solidFill>
              <a:latin typeface="Museo 900" panose="02000000000000000000" pitchFamily="50" charset="0"/>
            </a:endParaRPr>
          </a:p>
        </p:txBody>
      </p:sp>
      <p:sp>
        <p:nvSpPr>
          <p:cNvPr id="10" name="Rectángulo 9"/>
          <p:cNvSpPr/>
          <p:nvPr/>
        </p:nvSpPr>
        <p:spPr>
          <a:xfrm>
            <a:off x="732992" y="1500338"/>
            <a:ext cx="8071331" cy="553357"/>
          </a:xfrm>
          <a:prstGeom prst="rect">
            <a:avLst/>
          </a:prstGeom>
        </p:spPr>
        <p:txBody>
          <a:bodyPr wrap="square">
            <a:spAutoFit/>
          </a:bodyPr>
          <a:lstStyle/>
          <a:p>
            <a:pPr algn="just">
              <a:lnSpc>
                <a:spcPct val="107000"/>
              </a:lnSpc>
              <a:spcAft>
                <a:spcPts val="0"/>
              </a:spcAft>
            </a:pPr>
            <a:r>
              <a:rPr lang="es-CO" sz="2800" b="1" dirty="0">
                <a:ea typeface="Calibri" panose="020F0502020204030204" pitchFamily="34" charset="0"/>
                <a:cs typeface="Arial" panose="020B0604020202020204" pitchFamily="34" charset="0"/>
              </a:rPr>
              <a:t>1. Estrategias de sensibilización a los actores viales. </a:t>
            </a:r>
          </a:p>
        </p:txBody>
      </p:sp>
      <p:pic>
        <p:nvPicPr>
          <p:cNvPr id="7" name="Imagen 6"/>
          <p:cNvPicPr>
            <a:picLocks noChangeAspect="1"/>
          </p:cNvPicPr>
          <p:nvPr/>
        </p:nvPicPr>
        <p:blipFill>
          <a:blip r:embed="rId3"/>
          <a:stretch>
            <a:fillRect/>
          </a:stretch>
        </p:blipFill>
        <p:spPr>
          <a:xfrm>
            <a:off x="0" y="5941936"/>
            <a:ext cx="4816257" cy="786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ángulo 11"/>
          <p:cNvSpPr/>
          <p:nvPr/>
        </p:nvSpPr>
        <p:spPr>
          <a:xfrm>
            <a:off x="1153030" y="2097666"/>
            <a:ext cx="3984489" cy="523220"/>
          </a:xfrm>
          <a:prstGeom prst="rect">
            <a:avLst/>
          </a:prstGeom>
        </p:spPr>
        <p:txBody>
          <a:bodyPr wrap="none">
            <a:spAutoFit/>
          </a:bodyPr>
          <a:lstStyle/>
          <a:p>
            <a:pPr algn="ctr"/>
            <a:r>
              <a:rPr lang="es-ES" sz="2800" b="1" dirty="0">
                <a:solidFill>
                  <a:srgbClr val="C00000"/>
                </a:solidFill>
              </a:rPr>
              <a:t>Pacto por la vida en la vía</a:t>
            </a:r>
            <a:endParaRPr lang="es-CO" sz="2800" b="1" dirty="0">
              <a:solidFill>
                <a:srgbClr val="C00000"/>
              </a:solidFill>
            </a:endParaRPr>
          </a:p>
        </p:txBody>
      </p:sp>
      <p:sp>
        <p:nvSpPr>
          <p:cNvPr id="17" name="Rectángulo 16"/>
          <p:cNvSpPr/>
          <p:nvPr/>
        </p:nvSpPr>
        <p:spPr>
          <a:xfrm>
            <a:off x="1857096" y="5388387"/>
            <a:ext cx="2326977" cy="369332"/>
          </a:xfrm>
          <a:prstGeom prst="rect">
            <a:avLst/>
          </a:prstGeom>
        </p:spPr>
        <p:txBody>
          <a:bodyPr wrap="square">
            <a:spAutoFit/>
          </a:bodyPr>
          <a:lstStyle/>
          <a:p>
            <a:pPr algn="ctr"/>
            <a:r>
              <a:rPr lang="es-ES" b="1" dirty="0">
                <a:solidFill>
                  <a:schemeClr val="accent1">
                    <a:lumMod val="50000"/>
                  </a:schemeClr>
                </a:solidFill>
              </a:rPr>
              <a:t>Control Velocidad</a:t>
            </a:r>
            <a:endParaRPr lang="es-CO" b="1" dirty="0">
              <a:solidFill>
                <a:schemeClr val="accent1">
                  <a:lumMod val="50000"/>
                </a:schemeClr>
              </a:solidFill>
            </a:endParaRPr>
          </a:p>
        </p:txBody>
      </p:sp>
      <p:sp>
        <p:nvSpPr>
          <p:cNvPr id="18" name="Rectángulo 17"/>
          <p:cNvSpPr/>
          <p:nvPr/>
        </p:nvSpPr>
        <p:spPr>
          <a:xfrm>
            <a:off x="9558200" y="5298619"/>
            <a:ext cx="2633800" cy="369332"/>
          </a:xfrm>
          <a:prstGeom prst="rect">
            <a:avLst/>
          </a:prstGeom>
        </p:spPr>
        <p:txBody>
          <a:bodyPr wrap="square">
            <a:spAutoFit/>
          </a:bodyPr>
          <a:lstStyle/>
          <a:p>
            <a:pPr algn="ctr"/>
            <a:r>
              <a:rPr lang="es-ES" b="1" dirty="0">
                <a:solidFill>
                  <a:schemeClr val="accent1">
                    <a:lumMod val="50000"/>
                  </a:schemeClr>
                </a:solidFill>
              </a:rPr>
              <a:t>Campaña</a:t>
            </a:r>
            <a:endParaRPr lang="es-CO" b="1" dirty="0">
              <a:solidFill>
                <a:schemeClr val="accent1">
                  <a:lumMod val="50000"/>
                </a:schemeClr>
              </a:solidFill>
            </a:endParaRPr>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r="19635"/>
          <a:stretch/>
        </p:blipFill>
        <p:spPr>
          <a:xfrm>
            <a:off x="841350" y="2938390"/>
            <a:ext cx="3974907" cy="2225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0" name="Picture 2" descr="Puede ser una imagen de 1 persona y de p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6156" y="453594"/>
            <a:ext cx="2167318" cy="4710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ángulo 18"/>
          <p:cNvSpPr/>
          <p:nvPr/>
        </p:nvSpPr>
        <p:spPr>
          <a:xfrm>
            <a:off x="5744635" y="5384836"/>
            <a:ext cx="2633800" cy="369332"/>
          </a:xfrm>
          <a:prstGeom prst="rect">
            <a:avLst/>
          </a:prstGeom>
        </p:spPr>
        <p:txBody>
          <a:bodyPr wrap="square">
            <a:spAutoFit/>
          </a:bodyPr>
          <a:lstStyle/>
          <a:p>
            <a:pPr algn="ctr"/>
            <a:r>
              <a:rPr lang="es-ES" b="1" dirty="0">
                <a:solidFill>
                  <a:schemeClr val="accent1">
                    <a:lumMod val="50000"/>
                  </a:schemeClr>
                </a:solidFill>
              </a:rPr>
              <a:t>Campaña</a:t>
            </a:r>
            <a:endParaRPr lang="es-CO" b="1" dirty="0">
              <a:solidFill>
                <a:schemeClr val="accent1">
                  <a:lumMod val="50000"/>
                </a:schemeClr>
              </a:solidFill>
            </a:endParaRPr>
          </a:p>
        </p:txBody>
      </p:sp>
      <p:pic>
        <p:nvPicPr>
          <p:cNvPr id="7172" name="Picture 4" descr="Puede ser una imagen de 1 persona y al aire lib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5222" y="2938390"/>
            <a:ext cx="3956859" cy="2225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274925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ágono 10"/>
          <p:cNvSpPr/>
          <p:nvPr/>
        </p:nvSpPr>
        <p:spPr>
          <a:xfrm>
            <a:off x="31859" y="537640"/>
            <a:ext cx="8772464" cy="703852"/>
          </a:xfrm>
          <a:prstGeom prst="homePlate">
            <a:avLst/>
          </a:prstGeom>
          <a:solidFill>
            <a:schemeClr val="bg2">
              <a:lumMod val="25000"/>
            </a:schemeClr>
          </a:soli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ítulo 6">
            <a:extLst>
              <a:ext uri="{FF2B5EF4-FFF2-40B4-BE49-F238E27FC236}">
                <a16:creationId xmlns:a16="http://schemas.microsoft.com/office/drawing/2014/main" id="{848CB48B-7AE6-4A46-B43A-9196D288C79E}"/>
              </a:ext>
            </a:extLst>
          </p:cNvPr>
          <p:cNvSpPr txBox="1">
            <a:spLocks/>
          </p:cNvSpPr>
          <p:nvPr/>
        </p:nvSpPr>
        <p:spPr>
          <a:xfrm>
            <a:off x="971743" y="3104716"/>
            <a:ext cx="9545784" cy="8396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endParaRPr lang="es-CO" sz="4800" dirty="0">
              <a:solidFill>
                <a:srgbClr val="FF0000"/>
              </a:solidFill>
              <a:latin typeface="Museo 900" panose="02000000000000000000" pitchFamily="50" charset="0"/>
            </a:endParaRPr>
          </a:p>
          <a:p>
            <a:pPr>
              <a:lnSpc>
                <a:spcPct val="80000"/>
              </a:lnSpc>
            </a:pPr>
            <a:endParaRPr lang="es-CO" sz="4800" dirty="0">
              <a:solidFill>
                <a:srgbClr val="FF0000"/>
              </a:solidFill>
              <a:latin typeface="Museo 900" panose="02000000000000000000" pitchFamily="50" charset="0"/>
            </a:endParaRPr>
          </a:p>
        </p:txBody>
      </p:sp>
      <p:sp>
        <p:nvSpPr>
          <p:cNvPr id="8" name="Título 6">
            <a:extLst>
              <a:ext uri="{FF2B5EF4-FFF2-40B4-BE49-F238E27FC236}">
                <a16:creationId xmlns:a16="http://schemas.microsoft.com/office/drawing/2014/main" id="{1B166D6F-2D7F-432A-B194-B74861721D9D}"/>
              </a:ext>
            </a:extLst>
          </p:cNvPr>
          <p:cNvSpPr txBox="1">
            <a:spLocks/>
          </p:cNvSpPr>
          <p:nvPr/>
        </p:nvSpPr>
        <p:spPr>
          <a:xfrm>
            <a:off x="246165" y="670109"/>
            <a:ext cx="8343851" cy="685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CO" sz="4000" dirty="0">
                <a:solidFill>
                  <a:srgbClr val="FF0000"/>
                </a:solidFill>
                <a:latin typeface="Berlin Sans FB" panose="020E0602020502020306" pitchFamily="34" charset="0"/>
              </a:rPr>
              <a:t>Sistema de Seguridad vial del Distrito.</a:t>
            </a:r>
          </a:p>
          <a:p>
            <a:pPr>
              <a:lnSpc>
                <a:spcPct val="80000"/>
              </a:lnSpc>
            </a:pPr>
            <a:endParaRPr lang="es-CO" sz="4000" dirty="0">
              <a:solidFill>
                <a:srgbClr val="FF0000"/>
              </a:solidFill>
              <a:latin typeface="Museo 900" panose="02000000000000000000" pitchFamily="50" charset="0"/>
            </a:endParaRPr>
          </a:p>
        </p:txBody>
      </p:sp>
      <p:sp>
        <p:nvSpPr>
          <p:cNvPr id="10" name="Rectángulo 9"/>
          <p:cNvSpPr/>
          <p:nvPr/>
        </p:nvSpPr>
        <p:spPr>
          <a:xfrm>
            <a:off x="732992" y="1500338"/>
            <a:ext cx="8071331" cy="553357"/>
          </a:xfrm>
          <a:prstGeom prst="rect">
            <a:avLst/>
          </a:prstGeom>
        </p:spPr>
        <p:txBody>
          <a:bodyPr wrap="square">
            <a:spAutoFit/>
          </a:bodyPr>
          <a:lstStyle/>
          <a:p>
            <a:pPr algn="just">
              <a:lnSpc>
                <a:spcPct val="107000"/>
              </a:lnSpc>
              <a:spcAft>
                <a:spcPts val="0"/>
              </a:spcAft>
            </a:pPr>
            <a:r>
              <a:rPr lang="es-CO" sz="2800" b="1" dirty="0">
                <a:ea typeface="Calibri" panose="020F0502020204030204" pitchFamily="34" charset="0"/>
                <a:cs typeface="Arial" panose="020B0604020202020204" pitchFamily="34" charset="0"/>
              </a:rPr>
              <a:t>1. Estrategias de sensibilización a los actores viales. </a:t>
            </a:r>
          </a:p>
        </p:txBody>
      </p:sp>
      <p:pic>
        <p:nvPicPr>
          <p:cNvPr id="7" name="Imagen 6"/>
          <p:cNvPicPr>
            <a:picLocks noChangeAspect="1"/>
          </p:cNvPicPr>
          <p:nvPr/>
        </p:nvPicPr>
        <p:blipFill>
          <a:blip r:embed="rId3"/>
          <a:stretch>
            <a:fillRect/>
          </a:stretch>
        </p:blipFill>
        <p:spPr>
          <a:xfrm>
            <a:off x="0" y="5941936"/>
            <a:ext cx="4816257" cy="786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ángulo 11"/>
          <p:cNvSpPr/>
          <p:nvPr/>
        </p:nvSpPr>
        <p:spPr>
          <a:xfrm>
            <a:off x="839939" y="2097666"/>
            <a:ext cx="4610686" cy="523220"/>
          </a:xfrm>
          <a:prstGeom prst="rect">
            <a:avLst/>
          </a:prstGeom>
        </p:spPr>
        <p:txBody>
          <a:bodyPr wrap="none">
            <a:spAutoFit/>
          </a:bodyPr>
          <a:lstStyle/>
          <a:p>
            <a:pPr algn="ctr"/>
            <a:r>
              <a:rPr lang="es-ES" sz="2800" b="1" dirty="0">
                <a:solidFill>
                  <a:srgbClr val="C00000"/>
                </a:solidFill>
              </a:rPr>
              <a:t>Seguridad Vial a motociclistas</a:t>
            </a:r>
            <a:endParaRPr lang="es-CO" sz="2800" b="1" dirty="0">
              <a:solidFill>
                <a:srgbClr val="C00000"/>
              </a:solidFill>
            </a:endParaRPr>
          </a:p>
        </p:txBody>
      </p:sp>
      <p:sp>
        <p:nvSpPr>
          <p:cNvPr id="17" name="Rectángulo 16"/>
          <p:cNvSpPr/>
          <p:nvPr/>
        </p:nvSpPr>
        <p:spPr>
          <a:xfrm>
            <a:off x="5450625" y="4952655"/>
            <a:ext cx="2326977" cy="646331"/>
          </a:xfrm>
          <a:prstGeom prst="rect">
            <a:avLst/>
          </a:prstGeom>
        </p:spPr>
        <p:txBody>
          <a:bodyPr wrap="square">
            <a:spAutoFit/>
          </a:bodyPr>
          <a:lstStyle/>
          <a:p>
            <a:pPr algn="ctr"/>
            <a:r>
              <a:rPr lang="es-CO" b="1" dirty="0">
                <a:solidFill>
                  <a:schemeClr val="accent1">
                    <a:lumMod val="50000"/>
                  </a:schemeClr>
                </a:solidFill>
              </a:rPr>
              <a:t>Ruta Nacional de Seguridad Vial</a:t>
            </a:r>
          </a:p>
        </p:txBody>
      </p:sp>
      <p:pic>
        <p:nvPicPr>
          <p:cNvPr id="16" name="Imagen 15"/>
          <p:cNvPicPr>
            <a:picLocks noChangeAspect="1"/>
          </p:cNvPicPr>
          <p:nvPr/>
        </p:nvPicPr>
        <p:blipFill rotWithShape="1">
          <a:blip r:embed="rId4"/>
          <a:srcRect l="40506" t="25248" r="18200" b="40282"/>
          <a:stretch/>
        </p:blipFill>
        <p:spPr>
          <a:xfrm>
            <a:off x="839939" y="2935831"/>
            <a:ext cx="3844514" cy="1805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ángulo 18"/>
          <p:cNvSpPr/>
          <p:nvPr/>
        </p:nvSpPr>
        <p:spPr>
          <a:xfrm>
            <a:off x="1445296" y="4877791"/>
            <a:ext cx="2633800" cy="369332"/>
          </a:xfrm>
          <a:prstGeom prst="rect">
            <a:avLst/>
          </a:prstGeom>
        </p:spPr>
        <p:txBody>
          <a:bodyPr wrap="square">
            <a:spAutoFit/>
          </a:bodyPr>
          <a:lstStyle/>
          <a:p>
            <a:pPr algn="ctr"/>
            <a:r>
              <a:rPr lang="es-ES" b="1" dirty="0">
                <a:solidFill>
                  <a:schemeClr val="accent1">
                    <a:lumMod val="50000"/>
                  </a:schemeClr>
                </a:solidFill>
              </a:rPr>
              <a:t>Bloque caza infractores</a:t>
            </a:r>
            <a:endParaRPr lang="es-CO" b="1" dirty="0">
              <a:solidFill>
                <a:schemeClr val="accent1">
                  <a:lumMod val="50000"/>
                </a:schemeClr>
              </a:solidFill>
            </a:endParaRPr>
          </a:p>
        </p:txBody>
      </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8963" y="3007468"/>
            <a:ext cx="2763789" cy="1842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8" name="Picture 2" descr="Puede ser una imagen de una o varias personas, personas sentadas y personas de pi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0251" y="2964168"/>
            <a:ext cx="2369105" cy="1776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ángulo 19"/>
          <p:cNvSpPr/>
          <p:nvPr/>
        </p:nvSpPr>
        <p:spPr>
          <a:xfrm>
            <a:off x="8207903" y="4849994"/>
            <a:ext cx="2633800" cy="646331"/>
          </a:xfrm>
          <a:prstGeom prst="rect">
            <a:avLst/>
          </a:prstGeom>
        </p:spPr>
        <p:txBody>
          <a:bodyPr wrap="square">
            <a:spAutoFit/>
          </a:bodyPr>
          <a:lstStyle/>
          <a:p>
            <a:pPr algn="ctr"/>
            <a:r>
              <a:rPr lang="es-ES" b="1" dirty="0">
                <a:solidFill>
                  <a:schemeClr val="accent1">
                    <a:lumMod val="50000"/>
                  </a:schemeClr>
                </a:solidFill>
              </a:rPr>
              <a:t>Formación empresas de mensajería</a:t>
            </a:r>
            <a:endParaRPr lang="es-CO" b="1" dirty="0">
              <a:solidFill>
                <a:schemeClr val="accent1">
                  <a:lumMod val="50000"/>
                </a:schemeClr>
              </a:solidFill>
            </a:endParaRPr>
          </a:p>
        </p:txBody>
      </p:sp>
    </p:spTree>
    <p:extLst>
      <p:ext uri="{BB962C8B-B14F-4D97-AF65-F5344CB8AC3E}">
        <p14:creationId xmlns:p14="http://schemas.microsoft.com/office/powerpoint/2010/main" val="140514346"/>
      </p:ext>
    </p:extLst>
  </p:cSld>
  <p:clrMapOvr>
    <a:masterClrMapping/>
  </p:clrMapOvr>
  <p:transition spd="slow">
    <p:cove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6234</TotalTime>
  <Words>2175</Words>
  <Application>Microsoft Office PowerPoint</Application>
  <PresentationFormat>Panorámica</PresentationFormat>
  <Paragraphs>256</Paragraphs>
  <Slides>26</Slides>
  <Notes>15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72 Black</vt:lpstr>
      <vt:lpstr>Arial</vt:lpstr>
      <vt:lpstr>Arial MT</vt:lpstr>
      <vt:lpstr>Berlin Sans FB</vt:lpstr>
      <vt:lpstr>Berlin Sans FB Demi</vt:lpstr>
      <vt:lpstr>Calibri</vt:lpstr>
      <vt:lpstr>Calibri Light</vt:lpstr>
      <vt:lpstr>Museo 900</vt:lpstr>
      <vt:lpstr>Wingdings</vt:lpstr>
      <vt:lpstr>Tema de Office</vt:lpstr>
      <vt:lpstr>Presentación de PowerPoint</vt:lpstr>
      <vt:lpstr>MISIÓN</vt:lpstr>
      <vt:lpstr>Presentación de PowerPoint</vt:lpstr>
      <vt:lpstr>OBJETIVO ESTRATÉGICO</vt:lpstr>
      <vt:lpstr>META DE RESULTADO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SEMAFORIZACIÓN.</vt:lpstr>
      <vt:lpstr>Presentación de PowerPoint</vt:lpstr>
      <vt:lpstr>Estrategia Sistema Seguro y operativos de control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Enortornos Seguros</dc:title>
  <dc:creator>maria martinez</dc:creator>
  <cp:lastModifiedBy>Fayber Jimenez</cp:lastModifiedBy>
  <cp:revision>485</cp:revision>
  <dcterms:created xsi:type="dcterms:W3CDTF">2019-10-22T10:43:31Z</dcterms:created>
  <dcterms:modified xsi:type="dcterms:W3CDTF">2021-12-24T19:55:34Z</dcterms:modified>
</cp:coreProperties>
</file>