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88" r:id="rId2"/>
    <p:sldId id="1045" r:id="rId3"/>
    <p:sldId id="1052" r:id="rId4"/>
    <p:sldId id="1041" r:id="rId5"/>
    <p:sldId id="1044" r:id="rId6"/>
    <p:sldId id="1042" r:id="rId7"/>
    <p:sldId id="1043" r:id="rId8"/>
    <p:sldId id="1046" r:id="rId9"/>
    <p:sldId id="1047" r:id="rId10"/>
    <p:sldId id="1048" r:id="rId11"/>
    <p:sldId id="1049" r:id="rId12"/>
    <p:sldId id="1050" r:id="rId13"/>
    <p:sldId id="1051" r:id="rId14"/>
    <p:sldId id="1054" r:id="rId15"/>
    <p:sldId id="1039" r:id="rId16"/>
  </p:sldIdLst>
  <p:sldSz cx="12192000" cy="6858000"/>
  <p:notesSz cx="6797675" cy="99282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ON ANDREA" initials="MA" lastIdx="3" clrIdx="0"/>
  <p:cmAuthor id="2" name="sabina del pilar pulido reyes" initials="sdppr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D0E"/>
    <a:srgbClr val="FFCC00"/>
    <a:srgbClr val="C0C0C0"/>
    <a:srgbClr val="FF9900"/>
    <a:srgbClr val="996633"/>
    <a:srgbClr val="66FFFF"/>
    <a:srgbClr val="66FF33"/>
    <a:srgbClr val="FFFF66"/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8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PUMAX\Downloads\ENCUESTA%20DE%20SATISFACCI&#211;N%20DEL%20USUARIO%20-ITTB(1-24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66178525324928"/>
          <c:y val="7.4612397407953571E-2"/>
          <c:w val="0.86210873251192721"/>
          <c:h val="0.4872059461632525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Sheet1!$G$50:$G$61</c:f>
              <c:strCache>
                <c:ptCount val="12"/>
                <c:pt idx="0">
                  <c:v>Transporte publico</c:v>
                </c:pt>
                <c:pt idx="1">
                  <c:v>Soporte de sistema</c:v>
                </c:pt>
                <c:pt idx="2">
                  <c:v>Peritaje</c:v>
                </c:pt>
                <c:pt idx="3">
                  <c:v>Atencion de PQRS</c:v>
                </c:pt>
                <c:pt idx="4">
                  <c:v>SIMIT</c:v>
                </c:pt>
                <c:pt idx="5">
                  <c:v>Servicio de seguridad vial</c:v>
                </c:pt>
                <c:pt idx="6">
                  <c:v>Cobro Coactivo</c:v>
                </c:pt>
                <c:pt idx="7">
                  <c:v>Inscripción al RUNT</c:v>
                </c:pt>
                <c:pt idx="8">
                  <c:v>Licencias de Conducción </c:v>
                </c:pt>
                <c:pt idx="9">
                  <c:v>OTROS</c:v>
                </c:pt>
                <c:pt idx="10">
                  <c:v>Parqueadero</c:v>
                </c:pt>
                <c:pt idx="11">
                  <c:v>Tramites de Matriculas</c:v>
                </c:pt>
              </c:strCache>
            </c:strRef>
          </c:cat>
          <c:val>
            <c:numRef>
              <c:f>Sheet1!$H$50:$H$61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  <c:pt idx="7">
                  <c:v>2</c:v>
                </c:pt>
                <c:pt idx="8">
                  <c:v>13</c:v>
                </c:pt>
                <c:pt idx="9">
                  <c:v>2</c:v>
                </c:pt>
                <c:pt idx="10">
                  <c:v>1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36-4EE0-BEDF-BB2BFB60924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2111770512"/>
        <c:axId val="2111765520"/>
      </c:barChart>
      <c:catAx>
        <c:axId val="211177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111765520"/>
        <c:crosses val="autoZero"/>
        <c:auto val="1"/>
        <c:lblAlgn val="ctr"/>
        <c:lblOffset val="100"/>
        <c:noMultiLvlLbl val="0"/>
      </c:catAx>
      <c:valAx>
        <c:axId val="2111765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111770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6387C-2947-4243-9B7E-BD3D5D42D487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46380-1451-4BB8-BE92-30CF17F7AC60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42152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B872F8-12D8-4D51-B46F-93CC23DEED4F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7506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09D6A-EC60-4E2C-A449-9A203E310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C380F8-3032-47AB-B0DE-FEE46F8DE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FE493D-E1E6-45C9-9CD8-1ADDA7606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6080B6-86F8-4ED1-B87E-61FA70AE5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AE2E2D-2F74-432C-8743-2859A9082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393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8F5B6-C997-4446-A676-2D56BCB44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A5DF7B-BDAA-4ED6-956E-D77C8FD97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D9BB5C-35E0-4F63-84F7-A04629CCA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94F2A2-2FDD-45BA-888A-AE3E3C5DF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A3E1D4-6E8F-4A48-A45B-044EBF0D4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91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2EF6A8C-6B33-4DEA-ACEF-BCF91084C7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2280C4-8F83-4E70-898B-35AB246A5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94A0B6-932D-437E-930A-229317BAA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5ADD58-3E96-4A6E-BDA6-75231C0C5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5FC6A5-2871-4476-9978-A2950F813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8333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601172-D335-4B95-8C2F-8D8287AB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33F0D3-2888-4F66-8007-F1BFABE9E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DF8C77-E538-425D-85FD-94A10E590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946A0B-BC42-407C-AB74-7C2BD28DE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10C4DB-08CC-41BF-8DAA-5B55F9C8D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5281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5FC761-6FF4-4403-B093-48A0DF100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D924CD-95E2-4A45-B1CA-D75C29D67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53020C-7ADA-4809-AAC0-A572BF5B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E198DE-83CC-41A6-816A-AA145D4E4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ADE7E6-B115-4382-A27D-3AA302265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0295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A91BC-CE64-4D0C-B937-4BDB0F345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8D5CF5-B7C4-4C29-8824-9889ED14D7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A85B9F-D537-4092-AB95-FE951B354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709123-D582-4785-AB1D-43B499A53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E17BE8-7680-4034-9F22-A686E7537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EB9A76-29BA-491C-8278-32E64F6C1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1558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4C6A03-6F2B-4E80-9787-146F79D06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A8EC24-6171-4504-9774-9DEB47097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16DE57-06F9-4AC5-BD6E-EE0CBFA07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38EF77-319E-4AD0-A5E0-5B193FE3FD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F7EAD14-54FD-4B8F-8374-8EB82FE564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079537-6B20-4DCF-A98C-A040312F6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432E659-F7F8-4AAD-9F25-FC784C618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0EB3225-61FA-4118-8A18-202F9C6E1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8063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1AE414-6C68-430C-B8A1-0103EC974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FE1CCDA-3F52-440E-8EE5-CEE0F6A3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CBC26C2-A2F4-4032-BFAE-9B22D2C8B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2E143E4-742B-4B3B-9A20-5019D071C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4042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5CC46F7-C57C-4A34-AF89-EFFC948B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12188A7-C2D1-4C8D-8E47-A7047DAF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13991F7-5AEB-4520-A39C-DDC3AFB4B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8912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5739E-7EC9-44A9-9F2E-46C37EAAA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3FA2C2-F687-4AA6-95C0-60E58095A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E812C1-BED8-4B53-A27B-F344AC890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37DEF2-43B0-485E-861B-BC3DF7292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8238B2-DF22-4444-9512-AD1198D99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32CB48-7A46-4C4D-844A-22C93A3B6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7270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064C88-59D6-4B3D-9188-08996FED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6F3CC3-1703-44D7-9626-EA94E12F05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B31BAF-CECC-4922-9A81-AAA7B2E47E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528620-C51C-4E98-9B12-F12C4CED8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4E19F3-E711-4B05-96B2-FA0C9A5A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33EB7A-4CF6-4B96-B04D-A8996DBD6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5447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E1B777D-9E9D-472E-890B-815F6D8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BB4278-A62F-4390-8345-BA07FC016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6E4325-A42F-438D-AFFC-962C011AAC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AC4A3A-5DC3-4609-A846-5571E29A0A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AC37A0-5662-4334-84EE-409106802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3631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8.png"/><Relationship Id="rId7" Type="http://schemas.openxmlformats.org/officeDocument/2006/relationships/image" Target="../media/image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CA06A74F-E040-43BA-8B49-6D5108D078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2730"/>
            <a:ext cx="12191999" cy="6858001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864FC5C3-182F-47D9-9D0B-B4E266225B0D}"/>
              </a:ext>
            </a:extLst>
          </p:cNvPr>
          <p:cNvSpPr txBox="1">
            <a:spLocks/>
          </p:cNvSpPr>
          <p:nvPr/>
        </p:nvSpPr>
        <p:spPr>
          <a:xfrm>
            <a:off x="119743" y="118723"/>
            <a:ext cx="12192000" cy="6858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INSPECCIÓN DE TRANSITO Y TRANSPORTE </a:t>
            </a:r>
          </a:p>
          <a:p>
            <a:pPr lvl="0" algn="ctr">
              <a:defRPr/>
            </a:pPr>
            <a: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DE BARRANCABERMEJA</a:t>
            </a:r>
          </a:p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s-ES" sz="3200" b="1" i="1" dirty="0">
                <a:solidFill>
                  <a:schemeClr val="accent1">
                    <a:lumMod val="75000"/>
                  </a:schemeClr>
                </a:solidFill>
                <a:latin typeface="+mn-lt"/>
                <a:ea typeface="Tahoma"/>
                <a:cs typeface="Tahoma"/>
              </a:rPr>
              <a:t>ENCUESTA DE PERCEPCION EN LA ATENCION AL USUARIO</a:t>
            </a:r>
            <a:endParaRPr lang="es-ES" sz="3200" b="1" i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Tahoma"/>
                <a:cs typeface="Tahoma"/>
              </a:rPr>
              <a:t>AGOSTO-OCTUBRE DE 2023</a:t>
            </a:r>
          </a:p>
          <a:p>
            <a:pPr lvl="0" algn="ctr">
              <a:defRPr/>
            </a:pPr>
            <a:endParaRPr lang="es-ES" sz="3200" b="1" dirty="0">
              <a:solidFill>
                <a:srgbClr val="0070C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D4332FC-6A45-98C9-7D84-EA28E486D3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-40771"/>
            <a:ext cx="2852605" cy="112185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5504096-1DC7-DA82-86C7-DC00A00D792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5157" t="26102" r="68544"/>
          <a:stretch/>
        </p:blipFill>
        <p:spPr>
          <a:xfrm>
            <a:off x="7754730" y="17509"/>
            <a:ext cx="1021339" cy="100091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A0D7DB5-B068-4190-AC10-982B6917536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708" y="2102861"/>
            <a:ext cx="676748" cy="63932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7C69C01C-DF6D-4076-95BB-354D42C10BA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905" y="5029199"/>
            <a:ext cx="536686" cy="54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66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>
            <a:extLst>
              <a:ext uri="{FF2B5EF4-FFF2-40B4-BE49-F238E27FC236}">
                <a16:creationId xmlns:a16="http://schemas.microsoft.com/office/drawing/2014/main" id="{140F1B9E-428E-60F7-3A49-29BF57167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243" y="1900156"/>
            <a:ext cx="5936544" cy="296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5D2BAA18-6582-A96E-46B8-25EE599B971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143" t="43490" r="15437" b="43304"/>
          <a:stretch/>
        </p:blipFill>
        <p:spPr>
          <a:xfrm>
            <a:off x="5009249" y="3101459"/>
            <a:ext cx="1850226" cy="27503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60C7E75-F0BD-FD19-5ED8-FEE4538E128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808" t="54076" r="41965" b="31408"/>
          <a:stretch/>
        </p:blipFill>
        <p:spPr>
          <a:xfrm>
            <a:off x="7671200" y="3337585"/>
            <a:ext cx="1850226" cy="31800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9309046-31D9-E69A-2CDF-B63CE56B90F6}"/>
              </a:ext>
            </a:extLst>
          </p:cNvPr>
          <p:cNvSpPr txBox="1"/>
          <p:nvPr/>
        </p:nvSpPr>
        <p:spPr>
          <a:xfrm>
            <a:off x="2500313" y="1283788"/>
            <a:ext cx="7345110" cy="665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ES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Califique los siguientes factores durante su atención:</a:t>
            </a:r>
            <a:b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7.2 *Suficiencia</a:t>
            </a:r>
            <a:r>
              <a:rPr lang="es-ES" b="1" baseline="0" dirty="0">
                <a:latin typeface="Arial" panose="020B0604020202020204" pitchFamily="34" charset="0"/>
                <a:cs typeface="Arial" panose="020B0604020202020204" pitchFamily="34" charset="0"/>
              </a:rPr>
              <a:t> de ventanillas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2DA1BFB-5AFA-48E0-BACD-807A7F2E04C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5754" t="22122" r="47892" b="62989"/>
          <a:stretch/>
        </p:blipFill>
        <p:spPr>
          <a:xfrm>
            <a:off x="7190020" y="2108417"/>
            <a:ext cx="1632780" cy="33434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547B0EED-913B-45D6-24F9-93B1EC5F1F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22825" y="2112467"/>
            <a:ext cx="3216777" cy="171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29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B54BB71-D0DC-0660-64A5-10FB8ED217B0}"/>
              </a:ext>
            </a:extLst>
          </p:cNvPr>
          <p:cNvSpPr txBox="1"/>
          <p:nvPr/>
        </p:nvSpPr>
        <p:spPr>
          <a:xfrm>
            <a:off x="2111502" y="1202627"/>
            <a:ext cx="7345110" cy="378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8.Nivel de satisfacción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10EA05F-64C6-2460-4C1C-C3239C926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640" y="1746712"/>
            <a:ext cx="4994360" cy="2497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95946B10-F480-21CF-B025-38996EA695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0" t="52030" r="42249" b="31820"/>
          <a:stretch/>
        </p:blipFill>
        <p:spPr bwMode="auto">
          <a:xfrm>
            <a:off x="6096000" y="3474750"/>
            <a:ext cx="1380502" cy="25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D0A95F0A-4CE9-6ADE-DB10-5EBFC02689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77" t="18740" r="50000" b="67402"/>
          <a:stretch/>
        </p:blipFill>
        <p:spPr bwMode="auto">
          <a:xfrm>
            <a:off x="5826245" y="1859579"/>
            <a:ext cx="1229301" cy="25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DCE37E90-8834-C51E-9201-957006F388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9276" y="1936155"/>
            <a:ext cx="3216777" cy="171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80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3143520" y="1280967"/>
            <a:ext cx="7014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9¿Que recomendación le haría a la ITTB para mejorar la calidad de la prestación de servicio?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51B4C6F-B2C6-E8A2-6A0C-1F1734F0E2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5630" y="2171411"/>
            <a:ext cx="875347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29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1" y="1284287"/>
            <a:ext cx="4256293" cy="378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10.¿Conoce la pagina Institucional?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D19D093-75F9-8B57-3EFC-D735719A59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5778" y="1841000"/>
            <a:ext cx="5611052" cy="2805526"/>
          </a:xfrm>
          <a:prstGeom prst="rect">
            <a:avLst/>
          </a:prstGeom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AB85B4CF-BB14-5037-01B3-8A7C0DDC5F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3" t="40165" r="39952" b="46330"/>
          <a:stretch/>
        </p:blipFill>
        <p:spPr bwMode="auto">
          <a:xfrm>
            <a:off x="5640645" y="2418010"/>
            <a:ext cx="1305100" cy="29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56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607" y="1258465"/>
            <a:ext cx="4060407" cy="378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11.</a:t>
            </a:r>
            <a:r>
              <a:rPr lang="es-ES" b="1" i="0" dirty="0">
                <a:effectLst/>
                <a:latin typeface="Segoe UI" panose="020B0502040204020203" pitchFamily="34" charset="0"/>
              </a:rPr>
              <a:t>¿Ha realizado trámites en línea?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116E39E7-4FE2-1549-497B-480FA881B0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0616" y="1743661"/>
            <a:ext cx="5706881" cy="2853441"/>
          </a:xfrm>
          <a:prstGeom prst="rect">
            <a:avLst/>
          </a:prstGeom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0019BC3A-8BD1-D8BC-A3BD-2444CF5009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88" t="18446" r="49408" b="64966"/>
          <a:stretch/>
        </p:blipFill>
        <p:spPr bwMode="auto">
          <a:xfrm>
            <a:off x="5704057" y="2264007"/>
            <a:ext cx="1632237" cy="41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69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CA06A74F-E040-43BA-8B49-6D5108D078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2730"/>
            <a:ext cx="12191999" cy="685800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C69C01C-DF6D-4076-95BB-354D42C10B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481" y="2450962"/>
            <a:ext cx="1042771" cy="106176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A0D7DB5-B068-4190-AC10-982B691753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394" y="2769326"/>
            <a:ext cx="961012" cy="907863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3309266" y="2450962"/>
            <a:ext cx="491512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8000" b="1" u="sng" dirty="0">
                <a:solidFill>
                  <a:schemeClr val="bg2">
                    <a:lumMod val="10000"/>
                  </a:schemeClr>
                </a:solidFill>
                <a:latin typeface="Paloseco Medium"/>
              </a:rPr>
              <a:t>GRACIAS</a:t>
            </a:r>
            <a:endParaRPr lang="es-CO" sz="8000" u="sng" dirty="0">
              <a:solidFill>
                <a:schemeClr val="bg2">
                  <a:lumMod val="10000"/>
                </a:schemeClr>
              </a:solidFill>
              <a:latin typeface="Paloseco Medium"/>
            </a:endParaRPr>
          </a:p>
        </p:txBody>
      </p:sp>
    </p:spTree>
    <p:extLst>
      <p:ext uri="{BB962C8B-B14F-4D97-AF65-F5344CB8AC3E}">
        <p14:creationId xmlns:p14="http://schemas.microsoft.com/office/powerpoint/2010/main" val="2747203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71749FB-F9EB-C8B1-69AF-4AA6B43E2CB8}"/>
              </a:ext>
            </a:extLst>
          </p:cNvPr>
          <p:cNvSpPr txBox="1"/>
          <p:nvPr/>
        </p:nvSpPr>
        <p:spPr>
          <a:xfrm>
            <a:off x="709301" y="1272422"/>
            <a:ext cx="1030836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Conocer la percepción y satisfacción que tienen los usuarios de la Inspección de Transito y Transporte de Barrancabermeja, </a:t>
            </a: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Alcance: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Establecer oportunidades y acciones de mejora que permitan aumentar el nivel de satisfacción de los usuarios.</a:t>
            </a: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Población: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Indefinida -usuarios que diariamente realizan tramites en la ITTB</a:t>
            </a: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Medición: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encuesta fue puesta a disposición de nuestros usuarios a través de un código QR en todas las ventanillas de atención.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33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725" y="1138133"/>
            <a:ext cx="5642891" cy="419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 sz="2128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1.¿Cual es el tramite realizado en la ITTB?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A9AE9CEC-54EA-DA71-D679-AB6C5B7F69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5903560"/>
              </p:ext>
            </p:extLst>
          </p:nvPr>
        </p:nvGraphicFramePr>
        <p:xfrm>
          <a:off x="2336801" y="1819564"/>
          <a:ext cx="6262254" cy="3121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5385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20BC179-D1CB-778F-37E8-FE6BF787D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5379" y="2355989"/>
            <a:ext cx="5891368" cy="2945684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18AD1203-14EA-FB19-5701-33A2FB5E30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082" t="64672" r="21253" b="20893"/>
          <a:stretch/>
        </p:blipFill>
        <p:spPr>
          <a:xfrm>
            <a:off x="6277044" y="4082403"/>
            <a:ext cx="1489443" cy="33950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E5089B06-89C9-A712-52FD-6AC78B046C12}"/>
              </a:ext>
            </a:extLst>
          </p:cNvPr>
          <p:cNvSpPr txBox="1"/>
          <p:nvPr/>
        </p:nvSpPr>
        <p:spPr>
          <a:xfrm>
            <a:off x="1828347" y="1624051"/>
            <a:ext cx="80757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2.¿Realizó su tramite en el tiempo necesario y de manera adecuada?</a:t>
            </a:r>
          </a:p>
        </p:txBody>
      </p:sp>
    </p:spTree>
    <p:extLst>
      <p:ext uri="{BB962C8B-B14F-4D97-AF65-F5344CB8AC3E}">
        <p14:creationId xmlns:p14="http://schemas.microsoft.com/office/powerpoint/2010/main" val="395045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2821" y="1372925"/>
            <a:ext cx="7814960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 sz="168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3.¿La atención brindada por parte  del funcionario fue precisa y oportuna?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id="{9D97DF20-10A1-8DA4-3345-093726650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642" y="1834920"/>
            <a:ext cx="5566522" cy="27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1E6A09F-B28E-AB3F-53DD-53D2D5913A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8" t="60904" r="22842" b="22897"/>
          <a:stretch/>
        </p:blipFill>
        <p:spPr bwMode="auto">
          <a:xfrm>
            <a:off x="5890301" y="3803886"/>
            <a:ext cx="1006680" cy="262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7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CDBC13D-BE5C-31DD-79D4-D43A109FD814}"/>
              </a:ext>
            </a:extLst>
          </p:cNvPr>
          <p:cNvSpPr txBox="1"/>
          <p:nvPr/>
        </p:nvSpPr>
        <p:spPr>
          <a:xfrm>
            <a:off x="2048854" y="1509567"/>
            <a:ext cx="73451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000" b="1" i="0" u="none" strike="noStrike" kern="1200" cap="none" spc="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Arial Black" panose="020B0A04020102020204" pitchFamily="34" charset="0"/>
                <a:ea typeface="+mj-ea"/>
                <a:cs typeface="+mj-cs"/>
              </a:defRPr>
            </a:pPr>
            <a:r>
              <a:rPr lang="es-ES" sz="1800" b="1" dirty="0">
                <a:latin typeface="Arial Black" panose="020B0A04020102020204" pitchFamily="34" charset="0"/>
              </a:rPr>
              <a:t>4.¿Cuanto tiempo tuvo que esperar para realizar su tramite ?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254E51E3-1A28-0FB0-21AA-BC5B5C0D4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634" y="2469284"/>
            <a:ext cx="33337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FBF99EB1-6F0E-7189-42FD-59C2ADA475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32" t="32775" r="8719" b="52873"/>
          <a:stretch/>
        </p:blipFill>
        <p:spPr bwMode="auto">
          <a:xfrm>
            <a:off x="7340600" y="3583710"/>
            <a:ext cx="1821873" cy="34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id="{1AD5E0A7-E11F-5801-44E5-975E0DEF40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71" t="13441" r="22018" b="67550"/>
          <a:stretch/>
        </p:blipFill>
        <p:spPr bwMode="auto">
          <a:xfrm>
            <a:off x="6920345" y="2797897"/>
            <a:ext cx="84050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>
            <a:extLst>
              <a:ext uri="{FF2B5EF4-FFF2-40B4-BE49-F238E27FC236}">
                <a16:creationId xmlns:a16="http://schemas.microsoft.com/office/drawing/2014/main" id="{2D490329-4E3A-3376-9257-7862ADC068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25" t="7624" r="26916" b="76473"/>
          <a:stretch/>
        </p:blipFill>
        <p:spPr bwMode="auto">
          <a:xfrm>
            <a:off x="6368184" y="2491114"/>
            <a:ext cx="378691" cy="37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4549D641-D144-1D47-2BFF-820574312CD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30242" t="31417" r="55628" b="49383"/>
          <a:stretch/>
        </p:blipFill>
        <p:spPr>
          <a:xfrm>
            <a:off x="4987636" y="3544455"/>
            <a:ext cx="471055" cy="457200"/>
          </a:xfrm>
          <a:prstGeom prst="rect">
            <a:avLst/>
          </a:prstGeom>
        </p:spPr>
      </p:pic>
      <p:pic>
        <p:nvPicPr>
          <p:cNvPr id="4108" name="Picture 12">
            <a:extLst>
              <a:ext uri="{FF2B5EF4-FFF2-40B4-BE49-F238E27FC236}">
                <a16:creationId xmlns:a16="http://schemas.microsoft.com/office/drawing/2014/main" id="{2F6870B2-F2D9-D551-40D8-43738C20D9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68" t="51906" r="11879" b="32457"/>
          <a:stretch/>
        </p:blipFill>
        <p:spPr bwMode="auto">
          <a:xfrm>
            <a:off x="5920509" y="3988197"/>
            <a:ext cx="1025236" cy="372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>
            <a:extLst>
              <a:ext uri="{FF2B5EF4-FFF2-40B4-BE49-F238E27FC236}">
                <a16:creationId xmlns:a16="http://schemas.microsoft.com/office/drawing/2014/main" id="{D696D4E7-F65F-7F5F-7C31-AC0F0B2063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8" t="31887" r="48398" b="52477"/>
          <a:stretch/>
        </p:blipFill>
        <p:spPr bwMode="auto">
          <a:xfrm>
            <a:off x="4629439" y="4174368"/>
            <a:ext cx="1117600" cy="372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17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E997F5BF-F37E-B96B-C951-73A6FFE59407}"/>
              </a:ext>
            </a:extLst>
          </p:cNvPr>
          <p:cNvSpPr txBox="1"/>
          <p:nvPr/>
        </p:nvSpPr>
        <p:spPr>
          <a:xfrm>
            <a:off x="2346577" y="1347725"/>
            <a:ext cx="73451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5.¿Considera que el personal se encuentra capacitado y esta dispuesto a prestar un buen servicio al ciudadano?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2609B09C-BD36-4A3C-2C73-1D42C5CA0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482" y="2273334"/>
            <a:ext cx="5331826" cy="266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9E94F881-21A8-F471-5A00-1BB8E591B6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2" t="63818" r="20720" b="21843"/>
          <a:stretch/>
        </p:blipFill>
        <p:spPr bwMode="auto">
          <a:xfrm>
            <a:off x="6096000" y="3876626"/>
            <a:ext cx="1441214" cy="31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06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>
            <a:extLst>
              <a:ext uri="{FF2B5EF4-FFF2-40B4-BE49-F238E27FC236}">
                <a16:creationId xmlns:a16="http://schemas.microsoft.com/office/drawing/2014/main" id="{72E0738B-2DD9-87C3-7A60-C0D6D6778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054" y="1905248"/>
            <a:ext cx="5222666" cy="2611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650E6D06-FDE7-B9CF-3A94-5865B1657C17}"/>
              </a:ext>
            </a:extLst>
          </p:cNvPr>
          <p:cNvSpPr txBox="1"/>
          <p:nvPr/>
        </p:nvSpPr>
        <p:spPr>
          <a:xfrm>
            <a:off x="1966993" y="1175376"/>
            <a:ext cx="73451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6.¿Considera que los horarios que maneja  la ITTB son adecuados para la prestación de los servicios que brinda?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B6C9E419-582B-BB6F-BCD1-9261E53FBE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80" t="29999" r="27494" b="54207"/>
          <a:stretch/>
        </p:blipFill>
        <p:spPr bwMode="auto">
          <a:xfrm>
            <a:off x="4953223" y="2513875"/>
            <a:ext cx="1372651" cy="35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93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n 18">
            <a:extLst>
              <a:ext uri="{FF2B5EF4-FFF2-40B4-BE49-F238E27FC236}">
                <a16:creationId xmlns:a16="http://schemas.microsoft.com/office/drawing/2014/main" id="{3D0614FD-DB95-CC9F-C537-F8A085960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6468" y="1585207"/>
            <a:ext cx="5776631" cy="2888316"/>
          </a:xfrm>
          <a:prstGeom prst="rect">
            <a:avLst/>
          </a:prstGeom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AEF9D7A9-F2C8-25C0-BAB7-C6B83628B3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5" t="18831" r="47696" b="66167"/>
          <a:stretch/>
        </p:blipFill>
        <p:spPr bwMode="auto">
          <a:xfrm>
            <a:off x="7258639" y="1738167"/>
            <a:ext cx="1404594" cy="249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EFF4179-CF63-7E32-44FC-349F5E8139D4}"/>
              </a:ext>
            </a:extLst>
          </p:cNvPr>
          <p:cNvSpPr txBox="1"/>
          <p:nvPr/>
        </p:nvSpPr>
        <p:spPr>
          <a:xfrm>
            <a:off x="1699144" y="934644"/>
            <a:ext cx="7345110" cy="665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ES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Califique los siguientes factores durante su atención:</a:t>
            </a:r>
            <a:b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7.1*Aspecto de las Instalaciones (Comodidad, orden y limpieza)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7AF3FC6E-8A4C-6CDC-8BC2-E2E43C95D4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0608" y="2146531"/>
            <a:ext cx="3530807" cy="1918627"/>
          </a:xfrm>
          <a:prstGeom prst="rect">
            <a:avLst/>
          </a:prstGeom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E220AAA1-9A62-E503-65BC-B457ABE272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81" t="25052" r="14506" b="62944"/>
          <a:stretch/>
        </p:blipFill>
        <p:spPr bwMode="auto">
          <a:xfrm>
            <a:off x="5231877" y="2149312"/>
            <a:ext cx="1732022" cy="24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C90A2914-C1A8-72AB-FAEF-BE1214B85E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57" t="66029" r="-35653" b="21056"/>
          <a:stretch/>
        </p:blipFill>
        <p:spPr bwMode="auto">
          <a:xfrm>
            <a:off x="5910606" y="3771353"/>
            <a:ext cx="3877845" cy="290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>
            <a:extLst>
              <a:ext uri="{FF2B5EF4-FFF2-40B4-BE49-F238E27FC236}">
                <a16:creationId xmlns:a16="http://schemas.microsoft.com/office/drawing/2014/main" id="{B269F57F-5464-D90F-ADEF-34259A79AB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50" t="37678" r="40965" b="45821"/>
          <a:stretch/>
        </p:blipFill>
        <p:spPr bwMode="auto">
          <a:xfrm>
            <a:off x="7997359" y="2942642"/>
            <a:ext cx="1250336" cy="29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75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7062</TotalTime>
  <Words>263</Words>
  <Application>Microsoft Office PowerPoint</Application>
  <PresentationFormat>Panorámica</PresentationFormat>
  <Paragraphs>31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Paloseco Medium</vt:lpstr>
      <vt:lpstr>Segoe UI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Pilar Pinto Salazar</dc:creator>
  <cp:lastModifiedBy>COMPUMAX</cp:lastModifiedBy>
  <cp:revision>842</cp:revision>
  <cp:lastPrinted>2022-02-03T22:28:46Z</cp:lastPrinted>
  <dcterms:created xsi:type="dcterms:W3CDTF">2020-10-02T23:32:49Z</dcterms:created>
  <dcterms:modified xsi:type="dcterms:W3CDTF">2023-11-08T13:40:57Z</dcterms:modified>
</cp:coreProperties>
</file>