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08" r:id="rId4"/>
    <p:sldId id="304" r:id="rId5"/>
    <p:sldId id="305" r:id="rId6"/>
    <p:sldId id="306" r:id="rId7"/>
    <p:sldId id="307" r:id="rId8"/>
    <p:sldId id="309" r:id="rId9"/>
    <p:sldId id="311" r:id="rId10"/>
    <p:sldId id="312" r:id="rId11"/>
    <p:sldId id="313" r:id="rId12"/>
    <p:sldId id="314" r:id="rId13"/>
    <p:sldId id="315" r:id="rId14"/>
    <p:sldId id="317" r:id="rId15"/>
    <p:sldId id="318" r:id="rId16"/>
    <p:sldId id="310" r:id="rId17"/>
    <p:sldId id="329" r:id="rId18"/>
    <p:sldId id="319" r:id="rId19"/>
    <p:sldId id="322" r:id="rId20"/>
    <p:sldId id="321" r:id="rId21"/>
    <p:sldId id="328" r:id="rId22"/>
    <p:sldId id="323" r:id="rId23"/>
    <p:sldId id="327" r:id="rId24"/>
    <p:sldId id="324" r:id="rId25"/>
    <p:sldId id="325" r:id="rId26"/>
    <p:sldId id="326" r:id="rId27"/>
    <p:sldId id="303" r:id="rId28"/>
    <p:sldId id="320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7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uardia%20-%20ESTADISTICA%20DE%20COMPARENDOS%20Y%20ACCIDEN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uardia%20-%20ESTADISTICA%20DE%20COMPARENDOS%20Y%20ACCIDEN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uardia%20-%20ESTADISTICA%20DE%20COMPARENDOS%20Y%20ACCIDEN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uardia%20-%20ESTADISTICA%20DE%20COMPARENDOS%20Y%20ACCIDEN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RAFICA%20INSPECCI&#211;N%20ENERO%20A%20MAY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z_narvaez\Documents\8.%20I.T.T.B.%202020\CONCEJO%20MUNICIPAL\Procesados\GRAFICA%20INSPECCI&#211;N%20ENERO%20A%20MAY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RESULTADOS</a:t>
            </a:r>
            <a:r>
              <a:rPr lang="es-CO" baseline="0"/>
              <a:t> OPERATIVOS DE CONTROL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'COMPARENDOS 2020'!$A$4</c:f>
              <c:strCache>
                <c:ptCount val="1"/>
                <c:pt idx="0">
                  <c:v>No. DE COMPARENDOS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'COMPARENDOS 2020'!$B$3:$F$3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'COMPARENDOS 2020'!$B$4:$F$4</c:f>
              <c:numCache>
                <c:formatCode>General</c:formatCode>
                <c:ptCount val="5"/>
                <c:pt idx="0">
                  <c:v>640</c:v>
                </c:pt>
                <c:pt idx="1">
                  <c:v>891</c:v>
                </c:pt>
                <c:pt idx="2">
                  <c:v>680</c:v>
                </c:pt>
                <c:pt idx="3">
                  <c:v>851</c:v>
                </c:pt>
                <c:pt idx="4">
                  <c:v>641</c:v>
                </c:pt>
              </c:numCache>
            </c:numRef>
          </c:val>
        </c:ser>
        <c:ser>
          <c:idx val="1"/>
          <c:order val="1"/>
          <c:tx>
            <c:strRef>
              <c:f>'COMPARENDOS 2020'!$A$5</c:f>
              <c:strCache>
                <c:ptCount val="1"/>
                <c:pt idx="0">
                  <c:v>No. DE VEHIC. INMOV.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'COMPARENDOS 2020'!$B$3:$F$3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'COMPARENDOS 2020'!$B$5:$F$5</c:f>
              <c:numCache>
                <c:formatCode>General</c:formatCode>
                <c:ptCount val="5"/>
                <c:pt idx="0">
                  <c:v>249</c:v>
                </c:pt>
                <c:pt idx="1">
                  <c:v>426</c:v>
                </c:pt>
                <c:pt idx="2">
                  <c:v>345</c:v>
                </c:pt>
                <c:pt idx="3">
                  <c:v>639</c:v>
                </c:pt>
                <c:pt idx="4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769472"/>
        <c:axId val="65771008"/>
        <c:axId val="0"/>
      </c:bar3DChart>
      <c:catAx>
        <c:axId val="657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5771008"/>
        <c:crosses val="autoZero"/>
        <c:auto val="1"/>
        <c:lblAlgn val="ctr"/>
        <c:lblOffset val="100"/>
        <c:noMultiLvlLbl val="0"/>
      </c:catAx>
      <c:valAx>
        <c:axId val="65771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7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COMPORTAMIENTO ACCIDENTALIDAD 2019-2020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'ACCIDENTES 2020'!$C$16</c:f>
              <c:strCache>
                <c:ptCount val="1"/>
                <c:pt idx="0">
                  <c:v>2019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'ACCIDENTES 2020'!$B$17:$B$21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'ACCIDENTES 2020'!$C$17:$C$21</c:f>
              <c:numCache>
                <c:formatCode>General</c:formatCode>
                <c:ptCount val="5"/>
                <c:pt idx="0">
                  <c:v>41</c:v>
                </c:pt>
                <c:pt idx="1">
                  <c:v>49</c:v>
                </c:pt>
                <c:pt idx="2">
                  <c:v>41</c:v>
                </c:pt>
                <c:pt idx="3">
                  <c:v>36</c:v>
                </c:pt>
                <c:pt idx="4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'ACCIDENTES 2020'!$D$16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'ACCIDENTES 2020'!$B$17:$B$21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'ACCIDENTES 2020'!$D$17:$D$21</c:f>
              <c:numCache>
                <c:formatCode>General</c:formatCode>
                <c:ptCount val="5"/>
                <c:pt idx="0">
                  <c:v>47</c:v>
                </c:pt>
                <c:pt idx="1">
                  <c:v>45</c:v>
                </c:pt>
                <c:pt idx="2">
                  <c:v>29</c:v>
                </c:pt>
                <c:pt idx="3">
                  <c:v>6</c:v>
                </c:pt>
                <c:pt idx="4">
                  <c:v>20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743616"/>
        <c:axId val="124657664"/>
      </c:lineChart>
      <c:catAx>
        <c:axId val="1197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57664"/>
        <c:crosses val="autoZero"/>
        <c:auto val="1"/>
        <c:lblAlgn val="ctr"/>
        <c:lblOffset val="100"/>
        <c:noMultiLvlLbl val="0"/>
      </c:catAx>
      <c:valAx>
        <c:axId val="124657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7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ACCIDENTES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'ACCIDENTES 2020'!$B$26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'ACCIDENTES 2020'!$C$25:$D$25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'ACCIDENTES 2020'!$C$26:$D$26</c:f>
              <c:numCache>
                <c:formatCode>General</c:formatCode>
                <c:ptCount val="2"/>
                <c:pt idx="0">
                  <c:v>210</c:v>
                </c:pt>
                <c:pt idx="1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693120"/>
        <c:axId val="126370176"/>
        <c:axId val="0"/>
      </c:bar3DChart>
      <c:catAx>
        <c:axId val="12469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6370176"/>
        <c:crosses val="autoZero"/>
        <c:auto val="1"/>
        <c:lblAlgn val="ctr"/>
        <c:lblOffset val="100"/>
        <c:noMultiLvlLbl val="0"/>
      </c:catAx>
      <c:valAx>
        <c:axId val="12637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9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COMPARATIVO LESIONADOS 2019-2020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'ACCIDENTES 2020'!$C$36</c:f>
              <c:strCache>
                <c:ptCount val="1"/>
                <c:pt idx="0">
                  <c:v>2019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'ACCIDENTES 2020'!$B$37:$B$41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'ACCIDENTES 2020'!$C$37:$C$41</c:f>
              <c:numCache>
                <c:formatCode>General</c:formatCode>
                <c:ptCount val="5"/>
                <c:pt idx="0">
                  <c:v>42</c:v>
                </c:pt>
                <c:pt idx="1">
                  <c:v>40</c:v>
                </c:pt>
                <c:pt idx="2">
                  <c:v>46</c:v>
                </c:pt>
                <c:pt idx="3">
                  <c:v>32</c:v>
                </c:pt>
                <c:pt idx="4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'ACCIDENTES 2020'!$D$36</c:f>
              <c:strCache>
                <c:ptCount val="1"/>
                <c:pt idx="0">
                  <c:v>2020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'ACCIDENTES 2020'!$B$37:$B$41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'ACCIDENTES 2020'!$D$37:$D$41</c:f>
              <c:numCache>
                <c:formatCode>General</c:formatCode>
                <c:ptCount val="5"/>
                <c:pt idx="0">
                  <c:v>33</c:v>
                </c:pt>
                <c:pt idx="1">
                  <c:v>36</c:v>
                </c:pt>
                <c:pt idx="2">
                  <c:v>17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110272"/>
        <c:axId val="181111808"/>
      </c:lineChart>
      <c:catAx>
        <c:axId val="18111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1111808"/>
        <c:crosses val="autoZero"/>
        <c:auto val="1"/>
        <c:lblAlgn val="ctr"/>
        <c:lblOffset val="100"/>
        <c:noMultiLvlLbl val="0"/>
      </c:catAx>
      <c:valAx>
        <c:axId val="181111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11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Comparativo</a:t>
            </a:r>
            <a:r>
              <a:rPr lang="en-US" baseline="0"/>
              <a:t> de fallecidos</a:t>
            </a:r>
            <a:endParaRPr lang="en-US"/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Hoja1!$A$3:$A$7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Hoja1!$B$3:$B$7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Hoja1!$A$3:$A$7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Hoja1!$C$3:$C$7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666496"/>
        <c:axId val="218668032"/>
      </c:lineChart>
      <c:catAx>
        <c:axId val="21866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668032"/>
        <c:crosses val="autoZero"/>
        <c:auto val="1"/>
        <c:lblAlgn val="ctr"/>
        <c:lblOffset val="100"/>
        <c:noMultiLvlLbl val="0"/>
      </c:catAx>
      <c:valAx>
        <c:axId val="2186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66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'GESTION CONTRAVENCIONAL'!$K$4</c:f>
              <c:strCache>
                <c:ptCount val="1"/>
                <c:pt idx="0">
                  <c:v>TOTAL COMPARENDOS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115897323468767E-3"/>
                  <c:y val="-8.821737687829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34769197040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27042708809379E-2"/>
                  <c:y val="-5.8811584585529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30905952924984E-2"/>
                  <c:y val="-2.9405792292764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3476919704063E-2"/>
                  <c:y val="-1.1762316917106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CONTRAVENCIONAL'!$J$5:$J$9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'GESTION CONTRAVENCIONAL'!$K$5:$K$9</c:f>
              <c:numCache>
                <c:formatCode>General</c:formatCode>
                <c:ptCount val="5"/>
                <c:pt idx="0">
                  <c:v>1292</c:v>
                </c:pt>
                <c:pt idx="1">
                  <c:v>2423</c:v>
                </c:pt>
                <c:pt idx="2">
                  <c:v>837</c:v>
                </c:pt>
                <c:pt idx="3">
                  <c:v>16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733184"/>
        <c:axId val="130734720"/>
        <c:axId val="0"/>
      </c:bar3DChart>
      <c:catAx>
        <c:axId val="13073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734720"/>
        <c:crosses val="autoZero"/>
        <c:auto val="1"/>
        <c:lblAlgn val="ctr"/>
        <c:lblOffset val="100"/>
        <c:noMultiLvlLbl val="0"/>
      </c:catAx>
      <c:valAx>
        <c:axId val="130734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73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ESTADO DE COMPARENDOS</a:t>
            </a:r>
          </a:p>
        </c:rich>
      </c:tx>
      <c:layout>
        <c:manualLayout>
          <c:xMode val="edge"/>
          <c:yMode val="edge"/>
          <c:x val="0.42634711286089233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CONTRAVENCIONAL'!$M$5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'GESTION CONTRAVENCIONAL'!$N$4:$R$4</c:f>
              <c:strCache>
                <c:ptCount val="5"/>
                <c:pt idx="0">
                  <c:v>EXONERADO</c:v>
                </c:pt>
                <c:pt idx="1">
                  <c:v>SANCIONADOS</c:v>
                </c:pt>
                <c:pt idx="2">
                  <c:v>ACUERDO DE PAGO</c:v>
                </c:pt>
                <c:pt idx="3">
                  <c:v>COBRO COACTIVO</c:v>
                </c:pt>
                <c:pt idx="4">
                  <c:v>SIN RES SANCIÓN</c:v>
                </c:pt>
              </c:strCache>
            </c:strRef>
          </c:cat>
          <c:val>
            <c:numRef>
              <c:f>'GESTION CONTRAVENCIONAL'!$N$5:$R$5</c:f>
              <c:numCache>
                <c:formatCode>General</c:formatCode>
                <c:ptCount val="5"/>
                <c:pt idx="0">
                  <c:v>9</c:v>
                </c:pt>
                <c:pt idx="1">
                  <c:v>1023</c:v>
                </c:pt>
                <c:pt idx="2">
                  <c:v>612</c:v>
                </c:pt>
                <c:pt idx="3">
                  <c:v>2504</c:v>
                </c:pt>
                <c:pt idx="4">
                  <c:v>458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129280"/>
        <c:axId val="210131200"/>
        <c:axId val="0"/>
      </c:bar3DChart>
      <c:catAx>
        <c:axId val="2101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131200"/>
        <c:crosses val="autoZero"/>
        <c:auto val="1"/>
        <c:lblAlgn val="ctr"/>
        <c:lblOffset val="100"/>
        <c:noMultiLvlLbl val="0"/>
      </c:catAx>
      <c:valAx>
        <c:axId val="2101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1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Hoja1!$D$9</c:f>
              <c:strCache>
                <c:ptCount val="1"/>
                <c:pt idx="0">
                  <c:v>%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Hoja1!$C$10:$C$12</c:f>
              <c:strCache>
                <c:ptCount val="3"/>
                <c:pt idx="0">
                  <c:v>TRIBUTARIOS</c:v>
                </c:pt>
                <c:pt idx="1">
                  <c:v>NO TRIBUTARIOS</c:v>
                </c:pt>
                <c:pt idx="2">
                  <c:v>CAPITAL</c:v>
                </c:pt>
              </c:strCache>
            </c:strRef>
          </c:cat>
          <c:val>
            <c:numRef>
              <c:f>Hoja1!$D$10:$D$12</c:f>
              <c:numCache>
                <c:formatCode>0%</c:formatCode>
                <c:ptCount val="3"/>
                <c:pt idx="0">
                  <c:v>0.24</c:v>
                </c:pt>
                <c:pt idx="1">
                  <c:v>0.42</c:v>
                </c:pt>
                <c:pt idx="2">
                  <c:v>0.34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EJECUCION DE GASTOS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88888888888888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Hoja1!$A$1:$A$3</c:f>
              <c:strCache>
                <c:ptCount val="3"/>
                <c:pt idx="0">
                  <c:v>GASTOS DE FUNCIONAMIENTO</c:v>
                </c:pt>
                <c:pt idx="1">
                  <c:v>DEUDA PUBLICA</c:v>
                </c:pt>
                <c:pt idx="2">
                  <c:v>PROGRAMAS DE INVERSION</c:v>
                </c:pt>
              </c:strCache>
            </c:strRef>
          </c:cat>
          <c:val>
            <c:numRef>
              <c:f>Hoja1!$B$1:$B$3</c:f>
              <c:numCache>
                <c:formatCode>General</c:formatCode>
                <c:ptCount val="3"/>
                <c:pt idx="0" formatCode="_(* #,##0_);_(* \(#,##0\);_(* &quot;-&quot;??_);_(@_)">
                  <c:v>2570434491</c:v>
                </c:pt>
                <c:pt idx="1">
                  <c:v>0</c:v>
                </c:pt>
                <c:pt idx="2" formatCode="_(* #,##0_);_(* \(#,##0\);_(* &quot;-&quot;??_);_(@_)">
                  <c:v>43000000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1614720"/>
        <c:axId val="69223552"/>
        <c:axId val="0"/>
      </c:bar3DChart>
      <c:catAx>
        <c:axId val="416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223552"/>
        <c:crosses val="autoZero"/>
        <c:auto val="1"/>
        <c:lblAlgn val="ctr"/>
        <c:lblOffset val="100"/>
        <c:noMultiLvlLbl val="0"/>
      </c:catAx>
      <c:valAx>
        <c:axId val="692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6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32.xml"/><Relationship Id="rId1" Type="http://schemas.openxmlformats.org/officeDocument/2006/relationships/slide" Target="../slides/slide3.xml"/><Relationship Id="rId6" Type="http://schemas.openxmlformats.org/officeDocument/2006/relationships/slide" Target="../slides/slide5.xml"/><Relationship Id="rId5" Type="http://schemas.openxmlformats.org/officeDocument/2006/relationships/slide" Target="../slides/slide29.xml"/><Relationship Id="rId4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FDDF5-6592-42F1-BCAC-044B7A620F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8A74D14-9C83-4C72-994B-D2072D0493C9}">
      <dgm:prSet phldrT="[Text]"/>
      <dgm:spPr>
        <a:solidFill>
          <a:srgbClr val="E84C3D"/>
        </a:solidFill>
        <a:ln>
          <a:noFill/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2020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198628-C291-4453-8D94-E4CDE1CE5525}" type="sibTrans" cxnId="{864D3719-4E59-4E60-B198-13968A528F7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C0C584-49A6-4349-AF08-821E395466C9}" type="parTrans" cxnId="{864D3719-4E59-4E60-B198-13968A528F7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1BDAD9-45B7-40CD-89BA-9A4CEC2EAC41}" type="pres">
      <dgm:prSet presAssocID="{BF6FDDF5-6592-42F1-BCAC-044B7A620FF2}" presName="Name0" presStyleCnt="0">
        <dgm:presLayoutVars>
          <dgm:dir/>
          <dgm:animLvl val="lvl"/>
          <dgm:resizeHandles val="exact"/>
        </dgm:presLayoutVars>
      </dgm:prSet>
      <dgm:spPr/>
    </dgm:pt>
    <dgm:pt modelId="{7A1D1F3C-72D0-40FD-8ACC-907E39EC8EC7}" type="pres">
      <dgm:prSet presAssocID="{78A74D14-9C83-4C72-994B-D2072D0493C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1D745-E338-4A9B-A1FC-9291FC1CFEFB}" type="presOf" srcId="{BF6FDDF5-6592-42F1-BCAC-044B7A620FF2}" destId="{C11BDAD9-45B7-40CD-89BA-9A4CEC2EAC41}" srcOrd="0" destOrd="0" presId="urn:microsoft.com/office/officeart/2005/8/layout/chevron1"/>
    <dgm:cxn modelId="{864D3719-4E59-4E60-B198-13968A528F70}" srcId="{BF6FDDF5-6592-42F1-BCAC-044B7A620FF2}" destId="{78A74D14-9C83-4C72-994B-D2072D0493C9}" srcOrd="0" destOrd="0" parTransId="{D7C0C584-49A6-4349-AF08-821E395466C9}" sibTransId="{36198628-C291-4453-8D94-E4CDE1CE5525}"/>
    <dgm:cxn modelId="{631C0018-9345-4C01-9888-405B85A900C8}" type="presOf" srcId="{78A74D14-9C83-4C72-994B-D2072D0493C9}" destId="{7A1D1F3C-72D0-40FD-8ACC-907E39EC8EC7}" srcOrd="0" destOrd="0" presId="urn:microsoft.com/office/officeart/2005/8/layout/chevron1"/>
    <dgm:cxn modelId="{A4D300E2-4048-4AE7-97C9-5C75061DFD94}" type="presParOf" srcId="{C11BDAD9-45B7-40CD-89BA-9A4CEC2EAC41}" destId="{7A1D1F3C-72D0-40FD-8ACC-907E39EC8EC7}" srcOrd="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D3C66-2C9D-4ACE-9480-527426B5877E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A8A3368-02C5-4EC8-BA15-8F877F1E0ECB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PLAN DE SALVAMENTO </a:t>
          </a:r>
          <a:endParaRPr lang="es-CO" sz="16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AB90E1D-73AB-438F-84BE-AAA77D39CEBC}" type="parTrans" cxnId="{C15FD1DD-D349-4EBA-AAD2-D4D0B783D801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03FDFE6A-8639-429E-8B63-E271540C05C3}" type="sibTrans" cxnId="{C15FD1DD-D349-4EBA-AAD2-D4D0B783D801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D2D09A67-B31A-4E55-8638-6D899319A614}">
      <dgm:prSet phldrT="[Texto]" custT="1"/>
      <dgm:spPr>
        <a:solidFill>
          <a:srgbClr val="993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APP PARA LA SEGURIDAD VIAL</a:t>
          </a:r>
          <a:endParaRPr lang="es-CO" sz="16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DBC18BD-8B7D-48ED-B062-906FB34FE4C1}" type="parTrans" cxnId="{CCE93DD3-1B37-4582-AF22-FB13FE3A6C45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FA0FC787-4260-47E1-85E1-0078E5F43574}" type="sibTrans" cxnId="{CCE93DD3-1B37-4582-AF22-FB13FE3A6C45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E9BE299E-1A3A-4075-9218-9A5DDF9F8F6D}">
      <dgm:prSet phldrT="[Texto]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BARRIO MODELO EN MOVILIDAD </a:t>
          </a:r>
          <a:endParaRPr lang="es-CO" sz="16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C08156D-1DF7-4617-9AE1-BBAAB9DE6FD7}" type="parTrans" cxnId="{54C82042-CD03-43BC-ABC1-E46160A86EE2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14635366-CCFD-4196-BA51-9919D7A9AE77}" type="sibTrans" cxnId="{54C82042-CD03-43BC-ABC1-E46160A86EE2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92BCE3AA-E42A-4862-BB20-C97B5189F4B3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MEJORA EN TRAMITES INTERNOS DE LA I.T.T.B.</a:t>
          </a:r>
          <a:endParaRPr lang="es-CO" sz="16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643AC20-F7FB-4287-85E6-F54741CB3F5F}" type="parTrans" cxnId="{CE254750-7DD9-49F8-966B-0F629441BD7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6E5174BC-0466-4C73-87B2-0B8AD2A6190D}" type="sibTrans" cxnId="{CE254750-7DD9-49F8-966B-0F629441BD77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99A43152-F014-45C9-BC7C-9D106F730384}">
      <dgm:prSet phldrT="[Texto]" custT="1"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</a:rPr>
            <a:t>GESTION DE VEHICULOS INMOVILIZADOS</a:t>
          </a:r>
          <a:endParaRPr lang="es-CO" sz="16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7F41470-9FEA-43F7-B6D8-117FC592D30F}" type="parTrans" cxnId="{E77F88D8-C1F1-4E39-A78C-E7682D3269D1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825D264A-6087-4A5C-B38E-A739E225F3E9}" type="sibTrans" cxnId="{E77F88D8-C1F1-4E39-A78C-E7682D3269D1}">
      <dgm:prSet/>
      <dgm:spPr/>
      <dgm:t>
        <a:bodyPr/>
        <a:lstStyle/>
        <a:p>
          <a:endParaRPr lang="es-CO" sz="1600" b="1">
            <a:solidFill>
              <a:schemeClr val="tx1"/>
            </a:solidFill>
          </a:endParaRPr>
        </a:p>
      </dgm:t>
    </dgm:pt>
    <dgm:pt modelId="{34DA688B-F581-4684-A5A3-89A020F213A6}">
      <dgm:prSet phldrT="[Texto]"/>
      <dgm:spPr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CONTROL EDUCACIÓN Y PREVENCIÓN</a:t>
          </a:r>
          <a:endParaRPr lang="es-CO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F5EA16C-40E2-4A46-BECD-364B88F65CE7}" type="parTrans" cxnId="{1B01E664-5BC7-496B-8D9D-FA68723FB71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F2473894-C346-4201-A6BE-98A4E241711A}" type="sibTrans" cxnId="{1B01E664-5BC7-496B-8D9D-FA68723FB71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4F2F16B2-7D3C-4C4B-88BC-2AECC84072AB}" type="pres">
      <dgm:prSet presAssocID="{3BFD3C66-2C9D-4ACE-9480-527426B587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E77BC0C-2E39-4E91-B90C-04DCF6BBB6AD}" type="pres">
      <dgm:prSet presAssocID="{7A8A3368-02C5-4EC8-BA15-8F877F1E0ECB}" presName="node" presStyleLbl="node1" presStyleIdx="0" presStyleCnt="6" custScaleX="10953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EC9F5F-0CB6-46DD-99E5-52D1D4AA10B5}" type="pres">
      <dgm:prSet presAssocID="{7A8A3368-02C5-4EC8-BA15-8F877F1E0ECB}" presName="spNode" presStyleCnt="0"/>
      <dgm:spPr/>
      <dgm:t>
        <a:bodyPr/>
        <a:lstStyle/>
        <a:p>
          <a:endParaRPr lang="es-CO"/>
        </a:p>
      </dgm:t>
    </dgm:pt>
    <dgm:pt modelId="{1A72ED63-BEBB-401D-852B-388844095DC5}" type="pres">
      <dgm:prSet presAssocID="{03FDFE6A-8639-429E-8B63-E271540C05C3}" presName="sibTrans" presStyleLbl="sibTrans1D1" presStyleIdx="0" presStyleCnt="6"/>
      <dgm:spPr/>
      <dgm:t>
        <a:bodyPr/>
        <a:lstStyle/>
        <a:p>
          <a:endParaRPr lang="es-CO"/>
        </a:p>
      </dgm:t>
    </dgm:pt>
    <dgm:pt modelId="{20798666-9ADE-417D-86A1-5EF5CB2FE4BA}" type="pres">
      <dgm:prSet presAssocID="{D2D09A67-B31A-4E55-8638-6D899319A6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04A732-71E2-422C-AD19-F105403B9A18}" type="pres">
      <dgm:prSet presAssocID="{D2D09A67-B31A-4E55-8638-6D899319A614}" presName="spNode" presStyleCnt="0"/>
      <dgm:spPr/>
      <dgm:t>
        <a:bodyPr/>
        <a:lstStyle/>
        <a:p>
          <a:endParaRPr lang="es-CO"/>
        </a:p>
      </dgm:t>
    </dgm:pt>
    <dgm:pt modelId="{C32242E7-36C2-4513-9F5E-92820036D1E2}" type="pres">
      <dgm:prSet presAssocID="{FA0FC787-4260-47E1-85E1-0078E5F43574}" presName="sibTrans" presStyleLbl="sibTrans1D1" presStyleIdx="1" presStyleCnt="6"/>
      <dgm:spPr/>
      <dgm:t>
        <a:bodyPr/>
        <a:lstStyle/>
        <a:p>
          <a:endParaRPr lang="es-CO"/>
        </a:p>
      </dgm:t>
    </dgm:pt>
    <dgm:pt modelId="{14D605E9-4AF8-4FD6-8D20-FD2BA257B635}" type="pres">
      <dgm:prSet presAssocID="{E9BE299E-1A3A-4075-9218-9A5DDF9F8F6D}" presName="node" presStyleLbl="node1" presStyleIdx="2" presStyleCnt="6" custScaleX="115826" custRadScaleRad="97429" custRadScaleInc="-628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E00261-F442-4742-9192-8D81AE39EEBA}" type="pres">
      <dgm:prSet presAssocID="{E9BE299E-1A3A-4075-9218-9A5DDF9F8F6D}" presName="spNode" presStyleCnt="0"/>
      <dgm:spPr/>
      <dgm:t>
        <a:bodyPr/>
        <a:lstStyle/>
        <a:p>
          <a:endParaRPr lang="es-CO"/>
        </a:p>
      </dgm:t>
    </dgm:pt>
    <dgm:pt modelId="{A99F3B24-3D12-4E32-AD66-9875CF47FCB3}" type="pres">
      <dgm:prSet presAssocID="{14635366-CCFD-4196-BA51-9919D7A9AE77}" presName="sibTrans" presStyleLbl="sibTrans1D1" presStyleIdx="2" presStyleCnt="6"/>
      <dgm:spPr/>
      <dgm:t>
        <a:bodyPr/>
        <a:lstStyle/>
        <a:p>
          <a:endParaRPr lang="es-CO"/>
        </a:p>
      </dgm:t>
    </dgm:pt>
    <dgm:pt modelId="{E4410908-22E1-4873-B91D-548B0F3F600C}" type="pres">
      <dgm:prSet presAssocID="{92BCE3AA-E42A-4862-BB20-C97B5189F4B3}" presName="node" presStyleLbl="node1" presStyleIdx="3" presStyleCnt="6" custScaleX="168898" custScaleY="10104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E5FAC1-10AF-4180-A1E9-BBEC6BEE0E4B}" type="pres">
      <dgm:prSet presAssocID="{92BCE3AA-E42A-4862-BB20-C97B5189F4B3}" presName="spNode" presStyleCnt="0"/>
      <dgm:spPr/>
      <dgm:t>
        <a:bodyPr/>
        <a:lstStyle/>
        <a:p>
          <a:endParaRPr lang="es-CO"/>
        </a:p>
      </dgm:t>
    </dgm:pt>
    <dgm:pt modelId="{C6E55EAB-83CE-4464-8378-61606AC91351}" type="pres">
      <dgm:prSet presAssocID="{6E5174BC-0466-4C73-87B2-0B8AD2A6190D}" presName="sibTrans" presStyleLbl="sibTrans1D1" presStyleIdx="3" presStyleCnt="6"/>
      <dgm:spPr/>
      <dgm:t>
        <a:bodyPr/>
        <a:lstStyle/>
        <a:p>
          <a:endParaRPr lang="es-CO"/>
        </a:p>
      </dgm:t>
    </dgm:pt>
    <dgm:pt modelId="{DEC8F2CD-1ACD-4891-9EF0-A91A02C22E5D}" type="pres">
      <dgm:prSet presAssocID="{99A43152-F014-45C9-BC7C-9D106F730384}" presName="node" presStyleLbl="node1" presStyleIdx="4" presStyleCnt="6" custScaleX="122785" custRadScaleRad="101773" custRadScaleInc="666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E8E9A7-5A5E-4789-BC26-B51E1E37B065}" type="pres">
      <dgm:prSet presAssocID="{99A43152-F014-45C9-BC7C-9D106F730384}" presName="spNode" presStyleCnt="0"/>
      <dgm:spPr/>
      <dgm:t>
        <a:bodyPr/>
        <a:lstStyle/>
        <a:p>
          <a:endParaRPr lang="es-CO"/>
        </a:p>
      </dgm:t>
    </dgm:pt>
    <dgm:pt modelId="{435C74E3-5932-46F6-93BA-1D7A35B926FB}" type="pres">
      <dgm:prSet presAssocID="{825D264A-6087-4A5C-B38E-A739E225F3E9}" presName="sibTrans" presStyleLbl="sibTrans1D1" presStyleIdx="4" presStyleCnt="6"/>
      <dgm:spPr/>
      <dgm:t>
        <a:bodyPr/>
        <a:lstStyle/>
        <a:p>
          <a:endParaRPr lang="es-CO"/>
        </a:p>
      </dgm:t>
    </dgm:pt>
    <dgm:pt modelId="{36FC9224-751B-47F1-A14F-935E9B0E9FEF}" type="pres">
      <dgm:prSet presAssocID="{34DA688B-F581-4684-A5A3-89A020F213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5BFE0D-1580-4351-B35B-9526684FE09A}" type="pres">
      <dgm:prSet presAssocID="{34DA688B-F581-4684-A5A3-89A020F213A6}" presName="spNode" presStyleCnt="0"/>
      <dgm:spPr/>
    </dgm:pt>
    <dgm:pt modelId="{DA98785F-B3D8-4DD8-8B10-8FAE4AF0AF30}" type="pres">
      <dgm:prSet presAssocID="{F2473894-C346-4201-A6BE-98A4E241711A}" presName="sibTrans" presStyleLbl="sibTrans1D1" presStyleIdx="5" presStyleCnt="6"/>
      <dgm:spPr/>
      <dgm:t>
        <a:bodyPr/>
        <a:lstStyle/>
        <a:p>
          <a:endParaRPr lang="es-CO"/>
        </a:p>
      </dgm:t>
    </dgm:pt>
  </dgm:ptLst>
  <dgm:cxnLst>
    <dgm:cxn modelId="{54C82042-CD03-43BC-ABC1-E46160A86EE2}" srcId="{3BFD3C66-2C9D-4ACE-9480-527426B5877E}" destId="{E9BE299E-1A3A-4075-9218-9A5DDF9F8F6D}" srcOrd="2" destOrd="0" parTransId="{DC08156D-1DF7-4617-9AE1-BBAAB9DE6FD7}" sibTransId="{14635366-CCFD-4196-BA51-9919D7A9AE77}"/>
    <dgm:cxn modelId="{8C0892B3-59CE-42B3-9877-7D2B6876FC90}" type="presOf" srcId="{34DA688B-F581-4684-A5A3-89A020F213A6}" destId="{36FC9224-751B-47F1-A14F-935E9B0E9FEF}" srcOrd="0" destOrd="0" presId="urn:microsoft.com/office/officeart/2005/8/layout/cycle6"/>
    <dgm:cxn modelId="{AA09DF36-05B0-4077-BEB0-6DEB50D3616D}" type="presOf" srcId="{6E5174BC-0466-4C73-87B2-0B8AD2A6190D}" destId="{C6E55EAB-83CE-4464-8378-61606AC91351}" srcOrd="0" destOrd="0" presId="urn:microsoft.com/office/officeart/2005/8/layout/cycle6"/>
    <dgm:cxn modelId="{E353F078-21D4-4917-ADE2-79EB925D2B6F}" type="presOf" srcId="{03FDFE6A-8639-429E-8B63-E271540C05C3}" destId="{1A72ED63-BEBB-401D-852B-388844095DC5}" srcOrd="0" destOrd="0" presId="urn:microsoft.com/office/officeart/2005/8/layout/cycle6"/>
    <dgm:cxn modelId="{0E5D6045-4E4D-4AD9-B415-00FCB0532036}" type="presOf" srcId="{E9BE299E-1A3A-4075-9218-9A5DDF9F8F6D}" destId="{14D605E9-4AF8-4FD6-8D20-FD2BA257B635}" srcOrd="0" destOrd="0" presId="urn:microsoft.com/office/officeart/2005/8/layout/cycle6"/>
    <dgm:cxn modelId="{734B2743-CFF7-4472-98F7-199AAA2867F9}" type="presOf" srcId="{99A43152-F014-45C9-BC7C-9D106F730384}" destId="{DEC8F2CD-1ACD-4891-9EF0-A91A02C22E5D}" srcOrd="0" destOrd="0" presId="urn:microsoft.com/office/officeart/2005/8/layout/cycle6"/>
    <dgm:cxn modelId="{C15FD1DD-D349-4EBA-AAD2-D4D0B783D801}" srcId="{3BFD3C66-2C9D-4ACE-9480-527426B5877E}" destId="{7A8A3368-02C5-4EC8-BA15-8F877F1E0ECB}" srcOrd="0" destOrd="0" parTransId="{7AB90E1D-73AB-438F-84BE-AAA77D39CEBC}" sibTransId="{03FDFE6A-8639-429E-8B63-E271540C05C3}"/>
    <dgm:cxn modelId="{214E5386-E77A-4ABF-94FB-3A297C90419F}" type="presOf" srcId="{D2D09A67-B31A-4E55-8638-6D899319A614}" destId="{20798666-9ADE-417D-86A1-5EF5CB2FE4BA}" srcOrd="0" destOrd="0" presId="urn:microsoft.com/office/officeart/2005/8/layout/cycle6"/>
    <dgm:cxn modelId="{48EF4C87-EDBA-4195-8B5A-9451836DA69E}" type="presOf" srcId="{3BFD3C66-2C9D-4ACE-9480-527426B5877E}" destId="{4F2F16B2-7D3C-4C4B-88BC-2AECC84072AB}" srcOrd="0" destOrd="0" presId="urn:microsoft.com/office/officeart/2005/8/layout/cycle6"/>
    <dgm:cxn modelId="{C4F93A94-801F-4D6F-BA66-C11FBD3D4983}" type="presOf" srcId="{FA0FC787-4260-47E1-85E1-0078E5F43574}" destId="{C32242E7-36C2-4513-9F5E-92820036D1E2}" srcOrd="0" destOrd="0" presId="urn:microsoft.com/office/officeart/2005/8/layout/cycle6"/>
    <dgm:cxn modelId="{E3EA5E3B-7F27-41B1-97C6-5E9EBB9CCA36}" type="presOf" srcId="{14635366-CCFD-4196-BA51-9919D7A9AE77}" destId="{A99F3B24-3D12-4E32-AD66-9875CF47FCB3}" srcOrd="0" destOrd="0" presId="urn:microsoft.com/office/officeart/2005/8/layout/cycle6"/>
    <dgm:cxn modelId="{E77F88D8-C1F1-4E39-A78C-E7682D3269D1}" srcId="{3BFD3C66-2C9D-4ACE-9480-527426B5877E}" destId="{99A43152-F014-45C9-BC7C-9D106F730384}" srcOrd="4" destOrd="0" parTransId="{37F41470-9FEA-43F7-B6D8-117FC592D30F}" sibTransId="{825D264A-6087-4A5C-B38E-A739E225F3E9}"/>
    <dgm:cxn modelId="{6B2AE767-0ED2-4C47-B377-C9E1B82D1B2D}" type="presOf" srcId="{92BCE3AA-E42A-4862-BB20-C97B5189F4B3}" destId="{E4410908-22E1-4873-B91D-548B0F3F600C}" srcOrd="0" destOrd="0" presId="urn:microsoft.com/office/officeart/2005/8/layout/cycle6"/>
    <dgm:cxn modelId="{CE254750-7DD9-49F8-966B-0F629441BD77}" srcId="{3BFD3C66-2C9D-4ACE-9480-527426B5877E}" destId="{92BCE3AA-E42A-4862-BB20-C97B5189F4B3}" srcOrd="3" destOrd="0" parTransId="{4643AC20-F7FB-4287-85E6-F54741CB3F5F}" sibTransId="{6E5174BC-0466-4C73-87B2-0B8AD2A6190D}"/>
    <dgm:cxn modelId="{1B01E664-5BC7-496B-8D9D-FA68723FB716}" srcId="{3BFD3C66-2C9D-4ACE-9480-527426B5877E}" destId="{34DA688B-F581-4684-A5A3-89A020F213A6}" srcOrd="5" destOrd="0" parTransId="{3F5EA16C-40E2-4A46-BECD-364B88F65CE7}" sibTransId="{F2473894-C346-4201-A6BE-98A4E241711A}"/>
    <dgm:cxn modelId="{CCE93DD3-1B37-4582-AF22-FB13FE3A6C45}" srcId="{3BFD3C66-2C9D-4ACE-9480-527426B5877E}" destId="{D2D09A67-B31A-4E55-8638-6D899319A614}" srcOrd="1" destOrd="0" parTransId="{1DBC18BD-8B7D-48ED-B062-906FB34FE4C1}" sibTransId="{FA0FC787-4260-47E1-85E1-0078E5F43574}"/>
    <dgm:cxn modelId="{3E8F073C-F8DC-4D0E-BD0A-9FA9D5598BB1}" type="presOf" srcId="{825D264A-6087-4A5C-B38E-A739E225F3E9}" destId="{435C74E3-5932-46F6-93BA-1D7A35B926FB}" srcOrd="0" destOrd="0" presId="urn:microsoft.com/office/officeart/2005/8/layout/cycle6"/>
    <dgm:cxn modelId="{03FC51A4-37AA-4CC9-8518-A4DBA6A43787}" type="presOf" srcId="{F2473894-C346-4201-A6BE-98A4E241711A}" destId="{DA98785F-B3D8-4DD8-8B10-8FAE4AF0AF30}" srcOrd="0" destOrd="0" presId="urn:microsoft.com/office/officeart/2005/8/layout/cycle6"/>
    <dgm:cxn modelId="{42B9D4A6-EAA7-4351-9C95-489133E04566}" type="presOf" srcId="{7A8A3368-02C5-4EC8-BA15-8F877F1E0ECB}" destId="{EE77BC0C-2E39-4E91-B90C-04DCF6BBB6AD}" srcOrd="0" destOrd="0" presId="urn:microsoft.com/office/officeart/2005/8/layout/cycle6"/>
    <dgm:cxn modelId="{8ED3F6CD-0C12-4DBF-BB65-9B70AA8BA43A}" type="presParOf" srcId="{4F2F16B2-7D3C-4C4B-88BC-2AECC84072AB}" destId="{EE77BC0C-2E39-4E91-B90C-04DCF6BBB6AD}" srcOrd="0" destOrd="0" presId="urn:microsoft.com/office/officeart/2005/8/layout/cycle6"/>
    <dgm:cxn modelId="{B656890D-D751-4D96-B95C-471819E89B14}" type="presParOf" srcId="{4F2F16B2-7D3C-4C4B-88BC-2AECC84072AB}" destId="{C2EC9F5F-0CB6-46DD-99E5-52D1D4AA10B5}" srcOrd="1" destOrd="0" presId="urn:microsoft.com/office/officeart/2005/8/layout/cycle6"/>
    <dgm:cxn modelId="{9893197F-5B76-4CB2-95BF-9A7CC01B4033}" type="presParOf" srcId="{4F2F16B2-7D3C-4C4B-88BC-2AECC84072AB}" destId="{1A72ED63-BEBB-401D-852B-388844095DC5}" srcOrd="2" destOrd="0" presId="urn:microsoft.com/office/officeart/2005/8/layout/cycle6"/>
    <dgm:cxn modelId="{FF96E2A0-4765-4A77-B48A-28960ED9E057}" type="presParOf" srcId="{4F2F16B2-7D3C-4C4B-88BC-2AECC84072AB}" destId="{20798666-9ADE-417D-86A1-5EF5CB2FE4BA}" srcOrd="3" destOrd="0" presId="urn:microsoft.com/office/officeart/2005/8/layout/cycle6"/>
    <dgm:cxn modelId="{ED3DD633-9759-4CDD-8E78-50D369E1C88F}" type="presParOf" srcId="{4F2F16B2-7D3C-4C4B-88BC-2AECC84072AB}" destId="{D904A732-71E2-422C-AD19-F105403B9A18}" srcOrd="4" destOrd="0" presId="urn:microsoft.com/office/officeart/2005/8/layout/cycle6"/>
    <dgm:cxn modelId="{8CD57BBE-1019-44D2-814D-E25C3D645343}" type="presParOf" srcId="{4F2F16B2-7D3C-4C4B-88BC-2AECC84072AB}" destId="{C32242E7-36C2-4513-9F5E-92820036D1E2}" srcOrd="5" destOrd="0" presId="urn:microsoft.com/office/officeart/2005/8/layout/cycle6"/>
    <dgm:cxn modelId="{8F0B0344-7A46-4D24-BF9B-E37DC8F2BD8B}" type="presParOf" srcId="{4F2F16B2-7D3C-4C4B-88BC-2AECC84072AB}" destId="{14D605E9-4AF8-4FD6-8D20-FD2BA257B635}" srcOrd="6" destOrd="0" presId="urn:microsoft.com/office/officeart/2005/8/layout/cycle6"/>
    <dgm:cxn modelId="{B271F597-9397-4705-BD8B-DA3ED06278D1}" type="presParOf" srcId="{4F2F16B2-7D3C-4C4B-88BC-2AECC84072AB}" destId="{73E00261-F442-4742-9192-8D81AE39EEBA}" srcOrd="7" destOrd="0" presId="urn:microsoft.com/office/officeart/2005/8/layout/cycle6"/>
    <dgm:cxn modelId="{ED18E0D9-8455-4E50-A1DC-75AFBB1884D1}" type="presParOf" srcId="{4F2F16B2-7D3C-4C4B-88BC-2AECC84072AB}" destId="{A99F3B24-3D12-4E32-AD66-9875CF47FCB3}" srcOrd="8" destOrd="0" presId="urn:microsoft.com/office/officeart/2005/8/layout/cycle6"/>
    <dgm:cxn modelId="{0AE126FE-7079-4C26-9CBF-532ECDEB0F5C}" type="presParOf" srcId="{4F2F16B2-7D3C-4C4B-88BC-2AECC84072AB}" destId="{E4410908-22E1-4873-B91D-548B0F3F600C}" srcOrd="9" destOrd="0" presId="urn:microsoft.com/office/officeart/2005/8/layout/cycle6"/>
    <dgm:cxn modelId="{A52BF8C7-44ED-4D9C-9105-5CA263F93F55}" type="presParOf" srcId="{4F2F16B2-7D3C-4C4B-88BC-2AECC84072AB}" destId="{7CE5FAC1-10AF-4180-A1E9-BBEC6BEE0E4B}" srcOrd="10" destOrd="0" presId="urn:microsoft.com/office/officeart/2005/8/layout/cycle6"/>
    <dgm:cxn modelId="{8729A2BC-D1A1-4BE7-830D-748EEECF7AB0}" type="presParOf" srcId="{4F2F16B2-7D3C-4C4B-88BC-2AECC84072AB}" destId="{C6E55EAB-83CE-4464-8378-61606AC91351}" srcOrd="11" destOrd="0" presId="urn:microsoft.com/office/officeart/2005/8/layout/cycle6"/>
    <dgm:cxn modelId="{582ACBEA-E191-437F-8C4C-2FD2FA3FB03A}" type="presParOf" srcId="{4F2F16B2-7D3C-4C4B-88BC-2AECC84072AB}" destId="{DEC8F2CD-1ACD-4891-9EF0-A91A02C22E5D}" srcOrd="12" destOrd="0" presId="urn:microsoft.com/office/officeart/2005/8/layout/cycle6"/>
    <dgm:cxn modelId="{69BB7EDD-923D-4FB3-BF23-AB3E4DA160B6}" type="presParOf" srcId="{4F2F16B2-7D3C-4C4B-88BC-2AECC84072AB}" destId="{89E8E9A7-5A5E-4789-BC26-B51E1E37B065}" srcOrd="13" destOrd="0" presId="urn:microsoft.com/office/officeart/2005/8/layout/cycle6"/>
    <dgm:cxn modelId="{10EAA51D-2F0A-449B-BB1F-E0198882857F}" type="presParOf" srcId="{4F2F16B2-7D3C-4C4B-88BC-2AECC84072AB}" destId="{435C74E3-5932-46F6-93BA-1D7A35B926FB}" srcOrd="14" destOrd="0" presId="urn:microsoft.com/office/officeart/2005/8/layout/cycle6"/>
    <dgm:cxn modelId="{D1DC380D-6FC3-4729-8797-7AD01E3E16DD}" type="presParOf" srcId="{4F2F16B2-7D3C-4C4B-88BC-2AECC84072AB}" destId="{36FC9224-751B-47F1-A14F-935E9B0E9FEF}" srcOrd="15" destOrd="0" presId="urn:microsoft.com/office/officeart/2005/8/layout/cycle6"/>
    <dgm:cxn modelId="{3D63C333-DB51-4517-A00E-769D84EBF4E0}" type="presParOf" srcId="{4F2F16B2-7D3C-4C4B-88BC-2AECC84072AB}" destId="{3B5BFE0D-1580-4351-B35B-9526684FE09A}" srcOrd="16" destOrd="0" presId="urn:microsoft.com/office/officeart/2005/8/layout/cycle6"/>
    <dgm:cxn modelId="{6B29352D-0E61-4F3B-94A7-1FCA5F88A039}" type="presParOf" srcId="{4F2F16B2-7D3C-4C4B-88BC-2AECC84072AB}" destId="{DA98785F-B3D8-4DD8-8B10-8FAE4AF0AF3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1F3C-72D0-40FD-8ACC-907E39EC8EC7}">
      <dsp:nvSpPr>
        <dsp:cNvPr id="0" name=""/>
        <dsp:cNvSpPr/>
      </dsp:nvSpPr>
      <dsp:spPr>
        <a:xfrm>
          <a:off x="2618" y="0"/>
          <a:ext cx="5356432" cy="2112604"/>
        </a:xfrm>
        <a:prstGeom prst="chevron">
          <a:avLst/>
        </a:prstGeom>
        <a:solidFill>
          <a:srgbClr val="E84C3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2020</a:t>
          </a: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058920" y="0"/>
        <a:ext cx="3243828" cy="2112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7BC0C-2E39-4E91-B90C-04DCF6BBB6AD}">
      <dsp:nvSpPr>
        <dsp:cNvPr id="0" name=""/>
        <dsp:cNvSpPr/>
      </dsp:nvSpPr>
      <dsp:spPr>
        <a:xfrm>
          <a:off x="4575944" y="-1091"/>
          <a:ext cx="1553041" cy="9215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PLAN DE SALVAMENTO 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4620931" y="43896"/>
        <a:ext cx="1463067" cy="831594"/>
      </dsp:txXfrm>
    </dsp:sp>
    <dsp:sp modelId="{1A72ED63-BEBB-401D-852B-388844095DC5}">
      <dsp:nvSpPr>
        <dsp:cNvPr id="0" name=""/>
        <dsp:cNvSpPr/>
      </dsp:nvSpPr>
      <dsp:spPr>
        <a:xfrm>
          <a:off x="3183459" y="459692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2953799" y="146955"/>
              </a:moveTo>
              <a:arcTo wR="2169005" hR="2169005" stAng="17472727" swAng="13871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98666-9ADE-417D-86A1-5EF5CB2FE4BA}">
      <dsp:nvSpPr>
        <dsp:cNvPr id="0" name=""/>
        <dsp:cNvSpPr/>
      </dsp:nvSpPr>
      <dsp:spPr>
        <a:xfrm>
          <a:off x="6521980" y="1083411"/>
          <a:ext cx="1417798" cy="921568"/>
        </a:xfrm>
        <a:prstGeom prst="roundRect">
          <a:avLst/>
        </a:prstGeom>
        <a:solidFill>
          <a:srgbClr val="993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APP PARA LA SEGURIDAD VIAL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6566967" y="1128398"/>
        <a:ext cx="1327824" cy="831594"/>
      </dsp:txXfrm>
    </dsp:sp>
    <dsp:sp modelId="{C32242E7-36C2-4513-9F5E-92820036D1E2}">
      <dsp:nvSpPr>
        <dsp:cNvPr id="0" name=""/>
        <dsp:cNvSpPr/>
      </dsp:nvSpPr>
      <dsp:spPr>
        <a:xfrm>
          <a:off x="3144536" y="311153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4287052" y="1701603"/>
              </a:moveTo>
              <a:arcTo wR="2169005" hR="2169005" stAng="20853338" swAng="124484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605E9-4AF8-4FD6-8D20-FD2BA257B635}">
      <dsp:nvSpPr>
        <dsp:cNvPr id="0" name=""/>
        <dsp:cNvSpPr/>
      </dsp:nvSpPr>
      <dsp:spPr>
        <a:xfrm>
          <a:off x="6547473" y="2801266"/>
          <a:ext cx="1642178" cy="921568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BARRIO MODELO EN MOVILIDAD 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6592460" y="2846253"/>
        <a:ext cx="1552204" cy="831594"/>
      </dsp:txXfrm>
    </dsp:sp>
    <dsp:sp modelId="{A99F3B24-3D12-4E32-AD66-9875CF47FCB3}">
      <dsp:nvSpPr>
        <dsp:cNvPr id="0" name=""/>
        <dsp:cNvSpPr/>
      </dsp:nvSpPr>
      <dsp:spPr>
        <a:xfrm>
          <a:off x="3076403" y="535314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4079571" y="3195809"/>
              </a:moveTo>
              <a:arcTo wR="2169005" hR="2169005" stAng="1695306" swAng="14717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10908-22E1-4873-B91D-548B0F3F600C}">
      <dsp:nvSpPr>
        <dsp:cNvPr id="0" name=""/>
        <dsp:cNvSpPr/>
      </dsp:nvSpPr>
      <dsp:spPr>
        <a:xfrm>
          <a:off x="4155148" y="4332104"/>
          <a:ext cx="2394632" cy="9311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MEJORA EN TRAMITES INTERNOS DE LA I.T.T.B.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4200605" y="4377561"/>
        <a:ext cx="2303718" cy="840285"/>
      </dsp:txXfrm>
    </dsp:sp>
    <dsp:sp modelId="{C6E55EAB-83CE-4464-8378-61606AC91351}">
      <dsp:nvSpPr>
        <dsp:cNvPr id="0" name=""/>
        <dsp:cNvSpPr/>
      </dsp:nvSpPr>
      <dsp:spPr>
        <a:xfrm>
          <a:off x="3111719" y="414194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1034771" y="4017816"/>
              </a:moveTo>
              <a:arcTo wR="2169005" hR="2169005" stAng="7291733" swAng="15904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8F2CD-1ACD-4891-9EF0-A91A02C22E5D}">
      <dsp:nvSpPr>
        <dsp:cNvPr id="0" name=""/>
        <dsp:cNvSpPr/>
      </dsp:nvSpPr>
      <dsp:spPr>
        <a:xfrm>
          <a:off x="2367392" y="2801269"/>
          <a:ext cx="1740843" cy="92156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GESTION DE VEHICULOS INMOVILIZADOS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412379" y="2846256"/>
        <a:ext cx="1650869" cy="831594"/>
      </dsp:txXfrm>
    </dsp:sp>
    <dsp:sp modelId="{435C74E3-5932-46F6-93BA-1D7A35B926FB}">
      <dsp:nvSpPr>
        <dsp:cNvPr id="0" name=""/>
        <dsp:cNvSpPr/>
      </dsp:nvSpPr>
      <dsp:spPr>
        <a:xfrm>
          <a:off x="3150563" y="560278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942" y="2232937"/>
              </a:moveTo>
              <a:arcTo wR="2169005" hR="2169005" stAng="10698657" swAng="125903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C9224-751B-47F1-A14F-935E9B0E9FEF}">
      <dsp:nvSpPr>
        <dsp:cNvPr id="0" name=""/>
        <dsp:cNvSpPr/>
      </dsp:nvSpPr>
      <dsp:spPr>
        <a:xfrm>
          <a:off x="2765151" y="1083411"/>
          <a:ext cx="1417798" cy="921568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l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</a:rPr>
            <a:t>CONTROL EDUCACIÓN Y PREVENCIÓN</a:t>
          </a:r>
          <a:endParaRPr lang="es-CO" sz="1600" b="1" kern="1200" dirty="0">
            <a:solidFill>
              <a:schemeClr val="tx1"/>
            </a:solidFill>
          </a:endParaRPr>
        </a:p>
      </dsp:txBody>
      <dsp:txXfrm>
        <a:off x="2810138" y="1128398"/>
        <a:ext cx="1327824" cy="831594"/>
      </dsp:txXfrm>
    </dsp:sp>
    <dsp:sp modelId="{DA98785F-B3D8-4DD8-8B10-8FAE4AF0AF30}">
      <dsp:nvSpPr>
        <dsp:cNvPr id="0" name=""/>
        <dsp:cNvSpPr/>
      </dsp:nvSpPr>
      <dsp:spPr>
        <a:xfrm>
          <a:off x="3183459" y="459692"/>
          <a:ext cx="4338011" cy="4338011"/>
        </a:xfrm>
        <a:custGeom>
          <a:avLst/>
          <a:gdLst/>
          <a:ahLst/>
          <a:cxnLst/>
          <a:rect l="0" t="0" r="0" b="0"/>
          <a:pathLst>
            <a:path>
              <a:moveTo>
                <a:pt x="653273" y="617509"/>
              </a:moveTo>
              <a:arcTo wR="2169005" hR="2169005" stAng="13540082" swAng="13871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81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059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494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31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903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03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798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233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35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547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183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CD30-2F5B-455A-BAE9-CB3EA4829221}" type="datetimeFigureOut">
              <a:rPr lang="en-US" smtClean="0"/>
              <a:t>2020-06-26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DFC5-E895-4C8D-A019-62D868A3B0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microsoft.com/office/2007/relationships/hdphoto" Target="../media/hdphoto1.wdp"/><Relationship Id="rId7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7296" y="-18435"/>
            <a:ext cx="12406592" cy="68948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593" y="4557798"/>
            <a:ext cx="9144000" cy="1053292"/>
          </a:xfrm>
        </p:spPr>
        <p:txBody>
          <a:bodyPr>
            <a:normAutofit fontScale="90000"/>
          </a:bodyPr>
          <a:lstStyle/>
          <a:p>
            <a:r>
              <a:rPr lang="es-CO" sz="5400" b="1" dirty="0" smtClean="0"/>
              <a:t>INFORME DE </a:t>
            </a:r>
            <a:r>
              <a:rPr lang="es-CO" sz="5400" b="1" dirty="0" smtClean="0"/>
              <a:t>GESTIÓN</a:t>
            </a:r>
            <a:br>
              <a:rPr lang="es-CO" sz="5400" b="1" dirty="0" smtClean="0"/>
            </a:br>
            <a:r>
              <a:rPr lang="es-CO" sz="3100" b="1" dirty="0" smtClean="0"/>
              <a:t>Periodo enero a mayo 2020</a:t>
            </a:r>
            <a:endParaRPr lang="es-CO" sz="31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238" y="4637036"/>
            <a:ext cx="1146709" cy="10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80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52232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939174" y="268892"/>
            <a:ext cx="5931869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INFORME DE ACCIDENTALIDAD</a:t>
            </a:r>
            <a:endParaRPr lang="es-CO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849813507"/>
              </p:ext>
            </p:extLst>
          </p:nvPr>
        </p:nvGraphicFramePr>
        <p:xfrm>
          <a:off x="819690" y="2836227"/>
          <a:ext cx="2851558" cy="341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545308690"/>
              </p:ext>
            </p:extLst>
          </p:nvPr>
        </p:nvGraphicFramePr>
        <p:xfrm>
          <a:off x="813998" y="1279592"/>
          <a:ext cx="2867025" cy="138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492088708"/>
              </p:ext>
            </p:extLst>
          </p:nvPr>
        </p:nvGraphicFramePr>
        <p:xfrm>
          <a:off x="3952990" y="1322184"/>
          <a:ext cx="3594222" cy="267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34142772"/>
              </p:ext>
            </p:extLst>
          </p:nvPr>
        </p:nvGraphicFramePr>
        <p:xfrm>
          <a:off x="7620000" y="13221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7228" y="295505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9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65880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344098" y="453527"/>
            <a:ext cx="7332164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COMITÉ LOCAL DE SEGURIDAD VIAL</a:t>
            </a:r>
            <a:endParaRPr lang="es-CO" sz="3600" b="1" dirty="0">
              <a:solidFill>
                <a:srgbClr val="C00000"/>
              </a:solidFill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4"/>
          <a:srcRect b="2602"/>
          <a:stretch/>
        </p:blipFill>
        <p:spPr>
          <a:xfrm>
            <a:off x="562701" y="1814289"/>
            <a:ext cx="6293024" cy="357657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951259" y="1880768"/>
            <a:ext cx="4335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Sesión </a:t>
            </a:r>
            <a:r>
              <a:rPr lang="es-ES" sz="2400" dirty="0"/>
              <a:t>d</a:t>
            </a:r>
            <a:r>
              <a:rPr lang="es-ES" sz="2400" dirty="0" smtClean="0"/>
              <a:t>el </a:t>
            </a:r>
            <a:r>
              <a:rPr lang="es-ES" sz="2400" dirty="0"/>
              <a:t>día 7 de </a:t>
            </a:r>
            <a:r>
              <a:rPr lang="es-ES" sz="2400" dirty="0" smtClean="0"/>
              <a:t>febrero/20</a:t>
            </a:r>
          </a:p>
          <a:p>
            <a:r>
              <a:rPr lang="es-ES" sz="2400" dirty="0" smtClean="0"/>
              <a:t>CLSV-ANSV.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Elementos </a:t>
            </a:r>
            <a:r>
              <a:rPr lang="es-ES" sz="2400" dirty="0"/>
              <a:t>de articulación territorial e  </a:t>
            </a:r>
            <a:r>
              <a:rPr lang="es-ES" sz="2400" dirty="0" smtClean="0"/>
              <a:t>institucional.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Análisis </a:t>
            </a:r>
            <a:r>
              <a:rPr lang="es-ES" sz="2400" dirty="0"/>
              <a:t>de la </a:t>
            </a:r>
            <a:r>
              <a:rPr lang="es-ES" sz="2400" dirty="0" smtClean="0"/>
              <a:t>accidentalidad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Principales </a:t>
            </a:r>
            <a:r>
              <a:rPr lang="es-ES" sz="2400" dirty="0"/>
              <a:t>pilares del Plan Local de Seguridad Vial del Municipio de </a:t>
            </a:r>
            <a:r>
              <a:rPr lang="es-ES" sz="2400" dirty="0" smtClean="0"/>
              <a:t>Barrancabermeja.</a:t>
            </a:r>
            <a:endParaRPr lang="es-CO" sz="2400" dirty="0"/>
          </a:p>
        </p:txBody>
      </p:sp>
      <p:pic>
        <p:nvPicPr>
          <p:cNvPr id="13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738" y="551339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3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65880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344098" y="453527"/>
            <a:ext cx="7332164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GESTIÓN CONTRAVENCIONAL</a:t>
            </a:r>
            <a:endParaRPr lang="es-CO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063109379"/>
              </p:ext>
            </p:extLst>
          </p:nvPr>
        </p:nvGraphicFramePr>
        <p:xfrm>
          <a:off x="938018" y="1506820"/>
          <a:ext cx="5072162" cy="378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2607954" y="2656510"/>
            <a:ext cx="3014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/>
              <a:t>COMPARENDOS </a:t>
            </a:r>
            <a:r>
              <a:rPr lang="es-CO" sz="1600" dirty="0"/>
              <a:t>DISTRITO 4.606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796331932"/>
              </p:ext>
            </p:extLst>
          </p:nvPr>
        </p:nvGraphicFramePr>
        <p:xfrm>
          <a:off x="6290528" y="1506819"/>
          <a:ext cx="5091705" cy="370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788" y="453527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6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38164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347400" y="257085"/>
            <a:ext cx="4634813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TRANSPORTE</a:t>
            </a:r>
            <a:r>
              <a:rPr lang="es-CO" sz="3200" b="1" dirty="0" smtClean="0">
                <a:solidFill>
                  <a:srgbClr val="C00000"/>
                </a:solidFill>
              </a:rPr>
              <a:t> PÚBLICO TERRESTRE AUTOMOTOR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14774" y="1394133"/>
            <a:ext cx="4853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EMPRESAS HABILITADAS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Servicio individual </a:t>
            </a:r>
            <a:r>
              <a:rPr lang="es-CO" dirty="0"/>
              <a:t>de </a:t>
            </a:r>
            <a:r>
              <a:rPr lang="es-CO" dirty="0" smtClean="0"/>
              <a:t>pasajeros</a:t>
            </a:r>
            <a:r>
              <a:rPr lang="es-CO" dirty="0"/>
              <a:t> </a:t>
            </a:r>
            <a:r>
              <a:rPr lang="es-CO" b="1" dirty="0" smtClean="0"/>
              <a:t>9 empresas  </a:t>
            </a:r>
            <a:r>
              <a:rPr lang="es-CO" dirty="0"/>
              <a:t>con capacidad transportadora máxima </a:t>
            </a:r>
            <a:r>
              <a:rPr lang="es-CO" dirty="0" smtClean="0"/>
              <a:t> </a:t>
            </a:r>
            <a:r>
              <a:rPr lang="es-CO" dirty="0"/>
              <a:t>959 vehículos </a:t>
            </a:r>
            <a:endParaRPr lang="es-CO" dirty="0" smtClean="0"/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Servicio colectivo de pasajeros  </a:t>
            </a:r>
            <a:r>
              <a:rPr lang="es-CO" b="1" dirty="0" smtClean="0"/>
              <a:t>5 empresas </a:t>
            </a:r>
            <a:r>
              <a:rPr lang="es-CO" dirty="0" smtClean="0"/>
              <a:t>2 para transporte de pasajeros y 3 para transporte.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Servicio Mixto </a:t>
            </a:r>
            <a:r>
              <a:rPr lang="es-CO" b="1" dirty="0" smtClean="0"/>
              <a:t>1 empresa </a:t>
            </a:r>
            <a:r>
              <a:rPr lang="es-CO" dirty="0" smtClean="0"/>
              <a:t>habilitada para transporte de pasajeros y mercancías o productos.</a:t>
            </a:r>
          </a:p>
          <a:p>
            <a:pPr algn="just"/>
            <a:endParaRPr lang="es-CO" dirty="0"/>
          </a:p>
        </p:txBody>
      </p:sp>
      <p:sp>
        <p:nvSpPr>
          <p:cNvPr id="2" name="AutoShape 2" descr="Archivo / VANGU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197" name="Picture 5" descr="En silencio se decretaron nuevas tarifas del transporte público 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27107"/>
          <a:stretch/>
        </p:blipFill>
        <p:spPr bwMode="auto">
          <a:xfrm>
            <a:off x="-81906" y="-76078"/>
            <a:ext cx="6469058" cy="69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413" y="265988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5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1" y="-65880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064526" y="257085"/>
            <a:ext cx="10603783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TRANSPORTE</a:t>
            </a:r>
            <a:r>
              <a:rPr lang="es-CO" sz="3200" b="1" dirty="0" smtClean="0">
                <a:solidFill>
                  <a:srgbClr val="C00000"/>
                </a:solidFill>
              </a:rPr>
              <a:t> PÚBLICO TERRESTRE AUTOMOTOR</a:t>
            </a:r>
          </a:p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Modalidad Individual – vehículos tipo taxi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41694" y="1544261"/>
            <a:ext cx="53018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Elaboración estudio técnico para cálculo de tarifa.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Autorización y elaboración de tarjetas de operación.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Autorización cambio </a:t>
            </a:r>
            <a:r>
              <a:rPr lang="es-CO" sz="2400" dirty="0"/>
              <a:t>de empresa a 11 vehículos tipo taxi, de los cuales la mayoría tenían el destino en la empresa GECOTAX S.A.S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2" name="AutoShape 2" descr="Archivo / VANGU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5" y="1557909"/>
            <a:ext cx="4603773" cy="390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26" y="252341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4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1" y="-65880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055893" y="257085"/>
            <a:ext cx="4612416" cy="148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TRANSPORTE</a:t>
            </a:r>
            <a:r>
              <a:rPr lang="es-CO" sz="2800" b="1" dirty="0" smtClean="0">
                <a:solidFill>
                  <a:srgbClr val="C00000"/>
                </a:solidFill>
              </a:rPr>
              <a:t> PÚBLICO TERRESTRE AUTOMOTOR</a:t>
            </a:r>
          </a:p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Colectivo de pasajeros</a:t>
            </a:r>
            <a:endParaRPr lang="es-CO" sz="28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523628" y="1912443"/>
            <a:ext cx="530189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Modificación temporal de recorridos sector Pozo Siete según Resolución 662 de febrero/2020.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Elaboración estudio técnico para cálculo de tarifa.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9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900" dirty="0" smtClean="0"/>
              <a:t>Mesa de trabajo para concertar modificaciones  y/o prolongaciones a rutas de transporte para prestar mejor servicio a la comunidad.</a:t>
            </a:r>
          </a:p>
        </p:txBody>
      </p:sp>
      <p:sp>
        <p:nvSpPr>
          <p:cNvPr id="2" name="AutoShape 2" descr="Archivo / VANGU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82" y="-65880"/>
            <a:ext cx="6071901" cy="69238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617" y="448783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1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pic>
        <p:nvPicPr>
          <p:cNvPr id="5122" name="Imagen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8" y="1800224"/>
            <a:ext cx="4771382" cy="30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64526" y="1237549"/>
            <a:ext cx="5497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ACTIVIDADES DE CONTROL AL TRANSPORTE.</a:t>
            </a:r>
            <a:endParaRPr kumimoji="0" lang="es-CO" altLang="es-C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2475" y="418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2475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064526" y="257085"/>
            <a:ext cx="10603783" cy="854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OPERATIVOS DE CONTROL AL TRANSPORTE</a:t>
            </a:r>
            <a:r>
              <a:rPr lang="es-CO" sz="3600" b="1" dirty="0" smtClean="0">
                <a:solidFill>
                  <a:srgbClr val="C00000"/>
                </a:solidFill>
              </a:rPr>
              <a:t> PÚBLICO</a:t>
            </a:r>
            <a:endParaRPr lang="es-CO" sz="3600" b="1" dirty="0">
              <a:solidFill>
                <a:srgbClr val="C00000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535300" y="1237549"/>
            <a:ext cx="3086101" cy="4543425"/>
            <a:chOff x="7535300" y="1237549"/>
            <a:chExt cx="3086101" cy="4543425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300" y="1237549"/>
              <a:ext cx="30861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301" y="3514024"/>
              <a:ext cx="3086100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43" y="257085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7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2475" y="418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2475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03382" y="383697"/>
            <a:ext cx="9959929" cy="1318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CONTRATACIÓN ITTB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09297"/>
              </p:ext>
            </p:extLst>
          </p:nvPr>
        </p:nvGraphicFramePr>
        <p:xfrm>
          <a:off x="1155309" y="1850388"/>
          <a:ext cx="9881382" cy="2559687"/>
        </p:xfrm>
        <a:graphic>
          <a:graphicData uri="http://schemas.openxmlformats.org/drawingml/2006/table">
            <a:tbl>
              <a:tblPr firstRow="1" firstCol="1" bandRow="1"/>
              <a:tblGrid>
                <a:gridCol w="1229751"/>
                <a:gridCol w="2275449"/>
                <a:gridCol w="1128932"/>
                <a:gridCol w="1955410"/>
                <a:gridCol w="1758461"/>
                <a:gridCol w="1533379"/>
              </a:tblGrid>
              <a:tr h="323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MES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MODALIDAD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 CONTRATOS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VALOR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TOTAL/MES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 PERIODO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ENERO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ARRENDAMIENTO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69.206.611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69.206.611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323.490.393 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FEBRERO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PRESTACIÓN DE SERVICIOS PROFESIONALES Y DE APOYO A LA GESTIÓN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35.583.327 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35.583.327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MARZO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MÍNIMA CUANTÍA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73.795.113 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93.795.113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CONTRATO INTERADMINISTRATIVO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20.000.000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ABRIL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ARRENDAMIENTO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  24.905.342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$             124.905.342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MENOR CUANTIA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endParaRPr lang="es-CO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$            100.000.000 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88" y="453527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72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2475" y="418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2475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37622" y="383697"/>
            <a:ext cx="4656407" cy="854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SERVICIO AL CIUDADANO EN PERIODO DE PANDEMIA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7622" y="1506675"/>
            <a:ext cx="4557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9 conexiones remotas para atención y comunicación virtual.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Vía e-mail, chat y plataformas virtuales.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Suspensión de trámites en 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Reapertura gradual de servicios, para OT con Web </a:t>
            </a:r>
            <a:r>
              <a:rPr lang="es-CO" sz="1600" dirty="0" err="1" smtClean="0"/>
              <a:t>Service</a:t>
            </a:r>
            <a:r>
              <a:rPr lang="es-CO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Implementación de medidas de bioseguridad para la atención al ciudadano y protección de los servidores públicos.</a:t>
            </a:r>
          </a:p>
          <a:p>
            <a:pPr algn="just"/>
            <a:endParaRPr lang="es-CO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Implementación de beneficios de la amnistía nacional.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grpSp>
        <p:nvGrpSpPr>
          <p:cNvPr id="2" name="1 Grupo"/>
          <p:cNvGrpSpPr/>
          <p:nvPr/>
        </p:nvGrpSpPr>
        <p:grpSpPr>
          <a:xfrm>
            <a:off x="6091311" y="18147"/>
            <a:ext cx="6100689" cy="6889090"/>
            <a:chOff x="6822830" y="18147"/>
            <a:chExt cx="5369170" cy="5819939"/>
          </a:xfrm>
        </p:grpSpPr>
        <p:pic>
          <p:nvPicPr>
            <p:cNvPr id="16" name="15 Imagen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8" t="16596" r="12968" b="8073"/>
            <a:stretch/>
          </p:blipFill>
          <p:spPr bwMode="auto">
            <a:xfrm>
              <a:off x="6822830" y="18147"/>
              <a:ext cx="5369169" cy="341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16 Imagen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9"/>
            <a:stretch/>
          </p:blipFill>
          <p:spPr bwMode="auto">
            <a:xfrm>
              <a:off x="6822830" y="3298672"/>
              <a:ext cx="5369170" cy="25394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23603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2475" y="418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2475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464235" y="228952"/>
            <a:ext cx="4572000" cy="854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PLANTA DE PERSONAL ITTB</a:t>
            </a:r>
            <a:endParaRPr lang="es-CO" sz="3200" b="1" dirty="0">
              <a:solidFill>
                <a:srgbClr val="C00000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01866" y="1079965"/>
            <a:ext cx="4464026" cy="4442264"/>
            <a:chOff x="5995377" y="1016412"/>
            <a:chExt cx="5200113" cy="531637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377" y="1016412"/>
              <a:ext cx="5200113" cy="2384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937" y="3433135"/>
              <a:ext cx="5181553" cy="289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12 Imagen" descr="WhatsApp Image 2020-06-01 at 12.22.11 P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2"/>
          <a:stretch/>
        </p:blipFill>
        <p:spPr bwMode="auto">
          <a:xfrm>
            <a:off x="5618332" y="0"/>
            <a:ext cx="6573668" cy="682997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7841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48"/>
            <a:ext cx="12192000" cy="68299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0375" y="1958559"/>
            <a:ext cx="3988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/>
              <a:t>Mejorar la </a:t>
            </a:r>
            <a:r>
              <a:rPr lang="es-CO" sz="3200" dirty="0" smtClean="0"/>
              <a:t>movilidad de </a:t>
            </a:r>
            <a:r>
              <a:rPr lang="es-CO" sz="3200" dirty="0"/>
              <a:t>la </a:t>
            </a:r>
            <a:r>
              <a:rPr lang="es-CO" sz="3200" dirty="0" smtClean="0"/>
              <a:t>ciudad.</a:t>
            </a:r>
            <a:endParaRPr lang="es-CO" sz="3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9854" y="205788"/>
            <a:ext cx="4572000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OBJETIVO </a:t>
            </a:r>
            <a:endParaRPr lang="es-CO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ESTRATÉGICO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0375" y="3804320"/>
            <a:ext cx="3988795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dirty="0" smtClean="0">
                <a:solidFill>
                  <a:srgbClr val="C00000"/>
                </a:solidFill>
              </a:rPr>
              <a:t>Resultado esperado</a:t>
            </a:r>
            <a:r>
              <a:rPr lang="es-CO" sz="3200" dirty="0" smtClean="0"/>
              <a:t>…</a:t>
            </a:r>
          </a:p>
          <a:p>
            <a:pPr algn="ctr"/>
            <a:r>
              <a:rPr lang="es-CO" sz="3200" dirty="0" smtClean="0"/>
              <a:t>Salvar vidas</a:t>
            </a:r>
          </a:p>
        </p:txBody>
      </p:sp>
      <p:sp>
        <p:nvSpPr>
          <p:cNvPr id="2" name="AutoShape 4" descr="MOVILIDAD URBANA SOSTENIBLE – Comunicación Sosteni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0" name="Picture 6" descr="Este mes la Alcaldía empieza a concertar la movilidad 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7"/>
          <a:stretch/>
        </p:blipFill>
        <p:spPr bwMode="auto">
          <a:xfrm>
            <a:off x="4552146" y="13648"/>
            <a:ext cx="7639854" cy="684435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92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92475" y="4181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2475" y="663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925617" y="383697"/>
            <a:ext cx="4656407" cy="854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GESTIÓN DEL</a:t>
            </a:r>
          </a:p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TALENTO HUMANO</a:t>
            </a:r>
            <a:endParaRPr lang="es-CO" sz="3200" b="1" dirty="0">
              <a:solidFill>
                <a:srgbClr val="C0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7622" y="1506675"/>
            <a:ext cx="4557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Ejecución actividades de bienestar laboral</a:t>
            </a:r>
            <a:r>
              <a:rPr lang="es-CO" sz="2200" dirty="0" smtClean="0"/>
              <a:t>.</a:t>
            </a:r>
          </a:p>
          <a:p>
            <a:pPr algn="just"/>
            <a:endParaRPr lang="es-CO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 smtClean="0"/>
              <a:t>Adopción de medidas para prevenir </a:t>
            </a:r>
            <a:r>
              <a:rPr lang="es-CO" sz="2200" dirty="0"/>
              <a:t>y controlar la propagación del coronavirus COVID-19 y mitigar sus efectos</a:t>
            </a:r>
            <a:r>
              <a:rPr lang="es-CO" sz="2200" dirty="0" smtClean="0"/>
              <a:t>.</a:t>
            </a:r>
          </a:p>
          <a:p>
            <a:pPr algn="just"/>
            <a:endParaRPr lang="es-CO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 smtClean="0"/>
              <a:t>Ejecución plan de capacitación virtual.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200" dirty="0"/>
          </a:p>
        </p:txBody>
      </p:sp>
      <p:pic>
        <p:nvPicPr>
          <p:cNvPr id="10" name="9 Imagen" descr="WhatsApp Image 2020-06-02 at 12.21.31 P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16" y="0"/>
            <a:ext cx="6258683" cy="6848123"/>
          </a:xfrm>
          <a:prstGeom prst="rect">
            <a:avLst/>
          </a:prstGeom>
          <a:noFill/>
        </p:spPr>
      </p:pic>
      <p:pic>
        <p:nvPicPr>
          <p:cNvPr id="13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70" y="380293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3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024"/>
            <a:ext cx="12192000" cy="6829976"/>
          </a:xfrm>
          <a:prstGeom prst="rect">
            <a:avLst/>
          </a:prstGeom>
        </p:spPr>
      </p:pic>
      <p:grpSp>
        <p:nvGrpSpPr>
          <p:cNvPr id="1024" name="Grupo 1023"/>
          <p:cNvGrpSpPr/>
          <p:nvPr/>
        </p:nvGrpSpPr>
        <p:grpSpPr>
          <a:xfrm>
            <a:off x="4899546" y="368490"/>
            <a:ext cx="6359857" cy="6300499"/>
            <a:chOff x="3201102" y="1008703"/>
            <a:chExt cx="4905305" cy="5195443"/>
          </a:xfrm>
        </p:grpSpPr>
        <p:graphicFrame>
          <p:nvGraphicFramePr>
            <p:cNvPr id="50" name="Diagram 7"/>
            <p:cNvGraphicFramePr/>
            <p:nvPr>
              <p:extLst>
                <p:ext uri="{D42A27DB-BD31-4B8C-83A1-F6EECF244321}">
                  <p14:modId xmlns:p14="http://schemas.microsoft.com/office/powerpoint/2010/main" val="3972640679"/>
                </p:ext>
              </p:extLst>
            </p:nvPr>
          </p:nvGraphicFramePr>
          <p:xfrm>
            <a:off x="3970996" y="2820062"/>
            <a:ext cx="4135411" cy="17420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7" name="Straight Connector 38"/>
            <p:cNvCxnSpPr>
              <a:endCxn id="69" idx="0"/>
            </p:cNvCxnSpPr>
            <p:nvPr/>
          </p:nvCxnSpPr>
          <p:spPr>
            <a:xfrm>
              <a:off x="5391680" y="4372624"/>
              <a:ext cx="0" cy="1036763"/>
            </a:xfrm>
            <a:prstGeom prst="line">
              <a:avLst/>
            </a:prstGeom>
            <a:ln>
              <a:solidFill>
                <a:srgbClr val="E84C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39"/>
            <p:cNvSpPr/>
            <p:nvPr/>
          </p:nvSpPr>
          <p:spPr>
            <a:xfrm>
              <a:off x="5330393" y="4300373"/>
              <a:ext cx="122574" cy="119273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9" name="Oval 40"/>
            <p:cNvSpPr/>
            <p:nvPr/>
          </p:nvSpPr>
          <p:spPr>
            <a:xfrm>
              <a:off x="4983301" y="5409387"/>
              <a:ext cx="816758" cy="7947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000" dirty="0">
                  <a:solidFill>
                    <a:srgbClr val="E84C3D"/>
                  </a:solidFill>
                  <a:latin typeface="FontAwesome" pitchFamily="2" charset="0"/>
                </a:rPr>
                <a:t></a:t>
              </a:r>
            </a:p>
          </p:txBody>
        </p:sp>
        <p:grpSp>
          <p:nvGrpSpPr>
            <p:cNvPr id="94" name="Grupo 93"/>
            <p:cNvGrpSpPr/>
            <p:nvPr/>
          </p:nvGrpSpPr>
          <p:grpSpPr>
            <a:xfrm>
              <a:off x="5641746" y="1019956"/>
              <a:ext cx="816758" cy="2118479"/>
              <a:chOff x="5641746" y="1019956"/>
              <a:chExt cx="816758" cy="2118479"/>
            </a:xfrm>
          </p:grpSpPr>
          <p:cxnSp>
            <p:nvCxnSpPr>
              <p:cNvPr id="71" name="Straight Connector 42"/>
              <p:cNvCxnSpPr>
                <a:stCxn id="73" idx="4"/>
                <a:endCxn id="72" idx="0"/>
              </p:cNvCxnSpPr>
              <p:nvPr/>
            </p:nvCxnSpPr>
            <p:spPr>
              <a:xfrm>
                <a:off x="6050125" y="1814715"/>
                <a:ext cx="0" cy="1204447"/>
              </a:xfrm>
              <a:prstGeom prst="line">
                <a:avLst/>
              </a:prstGeom>
              <a:ln>
                <a:solidFill>
                  <a:srgbClr val="F39C1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43"/>
              <p:cNvSpPr/>
              <p:nvPr/>
            </p:nvSpPr>
            <p:spPr>
              <a:xfrm>
                <a:off x="5988838" y="3019162"/>
                <a:ext cx="122574" cy="119273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5641746" y="1019956"/>
                <a:ext cx="816758" cy="79475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39C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000" dirty="0">
                    <a:solidFill>
                      <a:srgbClr val="F39C11"/>
                    </a:solidFill>
                    <a:latin typeface="FontAwesome" pitchFamily="2" charset="0"/>
                  </a:rPr>
                  <a:t></a:t>
                </a:r>
              </a:p>
            </p:txBody>
          </p:sp>
        </p:grpSp>
        <p:grpSp>
          <p:nvGrpSpPr>
            <p:cNvPr id="80" name="Group 51"/>
            <p:cNvGrpSpPr/>
            <p:nvPr/>
          </p:nvGrpSpPr>
          <p:grpSpPr>
            <a:xfrm>
              <a:off x="5931456" y="4689373"/>
              <a:ext cx="1438102" cy="1346243"/>
              <a:chOff x="1071319" y="5111713"/>
              <a:chExt cx="1148637" cy="1341715"/>
            </a:xfrm>
          </p:grpSpPr>
          <p:sp>
            <p:nvSpPr>
              <p:cNvPr id="81" name="TextBox 52"/>
              <p:cNvSpPr txBox="1"/>
              <p:nvPr/>
            </p:nvSpPr>
            <p:spPr>
              <a:xfrm>
                <a:off x="1071319" y="5111713"/>
                <a:ext cx="703033" cy="32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E84C3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GASTOS</a:t>
                </a:r>
                <a:endParaRPr lang="en-US" sz="20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TextBox 53"/>
              <p:cNvSpPr txBox="1"/>
              <p:nvPr/>
            </p:nvSpPr>
            <p:spPr>
              <a:xfrm>
                <a:off x="1071320" y="5429015"/>
                <a:ext cx="1148636" cy="102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 </a:t>
                </a:r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11.723,500,000</a:t>
                </a:r>
                <a:endParaRPr lang="en-US" sz="15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$  2.613.434.491</a:t>
                </a:r>
                <a:endParaRPr lang="en-US" sz="15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  </a:t>
                </a:r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22.29% </a:t>
                </a:r>
                <a:endParaRPr lang="en-US" sz="15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% 98.3</a:t>
                </a:r>
                <a:endParaRPr lang="en-US" sz="15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%    1.7</a:t>
                </a:r>
                <a:endParaRPr lang="en-US" sz="15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9" name="Group 63"/>
            <p:cNvGrpSpPr/>
            <p:nvPr/>
          </p:nvGrpSpPr>
          <p:grpSpPr>
            <a:xfrm>
              <a:off x="4209692" y="1008703"/>
              <a:ext cx="1747677" cy="1812423"/>
              <a:chOff x="1020275" y="5004081"/>
              <a:chExt cx="1694888" cy="1806326"/>
            </a:xfrm>
          </p:grpSpPr>
          <p:sp>
            <p:nvSpPr>
              <p:cNvPr id="90" name="TextBox 64"/>
              <p:cNvSpPr txBox="1"/>
              <p:nvPr/>
            </p:nvSpPr>
            <p:spPr>
              <a:xfrm>
                <a:off x="1071320" y="5004081"/>
                <a:ext cx="1043403" cy="379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INGRESOS</a:t>
                </a:r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TextBox 65"/>
              <p:cNvSpPr txBox="1"/>
              <p:nvPr/>
            </p:nvSpPr>
            <p:spPr>
              <a:xfrm>
                <a:off x="1020275" y="5406583"/>
                <a:ext cx="1694888" cy="1403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$ </a:t>
                </a:r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11.723.500,000</a:t>
                </a:r>
                <a:endParaRPr lang="en-US" sz="1500" dirty="0" smtClean="0">
                  <a:latin typeface="Open Sans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$   </a:t>
                </a:r>
                <a:r>
                  <a:rPr lang="es-ES" sz="1500" dirty="0" smtClean="0">
                    <a:latin typeface="Open Sans"/>
                  </a:rPr>
                  <a:t>2.458.047.782 </a:t>
                </a:r>
                <a:endParaRPr lang="es-ES" sz="1500" dirty="0">
                  <a:latin typeface="Open Sans"/>
                </a:endParaRPr>
              </a:p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     20.96%</a:t>
                </a:r>
                <a:endParaRPr lang="en-US" sz="1500" dirty="0" smtClean="0">
                  <a:latin typeface="Open Sans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     </a:t>
                </a:r>
              </a:p>
              <a:p>
                <a:pPr algn="just"/>
                <a:r>
                  <a:rPr lang="en-US" sz="1500" dirty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     </a:t>
                </a:r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24%</a:t>
                </a:r>
                <a:endParaRPr lang="en-US" sz="1500" dirty="0" smtClean="0">
                  <a:latin typeface="Open Sans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      </a:t>
                </a:r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42%</a:t>
                </a:r>
                <a:endParaRPr lang="en-US" sz="1500" dirty="0" smtClean="0">
                  <a:latin typeface="Open Sans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just"/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       </a:t>
                </a:r>
                <a:r>
                  <a:rPr lang="en-US" sz="1500" dirty="0" smtClean="0">
                    <a:latin typeface="Open Sans"/>
                    <a:ea typeface="Open Sans" panose="020B0606030504020204" pitchFamily="34" charset="0"/>
                    <a:cs typeface="Open Sans" panose="020B0606030504020204" pitchFamily="34" charset="0"/>
                  </a:rPr>
                  <a:t>34%</a:t>
                </a:r>
                <a:endParaRPr lang="en-US" sz="1500" dirty="0">
                  <a:latin typeface="Open Sans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2" name="CuadroTexto 91"/>
            <p:cNvSpPr txBox="1"/>
            <p:nvPr/>
          </p:nvSpPr>
          <p:spPr>
            <a:xfrm>
              <a:off x="3201102" y="1383573"/>
              <a:ext cx="1206306" cy="149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Presupuestado: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Recaudado: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% </a:t>
              </a:r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ejecución</a:t>
              </a:r>
              <a:endParaRPr lang="es-CO" sz="1600" dirty="0" smtClean="0">
                <a:solidFill>
                  <a:srgbClr val="C00000"/>
                </a:solidFill>
                <a:latin typeface="Open Sans" panose="020B0606030504020204"/>
              </a:endParaRPr>
            </a:p>
            <a:p>
              <a:r>
                <a:rPr lang="es-CO" sz="1600" u="sng" dirty="0" smtClean="0">
                  <a:solidFill>
                    <a:srgbClr val="C00000"/>
                  </a:solidFill>
                  <a:latin typeface="Open Sans" panose="020B0606030504020204"/>
                </a:rPr>
                <a:t>Participación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Tributarios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No tributarios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Capital</a:t>
              </a:r>
              <a:endParaRPr lang="es-CO" sz="1600" dirty="0">
                <a:solidFill>
                  <a:srgbClr val="C00000"/>
                </a:solidFill>
                <a:latin typeface="Open Sans" panose="020B0606030504020204"/>
              </a:endParaRPr>
            </a:p>
          </p:txBody>
        </p:sp>
        <p:sp>
          <p:nvSpPr>
            <p:cNvPr id="93" name="CuadroTexto 92"/>
            <p:cNvSpPr txBox="1"/>
            <p:nvPr/>
          </p:nvSpPr>
          <p:spPr>
            <a:xfrm>
              <a:off x="3804254" y="4762210"/>
              <a:ext cx="1108115" cy="1294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Presupuestado: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Ejecutado: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% ejecución:</a:t>
              </a:r>
            </a:p>
            <a:p>
              <a:r>
                <a:rPr lang="es-CO" sz="1600" u="sng" dirty="0" smtClean="0">
                  <a:solidFill>
                    <a:srgbClr val="C00000"/>
                  </a:solidFill>
                  <a:latin typeface="Open Sans" panose="020B0606030504020204"/>
                </a:rPr>
                <a:t>Participación P:</a:t>
              </a:r>
              <a:endParaRPr lang="es-CO" sz="1600" u="sng" dirty="0" smtClean="0">
                <a:solidFill>
                  <a:srgbClr val="C00000"/>
                </a:solidFill>
                <a:latin typeface="Open Sans" panose="020B0606030504020204"/>
              </a:endParaRP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Funcionamiento</a:t>
              </a:r>
            </a:p>
            <a:p>
              <a:r>
                <a:rPr lang="es-CO" sz="1600" dirty="0" smtClean="0">
                  <a:solidFill>
                    <a:srgbClr val="C00000"/>
                  </a:solidFill>
                  <a:latin typeface="Open Sans" panose="020B0606030504020204"/>
                </a:rPr>
                <a:t>Inversión</a:t>
              </a:r>
              <a:endParaRPr lang="es-CO" sz="1600" dirty="0">
                <a:solidFill>
                  <a:srgbClr val="C00000"/>
                </a:solidFill>
                <a:latin typeface="Open Sans" panose="020B0606030504020204"/>
              </a:endParaRPr>
            </a:p>
          </p:txBody>
        </p:sp>
      </p:grpSp>
      <p:sp>
        <p:nvSpPr>
          <p:cNvPr id="99" name="Título 101"/>
          <p:cNvSpPr>
            <a:spLocks noGrp="1"/>
          </p:cNvSpPr>
          <p:nvPr>
            <p:ph type="title"/>
          </p:nvPr>
        </p:nvSpPr>
        <p:spPr>
          <a:xfrm>
            <a:off x="931443" y="1616851"/>
            <a:ext cx="3729268" cy="1721661"/>
          </a:xfrm>
        </p:spPr>
        <p:txBody>
          <a:bodyPr>
            <a:noAutofit/>
          </a:bodyPr>
          <a:lstStyle/>
          <a:p>
            <a:pPr algn="ctr"/>
            <a:r>
              <a:rPr lang="es-CO" sz="4000" b="1" dirty="0" smtClean="0">
                <a:solidFill>
                  <a:srgbClr val="C00000"/>
                </a:solidFill>
              </a:rPr>
              <a:t>EJECUCIÓN </a:t>
            </a:r>
            <a:br>
              <a:rPr lang="es-CO" sz="4000" b="1" dirty="0" smtClean="0">
                <a:solidFill>
                  <a:srgbClr val="C00000"/>
                </a:solidFill>
              </a:rPr>
            </a:br>
            <a:r>
              <a:rPr lang="es-CO" sz="4000" b="1" dirty="0" smtClean="0">
                <a:solidFill>
                  <a:srgbClr val="C00000"/>
                </a:solidFill>
              </a:rPr>
              <a:t>PRESUPUESTAL</a:t>
            </a:r>
            <a:endParaRPr lang="es-CO" sz="4000" b="1" dirty="0">
              <a:solidFill>
                <a:srgbClr val="C00000"/>
              </a:solidFill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852" y="3174377"/>
            <a:ext cx="1395500" cy="1303549"/>
          </a:xfrm>
          <a:prstGeom prst="rect">
            <a:avLst/>
          </a:prstGeom>
        </p:spPr>
      </p:pic>
      <p:pic>
        <p:nvPicPr>
          <p:cNvPr id="18434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97" y="433206"/>
            <a:ext cx="847044" cy="8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min\AppData\Local\Microsoft\Windows\Temporary Internet Files\Content.IE5\A5ANN6TT\imagen-reducir-costos-gastos-empresa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40" y="5836537"/>
            <a:ext cx="476795" cy="74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3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9053F102-9819-4F79-BBDE-561FD99823F5}"/>
              </a:ext>
            </a:extLst>
          </p:cNvPr>
          <p:cNvSpPr txBox="1">
            <a:spLocks/>
          </p:cNvSpPr>
          <p:nvPr/>
        </p:nvSpPr>
        <p:spPr>
          <a:xfrm>
            <a:off x="3702081" y="427092"/>
            <a:ext cx="5297111" cy="81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FINANCIERA </a:t>
            </a:r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  <a:p>
            <a:pPr algn="ctr"/>
            <a:r>
              <a:rPr lang="es-C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ingresos</a:t>
            </a:r>
            <a:endParaRPr lang="es-CO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6 Rectángulo"/>
          <p:cNvSpPr>
            <a:spLocks noChangeArrowheads="1"/>
          </p:cNvSpPr>
          <p:nvPr/>
        </p:nvSpPr>
        <p:spPr bwMode="auto">
          <a:xfrm>
            <a:off x="2262809" y="2927519"/>
            <a:ext cx="638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efectividad en el recaudo  </a:t>
            </a:r>
            <a:r>
              <a:rPr lang="es-ES" dirty="0" smtClean="0"/>
              <a:t>$1.449.785.550</a:t>
            </a:r>
            <a:endParaRPr lang="es-CO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0" y="1265095"/>
            <a:ext cx="8175652" cy="16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48662"/>
              </p:ext>
            </p:extLst>
          </p:nvPr>
        </p:nvGraphicFramePr>
        <p:xfrm>
          <a:off x="6350636" y="36435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946710" y="3260665"/>
            <a:ext cx="362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% PARTICIPACIÓN DE LOS INGRESOS</a:t>
            </a:r>
            <a:endParaRPr lang="es-CO" b="1" dirty="0"/>
          </a:p>
        </p:txBody>
      </p:sp>
      <p:pic>
        <p:nvPicPr>
          <p:cNvPr id="18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72" y="361808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46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56980" y="701975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COMPORTAMIENTO DE </a:t>
            </a: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INGRESOS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 PERIODO DE EMERGENCIA ECONÓMICA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57944"/>
            <a:ext cx="8841582" cy="241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94313" y="4491292"/>
            <a:ext cx="754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Disminución </a:t>
            </a:r>
            <a:r>
              <a:rPr lang="es-MX" sz="2400" dirty="0"/>
              <a:t>bastante preocupante y considerable del 90%,</a:t>
            </a:r>
            <a:endParaRPr lang="es-CO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466" y="549060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3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56980" y="701975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FINANCIERA</a:t>
            </a:r>
            <a:endParaRPr lang="es-CO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de ingresos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1595" y="1808792"/>
            <a:ext cx="9078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INDICADOR PRESUPUESTAL: </a:t>
            </a:r>
            <a:endParaRPr lang="es-CO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s-MX" sz="2400" dirty="0" err="1"/>
              <a:t>Ejec</a:t>
            </a:r>
            <a:r>
              <a:rPr lang="es-MX" sz="2400" dirty="0"/>
              <a:t>. de </a:t>
            </a:r>
            <a:r>
              <a:rPr lang="es-MX" sz="2400" dirty="0" smtClean="0"/>
              <a:t>ingresos.</a:t>
            </a:r>
          </a:p>
          <a:p>
            <a:r>
              <a:rPr lang="es-MX" sz="2400" dirty="0" smtClean="0"/>
              <a:t>Recaudo </a:t>
            </a:r>
            <a:r>
              <a:rPr lang="es-MX" sz="2400" dirty="0"/>
              <a:t>Ene a Abril de 2020 /Presupuesto Ene a Abril de 2020</a:t>
            </a:r>
            <a:endParaRPr lang="es-CO" sz="2400" dirty="0"/>
          </a:p>
          <a:p>
            <a:r>
              <a:rPr lang="es-MX" sz="2400" dirty="0" smtClean="0"/>
              <a:t>	      =  </a:t>
            </a:r>
            <a:r>
              <a:rPr lang="es-MX" sz="2400" dirty="0"/>
              <a:t>$2.458.047.782/$3.907.833.333 = 63%</a:t>
            </a:r>
            <a:endParaRPr lang="es-CO" sz="2400" dirty="0"/>
          </a:p>
          <a:p>
            <a:r>
              <a:rPr lang="es-MX" sz="2400" dirty="0"/>
              <a:t> </a:t>
            </a:r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sz="2400" dirty="0">
                <a:solidFill>
                  <a:srgbClr val="000000"/>
                </a:solidFill>
                <a:ea typeface="Calibri" panose="020F0502020204030204" pitchFamily="34" charset="0"/>
              </a:rPr>
              <a:t>Nos muestra que por cada $100 presupuestados de ingresos se obtuvo un recaudo de </a:t>
            </a:r>
            <a:r>
              <a:rPr lang="es-CO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$</a:t>
            </a:r>
            <a:r>
              <a:rPr lang="es-CO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63</a:t>
            </a:r>
            <a:r>
              <a:rPr lang="es-CO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000000"/>
                </a:solidFill>
                <a:ea typeface="Calibri" panose="020F0502020204030204" pitchFamily="34" charset="0"/>
              </a:rPr>
              <a:t>en el periodo comprendido de enero a </a:t>
            </a:r>
            <a:r>
              <a:rPr lang="es-CO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abril </a:t>
            </a:r>
            <a:r>
              <a:rPr lang="es-CO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de 2020. </a:t>
            </a:r>
            <a:endParaRPr lang="es-CO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1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5" y="536236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73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715684" y="398689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FINANCIERA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Análisis de gastos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3296" y="1203401"/>
            <a:ext cx="3398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Detalle Ejecución Presupuesto de Gastos </a:t>
            </a:r>
            <a:r>
              <a:rPr kumimoji="0" lang="es-MX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vigencia de </a:t>
            </a:r>
            <a:r>
              <a:rPr kumimoji="0" lang="es-MX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2020</a:t>
            </a:r>
            <a:endParaRPr kumimoji="0" lang="es-MX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60924" y="4490836"/>
            <a:ext cx="220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INDICADOR CAPACIDAD DE FUNCIONAMIENTO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3338067" y="4783173"/>
            <a:ext cx="446497" cy="15708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56422" y="4229175"/>
            <a:ext cx="73379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GASTOS DE FUNCIONAMIENTO   Vs   INGRESOS CORRIENTES   =	</a:t>
            </a:r>
            <a:endParaRPr lang="es-CO" sz="1600" dirty="0"/>
          </a:p>
          <a:p>
            <a:r>
              <a:rPr lang="es-CO" sz="1600" dirty="0"/>
              <a:t> </a:t>
            </a:r>
          </a:p>
          <a:p>
            <a:r>
              <a:rPr lang="es-CO" sz="1600" dirty="0"/>
              <a:t>GASTOS DE FUNCIONAMIENTO EJECUTADO / INGRESOS CORRIENTES RECAUDADO  =</a:t>
            </a:r>
          </a:p>
          <a:p>
            <a:r>
              <a:rPr lang="es-CO" sz="1600" dirty="0"/>
              <a:t>		</a:t>
            </a:r>
            <a:r>
              <a:rPr lang="es-CO" sz="1600" dirty="0" smtClean="0"/>
              <a:t>         </a:t>
            </a:r>
            <a:r>
              <a:rPr lang="es-CO" sz="1600" dirty="0" smtClean="0"/>
              <a:t>$</a:t>
            </a:r>
            <a:r>
              <a:rPr lang="es-CO" sz="1600" dirty="0"/>
              <a:t>2.570.434.491 / $1.624.667.106 = 158% </a:t>
            </a:r>
            <a:endParaRPr lang="es-CO" sz="1600" dirty="0"/>
          </a:p>
        </p:txBody>
      </p:sp>
      <p:sp>
        <p:nvSpPr>
          <p:cNvPr id="4" name="Rectángulo 3"/>
          <p:cNvSpPr/>
          <p:nvPr/>
        </p:nvSpPr>
        <p:spPr>
          <a:xfrm>
            <a:off x="1033296" y="2081616"/>
            <a:ext cx="3210666" cy="1789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Presupuesto de Gastos </a:t>
            </a:r>
          </a:p>
          <a:p>
            <a:r>
              <a:rPr lang="es-MX" sz="1600" dirty="0"/>
              <a:t>$11.723.000.000,oo </a:t>
            </a:r>
            <a:endParaRPr lang="es-CO" sz="1600" dirty="0"/>
          </a:p>
          <a:p>
            <a:pPr>
              <a:lnSpc>
                <a:spcPct val="115000"/>
              </a:lnSpc>
            </a:pPr>
            <a:r>
              <a:rPr lang="es-MX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Comprometido</a:t>
            </a:r>
            <a:endParaRPr lang="es-MX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sz="1600" dirty="0"/>
              <a:t>$2.613.434.491,oo </a:t>
            </a:r>
            <a:r>
              <a:rPr lang="es-MX" sz="1600" dirty="0" smtClean="0"/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66,8</a:t>
            </a:r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MX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Ejecución del periodo.</a:t>
            </a:r>
            <a:endParaRPr lang="es-MX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17409" y="5581935"/>
            <a:ext cx="6977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cada $100 que se recaudó de ingresos corrientes, se incurrió en gastar en funcionamiento los $100 </a:t>
            </a:r>
            <a:r>
              <a:rPr lang="es-C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C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$58</a:t>
            </a:r>
            <a:r>
              <a:rPr lang="es-C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119225215"/>
              </p:ext>
            </p:extLst>
          </p:nvPr>
        </p:nvGraphicFramePr>
        <p:xfrm>
          <a:off x="5064158" y="1343361"/>
          <a:ext cx="5530215" cy="223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844" y="330695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9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14400" y="1441558"/>
            <a:ext cx="91789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GASTOS DE FUNCIONAMIENTO   Vs   GASTOS TOTALES   =</a:t>
            </a:r>
            <a:endParaRPr lang="es-CO" dirty="0"/>
          </a:p>
          <a:p>
            <a:pPr algn="just"/>
            <a:r>
              <a:rPr lang="es-CO" b="1" dirty="0"/>
              <a:t> </a:t>
            </a:r>
            <a:endParaRPr lang="es-CO" dirty="0"/>
          </a:p>
          <a:p>
            <a:pPr algn="just"/>
            <a:r>
              <a:rPr lang="es-CO" dirty="0"/>
              <a:t> </a:t>
            </a: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 </a:t>
            </a:r>
            <a:r>
              <a:rPr lang="es-C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FUNCIONAMIENTO EJECUTADO /  GASTOS TOTALES EJECUTADO =     </a:t>
            </a:r>
          </a:p>
          <a:p>
            <a:pPr algn="ctr"/>
            <a:r>
              <a:rPr lang="es-CO" dirty="0" smtClean="0"/>
              <a:t>    </a:t>
            </a:r>
            <a:r>
              <a:rPr lang="es-CO" dirty="0"/>
              <a:t>$2.570.434.491 / $2.613.434.491   = 98.3%  </a:t>
            </a:r>
          </a:p>
          <a:p>
            <a:pPr algn="ctr"/>
            <a:r>
              <a:rPr lang="es-CO" dirty="0" smtClean="0"/>
              <a:t> </a:t>
            </a:r>
            <a:endParaRPr lang="es-CO" dirty="0"/>
          </a:p>
          <a:p>
            <a:pPr algn="ctr"/>
            <a:endParaRPr lang="es-CO" dirty="0"/>
          </a:p>
          <a:p>
            <a:pPr algn="just"/>
            <a:r>
              <a:rPr lang="es-CO" dirty="0" smtClean="0"/>
              <a:t>Este </a:t>
            </a:r>
            <a:r>
              <a:rPr lang="es-CO" dirty="0"/>
              <a:t>indicador muestra la participación de los gastos ejecutados de funcionamiento frente al gasto total, donde se observa que alcanzó un nivel del </a:t>
            </a:r>
            <a:r>
              <a:rPr lang="es-CO" dirty="0" smtClean="0"/>
              <a:t>98.3%; </a:t>
            </a:r>
            <a:r>
              <a:rPr lang="es-CO" dirty="0"/>
              <a:t>es decir, que por cada $100 que la entidad invirtió en gastos, </a:t>
            </a:r>
            <a:r>
              <a:rPr lang="es-CO" dirty="0" smtClean="0"/>
              <a:t>$98 </a:t>
            </a:r>
            <a:r>
              <a:rPr lang="es-CO" dirty="0"/>
              <a:t>fueron destinados a funcionamiento. </a:t>
            </a:r>
            <a:endParaRPr lang="es-CO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715684" y="398689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FINANCIERA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Análisis de gastos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88" y="453527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8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52447"/>
              </p:ext>
            </p:extLst>
          </p:nvPr>
        </p:nvGraphicFramePr>
        <p:xfrm>
          <a:off x="6328258" y="1798019"/>
          <a:ext cx="4248757" cy="2998593"/>
        </p:xfrm>
        <a:graphic>
          <a:graphicData uri="http://schemas.openxmlformats.org/drawingml/2006/table">
            <a:tbl>
              <a:tblPr firstRow="1" firstCol="1" bandRow="1"/>
              <a:tblGrid>
                <a:gridCol w="2327568"/>
                <a:gridCol w="1921189"/>
              </a:tblGrid>
              <a:tr h="2591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CUENTAS POR PAGAR VIGENCIA 2016 -2018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28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TINSA INGENIERIA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55.954.373,00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2016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55.954.373,00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4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SERVICIOS Y SOLUCIONES SEGURAS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42.384.839,00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TECNISEG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55.926.484,00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2017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98.311.323,00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TECNISEG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110.764.144,54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2018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110.764.144,54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DEUDA 2016-2018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265.029.840,54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22199"/>
              </p:ext>
            </p:extLst>
          </p:nvPr>
        </p:nvGraphicFramePr>
        <p:xfrm>
          <a:off x="1436614" y="1818004"/>
          <a:ext cx="4281798" cy="1826453"/>
        </p:xfrm>
        <a:graphic>
          <a:graphicData uri="http://schemas.openxmlformats.org/drawingml/2006/table">
            <a:tbl>
              <a:tblPr firstRow="1" firstCol="1" bandRow="1"/>
              <a:tblGrid>
                <a:gridCol w="2085361"/>
                <a:gridCol w="2196437"/>
              </a:tblGrid>
              <a:tr h="1797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RESUMEN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73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CUENTAS PASIVOS VIG. ANTERIORES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265.029.840,54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FUNCIONARIOS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891.294.559,00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TERCEROS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2.768.781.485,35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CUENTAS 2020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274.221.334,oo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4.199.327.218,89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649126" y="490738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FINANCIERA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Total de compromisos pendientes de pago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28" y="357991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6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299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71956" y="398689"/>
            <a:ext cx="8660144" cy="82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 FINANCIERA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s-CO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Descripción de compromisos pendientes de pago</a:t>
            </a:r>
            <a:endParaRPr lang="es-CO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88064"/>
              </p:ext>
            </p:extLst>
          </p:nvPr>
        </p:nvGraphicFramePr>
        <p:xfrm>
          <a:off x="6102028" y="1398600"/>
          <a:ext cx="3780155" cy="2343150"/>
        </p:xfrm>
        <a:graphic>
          <a:graphicData uri="http://schemas.openxmlformats.org/drawingml/2006/table">
            <a:tbl>
              <a:tblPr firstRow="1" firstCol="1" bandRow="1"/>
              <a:tblGrid>
                <a:gridCol w="1979930"/>
                <a:gridCol w="1800225"/>
              </a:tblGrid>
              <a:tr h="2476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TERCEROS 2016 – 2017 -2018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CUENTAS EN TESORERIA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DIAN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759.854.000,00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RENTAS DPTALES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952.496.459,00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ESTAMP MPLES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107.070.326,02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INDUSTRIA Y COMERCIO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   10.176.000,00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DITRA - POLCA 55%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206.324.490.95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SIMIT - urbano 10%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274.647.821.94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ICBF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330.000.000,00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CONTADORES ASOCIADOS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  128.212.387,44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2.768.781.485,35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97400"/>
              </p:ext>
            </p:extLst>
          </p:nvPr>
        </p:nvGraphicFramePr>
        <p:xfrm>
          <a:off x="1458011" y="1557848"/>
          <a:ext cx="3776980" cy="3131312"/>
        </p:xfrm>
        <a:graphic>
          <a:graphicData uri="http://schemas.openxmlformats.org/drawingml/2006/table">
            <a:tbl>
              <a:tblPr firstRow="1" firstCol="1" bandRow="1"/>
              <a:tblGrid>
                <a:gridCol w="1872887"/>
                <a:gridCol w="1904093"/>
              </a:tblGrid>
              <a:tr h="2476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CUENTAS DE NOMINA Y PRESTACIONES SOCIALES 2019 -2020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CUENTAS EN TESORERIA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LIQUIDACION PREST SOC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52.562.764,00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CESANTIAS LEY 50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67.083.658,00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AUXILIO EDUCATIVO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41.796.889,00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CESANTIAS RETROAC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10.000.000,00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Vacaciones  vigencia </a:t>
                      </a:r>
                      <a:r>
                        <a:rPr lang="es-CO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/19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338.153.213,00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 MARZO (saldo)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31.217.173,00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 ABRIL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$       199.226.522,oo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Acreedores nómina FEB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2.623.210,00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Acreedores nómina mar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7.840.241,00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Acreedores nómina abril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84.521.589,00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891.294.559,00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69391"/>
              </p:ext>
            </p:extLst>
          </p:nvPr>
        </p:nvGraphicFramePr>
        <p:xfrm>
          <a:off x="6102026" y="3476992"/>
          <a:ext cx="3806248" cy="2957195"/>
        </p:xfrm>
        <a:graphic>
          <a:graphicData uri="http://schemas.openxmlformats.org/drawingml/2006/table">
            <a:tbl>
              <a:tblPr firstRow="1" firstCol="1" bandRow="1"/>
              <a:tblGrid>
                <a:gridCol w="1962680"/>
                <a:gridCol w="304872"/>
                <a:gridCol w="1538696"/>
              </a:tblGrid>
              <a:tr h="1905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CUENTAS X PAGAR  2020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INMOBILIARIA BCBJA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1.053.600,00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LIBARDO ROSALES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5.456.880,00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SERV POSTALES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3.102.748,40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TIGO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   161.636,00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VIGILANCIA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   7.168.248,00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LRG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35.000.000,00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POLCA FEB – MARZO-ABRIL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62.347.846,00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SIMIT FEB – MARZO-ABRIL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  32.160.576,00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APORTES EN LINEA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127.769.800,00 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C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     274.221.334,oo </a:t>
                      </a: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0" y="332735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1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7296" y="-18435"/>
            <a:ext cx="12406592" cy="68948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891" y="4637036"/>
            <a:ext cx="9144000" cy="1053292"/>
          </a:xfrm>
        </p:spPr>
        <p:txBody>
          <a:bodyPr/>
          <a:lstStyle/>
          <a:p>
            <a:r>
              <a:rPr lang="es-CO" b="1" dirty="0" smtClean="0"/>
              <a:t>VISION I.T.T.B 2020 - 2023</a:t>
            </a:r>
            <a:endParaRPr lang="es-CO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280" y="4456090"/>
            <a:ext cx="1532578" cy="12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7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12808"/>
            <a:ext cx="12205648" cy="6829976"/>
          </a:xfrm>
          <a:prstGeom prst="rect">
            <a:avLst/>
          </a:prstGeom>
        </p:spPr>
      </p:pic>
      <p:pic>
        <p:nvPicPr>
          <p:cNvPr id="15362" name="Picture 2" descr="Resultado de imagen para TRABAJO EN EQUIPO ANIMA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5" y="561706"/>
            <a:ext cx="3910652" cy="27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68764" y="1628318"/>
            <a:ext cx="87021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AVANCE METAS</a:t>
            </a:r>
          </a:p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PLAN DE </a:t>
            </a:r>
          </a:p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DESARROLLO</a:t>
            </a:r>
            <a:endParaRPr lang="es-E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611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65880"/>
            <a:ext cx="12467183" cy="69238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54" y="299154"/>
            <a:ext cx="956793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>INSPECCIÓN DE TRÁNSITO Y </a:t>
            </a:r>
            <a:r>
              <a:rPr lang="es-CO" sz="4000" b="1" dirty="0" smtClean="0"/>
              <a:t>TRANSPORTE</a:t>
            </a:r>
            <a:endParaRPr lang="es-CO" sz="4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10" y="230914"/>
            <a:ext cx="1004023" cy="942794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53123957"/>
              </p:ext>
            </p:extLst>
          </p:nvPr>
        </p:nvGraphicFramePr>
        <p:xfrm>
          <a:off x="218364" y="974815"/>
          <a:ext cx="10655598" cy="526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4463105" y="2894943"/>
            <a:ext cx="22461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noFill/>
                  <a:prstDash val="solid"/>
                </a:ln>
              </a:rPr>
              <a:t>VISIÓN</a:t>
            </a:r>
          </a:p>
          <a:p>
            <a:pPr algn="ctr"/>
            <a:r>
              <a:rPr lang="es-ES" sz="4000" b="1" dirty="0" smtClean="0">
                <a:ln w="9525">
                  <a:noFill/>
                  <a:prstDash val="solid"/>
                </a:ln>
              </a:rPr>
              <a:t> 2020 - 23</a:t>
            </a:r>
            <a:endParaRPr lang="es-ES" sz="4000" b="1" dirty="0">
              <a:ln w="9525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5973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006" y="14012"/>
            <a:ext cx="12352012" cy="6829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77771" y="664280"/>
            <a:ext cx="10436457" cy="733514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DE SALVAMENTO </a:t>
            </a:r>
            <a:endParaRPr lang="es-CO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3985146" y="1661695"/>
            <a:ext cx="6581618" cy="3479281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CO" sz="2400" dirty="0" smtClean="0"/>
          </a:p>
          <a:p>
            <a:pPr algn="just"/>
            <a:r>
              <a:rPr lang="es-CO" sz="2400" dirty="0" smtClean="0"/>
              <a:t>EVALUAR ALTERNATIVAS DE USO PRODUCTIVO DEL LOTE PROPIEDAD DE LA ITTB.</a:t>
            </a:r>
          </a:p>
          <a:p>
            <a:r>
              <a:rPr lang="es-CO" sz="2400" dirty="0" smtClean="0"/>
              <a:t>AUSTERIDAD EN EL GASTO PUBLICO “</a:t>
            </a:r>
            <a:r>
              <a:rPr lang="es-CO" sz="2400" dirty="0" smtClean="0">
                <a:solidFill>
                  <a:srgbClr val="FF0000"/>
                </a:solidFill>
              </a:rPr>
              <a:t>SOLO LO NECESARIO</a:t>
            </a:r>
            <a:r>
              <a:rPr lang="es-CO" sz="2400" dirty="0" smtClean="0"/>
              <a:t>”</a:t>
            </a:r>
          </a:p>
          <a:p>
            <a:r>
              <a:rPr lang="es-CO" sz="2400" dirty="0" smtClean="0"/>
              <a:t>GESTION RECURSOS PARA INVERSIÓN. ANSV.</a:t>
            </a:r>
          </a:p>
          <a:p>
            <a:r>
              <a:rPr lang="es-CO" sz="2400" dirty="0" smtClean="0"/>
              <a:t>POLITICA PUBLICA DE SEGURIDAD VIAL (1% de los Ingresos de libre destinación)</a:t>
            </a:r>
          </a:p>
          <a:p>
            <a:r>
              <a:rPr lang="es-CO" sz="2400" dirty="0" smtClean="0"/>
              <a:t>CONVENIOS PARA FORTALECER SEGURIDAD VIAL 2021-2023</a:t>
            </a:r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10" name="Imagen 4" descr="Resultado de imagen de salvavidas caricatura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1" y="1703700"/>
            <a:ext cx="3035671" cy="34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74" y="2823988"/>
            <a:ext cx="1004023" cy="9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10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58000"/>
          </a:xfrm>
          <a:prstGeom prst="rect">
            <a:avLst/>
          </a:prstGeom>
          <a:ln>
            <a:noFill/>
          </a:ln>
        </p:spPr>
      </p:pic>
      <p:sp>
        <p:nvSpPr>
          <p:cNvPr id="54" name="Título 1"/>
          <p:cNvSpPr>
            <a:spLocks noGrp="1"/>
          </p:cNvSpPr>
          <p:nvPr>
            <p:ph type="title"/>
          </p:nvPr>
        </p:nvSpPr>
        <p:spPr>
          <a:xfrm>
            <a:off x="1553127" y="521594"/>
            <a:ext cx="9040969" cy="75985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dirty="0" smtClean="0">
                <a:solidFill>
                  <a:srgbClr val="C00000"/>
                </a:solidFill>
              </a:rPr>
              <a:t>CONTROL, EDUCACION Y PREVENCIÓN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2072515" y="2343925"/>
            <a:ext cx="8206981" cy="21701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 smtClean="0"/>
              <a:t>CUMPLIMIENTO DEL PRINCIPIO DE LEGALIDAD, PARA SALVAR VIDAS</a:t>
            </a:r>
          </a:p>
          <a:p>
            <a:pPr algn="just"/>
            <a:r>
              <a:rPr lang="es-CO" sz="2400" dirty="0" smtClean="0"/>
              <a:t>MEDIA </a:t>
            </a:r>
            <a:r>
              <a:rPr lang="es-CO" sz="2400" dirty="0" smtClean="0"/>
              <a:t>HORA DE TU DIA, PARA SALVAR TU VIDA</a:t>
            </a:r>
          </a:p>
          <a:p>
            <a:pPr algn="just"/>
            <a:r>
              <a:rPr lang="es-CO" sz="2400" dirty="0" smtClean="0"/>
              <a:t>PARTIENDO </a:t>
            </a:r>
            <a:r>
              <a:rPr lang="es-CO" sz="2400" dirty="0" smtClean="0"/>
              <a:t>EL MITO PARA SALVAR VIDAS</a:t>
            </a:r>
          </a:p>
          <a:p>
            <a:pPr algn="just"/>
            <a:endParaRPr lang="es-CO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8" y="453527"/>
            <a:ext cx="918166" cy="857667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61" y="3314218"/>
            <a:ext cx="2045032" cy="244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54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ítulo 1"/>
          <p:cNvSpPr>
            <a:spLocks noGrp="1"/>
          </p:cNvSpPr>
          <p:nvPr>
            <p:ph type="title"/>
          </p:nvPr>
        </p:nvSpPr>
        <p:spPr>
          <a:xfrm>
            <a:off x="1575515" y="555563"/>
            <a:ext cx="9040969" cy="1085465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MEJORAMIENTO EN TRAMITES INTERNOS DE VEHICULOS</a:t>
            </a:r>
            <a:endParaRPr lang="es-CO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1992509" y="2329978"/>
            <a:ext cx="8206981" cy="2693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 smtClean="0"/>
              <a:t>ENTREGA DE VEHICULOS POR ACCIDENTE DE TRANSITO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algn="just"/>
            <a:r>
              <a:rPr lang="es-CO" sz="2400" dirty="0" smtClean="0"/>
              <a:t>SANEAMIENTO DE VEHICULOS EN PATIOS INMOVILIZADOS </a:t>
            </a:r>
            <a:r>
              <a:rPr lang="es-CO" sz="2400" dirty="0" smtClean="0"/>
              <a:t>DURANTE </a:t>
            </a:r>
            <a:r>
              <a:rPr lang="es-CO" sz="2400" dirty="0" smtClean="0"/>
              <a:t>LA VIGENCIA DE CONVENIOS </a:t>
            </a:r>
            <a:r>
              <a:rPr lang="es-CO" sz="2400" dirty="0" smtClean="0"/>
              <a:t>ANTERIORES</a:t>
            </a:r>
            <a:endParaRPr lang="es-CO" sz="2400" dirty="0" smtClean="0"/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16" y="453527"/>
            <a:ext cx="918166" cy="857667"/>
          </a:xfrm>
          <a:prstGeom prst="rect">
            <a:avLst/>
          </a:prstGeom>
        </p:spPr>
      </p:pic>
      <p:pic>
        <p:nvPicPr>
          <p:cNvPr id="10" name="Imagen 8" descr="Resultado de imagen de DIBUJOS ENTREGA DE VEHICUL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366" y="4002486"/>
            <a:ext cx="1983980" cy="204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365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2395" y="-100658"/>
            <a:ext cx="12352012" cy="6858000"/>
          </a:xfrm>
          <a:prstGeom prst="rect">
            <a:avLst/>
          </a:prstGeom>
        </p:spPr>
      </p:pic>
      <p:sp>
        <p:nvSpPr>
          <p:cNvPr id="54" name="Título 1"/>
          <p:cNvSpPr>
            <a:spLocks noGrp="1"/>
          </p:cNvSpPr>
          <p:nvPr>
            <p:ph type="title"/>
          </p:nvPr>
        </p:nvSpPr>
        <p:spPr>
          <a:xfrm>
            <a:off x="1553127" y="195983"/>
            <a:ext cx="9040969" cy="1085465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/>
            </a:r>
            <a:br>
              <a:rPr lang="es-CO" sz="3200" b="1" dirty="0" smtClean="0">
                <a:solidFill>
                  <a:srgbClr val="C00000"/>
                </a:solidFill>
              </a:rPr>
            </a:br>
            <a:r>
              <a:rPr lang="es-CO" sz="3200" b="1" dirty="0" smtClean="0">
                <a:solidFill>
                  <a:srgbClr val="C00000"/>
                </a:solidFill>
              </a:rPr>
              <a:t>MEJORAMIENTO EN LOS </a:t>
            </a:r>
            <a:r>
              <a:rPr lang="es-CO" sz="3200" b="1" dirty="0">
                <a:solidFill>
                  <a:srgbClr val="C00000"/>
                </a:solidFill>
              </a:rPr>
              <a:t>TRAMITES </a:t>
            </a:r>
            <a:r>
              <a:rPr lang="es-CO" sz="3200" b="1" dirty="0" smtClean="0">
                <a:solidFill>
                  <a:srgbClr val="C00000"/>
                </a:solidFill>
              </a:rPr>
              <a:t>DE LOS </a:t>
            </a:r>
            <a:br>
              <a:rPr lang="es-CO" sz="3200" b="1" dirty="0" smtClean="0">
                <a:solidFill>
                  <a:srgbClr val="C00000"/>
                </a:solidFill>
              </a:rPr>
            </a:br>
            <a:r>
              <a:rPr lang="es-CO" sz="3200" b="1" dirty="0" smtClean="0">
                <a:solidFill>
                  <a:srgbClr val="C00000"/>
                </a:solidFill>
              </a:rPr>
              <a:t>CIUDADANOS </a:t>
            </a:r>
            <a:r>
              <a:rPr lang="es-CO" sz="3200" b="1" dirty="0">
                <a:solidFill>
                  <a:srgbClr val="C00000"/>
                </a:solidFill>
              </a:rPr>
              <a:t>DEL </a:t>
            </a:r>
            <a:r>
              <a:rPr lang="es-CO" sz="3200" b="1" dirty="0" smtClean="0">
                <a:solidFill>
                  <a:srgbClr val="C00000"/>
                </a:solidFill>
              </a:rPr>
              <a:t>DISTRITO </a:t>
            </a:r>
            <a:r>
              <a:rPr lang="es-CO" sz="3200" b="1" dirty="0">
                <a:solidFill>
                  <a:srgbClr val="C00000"/>
                </a:solidFill>
              </a:rPr>
              <a:t/>
            </a:r>
            <a:br>
              <a:rPr lang="es-CO" sz="3200" b="1" dirty="0">
                <a:solidFill>
                  <a:srgbClr val="C00000"/>
                </a:solidFill>
              </a:rPr>
            </a:br>
            <a:endParaRPr lang="es-CO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776563" y="2327688"/>
            <a:ext cx="8206981" cy="26933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 smtClean="0"/>
              <a:t>AGILIZACION Y MEJORAMIENTO DE TRÁMITES INTERNOS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REORGANIZACIÓN (dos liquidan y dos aprueban)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algn="just"/>
            <a:r>
              <a:rPr lang="es-CO" sz="2400" dirty="0" smtClean="0"/>
              <a:t>MEJORA EN LA ATENCION AL USUARIO</a:t>
            </a:r>
          </a:p>
          <a:p>
            <a:pPr marL="0" indent="0" algn="just">
              <a:buNone/>
            </a:pPr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 smtClean="0"/>
          </a:p>
          <a:p>
            <a:pPr algn="just"/>
            <a:endParaRPr lang="es-CO" sz="2400" dirty="0" smtClean="0"/>
          </a:p>
        </p:txBody>
      </p:sp>
      <p:pic>
        <p:nvPicPr>
          <p:cNvPr id="5122" name="Picture 2" descr="Resultado de imagen de IMAGENES DE ATENCION AL CLIENTE EN CARIC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544" y="1788470"/>
            <a:ext cx="2769106" cy="4040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40" y="356044"/>
            <a:ext cx="850301" cy="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8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58000"/>
          </a:xfrm>
          <a:prstGeom prst="rect">
            <a:avLst/>
          </a:prstGeom>
        </p:spPr>
      </p:pic>
      <p:pic>
        <p:nvPicPr>
          <p:cNvPr id="101" name="Imagen 10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00" y="283702"/>
            <a:ext cx="992634" cy="927229"/>
          </a:xfrm>
          <a:prstGeom prst="rect">
            <a:avLst/>
          </a:prstGeom>
        </p:spPr>
      </p:pic>
      <p:sp>
        <p:nvSpPr>
          <p:cNvPr id="54" name="Título 1"/>
          <p:cNvSpPr>
            <a:spLocks noGrp="1"/>
          </p:cNvSpPr>
          <p:nvPr>
            <p:ph type="title"/>
          </p:nvPr>
        </p:nvSpPr>
        <p:spPr>
          <a:xfrm>
            <a:off x="2560287" y="447524"/>
            <a:ext cx="7026648" cy="724453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/>
            </a:r>
            <a:br>
              <a:rPr lang="es-CO" sz="3200" b="1" dirty="0" smtClean="0">
                <a:solidFill>
                  <a:srgbClr val="C00000"/>
                </a:solidFill>
              </a:rPr>
            </a:br>
            <a:r>
              <a:rPr lang="es-CO" sz="3200" b="1" dirty="0" smtClean="0">
                <a:solidFill>
                  <a:srgbClr val="C00000"/>
                </a:solidFill>
              </a:rPr>
              <a:t>BARRIO MODELO</a:t>
            </a:r>
            <a:r>
              <a:rPr lang="es-CO" sz="3200" b="1" dirty="0">
                <a:solidFill>
                  <a:srgbClr val="C00000"/>
                </a:solidFill>
              </a:rPr>
              <a:t/>
            </a:r>
            <a:br>
              <a:rPr lang="es-CO" sz="3200" b="1" dirty="0">
                <a:solidFill>
                  <a:srgbClr val="C00000"/>
                </a:solidFill>
              </a:rPr>
            </a:br>
            <a:endParaRPr lang="es-CO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1201714" y="1433597"/>
            <a:ext cx="9938511" cy="1229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 smtClean="0"/>
              <a:t>Estrategia participativa para construcción de acciones para un barrio modelo que cumpla con los lineamientos de movilidad y seguridad vial</a:t>
            </a:r>
            <a:endParaRPr lang="es-CO" sz="2400" b="1" dirty="0"/>
          </a:p>
          <a:p>
            <a:pPr algn="ctr"/>
            <a:endParaRPr lang="es-CO" sz="2400" b="1" dirty="0" smtClean="0"/>
          </a:p>
          <a:p>
            <a:pPr algn="ctr"/>
            <a:endParaRPr lang="es-CO" sz="2400" b="1" dirty="0" smtClean="0"/>
          </a:p>
        </p:txBody>
      </p:sp>
      <p:pic>
        <p:nvPicPr>
          <p:cNvPr id="7" name="Imagen 6" descr="Resultado de imagen de NORMAS DE TRANSITO EN BARRI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13277" r="-8"/>
          <a:stretch/>
        </p:blipFill>
        <p:spPr bwMode="auto">
          <a:xfrm>
            <a:off x="3624584" y="2924315"/>
            <a:ext cx="5354955" cy="27374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773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2012" cy="6858000"/>
          </a:xfrm>
          <a:prstGeom prst="rect">
            <a:avLst/>
          </a:prstGeom>
        </p:spPr>
      </p:pic>
      <p:pic>
        <p:nvPicPr>
          <p:cNvPr id="101" name="Imagen 10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059" y="338294"/>
            <a:ext cx="961416" cy="898068"/>
          </a:xfrm>
          <a:prstGeom prst="rect">
            <a:avLst/>
          </a:prstGeom>
        </p:spPr>
      </p:pic>
      <p:sp>
        <p:nvSpPr>
          <p:cNvPr id="54" name="Título 1"/>
          <p:cNvSpPr>
            <a:spLocks noGrp="1"/>
          </p:cNvSpPr>
          <p:nvPr>
            <p:ph type="title"/>
          </p:nvPr>
        </p:nvSpPr>
        <p:spPr>
          <a:xfrm>
            <a:off x="2560287" y="447524"/>
            <a:ext cx="7026648" cy="724453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</a:rPr>
              <a:t>APLICATIVO MOVIL I.T.T.B.</a:t>
            </a:r>
            <a:endParaRPr lang="es-CO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4427149" y="1619501"/>
            <a:ext cx="6003192" cy="25149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400" dirty="0" smtClean="0"/>
          </a:p>
          <a:p>
            <a:r>
              <a:rPr lang="es-CO" sz="2400" dirty="0" smtClean="0"/>
              <a:t>REPORTE DE ACCIDENTES</a:t>
            </a:r>
          </a:p>
          <a:p>
            <a:r>
              <a:rPr lang="es-CO" sz="2400" dirty="0" smtClean="0"/>
              <a:t>REPORTE DE SEMAFOROS DAÑADOS</a:t>
            </a:r>
          </a:p>
          <a:p>
            <a:r>
              <a:rPr lang="es-CO" sz="2400" dirty="0" smtClean="0"/>
              <a:t>PROBLEMAS DE MOVILIDAD</a:t>
            </a:r>
            <a:endParaRPr lang="es-CO" sz="2400" dirty="0"/>
          </a:p>
          <a:p>
            <a:endParaRPr lang="es-CO" sz="2400" dirty="0" smtClean="0"/>
          </a:p>
          <a:p>
            <a:endParaRPr lang="es-CO" sz="2400" dirty="0" smtClean="0"/>
          </a:p>
        </p:txBody>
      </p:sp>
      <p:pic>
        <p:nvPicPr>
          <p:cNvPr id="8" name="Imagen 7" descr="Resultado de imagen de IMAGENES DE APP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51" y="1619501"/>
            <a:ext cx="2637790" cy="32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4076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7592" y="-32940"/>
            <a:ext cx="12467183" cy="69238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47164" y="2317629"/>
            <a:ext cx="78586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</a:t>
            </a:r>
            <a:r>
              <a:rPr lang="es-E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MUCHAS GRACIAS!</a:t>
            </a:r>
            <a:endParaRPr lang="es-E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040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48"/>
            <a:ext cx="12192000" cy="68299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6187" y="1808425"/>
            <a:ext cx="4435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CO" sz="2800" dirty="0" smtClean="0"/>
              <a:t>Mantenimiento de la red.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CO" sz="2800" dirty="0" smtClean="0"/>
              <a:t>Pago </a:t>
            </a:r>
            <a:r>
              <a:rPr lang="es-CO" sz="2800" dirty="0" smtClean="0"/>
              <a:t>energía eléctrica para la red </a:t>
            </a:r>
          </a:p>
          <a:p>
            <a:r>
              <a:rPr lang="es-CO" sz="2800" dirty="0"/>
              <a:t> </a:t>
            </a:r>
            <a:r>
              <a:rPr lang="es-CO" sz="2800" dirty="0" smtClean="0"/>
              <a:t>    de semáforos.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777" y="420860"/>
            <a:ext cx="4244051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MANTENIMIENTO SEMÁFOROS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47400" y="4118336"/>
            <a:ext cx="3342466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smtClean="0">
                <a:solidFill>
                  <a:srgbClr val="C00000"/>
                </a:solidFill>
              </a:rPr>
              <a:t>Inversión</a:t>
            </a:r>
          </a:p>
          <a:p>
            <a:r>
              <a:rPr lang="es-CO" sz="2800" dirty="0" smtClean="0">
                <a:solidFill>
                  <a:srgbClr val="C00000"/>
                </a:solidFill>
              </a:rPr>
              <a:t>$</a:t>
            </a:r>
            <a:r>
              <a:rPr lang="es-CO" sz="2800" dirty="0" smtClean="0">
                <a:solidFill>
                  <a:srgbClr val="C00000"/>
                </a:solidFill>
              </a:rPr>
              <a:t>43.000000</a:t>
            </a:r>
            <a:endParaRPr lang="es-CO" sz="28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En Barrancabermeja están listos para estrenar los semáforos co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/>
          <a:stretch/>
        </p:blipFill>
        <p:spPr bwMode="auto">
          <a:xfrm>
            <a:off x="4790361" y="13648"/>
            <a:ext cx="7401639" cy="684435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98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48"/>
            <a:ext cx="12091916" cy="68299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0376" y="1590063"/>
            <a:ext cx="4940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2 aulas móviles de formación y sensibilización en seguridad </a:t>
            </a:r>
            <a:r>
              <a:rPr lang="es-ES" sz="2800" dirty="0" smtClean="0"/>
              <a:t>vial dirigidas a motociclistas.</a:t>
            </a:r>
            <a:endParaRPr lang="es-CO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376" y="468531"/>
            <a:ext cx="4940892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CULTURA DE LA MOVILIDAD SEGURA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0888" y="3649585"/>
            <a:ext cx="4610669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rgbClr val="C00000"/>
                </a:solidFill>
              </a:rPr>
              <a:t>Impacto</a:t>
            </a:r>
            <a:r>
              <a:rPr lang="es-CO" sz="2000" dirty="0"/>
              <a:t>.</a:t>
            </a:r>
          </a:p>
          <a:p>
            <a:endParaRPr lang="es-CO" sz="2000" dirty="0"/>
          </a:p>
          <a:p>
            <a:r>
              <a:rPr lang="es-CO" sz="2000" dirty="0"/>
              <a:t>11 </a:t>
            </a:r>
            <a:r>
              <a:rPr lang="es-CO" sz="2000" dirty="0"/>
              <a:t>	</a:t>
            </a:r>
            <a:r>
              <a:rPr lang="es-CO" sz="2000" dirty="0" smtClean="0"/>
              <a:t>jornadas </a:t>
            </a:r>
            <a:r>
              <a:rPr lang="es-CO" sz="2000" dirty="0"/>
              <a:t>de capacitación.</a:t>
            </a:r>
          </a:p>
          <a:p>
            <a:r>
              <a:rPr lang="es-CO" sz="2000" dirty="0" smtClean="0"/>
              <a:t>252 </a:t>
            </a:r>
            <a:r>
              <a:rPr lang="es-CO" sz="2000" dirty="0" smtClean="0"/>
              <a:t>	personas </a:t>
            </a:r>
            <a:r>
              <a:rPr lang="es-CO" sz="2000" dirty="0"/>
              <a:t>capacitadas.</a:t>
            </a:r>
          </a:p>
        </p:txBody>
      </p:sp>
      <p:pic>
        <p:nvPicPr>
          <p:cNvPr id="9" name="8 Imagen" descr="C:\Users\lenovo\Downloads\20200313_1025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792" y="13648"/>
            <a:ext cx="6630208" cy="684435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1998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147"/>
            <a:ext cx="12192000" cy="682997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87256" y="1849375"/>
            <a:ext cx="4612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Campaña digital “PARTIENDO EL MITO”.</a:t>
            </a:r>
            <a:endParaRPr lang="es-CO" sz="32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2433" y="379915"/>
            <a:ext cx="5356738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CULTURA DE </a:t>
            </a:r>
            <a:r>
              <a:rPr lang="es-CO" sz="3600" b="1" dirty="0" smtClean="0">
                <a:solidFill>
                  <a:srgbClr val="C00000"/>
                </a:solidFill>
              </a:rPr>
              <a:t>LA</a:t>
            </a:r>
          </a:p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 </a:t>
            </a:r>
            <a:r>
              <a:rPr lang="es-CO" sz="3600" b="1" dirty="0" smtClean="0">
                <a:solidFill>
                  <a:srgbClr val="C00000"/>
                </a:solidFill>
              </a:rPr>
              <a:t>MOVILIDAD SEGURA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17346" y="4151980"/>
            <a:ext cx="3804721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rgbClr val="C00000"/>
                </a:solidFill>
              </a:rPr>
              <a:t>Impacto</a:t>
            </a:r>
            <a:r>
              <a:rPr lang="es-CO" sz="2000" dirty="0"/>
              <a:t>.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 smtClean="0"/>
              <a:t>11413 Personas sensibilizadas</a:t>
            </a:r>
            <a:endParaRPr lang="es-CO" sz="2000" dirty="0"/>
          </a:p>
        </p:txBody>
      </p:sp>
      <p:pic>
        <p:nvPicPr>
          <p:cNvPr id="3076" name="Picture 4" descr="Facebook Logo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 bwMode="auto">
          <a:xfrm>
            <a:off x="1878226" y="3063073"/>
            <a:ext cx="1682963" cy="8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98" y="4335"/>
            <a:ext cx="6794602" cy="68741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178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48"/>
            <a:ext cx="12192000" cy="684435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4023" y="1783433"/>
            <a:ext cx="4353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Capacitación a Estudiantes.</a:t>
            </a:r>
            <a:endParaRPr lang="es-CO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6062" y="345701"/>
            <a:ext cx="4298643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CULTURA DE LA MOVILIDAD SEGURA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4024" y="2926850"/>
            <a:ext cx="4080682" cy="1645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rgbClr val="C00000"/>
                </a:solidFill>
              </a:rPr>
              <a:t>Impacto</a:t>
            </a:r>
            <a:r>
              <a:rPr lang="es-CO" sz="2000" dirty="0"/>
              <a:t>.</a:t>
            </a:r>
          </a:p>
          <a:p>
            <a:pPr algn="ctr"/>
            <a:endParaRPr lang="es-CO" sz="2000" dirty="0"/>
          </a:p>
          <a:p>
            <a:pPr algn="ctr"/>
            <a:r>
              <a:rPr lang="es-CO" sz="2000" dirty="0"/>
              <a:t>650 estudiantes </a:t>
            </a:r>
            <a:r>
              <a:rPr lang="es-CO" sz="2000" dirty="0" smtClean="0"/>
              <a:t>Colegio </a:t>
            </a:r>
            <a:r>
              <a:rPr lang="es-CO" sz="2000" dirty="0"/>
              <a:t>Blanca Durán de </a:t>
            </a:r>
            <a:r>
              <a:rPr lang="es-CO" sz="2000" dirty="0" smtClean="0"/>
              <a:t>Padilla</a:t>
            </a:r>
            <a:endParaRPr lang="es-CO" sz="2000" dirty="0"/>
          </a:p>
        </p:txBody>
      </p:sp>
      <p:pic>
        <p:nvPicPr>
          <p:cNvPr id="11" name="10 Imagen" descr="C:\Users\lenovo\Downloads\IMG-20200414-WA00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8" t="4605" r="4169" b="6719"/>
          <a:stretch/>
        </p:blipFill>
        <p:spPr bwMode="auto">
          <a:xfrm>
            <a:off x="4945249" y="0"/>
            <a:ext cx="7246751" cy="6858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7057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8" y="12808"/>
            <a:ext cx="12205648" cy="682997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90618" y="1850918"/>
            <a:ext cx="55819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OTRAS</a:t>
            </a:r>
          </a:p>
          <a:p>
            <a:pPr algn="ctr"/>
            <a:r>
              <a:rPr lang="es-E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 GESTIONES</a:t>
            </a:r>
            <a:endParaRPr lang="es-E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pic>
        <p:nvPicPr>
          <p:cNvPr id="4098" name="Picture 2" descr="10 Procesos Claves de la Gestión del Talento Humano que Debes Cono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9" y="2016816"/>
            <a:ext cx="3870514" cy="20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180" y="-24096"/>
            <a:ext cx="12467183" cy="692388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401992" y="257085"/>
            <a:ext cx="4634813" cy="105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OPERATIVOS </a:t>
            </a:r>
          </a:p>
          <a:p>
            <a:pPr algn="ctr"/>
            <a:r>
              <a:rPr lang="es-CO" sz="3600" b="1" dirty="0" smtClean="0">
                <a:solidFill>
                  <a:srgbClr val="C00000"/>
                </a:solidFill>
              </a:rPr>
              <a:t>DE CONTROL</a:t>
            </a:r>
            <a:endParaRPr lang="es-CO" sz="3600" b="1" dirty="0">
              <a:solidFill>
                <a:srgbClr val="C0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415287" y="1394133"/>
            <a:ext cx="3557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A </a:t>
            </a:r>
            <a:r>
              <a:rPr lang="es-CO" dirty="0"/>
              <a:t>31 DE MAYO DE </a:t>
            </a:r>
            <a:r>
              <a:rPr lang="es-CO" dirty="0" smtClean="0"/>
              <a:t>2020</a:t>
            </a:r>
          </a:p>
          <a:p>
            <a:endParaRPr lang="es-CO" dirty="0" smtClean="0"/>
          </a:p>
          <a:p>
            <a:r>
              <a:rPr lang="es-CO" dirty="0" smtClean="0"/>
              <a:t>Operativos de control 352</a:t>
            </a:r>
          </a:p>
          <a:p>
            <a:r>
              <a:rPr lang="es-CO" dirty="0" smtClean="0"/>
              <a:t>Comparendos	3.703</a:t>
            </a:r>
          </a:p>
          <a:p>
            <a:r>
              <a:rPr lang="es-CO" dirty="0" smtClean="0"/>
              <a:t>Vehículos </a:t>
            </a:r>
            <a:r>
              <a:rPr lang="es-CO" dirty="0" err="1" smtClean="0"/>
              <a:t>Inm</a:t>
            </a:r>
            <a:r>
              <a:rPr lang="es-CO" dirty="0" smtClean="0"/>
              <a:t>.	2.059</a:t>
            </a:r>
          </a:p>
          <a:p>
            <a:endParaRPr lang="es-CO" dirty="0"/>
          </a:p>
        </p:txBody>
      </p:sp>
      <p:pic>
        <p:nvPicPr>
          <p:cNvPr id="15" name="0 Imagen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19214" r="27777" b="15687"/>
          <a:stretch/>
        </p:blipFill>
        <p:spPr bwMode="auto">
          <a:xfrm>
            <a:off x="-94180" y="-65880"/>
            <a:ext cx="6842130" cy="692388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539897706"/>
              </p:ext>
            </p:extLst>
          </p:nvPr>
        </p:nvGraphicFramePr>
        <p:xfrm>
          <a:off x="7287385" y="2939699"/>
          <a:ext cx="4436043" cy="252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992" y="239225"/>
            <a:ext cx="918166" cy="8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1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1157</Words>
  <Application>Microsoft Office PowerPoint</Application>
  <PresentationFormat>Personalizado</PresentationFormat>
  <Paragraphs>360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INFORME DE GESTIÓN Periodo enero a mayo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 PRESUPUESTAL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VISION I.T.T.B 2020 - 2023</vt:lpstr>
      <vt:lpstr>INSPECCIÓN DE TRÁNSITO Y TRANSPORTE</vt:lpstr>
      <vt:lpstr>PLAN DE SALVAMENTO </vt:lpstr>
      <vt:lpstr>CONTROL, EDUCACION Y PREVENCIÓN</vt:lpstr>
      <vt:lpstr>MEJORAMIENTO EN TRAMITES INTERNOS DE VEHICULOS</vt:lpstr>
      <vt:lpstr> MEJORAMIENTO EN LOS TRAMITES DE LOS  CIUDADANOS DEL DISTRITO  </vt:lpstr>
      <vt:lpstr> BARRIO MODELO </vt:lpstr>
      <vt:lpstr>APLICATIVO MOVIL I.T.T.B.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Enortornos Seguros</dc:title>
  <dc:creator>maria martinez</dc:creator>
  <cp:lastModifiedBy>Admin</cp:lastModifiedBy>
  <cp:revision>167</cp:revision>
  <dcterms:created xsi:type="dcterms:W3CDTF">2019-10-22T10:43:31Z</dcterms:created>
  <dcterms:modified xsi:type="dcterms:W3CDTF">2020-06-27T03:04:10Z</dcterms:modified>
</cp:coreProperties>
</file>