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400" r:id="rId5"/>
    <p:sldId id="372" r:id="rId6"/>
    <p:sldId id="373" r:id="rId7"/>
    <p:sldId id="375" r:id="rId8"/>
    <p:sldId id="376" r:id="rId9"/>
    <p:sldId id="382" r:id="rId10"/>
    <p:sldId id="388" r:id="rId11"/>
    <p:sldId id="389" r:id="rId12"/>
    <p:sldId id="410" r:id="rId13"/>
    <p:sldId id="383" r:id="rId14"/>
    <p:sldId id="384" r:id="rId15"/>
    <p:sldId id="395" r:id="rId16"/>
    <p:sldId id="396" r:id="rId17"/>
    <p:sldId id="393" r:id="rId18"/>
    <p:sldId id="392" r:id="rId19"/>
    <p:sldId id="385" r:id="rId20"/>
    <p:sldId id="411" r:id="rId21"/>
    <p:sldId id="267" r:id="rId22"/>
    <p:sldId id="412" r:id="rId23"/>
    <p:sldId id="413" r:id="rId24"/>
    <p:sldId id="414" r:id="rId25"/>
    <p:sldId id="415" r:id="rId26"/>
    <p:sldId id="416" r:id="rId27"/>
    <p:sldId id="417" r:id="rId28"/>
    <p:sldId id="399" r:id="rId29"/>
    <p:sldId id="419" r:id="rId30"/>
    <p:sldId id="418" r:id="rId31"/>
    <p:sldId id="420" r:id="rId32"/>
    <p:sldId id="299" r:id="rId33"/>
    <p:sldId id="301" r:id="rId34"/>
    <p:sldId id="302" r:id="rId35"/>
    <p:sldId id="303" r:id="rId36"/>
    <p:sldId id="305" r:id="rId37"/>
    <p:sldId id="306" r:id="rId38"/>
    <p:sldId id="402" r:id="rId39"/>
    <p:sldId id="403" r:id="rId40"/>
    <p:sldId id="421" r:id="rId41"/>
    <p:sldId id="422" r:id="rId42"/>
    <p:sldId id="423" r:id="rId43"/>
    <p:sldId id="346"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849" autoAdjust="0"/>
  </p:normalViewPr>
  <p:slideViewPr>
    <p:cSldViewPr snapToGrid="0">
      <p:cViewPr>
        <p:scale>
          <a:sx n="60" d="100"/>
          <a:sy n="60" d="100"/>
        </p:scale>
        <p:origin x="-936" y="120"/>
      </p:cViewPr>
      <p:guideLst>
        <p:guide orient="horz" pos="2077"/>
        <p:guide pos="1575"/>
      </p:guideLst>
    </p:cSldViewPr>
  </p:slideViewPr>
  <p:outlineViewPr>
    <p:cViewPr>
      <p:scale>
        <a:sx n="33" d="100"/>
        <a:sy n="33" d="100"/>
      </p:scale>
      <p:origin x="0" y="8820"/>
    </p:cViewPr>
  </p:outlineViewPr>
  <p:notesTextViewPr>
    <p:cViewPr>
      <p:scale>
        <a:sx n="1" d="1"/>
        <a:sy n="1" d="1"/>
      </p:scale>
      <p:origin x="0" y="0"/>
    </p:cViewPr>
  </p:notesTextViewPr>
  <p:sorterViewPr>
    <p:cViewPr>
      <p:scale>
        <a:sx n="66" d="100"/>
        <a:sy n="66" d="100"/>
      </p:scale>
      <p:origin x="0" y="43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5%20I.T.T.B.%202017\CONCEJO%20MUNICIPAL\INFORME%20OCT-DIC%202016%20ENERO-FEB%202017\procesados\ITTB%20Accidentes%202016%20comparativ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5%20I.T.T.B.%202017\CONCEJO%20MUNICIPAL\INFORME%20OCT-DIC%202016%20ENERO-FEB%202017\procesados\ITTB%20Accidentes%202016%20comparativ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5%20I.T.T.B.%202017\CONCEJO%20MUNICIPAL\INFORME%20OCT-DIC%202016%20ENERO-FEB%202017\procesados\ITTB%20Accidentes%202016%20comparativ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INANCIERA1\Downloads\PROYECTO%20PPTO%202017%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s-CO"/>
              <a:t>NÚMERO ACCIDENTES</a:t>
            </a:r>
          </a:p>
        </c:rich>
      </c:tx>
      <c:layout/>
      <c:overlay val="0"/>
    </c:title>
    <c:autoTitleDeleted val="0"/>
    <c:plotArea>
      <c:layout/>
      <c:lineChart>
        <c:grouping val="standard"/>
        <c:varyColors val="0"/>
        <c:ser>
          <c:idx val="0"/>
          <c:order val="0"/>
          <c:tx>
            <c:strRef>
              <c:f>'Comparitivo Total'!$P$54</c:f>
              <c:strCache>
                <c:ptCount val="1"/>
                <c:pt idx="0">
                  <c:v>AÑO 2016</c:v>
                </c:pt>
              </c:strCache>
            </c:strRef>
          </c:tx>
          <c:cat>
            <c:strRef>
              <c:f>'Comparitivo Total'!$O$55:$O$59</c:f>
              <c:strCache>
                <c:ptCount val="5"/>
                <c:pt idx="0">
                  <c:v>ENERO</c:v>
                </c:pt>
                <c:pt idx="1">
                  <c:v>FEBRERO</c:v>
                </c:pt>
                <c:pt idx="2">
                  <c:v>MARZO</c:v>
                </c:pt>
                <c:pt idx="3">
                  <c:v>ABRIL</c:v>
                </c:pt>
                <c:pt idx="4">
                  <c:v>MAYO</c:v>
                </c:pt>
              </c:strCache>
            </c:strRef>
          </c:cat>
          <c:val>
            <c:numRef>
              <c:f>'Comparitivo Total'!$P$55:$P$59</c:f>
              <c:numCache>
                <c:formatCode>General</c:formatCode>
                <c:ptCount val="5"/>
                <c:pt idx="0">
                  <c:v>72</c:v>
                </c:pt>
                <c:pt idx="1">
                  <c:v>64</c:v>
                </c:pt>
                <c:pt idx="2">
                  <c:v>73</c:v>
                </c:pt>
                <c:pt idx="3">
                  <c:v>74</c:v>
                </c:pt>
                <c:pt idx="4">
                  <c:v>84</c:v>
                </c:pt>
              </c:numCache>
            </c:numRef>
          </c:val>
          <c:smooth val="0"/>
        </c:ser>
        <c:ser>
          <c:idx val="1"/>
          <c:order val="1"/>
          <c:tx>
            <c:strRef>
              <c:f>'Comparitivo Total'!$Q$54</c:f>
              <c:strCache>
                <c:ptCount val="1"/>
                <c:pt idx="0">
                  <c:v>AÑO 2017</c:v>
                </c:pt>
              </c:strCache>
            </c:strRef>
          </c:tx>
          <c:cat>
            <c:strRef>
              <c:f>'Comparitivo Total'!$O$55:$O$59</c:f>
              <c:strCache>
                <c:ptCount val="5"/>
                <c:pt idx="0">
                  <c:v>ENERO</c:v>
                </c:pt>
                <c:pt idx="1">
                  <c:v>FEBRERO</c:v>
                </c:pt>
                <c:pt idx="2">
                  <c:v>MARZO</c:v>
                </c:pt>
                <c:pt idx="3">
                  <c:v>ABRIL</c:v>
                </c:pt>
                <c:pt idx="4">
                  <c:v>MAYO</c:v>
                </c:pt>
              </c:strCache>
            </c:strRef>
          </c:cat>
          <c:val>
            <c:numRef>
              <c:f>'Comparitivo Total'!$Q$55:$Q$59</c:f>
              <c:numCache>
                <c:formatCode>General</c:formatCode>
                <c:ptCount val="5"/>
                <c:pt idx="0">
                  <c:v>63</c:v>
                </c:pt>
                <c:pt idx="1">
                  <c:v>52</c:v>
                </c:pt>
                <c:pt idx="2">
                  <c:v>55</c:v>
                </c:pt>
                <c:pt idx="3">
                  <c:v>44</c:v>
                </c:pt>
                <c:pt idx="4">
                  <c:v>44</c:v>
                </c:pt>
              </c:numCache>
            </c:numRef>
          </c:val>
          <c:smooth val="0"/>
        </c:ser>
        <c:dLbls>
          <c:showLegendKey val="0"/>
          <c:showVal val="1"/>
          <c:showCatName val="0"/>
          <c:showSerName val="0"/>
          <c:showPercent val="0"/>
          <c:showBubbleSize val="0"/>
        </c:dLbls>
        <c:marker val="1"/>
        <c:smooth val="0"/>
        <c:axId val="80694272"/>
        <c:axId val="83612416"/>
      </c:lineChart>
      <c:catAx>
        <c:axId val="80694272"/>
        <c:scaling>
          <c:orientation val="minMax"/>
        </c:scaling>
        <c:delete val="0"/>
        <c:axPos val="b"/>
        <c:majorTickMark val="none"/>
        <c:minorTickMark val="none"/>
        <c:tickLblPos val="nextTo"/>
        <c:crossAx val="83612416"/>
        <c:crosses val="autoZero"/>
        <c:auto val="1"/>
        <c:lblAlgn val="ctr"/>
        <c:lblOffset val="100"/>
        <c:noMultiLvlLbl val="0"/>
      </c:catAx>
      <c:valAx>
        <c:axId val="83612416"/>
        <c:scaling>
          <c:orientation val="minMax"/>
        </c:scaling>
        <c:delete val="0"/>
        <c:axPos val="l"/>
        <c:majorGridlines/>
        <c:numFmt formatCode="General" sourceLinked="1"/>
        <c:majorTickMark val="none"/>
        <c:minorTickMark val="none"/>
        <c:tickLblPos val="nextTo"/>
        <c:crossAx val="80694272"/>
        <c:crosses val="autoZero"/>
        <c:crossBetween val="between"/>
      </c:valAx>
    </c:plotArea>
    <c:legend>
      <c:legendPos val="r"/>
      <c:layout/>
      <c:overlay val="0"/>
    </c:legend>
    <c:plotVisOnly val="1"/>
    <c:dispBlanksAs val="gap"/>
    <c:showDLblsOverMax val="0"/>
  </c:chart>
  <c:txPr>
    <a:bodyPr/>
    <a:lstStyle/>
    <a:p>
      <a:pPr>
        <a:defRPr sz="24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ctr">
              <a:defRPr/>
            </a:pPr>
            <a:r>
              <a:rPr lang="es-CO"/>
              <a:t>INFORME DE HERIDOS</a:t>
            </a:r>
          </a:p>
        </c:rich>
      </c:tx>
      <c:layout/>
      <c:overlay val="0"/>
    </c:title>
    <c:autoTitleDeleted val="0"/>
    <c:plotArea>
      <c:layout/>
      <c:lineChart>
        <c:grouping val="standard"/>
        <c:varyColors val="0"/>
        <c:ser>
          <c:idx val="0"/>
          <c:order val="0"/>
          <c:tx>
            <c:strRef>
              <c:f>'Comparitivo Total'!$Q$91</c:f>
              <c:strCache>
                <c:ptCount val="1"/>
                <c:pt idx="0">
                  <c:v>AÑO 2016</c:v>
                </c:pt>
              </c:strCache>
            </c:strRef>
          </c:tx>
          <c:cat>
            <c:strRef>
              <c:f>'Comparitivo Total'!$P$92:$P$96</c:f>
              <c:strCache>
                <c:ptCount val="5"/>
                <c:pt idx="0">
                  <c:v>ENERO</c:v>
                </c:pt>
                <c:pt idx="1">
                  <c:v>FEBRERO</c:v>
                </c:pt>
                <c:pt idx="2">
                  <c:v>MARZO</c:v>
                </c:pt>
                <c:pt idx="3">
                  <c:v>ABRIL</c:v>
                </c:pt>
                <c:pt idx="4">
                  <c:v>MAYO</c:v>
                </c:pt>
              </c:strCache>
            </c:strRef>
          </c:cat>
          <c:val>
            <c:numRef>
              <c:f>'Comparitivo Total'!$Q$92:$Q$96</c:f>
              <c:numCache>
                <c:formatCode>General</c:formatCode>
                <c:ptCount val="5"/>
                <c:pt idx="0">
                  <c:v>91</c:v>
                </c:pt>
                <c:pt idx="1">
                  <c:v>64</c:v>
                </c:pt>
                <c:pt idx="2">
                  <c:v>52</c:v>
                </c:pt>
                <c:pt idx="3">
                  <c:v>75</c:v>
                </c:pt>
                <c:pt idx="4">
                  <c:v>79</c:v>
                </c:pt>
              </c:numCache>
            </c:numRef>
          </c:val>
          <c:smooth val="0"/>
        </c:ser>
        <c:ser>
          <c:idx val="1"/>
          <c:order val="1"/>
          <c:tx>
            <c:strRef>
              <c:f>'Comparitivo Total'!$R$91</c:f>
              <c:strCache>
                <c:ptCount val="1"/>
                <c:pt idx="0">
                  <c:v>AÑO 2017</c:v>
                </c:pt>
              </c:strCache>
            </c:strRef>
          </c:tx>
          <c:cat>
            <c:strRef>
              <c:f>'Comparitivo Total'!$P$92:$P$96</c:f>
              <c:strCache>
                <c:ptCount val="5"/>
                <c:pt idx="0">
                  <c:v>ENERO</c:v>
                </c:pt>
                <c:pt idx="1">
                  <c:v>FEBRERO</c:v>
                </c:pt>
                <c:pt idx="2">
                  <c:v>MARZO</c:v>
                </c:pt>
                <c:pt idx="3">
                  <c:v>ABRIL</c:v>
                </c:pt>
                <c:pt idx="4">
                  <c:v>MAYO</c:v>
                </c:pt>
              </c:strCache>
            </c:strRef>
          </c:cat>
          <c:val>
            <c:numRef>
              <c:f>'Comparitivo Total'!$R$92:$R$96</c:f>
              <c:numCache>
                <c:formatCode>General</c:formatCode>
                <c:ptCount val="5"/>
                <c:pt idx="0">
                  <c:v>60</c:v>
                </c:pt>
                <c:pt idx="1">
                  <c:v>42</c:v>
                </c:pt>
                <c:pt idx="2">
                  <c:v>38</c:v>
                </c:pt>
                <c:pt idx="3">
                  <c:v>26</c:v>
                </c:pt>
                <c:pt idx="4">
                  <c:v>53</c:v>
                </c:pt>
              </c:numCache>
            </c:numRef>
          </c:val>
          <c:smooth val="0"/>
        </c:ser>
        <c:dLbls>
          <c:showLegendKey val="0"/>
          <c:showVal val="1"/>
          <c:showCatName val="0"/>
          <c:showSerName val="0"/>
          <c:showPercent val="0"/>
          <c:showBubbleSize val="0"/>
        </c:dLbls>
        <c:marker val="1"/>
        <c:smooth val="0"/>
        <c:axId val="89176320"/>
        <c:axId val="89194496"/>
      </c:lineChart>
      <c:catAx>
        <c:axId val="89176320"/>
        <c:scaling>
          <c:orientation val="minMax"/>
        </c:scaling>
        <c:delete val="0"/>
        <c:axPos val="b"/>
        <c:majorTickMark val="none"/>
        <c:minorTickMark val="none"/>
        <c:tickLblPos val="nextTo"/>
        <c:crossAx val="89194496"/>
        <c:crosses val="autoZero"/>
        <c:auto val="1"/>
        <c:lblAlgn val="ctr"/>
        <c:lblOffset val="100"/>
        <c:noMultiLvlLbl val="0"/>
      </c:catAx>
      <c:valAx>
        <c:axId val="89194496"/>
        <c:scaling>
          <c:orientation val="minMax"/>
        </c:scaling>
        <c:delete val="0"/>
        <c:axPos val="l"/>
        <c:majorGridlines/>
        <c:numFmt formatCode="General" sourceLinked="1"/>
        <c:majorTickMark val="none"/>
        <c:minorTickMark val="none"/>
        <c:tickLblPos val="nextTo"/>
        <c:crossAx val="89176320"/>
        <c:crosses val="autoZero"/>
        <c:crossBetween val="between"/>
      </c:valAx>
    </c:plotArea>
    <c:legend>
      <c:legendPos val="r"/>
      <c:layout/>
      <c:overlay val="0"/>
    </c:legend>
    <c:plotVisOnly val="1"/>
    <c:dispBlanksAs val="gap"/>
    <c:showDLblsOverMax val="0"/>
  </c:chart>
  <c:txPr>
    <a:bodyPr/>
    <a:lstStyle/>
    <a:p>
      <a:pPr>
        <a:defRPr sz="24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NÚMERO DE OCCISOS</a:t>
            </a:r>
          </a:p>
        </c:rich>
      </c:tx>
      <c:layout/>
      <c:overlay val="0"/>
    </c:title>
    <c:autoTitleDeleted val="0"/>
    <c:plotArea>
      <c:layout/>
      <c:lineChart>
        <c:grouping val="standard"/>
        <c:varyColors val="0"/>
        <c:ser>
          <c:idx val="0"/>
          <c:order val="0"/>
          <c:tx>
            <c:strRef>
              <c:f>'Comparitivo Total'!$P$73</c:f>
              <c:strCache>
                <c:ptCount val="1"/>
                <c:pt idx="0">
                  <c:v>AÑO 2016</c:v>
                </c:pt>
              </c:strCache>
            </c:strRef>
          </c:tx>
          <c:cat>
            <c:strRef>
              <c:f>'Comparitivo Total'!$O$74:$O$78</c:f>
              <c:strCache>
                <c:ptCount val="5"/>
                <c:pt idx="0">
                  <c:v>ENERO</c:v>
                </c:pt>
                <c:pt idx="1">
                  <c:v>FEBRERO</c:v>
                </c:pt>
                <c:pt idx="2">
                  <c:v>MARZO</c:v>
                </c:pt>
                <c:pt idx="3">
                  <c:v>ABRIL</c:v>
                </c:pt>
                <c:pt idx="4">
                  <c:v>MAYO</c:v>
                </c:pt>
              </c:strCache>
            </c:strRef>
          </c:cat>
          <c:val>
            <c:numRef>
              <c:f>'Comparitivo Total'!$P$74:$P$78</c:f>
              <c:numCache>
                <c:formatCode>General</c:formatCode>
                <c:ptCount val="5"/>
                <c:pt idx="0">
                  <c:v>2</c:v>
                </c:pt>
                <c:pt idx="1">
                  <c:v>0</c:v>
                </c:pt>
                <c:pt idx="2">
                  <c:v>1</c:v>
                </c:pt>
                <c:pt idx="3">
                  <c:v>1</c:v>
                </c:pt>
                <c:pt idx="4">
                  <c:v>1</c:v>
                </c:pt>
              </c:numCache>
            </c:numRef>
          </c:val>
          <c:smooth val="0"/>
        </c:ser>
        <c:ser>
          <c:idx val="1"/>
          <c:order val="1"/>
          <c:tx>
            <c:strRef>
              <c:f>'Comparitivo Total'!$Q$73</c:f>
              <c:strCache>
                <c:ptCount val="1"/>
                <c:pt idx="0">
                  <c:v>AÑO 2017</c:v>
                </c:pt>
              </c:strCache>
            </c:strRef>
          </c:tx>
          <c:cat>
            <c:strRef>
              <c:f>'Comparitivo Total'!$O$74:$O$78</c:f>
              <c:strCache>
                <c:ptCount val="5"/>
                <c:pt idx="0">
                  <c:v>ENERO</c:v>
                </c:pt>
                <c:pt idx="1">
                  <c:v>FEBRERO</c:v>
                </c:pt>
                <c:pt idx="2">
                  <c:v>MARZO</c:v>
                </c:pt>
                <c:pt idx="3">
                  <c:v>ABRIL</c:v>
                </c:pt>
                <c:pt idx="4">
                  <c:v>MAYO</c:v>
                </c:pt>
              </c:strCache>
            </c:strRef>
          </c:cat>
          <c:val>
            <c:numRef>
              <c:f>'Comparitivo Total'!$Q$74:$Q$78</c:f>
              <c:numCache>
                <c:formatCode>General</c:formatCode>
                <c:ptCount val="5"/>
                <c:pt idx="0">
                  <c:v>1</c:v>
                </c:pt>
                <c:pt idx="1">
                  <c:v>2</c:v>
                </c:pt>
                <c:pt idx="2">
                  <c:v>0</c:v>
                </c:pt>
                <c:pt idx="3">
                  <c:v>0</c:v>
                </c:pt>
                <c:pt idx="4">
                  <c:v>4</c:v>
                </c:pt>
              </c:numCache>
            </c:numRef>
          </c:val>
          <c:smooth val="0"/>
        </c:ser>
        <c:dLbls>
          <c:showLegendKey val="0"/>
          <c:showVal val="1"/>
          <c:showCatName val="0"/>
          <c:showSerName val="0"/>
          <c:showPercent val="0"/>
          <c:showBubbleSize val="0"/>
        </c:dLbls>
        <c:marker val="1"/>
        <c:smooth val="0"/>
        <c:axId val="89236992"/>
        <c:axId val="89238528"/>
      </c:lineChart>
      <c:catAx>
        <c:axId val="89236992"/>
        <c:scaling>
          <c:orientation val="minMax"/>
        </c:scaling>
        <c:delete val="0"/>
        <c:axPos val="b"/>
        <c:majorTickMark val="none"/>
        <c:minorTickMark val="none"/>
        <c:tickLblPos val="nextTo"/>
        <c:crossAx val="89238528"/>
        <c:crosses val="autoZero"/>
        <c:auto val="1"/>
        <c:lblAlgn val="ctr"/>
        <c:lblOffset val="100"/>
        <c:noMultiLvlLbl val="0"/>
      </c:catAx>
      <c:valAx>
        <c:axId val="89238528"/>
        <c:scaling>
          <c:orientation val="minMax"/>
        </c:scaling>
        <c:delete val="0"/>
        <c:axPos val="l"/>
        <c:majorGridlines/>
        <c:numFmt formatCode="General" sourceLinked="1"/>
        <c:majorTickMark val="none"/>
        <c:minorTickMark val="none"/>
        <c:tickLblPos val="nextTo"/>
        <c:crossAx val="89236992"/>
        <c:crosses val="autoZero"/>
        <c:crossBetween val="between"/>
      </c:valAx>
    </c:plotArea>
    <c:legend>
      <c:legendPos val="r"/>
      <c:layout/>
      <c:overlay val="0"/>
    </c:legend>
    <c:plotVisOnly val="1"/>
    <c:dispBlanksAs val="gap"/>
    <c:showDLblsOverMax val="0"/>
  </c:chart>
  <c:txPr>
    <a:bodyPr/>
    <a:lstStyle/>
    <a:p>
      <a:pPr>
        <a:defRPr sz="2400"/>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Lbls>
            <c:dLbl>
              <c:idx val="0"/>
              <c:layout>
                <c:manualLayout>
                  <c:x val="0.15555555555555556"/>
                  <c:y val="-3.7037037037037056E-2"/>
                </c:manualLayout>
              </c:layout>
              <c:showLegendKey val="0"/>
              <c:showVal val="1"/>
              <c:showCatName val="0"/>
              <c:showSerName val="0"/>
              <c:showPercent val="0"/>
              <c:showBubbleSize val="0"/>
            </c:dLbl>
            <c:dLbl>
              <c:idx val="1"/>
              <c:layout>
                <c:manualLayout>
                  <c:x val="0.10555555555555562"/>
                  <c:y val="4.1666666666666664E-2"/>
                </c:manualLayout>
              </c:layout>
              <c:showLegendKey val="0"/>
              <c:showVal val="1"/>
              <c:showCatName val="0"/>
              <c:showSerName val="0"/>
              <c:showPercent val="0"/>
              <c:showBubbleSize val="0"/>
            </c:dLbl>
            <c:dLbl>
              <c:idx val="2"/>
              <c:layout>
                <c:manualLayout>
                  <c:x val="-5.8333333333333431E-2"/>
                  <c:y val="-0.18518518518518534"/>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Hoja1!$A$1:$A$3</c:f>
              <c:strCache>
                <c:ptCount val="3"/>
                <c:pt idx="0">
                  <c:v>INGRESOS TRIBUTARIOS</c:v>
                </c:pt>
                <c:pt idx="1">
                  <c:v>INGRESOS NO TRIBUTARIOS</c:v>
                </c:pt>
                <c:pt idx="2">
                  <c:v>RECURSOS DE CAPITAL</c:v>
                </c:pt>
              </c:strCache>
            </c:strRef>
          </c:cat>
          <c:val>
            <c:numRef>
              <c:f>Hoja1!$B$1:$B$3</c:f>
              <c:numCache>
                <c:formatCode>"$"#,##0</c:formatCode>
                <c:ptCount val="3"/>
                <c:pt idx="0">
                  <c:v>809423000</c:v>
                </c:pt>
                <c:pt idx="1">
                  <c:v>1317634677</c:v>
                </c:pt>
                <c:pt idx="2">
                  <c:v>1460675808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4677909011373647"/>
          <c:y val="0.2951447214931468"/>
          <c:w val="0.31988757655293115"/>
          <c:h val="0.41896981627296603"/>
        </c:manualLayout>
      </c:layout>
      <c:overlay val="0"/>
    </c:legend>
    <c:plotVisOnly val="1"/>
    <c:dispBlanksAs val="gap"/>
    <c:showDLblsOverMax val="0"/>
  </c:chart>
  <c:txPr>
    <a:bodyPr/>
    <a:lstStyle/>
    <a:p>
      <a:pPr>
        <a:defRPr sz="1400"/>
      </a:pPr>
      <a:endParaRPr lang="es-CO"/>
    </a:p>
  </c:txPr>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_rels/data6.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45908-BCE3-4061-B984-1ECBC0A6D4D9}" type="doc">
      <dgm:prSet loTypeId="urn:diagrams.loki3.com/VaryingWidthList+Icon" loCatId="list" qsTypeId="urn:microsoft.com/office/officeart/2005/8/quickstyle/simple5" qsCatId="simple" csTypeId="urn:microsoft.com/office/officeart/2005/8/colors/accent0_2" csCatId="mainScheme" phldr="1"/>
      <dgm:spPr/>
    </dgm:pt>
    <dgm:pt modelId="{B4488E5C-9009-4930-8F22-52637409A337}">
      <dgm:prSet phldrT="[Texto]" custT="1"/>
      <dgm:spPr/>
      <dgm:t>
        <a:bodyPr/>
        <a:lstStyle/>
        <a:p>
          <a:pPr algn="l"/>
          <a:r>
            <a:rPr lang="es-CO" sz="1800" b="1" dirty="0" smtClean="0">
              <a:solidFill>
                <a:schemeClr val="tx1"/>
              </a:solidFill>
              <a:latin typeface="Arial" panose="020B0604020202020204" pitchFamily="34" charset="0"/>
              <a:cs typeface="Arial" panose="020B0604020202020204" pitchFamily="34" charset="0"/>
            </a:rPr>
            <a:t>1. AVANCE METAS PLAN DE DESARROLLO</a:t>
          </a:r>
          <a:endParaRPr lang="es-CO" sz="1800" b="1" dirty="0">
            <a:solidFill>
              <a:schemeClr val="tx1"/>
            </a:solidFill>
            <a:latin typeface="Arial" panose="020B0604020202020204" pitchFamily="34" charset="0"/>
            <a:cs typeface="Arial" panose="020B0604020202020204" pitchFamily="34" charset="0"/>
          </a:endParaRPr>
        </a:p>
      </dgm:t>
    </dgm:pt>
    <dgm:pt modelId="{E09006BC-FEFD-4FAB-B8A5-49F12D8B1D42}" type="parTrans" cxnId="{AAAE9D8D-1212-446E-BAF1-A1D8C2DFD595}">
      <dgm:prSet/>
      <dgm:spPr/>
      <dgm:t>
        <a:bodyPr/>
        <a:lstStyle/>
        <a:p>
          <a:pPr algn="l"/>
          <a:endParaRPr lang="es-CO" sz="1800" b="1">
            <a:solidFill>
              <a:schemeClr val="tx1"/>
            </a:solidFill>
            <a:latin typeface="Arial" panose="020B0604020202020204" pitchFamily="34" charset="0"/>
            <a:cs typeface="Arial" panose="020B0604020202020204" pitchFamily="34" charset="0"/>
          </a:endParaRPr>
        </a:p>
      </dgm:t>
    </dgm:pt>
    <dgm:pt modelId="{5676AAF6-0CA8-4377-9CAB-5EE59DBCC52C}" type="sibTrans" cxnId="{AAAE9D8D-1212-446E-BAF1-A1D8C2DFD595}">
      <dgm:prSet/>
      <dgm:spPr/>
      <dgm:t>
        <a:bodyPr/>
        <a:lstStyle/>
        <a:p>
          <a:pPr algn="l"/>
          <a:endParaRPr lang="es-CO" sz="1800" b="1">
            <a:solidFill>
              <a:schemeClr val="tx1"/>
            </a:solidFill>
            <a:latin typeface="Arial" panose="020B0604020202020204" pitchFamily="34" charset="0"/>
            <a:cs typeface="Arial" panose="020B0604020202020204" pitchFamily="34" charset="0"/>
          </a:endParaRPr>
        </a:p>
      </dgm:t>
    </dgm:pt>
    <dgm:pt modelId="{AF627D06-F584-476A-ACBB-412673826650}">
      <dgm:prSet phldrT="[Texto]" custT="1"/>
      <dgm:spPr/>
      <dgm:t>
        <a:bodyPr/>
        <a:lstStyle/>
        <a:p>
          <a:pPr algn="l"/>
          <a:r>
            <a:rPr lang="es-CO" sz="1800" b="1" smtClean="0">
              <a:solidFill>
                <a:schemeClr val="tx1"/>
              </a:solidFill>
              <a:latin typeface="Arial" panose="020B0604020202020204" pitchFamily="34" charset="0"/>
              <a:cs typeface="Arial" panose="020B0604020202020204" pitchFamily="34" charset="0"/>
            </a:rPr>
            <a:t>2.SEGURIDAD VIAL</a:t>
          </a:r>
          <a:endParaRPr lang="es-CO" sz="1800" b="1" dirty="0">
            <a:solidFill>
              <a:schemeClr val="tx1"/>
            </a:solidFill>
            <a:latin typeface="Arial" panose="020B0604020202020204" pitchFamily="34" charset="0"/>
            <a:cs typeface="Arial" panose="020B0604020202020204" pitchFamily="34" charset="0"/>
          </a:endParaRPr>
        </a:p>
      </dgm:t>
    </dgm:pt>
    <dgm:pt modelId="{C1AF8750-CB44-4352-8A01-DD3B1898D218}" type="parTrans" cxnId="{5957E2D3-B40F-4EEC-B36E-7996A5C4ADCB}">
      <dgm:prSet/>
      <dgm:spPr/>
      <dgm:t>
        <a:bodyPr/>
        <a:lstStyle/>
        <a:p>
          <a:pPr algn="l"/>
          <a:endParaRPr lang="es-CO" sz="1800" b="1">
            <a:solidFill>
              <a:schemeClr val="tx1"/>
            </a:solidFill>
            <a:latin typeface="Arial" panose="020B0604020202020204" pitchFamily="34" charset="0"/>
            <a:cs typeface="Arial" panose="020B0604020202020204" pitchFamily="34" charset="0"/>
          </a:endParaRPr>
        </a:p>
      </dgm:t>
    </dgm:pt>
    <dgm:pt modelId="{B447E19E-014A-46A7-AF7E-AB21B97C089C}" type="sibTrans" cxnId="{5957E2D3-B40F-4EEC-B36E-7996A5C4ADCB}">
      <dgm:prSet/>
      <dgm:spPr/>
      <dgm:t>
        <a:bodyPr/>
        <a:lstStyle/>
        <a:p>
          <a:pPr algn="l"/>
          <a:endParaRPr lang="es-CO" sz="1800" b="1">
            <a:solidFill>
              <a:schemeClr val="tx1"/>
            </a:solidFill>
            <a:latin typeface="Arial" panose="020B0604020202020204" pitchFamily="34" charset="0"/>
            <a:cs typeface="Arial" panose="020B0604020202020204" pitchFamily="34" charset="0"/>
          </a:endParaRPr>
        </a:p>
      </dgm:t>
    </dgm:pt>
    <dgm:pt modelId="{EF056452-D2E7-4BDA-9BF5-261A414EBEC9}">
      <dgm:prSet phldrT="[Texto]" custT="1"/>
      <dgm:spPr/>
      <dgm:t>
        <a:bodyPr/>
        <a:lstStyle/>
        <a:p>
          <a:pPr algn="l"/>
          <a:r>
            <a:rPr lang="es-CO" sz="1800" b="1" dirty="0" smtClean="0">
              <a:solidFill>
                <a:schemeClr val="tx1"/>
              </a:solidFill>
              <a:latin typeface="Arial" panose="020B0604020202020204" pitchFamily="34" charset="0"/>
              <a:cs typeface="Arial" panose="020B0604020202020204" pitchFamily="34" charset="0"/>
            </a:rPr>
            <a:t>3. ANÁLISIS FINANCIERO</a:t>
          </a:r>
          <a:endParaRPr lang="es-CO" sz="1800" b="1" dirty="0">
            <a:solidFill>
              <a:schemeClr val="tx1"/>
            </a:solidFill>
            <a:latin typeface="Arial" panose="020B0604020202020204" pitchFamily="34" charset="0"/>
            <a:cs typeface="Arial" panose="020B0604020202020204" pitchFamily="34" charset="0"/>
          </a:endParaRPr>
        </a:p>
      </dgm:t>
    </dgm:pt>
    <dgm:pt modelId="{518AD4C5-9517-4D00-B717-35FE853E8A15}" type="parTrans" cxnId="{270BE1D7-14CC-4B51-AEE8-D74466DCBC16}">
      <dgm:prSet/>
      <dgm:spPr/>
      <dgm:t>
        <a:bodyPr/>
        <a:lstStyle/>
        <a:p>
          <a:pPr algn="l"/>
          <a:endParaRPr lang="es-CO" sz="1800" b="1">
            <a:solidFill>
              <a:schemeClr val="tx1"/>
            </a:solidFill>
            <a:latin typeface="Arial" panose="020B0604020202020204" pitchFamily="34" charset="0"/>
            <a:cs typeface="Arial" panose="020B0604020202020204" pitchFamily="34" charset="0"/>
          </a:endParaRPr>
        </a:p>
      </dgm:t>
    </dgm:pt>
    <dgm:pt modelId="{D3F87926-4E2A-4EF0-84EA-7451ECB17D24}" type="sibTrans" cxnId="{270BE1D7-14CC-4B51-AEE8-D74466DCBC16}">
      <dgm:prSet/>
      <dgm:spPr/>
      <dgm:t>
        <a:bodyPr/>
        <a:lstStyle/>
        <a:p>
          <a:pPr algn="l"/>
          <a:endParaRPr lang="es-CO" sz="1800" b="1">
            <a:solidFill>
              <a:schemeClr val="tx1"/>
            </a:solidFill>
            <a:latin typeface="Arial" panose="020B0604020202020204" pitchFamily="34" charset="0"/>
            <a:cs typeface="Arial" panose="020B0604020202020204" pitchFamily="34" charset="0"/>
          </a:endParaRPr>
        </a:p>
      </dgm:t>
    </dgm:pt>
    <dgm:pt modelId="{8EA22D91-C210-4337-AE8D-3A38D63A9CE4}" type="pres">
      <dgm:prSet presAssocID="{44545908-BCE3-4061-B984-1ECBC0A6D4D9}" presName="Name0" presStyleCnt="0">
        <dgm:presLayoutVars>
          <dgm:resizeHandles/>
        </dgm:presLayoutVars>
      </dgm:prSet>
      <dgm:spPr/>
    </dgm:pt>
    <dgm:pt modelId="{E2DE8556-9F0D-40EA-8625-A5085F2D9556}" type="pres">
      <dgm:prSet presAssocID="{B4488E5C-9009-4930-8F22-52637409A337}" presName="text" presStyleLbl="node1" presStyleIdx="0" presStyleCnt="3" custScaleX="420159" custScaleY="17707">
        <dgm:presLayoutVars>
          <dgm:bulletEnabled val="1"/>
        </dgm:presLayoutVars>
      </dgm:prSet>
      <dgm:spPr/>
      <dgm:t>
        <a:bodyPr/>
        <a:lstStyle/>
        <a:p>
          <a:endParaRPr lang="es-CO"/>
        </a:p>
      </dgm:t>
    </dgm:pt>
    <dgm:pt modelId="{9B2F16DA-7A83-4D82-A45F-CF349B07EA23}" type="pres">
      <dgm:prSet presAssocID="{5676AAF6-0CA8-4377-9CAB-5EE59DBCC52C}" presName="space" presStyleCnt="0"/>
      <dgm:spPr/>
    </dgm:pt>
    <dgm:pt modelId="{8B83A4D5-006E-4410-8847-5736D4AD9F61}" type="pres">
      <dgm:prSet presAssocID="{AF627D06-F584-476A-ACBB-412673826650}" presName="text" presStyleLbl="node1" presStyleIdx="1" presStyleCnt="3" custScaleX="706345" custScaleY="16921">
        <dgm:presLayoutVars>
          <dgm:bulletEnabled val="1"/>
        </dgm:presLayoutVars>
      </dgm:prSet>
      <dgm:spPr/>
      <dgm:t>
        <a:bodyPr/>
        <a:lstStyle/>
        <a:p>
          <a:endParaRPr lang="es-CO"/>
        </a:p>
      </dgm:t>
    </dgm:pt>
    <dgm:pt modelId="{C8271566-A6B5-4F56-A779-D560C53C3316}" type="pres">
      <dgm:prSet presAssocID="{B447E19E-014A-46A7-AF7E-AB21B97C089C}" presName="space" presStyleCnt="0"/>
      <dgm:spPr/>
    </dgm:pt>
    <dgm:pt modelId="{9A4A9707-5E77-4662-8DD3-78E1B879EA72}" type="pres">
      <dgm:prSet presAssocID="{EF056452-D2E7-4BDA-9BF5-261A414EBEC9}" presName="text" presStyleLbl="node1" presStyleIdx="2" presStyleCnt="3" custScaleX="598309" custScaleY="19734" custLinFactNeighborY="-88672">
        <dgm:presLayoutVars>
          <dgm:bulletEnabled val="1"/>
        </dgm:presLayoutVars>
      </dgm:prSet>
      <dgm:spPr/>
      <dgm:t>
        <a:bodyPr/>
        <a:lstStyle/>
        <a:p>
          <a:endParaRPr lang="es-CO"/>
        </a:p>
      </dgm:t>
    </dgm:pt>
  </dgm:ptLst>
  <dgm:cxnLst>
    <dgm:cxn modelId="{270BE1D7-14CC-4B51-AEE8-D74466DCBC16}" srcId="{44545908-BCE3-4061-B984-1ECBC0A6D4D9}" destId="{EF056452-D2E7-4BDA-9BF5-261A414EBEC9}" srcOrd="2" destOrd="0" parTransId="{518AD4C5-9517-4D00-B717-35FE853E8A15}" sibTransId="{D3F87926-4E2A-4EF0-84EA-7451ECB17D24}"/>
    <dgm:cxn modelId="{AAAE9D8D-1212-446E-BAF1-A1D8C2DFD595}" srcId="{44545908-BCE3-4061-B984-1ECBC0A6D4D9}" destId="{B4488E5C-9009-4930-8F22-52637409A337}" srcOrd="0" destOrd="0" parTransId="{E09006BC-FEFD-4FAB-B8A5-49F12D8B1D42}" sibTransId="{5676AAF6-0CA8-4377-9CAB-5EE59DBCC52C}"/>
    <dgm:cxn modelId="{946CF504-1D22-4CDC-955B-9636A66066DD}" type="presOf" srcId="{AF627D06-F584-476A-ACBB-412673826650}" destId="{8B83A4D5-006E-4410-8847-5736D4AD9F61}" srcOrd="0" destOrd="0" presId="urn:diagrams.loki3.com/VaryingWidthList+Icon"/>
    <dgm:cxn modelId="{FD98FC00-8B0A-4FCD-A97D-442E64F04397}" type="presOf" srcId="{44545908-BCE3-4061-B984-1ECBC0A6D4D9}" destId="{8EA22D91-C210-4337-AE8D-3A38D63A9CE4}" srcOrd="0" destOrd="0" presId="urn:diagrams.loki3.com/VaryingWidthList+Icon"/>
    <dgm:cxn modelId="{8419502B-D1D1-4DB2-93AC-C92A09D7FB69}" type="presOf" srcId="{B4488E5C-9009-4930-8F22-52637409A337}" destId="{E2DE8556-9F0D-40EA-8625-A5085F2D9556}" srcOrd="0" destOrd="0" presId="urn:diagrams.loki3.com/VaryingWidthList+Icon"/>
    <dgm:cxn modelId="{5957E2D3-B40F-4EEC-B36E-7996A5C4ADCB}" srcId="{44545908-BCE3-4061-B984-1ECBC0A6D4D9}" destId="{AF627D06-F584-476A-ACBB-412673826650}" srcOrd="1" destOrd="0" parTransId="{C1AF8750-CB44-4352-8A01-DD3B1898D218}" sibTransId="{B447E19E-014A-46A7-AF7E-AB21B97C089C}"/>
    <dgm:cxn modelId="{92C065EA-D014-482A-A7B8-3EA10BF457DE}" type="presOf" srcId="{EF056452-D2E7-4BDA-9BF5-261A414EBEC9}" destId="{9A4A9707-5E77-4662-8DD3-78E1B879EA72}" srcOrd="0" destOrd="0" presId="urn:diagrams.loki3.com/VaryingWidthList+Icon"/>
    <dgm:cxn modelId="{45A1B2D5-F41D-4D22-85D0-66BEE9FE4FB4}" type="presParOf" srcId="{8EA22D91-C210-4337-AE8D-3A38D63A9CE4}" destId="{E2DE8556-9F0D-40EA-8625-A5085F2D9556}" srcOrd="0" destOrd="0" presId="urn:diagrams.loki3.com/VaryingWidthList+Icon"/>
    <dgm:cxn modelId="{C7E04188-100E-4DFE-B931-D6A5E34F550B}" type="presParOf" srcId="{8EA22D91-C210-4337-AE8D-3A38D63A9CE4}" destId="{9B2F16DA-7A83-4D82-A45F-CF349B07EA23}" srcOrd="1" destOrd="0" presId="urn:diagrams.loki3.com/VaryingWidthList+Icon"/>
    <dgm:cxn modelId="{C315E869-9742-4072-B4FE-8313CB1D3F58}" type="presParOf" srcId="{8EA22D91-C210-4337-AE8D-3A38D63A9CE4}" destId="{8B83A4D5-006E-4410-8847-5736D4AD9F61}" srcOrd="2" destOrd="0" presId="urn:diagrams.loki3.com/VaryingWidthList+Icon"/>
    <dgm:cxn modelId="{3572335F-601F-43BA-9F75-31360EB0673B}" type="presParOf" srcId="{8EA22D91-C210-4337-AE8D-3A38D63A9CE4}" destId="{C8271566-A6B5-4F56-A779-D560C53C3316}" srcOrd="3" destOrd="0" presId="urn:diagrams.loki3.com/VaryingWidthList+Icon"/>
    <dgm:cxn modelId="{CEBC933A-CEE0-4344-A881-5B5E9D3061D6}" type="presParOf" srcId="{8EA22D91-C210-4337-AE8D-3A38D63A9CE4}" destId="{9A4A9707-5E77-4662-8DD3-78E1B879EA72}" srcOrd="4" destOrd="0" presId="urn:diagrams.loki3.com/VaryingWidth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48D99-2B40-4EF7-A8D2-D2E5FCC95B4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CO"/>
        </a:p>
      </dgm:t>
    </dgm:pt>
    <dgm:pt modelId="{0E8009E0-8CFF-4200-9D4F-AFC9AF1BF25F}">
      <dgm:prSet phldrT="[Texto]"/>
      <dgm:spPr/>
      <dgm:t>
        <a:bodyPr/>
        <a:lstStyle/>
        <a:p>
          <a:r>
            <a:rPr lang="es-CO" b="1" dirty="0" smtClean="0">
              <a:solidFill>
                <a:srgbClr val="C00000"/>
              </a:solidFill>
            </a:rPr>
            <a:t>Línea base </a:t>
          </a:r>
        </a:p>
        <a:p>
          <a:r>
            <a:rPr lang="es-CO" b="1" dirty="0" smtClean="0">
              <a:solidFill>
                <a:srgbClr val="C00000"/>
              </a:solidFill>
            </a:rPr>
            <a:t>27,60</a:t>
          </a:r>
          <a:endParaRPr lang="es-CO" b="1" dirty="0">
            <a:solidFill>
              <a:srgbClr val="C00000"/>
            </a:solidFill>
          </a:endParaRPr>
        </a:p>
      </dgm:t>
    </dgm:pt>
    <dgm:pt modelId="{448FBB44-7793-4968-9882-1CD9CD7BE6C5}" type="parTrans" cxnId="{372C7CFB-811C-4C65-8DDC-9966C621D666}">
      <dgm:prSet/>
      <dgm:spPr/>
      <dgm:t>
        <a:bodyPr/>
        <a:lstStyle/>
        <a:p>
          <a:endParaRPr lang="es-CO"/>
        </a:p>
      </dgm:t>
    </dgm:pt>
    <dgm:pt modelId="{F97E7204-F4EA-4C32-A19C-CAEA254F0D2F}" type="sibTrans" cxnId="{372C7CFB-811C-4C65-8DDC-9966C621D666}">
      <dgm:prSet/>
      <dgm:spPr/>
      <dgm:t>
        <a:bodyPr/>
        <a:lstStyle/>
        <a:p>
          <a:endParaRPr lang="es-CO"/>
        </a:p>
      </dgm:t>
    </dgm:pt>
    <dgm:pt modelId="{8D305ADC-09F5-4080-B2D8-A209E5ADDE34}">
      <dgm:prSet phldrT="[Texto]"/>
      <dgm:spPr/>
      <dgm:t>
        <a:bodyPr/>
        <a:lstStyle/>
        <a:p>
          <a:r>
            <a:rPr lang="es-CO" b="1" dirty="0" smtClean="0">
              <a:solidFill>
                <a:srgbClr val="C00000"/>
              </a:solidFill>
            </a:rPr>
            <a:t>Meta cuatrienio </a:t>
          </a:r>
        </a:p>
        <a:p>
          <a:r>
            <a:rPr lang="es-CO" b="1" dirty="0" smtClean="0">
              <a:solidFill>
                <a:srgbClr val="C00000"/>
              </a:solidFill>
            </a:rPr>
            <a:t>Índice  24,84</a:t>
          </a:r>
        </a:p>
        <a:p>
          <a:endParaRPr lang="es-CO" b="1" dirty="0">
            <a:solidFill>
              <a:srgbClr val="C00000"/>
            </a:solidFill>
          </a:endParaRPr>
        </a:p>
      </dgm:t>
    </dgm:pt>
    <dgm:pt modelId="{BD715B05-462D-4A3D-91D3-3AA20B17809C}" type="sibTrans" cxnId="{05F74226-78C0-4CE2-9A31-90A411EE22A4}">
      <dgm:prSet/>
      <dgm:spPr/>
      <dgm:t>
        <a:bodyPr/>
        <a:lstStyle/>
        <a:p>
          <a:endParaRPr lang="es-CO"/>
        </a:p>
      </dgm:t>
    </dgm:pt>
    <dgm:pt modelId="{67160CD0-EF1F-46AC-AA01-94431F7623F6}" type="parTrans" cxnId="{05F74226-78C0-4CE2-9A31-90A411EE22A4}">
      <dgm:prSet/>
      <dgm:spPr/>
      <dgm:t>
        <a:bodyPr/>
        <a:lstStyle/>
        <a:p>
          <a:endParaRPr lang="es-CO"/>
        </a:p>
      </dgm:t>
    </dgm:pt>
    <dgm:pt modelId="{51EDF1E5-8F19-40AC-8D07-D864CCF98AA6}" type="pres">
      <dgm:prSet presAssocID="{F4C48D99-2B40-4EF7-A8D2-D2E5FCC95B4C}" presName="compositeShape" presStyleCnt="0">
        <dgm:presLayoutVars>
          <dgm:chMax val="2"/>
          <dgm:dir/>
          <dgm:resizeHandles val="exact"/>
        </dgm:presLayoutVars>
      </dgm:prSet>
      <dgm:spPr/>
      <dgm:t>
        <a:bodyPr/>
        <a:lstStyle/>
        <a:p>
          <a:endParaRPr lang="es-CO"/>
        </a:p>
      </dgm:t>
    </dgm:pt>
    <dgm:pt modelId="{3A794091-A571-40B9-A123-5E5498275B36}" type="pres">
      <dgm:prSet presAssocID="{F4C48D99-2B40-4EF7-A8D2-D2E5FCC95B4C}" presName="divider" presStyleLbl="fgShp" presStyleIdx="0" presStyleCnt="1"/>
      <dgm:spPr/>
    </dgm:pt>
    <dgm:pt modelId="{D7AE6629-4D2A-488A-8E26-1C007675D7E5}" type="pres">
      <dgm:prSet presAssocID="{0E8009E0-8CFF-4200-9D4F-AFC9AF1BF25F}" presName="downArrow" presStyleLbl="node1" presStyleIdx="0" presStyleCnt="2"/>
      <dgm:spPr/>
    </dgm:pt>
    <dgm:pt modelId="{AFC3F9B8-FB77-4E1B-A146-325FCEC49FE1}" type="pres">
      <dgm:prSet presAssocID="{0E8009E0-8CFF-4200-9D4F-AFC9AF1BF25F}" presName="downArrowText" presStyleLbl="revTx" presStyleIdx="0" presStyleCnt="2">
        <dgm:presLayoutVars>
          <dgm:bulletEnabled val="1"/>
        </dgm:presLayoutVars>
      </dgm:prSet>
      <dgm:spPr/>
      <dgm:t>
        <a:bodyPr/>
        <a:lstStyle/>
        <a:p>
          <a:endParaRPr lang="es-CO"/>
        </a:p>
      </dgm:t>
    </dgm:pt>
    <dgm:pt modelId="{C2299496-9E47-4990-9D87-068FD43218C6}" type="pres">
      <dgm:prSet presAssocID="{8D305ADC-09F5-4080-B2D8-A209E5ADDE34}" presName="upArrow" presStyleLbl="node1" presStyleIdx="1" presStyleCnt="2"/>
      <dgm:spPr/>
    </dgm:pt>
    <dgm:pt modelId="{0DEC861A-D393-4A47-8CB5-ACD5E2A1C6B9}" type="pres">
      <dgm:prSet presAssocID="{8D305ADC-09F5-4080-B2D8-A209E5ADDE34}" presName="upArrowText" presStyleLbl="revTx" presStyleIdx="1" presStyleCnt="2" custLinFactNeighborX="-2194" custLinFactNeighborY="0">
        <dgm:presLayoutVars>
          <dgm:bulletEnabled val="1"/>
        </dgm:presLayoutVars>
      </dgm:prSet>
      <dgm:spPr/>
      <dgm:t>
        <a:bodyPr/>
        <a:lstStyle/>
        <a:p>
          <a:endParaRPr lang="es-CO"/>
        </a:p>
      </dgm:t>
    </dgm:pt>
  </dgm:ptLst>
  <dgm:cxnLst>
    <dgm:cxn modelId="{372C7CFB-811C-4C65-8DDC-9966C621D666}" srcId="{F4C48D99-2B40-4EF7-A8D2-D2E5FCC95B4C}" destId="{0E8009E0-8CFF-4200-9D4F-AFC9AF1BF25F}" srcOrd="0" destOrd="0" parTransId="{448FBB44-7793-4968-9882-1CD9CD7BE6C5}" sibTransId="{F97E7204-F4EA-4C32-A19C-CAEA254F0D2F}"/>
    <dgm:cxn modelId="{07E76EC8-5890-470B-9115-AB784F893F87}" type="presOf" srcId="{F4C48D99-2B40-4EF7-A8D2-D2E5FCC95B4C}" destId="{51EDF1E5-8F19-40AC-8D07-D864CCF98AA6}" srcOrd="0" destOrd="0" presId="urn:microsoft.com/office/officeart/2005/8/layout/arrow3"/>
    <dgm:cxn modelId="{05F74226-78C0-4CE2-9A31-90A411EE22A4}" srcId="{F4C48D99-2B40-4EF7-A8D2-D2E5FCC95B4C}" destId="{8D305ADC-09F5-4080-B2D8-A209E5ADDE34}" srcOrd="1" destOrd="0" parTransId="{67160CD0-EF1F-46AC-AA01-94431F7623F6}" sibTransId="{BD715B05-462D-4A3D-91D3-3AA20B17809C}"/>
    <dgm:cxn modelId="{63FDFED2-DE3F-44AC-A712-0DAC2AC417BA}" type="presOf" srcId="{0E8009E0-8CFF-4200-9D4F-AFC9AF1BF25F}" destId="{AFC3F9B8-FB77-4E1B-A146-325FCEC49FE1}" srcOrd="0" destOrd="0" presId="urn:microsoft.com/office/officeart/2005/8/layout/arrow3"/>
    <dgm:cxn modelId="{C2E36BF5-1628-49DF-9B8E-BAFB02B00AE0}" type="presOf" srcId="{8D305ADC-09F5-4080-B2D8-A209E5ADDE34}" destId="{0DEC861A-D393-4A47-8CB5-ACD5E2A1C6B9}" srcOrd="0" destOrd="0" presId="urn:microsoft.com/office/officeart/2005/8/layout/arrow3"/>
    <dgm:cxn modelId="{FD5374D0-B9ED-47B0-984C-C898F5EA87C6}" type="presParOf" srcId="{51EDF1E5-8F19-40AC-8D07-D864CCF98AA6}" destId="{3A794091-A571-40B9-A123-5E5498275B36}" srcOrd="0" destOrd="0" presId="urn:microsoft.com/office/officeart/2005/8/layout/arrow3"/>
    <dgm:cxn modelId="{97713752-4840-47E5-AA0D-978BAD640767}" type="presParOf" srcId="{51EDF1E5-8F19-40AC-8D07-D864CCF98AA6}" destId="{D7AE6629-4D2A-488A-8E26-1C007675D7E5}" srcOrd="1" destOrd="0" presId="urn:microsoft.com/office/officeart/2005/8/layout/arrow3"/>
    <dgm:cxn modelId="{DA24788E-3BF9-42D7-A034-1816B7FAF1E6}" type="presParOf" srcId="{51EDF1E5-8F19-40AC-8D07-D864CCF98AA6}" destId="{AFC3F9B8-FB77-4E1B-A146-325FCEC49FE1}" srcOrd="2" destOrd="0" presId="urn:microsoft.com/office/officeart/2005/8/layout/arrow3"/>
    <dgm:cxn modelId="{17E7A88A-DE5A-48DB-91D8-730244AB5188}" type="presParOf" srcId="{51EDF1E5-8F19-40AC-8D07-D864CCF98AA6}" destId="{C2299496-9E47-4990-9D87-068FD43218C6}" srcOrd="3" destOrd="0" presId="urn:microsoft.com/office/officeart/2005/8/layout/arrow3"/>
    <dgm:cxn modelId="{ACD653DD-C580-4183-A9E5-D977A7C22545}" type="presParOf" srcId="{51EDF1E5-8F19-40AC-8D07-D864CCF98AA6}" destId="{0DEC861A-D393-4A47-8CB5-ACD5E2A1C6B9}" srcOrd="4" destOrd="0" presId="urn:microsoft.com/office/officeart/2005/8/layout/arrow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6F446F-5915-4CE7-8AC2-668148F15211}"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es-CO"/>
        </a:p>
      </dgm:t>
    </dgm:pt>
    <dgm:pt modelId="{F638CEF9-9E09-4FFE-9DC2-EE8ABAEF4213}">
      <dgm:prSet phldrT="[Texto]" custT="1"/>
      <dgm:spPr/>
      <dgm:t>
        <a:bodyPr vert="vert270" anchor="ctr"/>
        <a:lstStyle/>
        <a:p>
          <a:pPr algn="ctr"/>
          <a:r>
            <a:rPr lang="es-CO" sz="2400" b="1" dirty="0" smtClean="0">
              <a:latin typeface="Arial" panose="020B0604020202020204" pitchFamily="34" charset="0"/>
              <a:cs typeface="Arial" panose="020B0604020202020204" pitchFamily="34" charset="0"/>
            </a:rPr>
            <a:t>MOVILIDAD URBANA</a:t>
          </a:r>
          <a:endParaRPr lang="es-CO" sz="2400" b="1" dirty="0">
            <a:latin typeface="Arial" panose="020B0604020202020204" pitchFamily="34" charset="0"/>
            <a:cs typeface="Arial" panose="020B0604020202020204" pitchFamily="34" charset="0"/>
          </a:endParaRPr>
        </a:p>
      </dgm:t>
    </dgm:pt>
    <dgm:pt modelId="{86F9BD75-1A55-4516-8E7B-37CA6BB50CF7}" type="parTrans" cxnId="{5DBF4C1C-4A91-4D9F-9AA7-1DCEC9EC98DA}">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F34AEC7D-CBF8-4798-AAE3-F2A6426A8C5C}" type="sibTrans" cxnId="{5DBF4C1C-4A91-4D9F-9AA7-1DCEC9EC98DA}">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CF98629C-F9D3-4969-88C3-54A353E8733F}">
      <dgm:prSet phldrT="[Texto]" custT="1"/>
      <dgm:spPr/>
      <dgm:t>
        <a:bodyPr/>
        <a:lstStyle/>
        <a:p>
          <a:r>
            <a:rPr lang="es-CO" sz="1800" b="1" dirty="0" smtClean="0">
              <a:latin typeface="Arial" panose="020B0604020202020204" pitchFamily="34" charset="0"/>
              <a:cs typeface="Arial" panose="020B0604020202020204" pitchFamily="34" charset="0"/>
            </a:rPr>
            <a:t>PLAN DE MOVILIDAD URBANA SOSTENIBLE</a:t>
          </a:r>
          <a:endParaRPr lang="es-CO" sz="1800" b="1" dirty="0">
            <a:latin typeface="Arial" panose="020B0604020202020204" pitchFamily="34" charset="0"/>
            <a:cs typeface="Arial" panose="020B0604020202020204" pitchFamily="34" charset="0"/>
          </a:endParaRPr>
        </a:p>
      </dgm:t>
    </dgm:pt>
    <dgm:pt modelId="{ADA98B22-7A3B-4390-B436-9500F8F63056}" type="parTrans" cxnId="{7B9C8342-422B-4A82-A9AD-F39855A08F05}">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22C7583A-5116-449F-A2A9-01D890CFBE25}" type="sibTrans" cxnId="{7B9C8342-422B-4A82-A9AD-F39855A08F05}">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F986A59F-4D6E-4305-94B2-CEC3FEDBBC4E}">
      <dgm:prSet phldrT="[Texto]" custT="1"/>
      <dgm:spPr/>
      <dgm:t>
        <a:bodyPr/>
        <a:lstStyle/>
        <a:p>
          <a:r>
            <a:rPr lang="es-CO" sz="1800" b="1" smtClean="0">
              <a:latin typeface="Arial" panose="020B0604020202020204" pitchFamily="34" charset="0"/>
              <a:cs typeface="Arial" panose="020B0604020202020204" pitchFamily="34" charset="0"/>
            </a:rPr>
            <a:t>SISTEMA INTEGRAL DE CONTROL DE TRÁNSITO</a:t>
          </a:r>
          <a:endParaRPr lang="es-CO" sz="1800" b="1" dirty="0">
            <a:latin typeface="Arial" panose="020B0604020202020204" pitchFamily="34" charset="0"/>
            <a:cs typeface="Arial" panose="020B0604020202020204" pitchFamily="34" charset="0"/>
          </a:endParaRPr>
        </a:p>
      </dgm:t>
    </dgm:pt>
    <dgm:pt modelId="{33C73E6A-4AE7-4D20-9E9C-AF252C414A45}" type="parTrans" cxnId="{585710B1-BD2E-41FC-831C-9BD236646059}">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2190BC5A-547C-484B-A465-E75FCA29E09D}" type="sibTrans" cxnId="{585710B1-BD2E-41FC-831C-9BD236646059}">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04B6D60F-C635-4240-BE87-872792404A63}">
      <dgm:prSet custT="1"/>
      <dgm:spPr/>
      <dgm:t>
        <a:bodyPr/>
        <a:lstStyle/>
        <a:p>
          <a:r>
            <a:rPr lang="es-CO" sz="1800" b="1" dirty="0" smtClean="0">
              <a:latin typeface="Arial" panose="020B0604020202020204" pitchFamily="34" charset="0"/>
              <a:cs typeface="Arial" panose="020B0604020202020204" pitchFamily="34" charset="0"/>
            </a:rPr>
            <a:t>FORTALECIMIENTO INSTITUCIONAL ITTB</a:t>
          </a:r>
          <a:endParaRPr lang="es-CO" sz="1800" b="1" dirty="0">
            <a:latin typeface="Arial" panose="020B0604020202020204" pitchFamily="34" charset="0"/>
            <a:cs typeface="Arial" panose="020B0604020202020204" pitchFamily="34" charset="0"/>
          </a:endParaRPr>
        </a:p>
      </dgm:t>
    </dgm:pt>
    <dgm:pt modelId="{A8DC0D5B-9664-424D-8BF1-155A87FDB5CA}" type="parTrans" cxnId="{2115E21E-DEB0-4DA2-BEDB-D9BC74069427}">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167BC43E-A535-4A22-A734-89874BFAE268}" type="sibTrans" cxnId="{2115E21E-DEB0-4DA2-BEDB-D9BC74069427}">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C22636C8-2DCF-4D7C-9977-42A3D8482A22}">
      <dgm:prSet custT="1"/>
      <dgm:spPr/>
      <dgm:t>
        <a:bodyPr/>
        <a:lstStyle/>
        <a:p>
          <a:r>
            <a:rPr lang="es-CO" sz="1800" b="1" smtClean="0">
              <a:latin typeface="Arial" panose="020B0604020202020204" pitchFamily="34" charset="0"/>
              <a:cs typeface="Arial" panose="020B0604020202020204" pitchFamily="34" charset="0"/>
            </a:rPr>
            <a:t>EQUIPAMIENTO URBANO Y LOGISTICO PARA EL TRANSPORTE</a:t>
          </a:r>
          <a:endParaRPr lang="es-CO" sz="1800" b="1" dirty="0">
            <a:latin typeface="Arial" panose="020B0604020202020204" pitchFamily="34" charset="0"/>
            <a:cs typeface="Arial" panose="020B0604020202020204" pitchFamily="34" charset="0"/>
          </a:endParaRPr>
        </a:p>
      </dgm:t>
    </dgm:pt>
    <dgm:pt modelId="{D67825C1-8A42-47D7-8DCF-8CF9F23816DE}" type="parTrans" cxnId="{889E84C2-8C2D-48AD-ACA7-35373EC43033}">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A952CF36-32C0-4C0F-89BA-BF73F9C7EDBA}" type="sibTrans" cxnId="{889E84C2-8C2D-48AD-ACA7-35373EC43033}">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24920129-12C3-4DCE-8DDE-EBF3948FF4AF}">
      <dgm:prSet custT="1"/>
      <dgm:spPr/>
      <dgm:t>
        <a:bodyPr/>
        <a:lstStyle/>
        <a:p>
          <a:r>
            <a:rPr lang="es-CO" sz="1800" b="1" smtClean="0">
              <a:latin typeface="Arial" panose="020B0604020202020204" pitchFamily="34" charset="0"/>
              <a:cs typeface="Arial" panose="020B0604020202020204" pitchFamily="34" charset="0"/>
            </a:rPr>
            <a:t>CULTURA DE LA MOVILIDAD SEGURA</a:t>
          </a:r>
          <a:endParaRPr lang="es-CO" sz="1800" b="1" dirty="0">
            <a:latin typeface="Arial" panose="020B0604020202020204" pitchFamily="34" charset="0"/>
            <a:cs typeface="Arial" panose="020B0604020202020204" pitchFamily="34" charset="0"/>
          </a:endParaRPr>
        </a:p>
      </dgm:t>
    </dgm:pt>
    <dgm:pt modelId="{E1EA2D5C-125A-4893-894F-42A983A4DAAD}" type="parTrans" cxnId="{D29A25D7-1F7A-4684-8CA5-1F9E1F91D80B}">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E7E8700C-1AC1-4B32-A0D9-074592F05CDE}" type="sibTrans" cxnId="{D29A25D7-1F7A-4684-8CA5-1F9E1F91D80B}">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8C785229-1925-47BE-B043-4040EE291979}" type="pres">
      <dgm:prSet presAssocID="{656F446F-5915-4CE7-8AC2-668148F15211}" presName="vert0" presStyleCnt="0">
        <dgm:presLayoutVars>
          <dgm:dir/>
          <dgm:animOne val="branch"/>
          <dgm:animLvl val="lvl"/>
        </dgm:presLayoutVars>
      </dgm:prSet>
      <dgm:spPr/>
      <dgm:t>
        <a:bodyPr/>
        <a:lstStyle/>
        <a:p>
          <a:endParaRPr lang="es-CO"/>
        </a:p>
      </dgm:t>
    </dgm:pt>
    <dgm:pt modelId="{DF0A6383-1419-4ED5-880A-47A3E9D77372}" type="pres">
      <dgm:prSet presAssocID="{F638CEF9-9E09-4FFE-9DC2-EE8ABAEF4213}" presName="thickLine" presStyleLbl="alignNode1" presStyleIdx="0" presStyleCnt="1"/>
      <dgm:spPr/>
    </dgm:pt>
    <dgm:pt modelId="{DEBDF4D7-53C1-40BD-A173-CB4C55AE4DA2}" type="pres">
      <dgm:prSet presAssocID="{F638CEF9-9E09-4FFE-9DC2-EE8ABAEF4213}" presName="horz1" presStyleCnt="0"/>
      <dgm:spPr/>
    </dgm:pt>
    <dgm:pt modelId="{29EBE82A-3349-463F-B11C-1CF5B63774CF}" type="pres">
      <dgm:prSet presAssocID="{F638CEF9-9E09-4FFE-9DC2-EE8ABAEF4213}" presName="tx1" presStyleLbl="revTx" presStyleIdx="0" presStyleCnt="6" custScaleX="38326"/>
      <dgm:spPr/>
      <dgm:t>
        <a:bodyPr/>
        <a:lstStyle/>
        <a:p>
          <a:endParaRPr lang="es-CO"/>
        </a:p>
      </dgm:t>
    </dgm:pt>
    <dgm:pt modelId="{96C67978-829B-48CB-8477-2CA6E21BA988}" type="pres">
      <dgm:prSet presAssocID="{F638CEF9-9E09-4FFE-9DC2-EE8ABAEF4213}" presName="vert1" presStyleCnt="0"/>
      <dgm:spPr/>
    </dgm:pt>
    <dgm:pt modelId="{4F516ABE-142A-499C-809E-2BC7E734118D}" type="pres">
      <dgm:prSet presAssocID="{CF98629C-F9D3-4969-88C3-54A353E8733F}" presName="vertSpace2a" presStyleCnt="0"/>
      <dgm:spPr/>
    </dgm:pt>
    <dgm:pt modelId="{93FCA5E8-0E20-4041-B622-95DE4BBF4B7D}" type="pres">
      <dgm:prSet presAssocID="{CF98629C-F9D3-4969-88C3-54A353E8733F}" presName="horz2" presStyleCnt="0"/>
      <dgm:spPr/>
    </dgm:pt>
    <dgm:pt modelId="{EF9EDBA7-4F80-49E1-8468-23A9E4B6494E}" type="pres">
      <dgm:prSet presAssocID="{CF98629C-F9D3-4969-88C3-54A353E8733F}" presName="horzSpace2" presStyleCnt="0"/>
      <dgm:spPr/>
    </dgm:pt>
    <dgm:pt modelId="{643E6296-5880-4034-AFE1-2E2A79FA7DD9}" type="pres">
      <dgm:prSet presAssocID="{CF98629C-F9D3-4969-88C3-54A353E8733F}" presName="tx2" presStyleLbl="revTx" presStyleIdx="1" presStyleCnt="6"/>
      <dgm:spPr/>
      <dgm:t>
        <a:bodyPr/>
        <a:lstStyle/>
        <a:p>
          <a:endParaRPr lang="es-CO"/>
        </a:p>
      </dgm:t>
    </dgm:pt>
    <dgm:pt modelId="{5D2E861F-EF5B-4455-BFF5-CACFD6FEB8B0}" type="pres">
      <dgm:prSet presAssocID="{CF98629C-F9D3-4969-88C3-54A353E8733F}" presName="vert2" presStyleCnt="0"/>
      <dgm:spPr/>
    </dgm:pt>
    <dgm:pt modelId="{3A6BF2AA-898C-4721-A0FE-A09B95591112}" type="pres">
      <dgm:prSet presAssocID="{CF98629C-F9D3-4969-88C3-54A353E8733F}" presName="thinLine2b" presStyleLbl="callout" presStyleIdx="0" presStyleCnt="5"/>
      <dgm:spPr/>
    </dgm:pt>
    <dgm:pt modelId="{46FF9CAE-48A7-4CAE-86CA-83CD60C27E8D}" type="pres">
      <dgm:prSet presAssocID="{CF98629C-F9D3-4969-88C3-54A353E8733F}" presName="vertSpace2b" presStyleCnt="0"/>
      <dgm:spPr/>
    </dgm:pt>
    <dgm:pt modelId="{B7965841-B282-422C-8FD1-8B508084CD26}" type="pres">
      <dgm:prSet presAssocID="{F986A59F-4D6E-4305-94B2-CEC3FEDBBC4E}" presName="horz2" presStyleCnt="0"/>
      <dgm:spPr/>
    </dgm:pt>
    <dgm:pt modelId="{FAA00297-22B0-4FEB-8CD4-4630611F8873}" type="pres">
      <dgm:prSet presAssocID="{F986A59F-4D6E-4305-94B2-CEC3FEDBBC4E}" presName="horzSpace2" presStyleCnt="0"/>
      <dgm:spPr/>
    </dgm:pt>
    <dgm:pt modelId="{032E5275-AAB9-4F36-9C7E-768EA24E6183}" type="pres">
      <dgm:prSet presAssocID="{F986A59F-4D6E-4305-94B2-CEC3FEDBBC4E}" presName="tx2" presStyleLbl="revTx" presStyleIdx="2" presStyleCnt="6"/>
      <dgm:spPr/>
      <dgm:t>
        <a:bodyPr/>
        <a:lstStyle/>
        <a:p>
          <a:endParaRPr lang="es-CO"/>
        </a:p>
      </dgm:t>
    </dgm:pt>
    <dgm:pt modelId="{46E8B99E-A554-4461-8C74-E37136B7732E}" type="pres">
      <dgm:prSet presAssocID="{F986A59F-4D6E-4305-94B2-CEC3FEDBBC4E}" presName="vert2" presStyleCnt="0"/>
      <dgm:spPr/>
    </dgm:pt>
    <dgm:pt modelId="{1D0D7317-8F52-4AE8-951A-5317DD6B8A8A}" type="pres">
      <dgm:prSet presAssocID="{F986A59F-4D6E-4305-94B2-CEC3FEDBBC4E}" presName="thinLine2b" presStyleLbl="callout" presStyleIdx="1" presStyleCnt="5"/>
      <dgm:spPr/>
    </dgm:pt>
    <dgm:pt modelId="{ADCFEB26-4CF6-4B0D-A161-E5A4C8C234CC}" type="pres">
      <dgm:prSet presAssocID="{F986A59F-4D6E-4305-94B2-CEC3FEDBBC4E}" presName="vertSpace2b" presStyleCnt="0"/>
      <dgm:spPr/>
    </dgm:pt>
    <dgm:pt modelId="{9DE4D0E1-A19F-4C76-B420-7F952F9BFDC8}" type="pres">
      <dgm:prSet presAssocID="{C22636C8-2DCF-4D7C-9977-42A3D8482A22}" presName="horz2" presStyleCnt="0"/>
      <dgm:spPr/>
    </dgm:pt>
    <dgm:pt modelId="{97B5D8BF-0E16-4707-8CD2-70EBDEE7FCDF}" type="pres">
      <dgm:prSet presAssocID="{C22636C8-2DCF-4D7C-9977-42A3D8482A22}" presName="horzSpace2" presStyleCnt="0"/>
      <dgm:spPr/>
    </dgm:pt>
    <dgm:pt modelId="{98219F8D-8D00-4CAD-9D84-22227981A7C4}" type="pres">
      <dgm:prSet presAssocID="{C22636C8-2DCF-4D7C-9977-42A3D8482A22}" presName="tx2" presStyleLbl="revTx" presStyleIdx="3" presStyleCnt="6"/>
      <dgm:spPr/>
      <dgm:t>
        <a:bodyPr/>
        <a:lstStyle/>
        <a:p>
          <a:endParaRPr lang="es-CO"/>
        </a:p>
      </dgm:t>
    </dgm:pt>
    <dgm:pt modelId="{F3DE0F5B-0817-4323-9984-A92442DDA8AD}" type="pres">
      <dgm:prSet presAssocID="{C22636C8-2DCF-4D7C-9977-42A3D8482A22}" presName="vert2" presStyleCnt="0"/>
      <dgm:spPr/>
    </dgm:pt>
    <dgm:pt modelId="{B7BCAE69-8590-47A0-A7D3-32CF532098C7}" type="pres">
      <dgm:prSet presAssocID="{C22636C8-2DCF-4D7C-9977-42A3D8482A22}" presName="thinLine2b" presStyleLbl="callout" presStyleIdx="2" presStyleCnt="5"/>
      <dgm:spPr/>
    </dgm:pt>
    <dgm:pt modelId="{1DE4A46F-9458-4C6A-8C9A-A69485B7E440}" type="pres">
      <dgm:prSet presAssocID="{C22636C8-2DCF-4D7C-9977-42A3D8482A22}" presName="vertSpace2b" presStyleCnt="0"/>
      <dgm:spPr/>
    </dgm:pt>
    <dgm:pt modelId="{66A7BE6B-E153-423E-9B35-3BC46887BABD}" type="pres">
      <dgm:prSet presAssocID="{24920129-12C3-4DCE-8DDE-EBF3948FF4AF}" presName="horz2" presStyleCnt="0"/>
      <dgm:spPr/>
    </dgm:pt>
    <dgm:pt modelId="{DE20F49D-3C31-478A-AB10-E584A67284B9}" type="pres">
      <dgm:prSet presAssocID="{24920129-12C3-4DCE-8DDE-EBF3948FF4AF}" presName="horzSpace2" presStyleCnt="0"/>
      <dgm:spPr/>
    </dgm:pt>
    <dgm:pt modelId="{6D3E9DB0-7366-456C-9583-7049D4B3716C}" type="pres">
      <dgm:prSet presAssocID="{24920129-12C3-4DCE-8DDE-EBF3948FF4AF}" presName="tx2" presStyleLbl="revTx" presStyleIdx="4" presStyleCnt="6"/>
      <dgm:spPr/>
      <dgm:t>
        <a:bodyPr/>
        <a:lstStyle/>
        <a:p>
          <a:endParaRPr lang="es-CO"/>
        </a:p>
      </dgm:t>
    </dgm:pt>
    <dgm:pt modelId="{B589421F-AEFA-47EF-9190-02CB18E14D0E}" type="pres">
      <dgm:prSet presAssocID="{24920129-12C3-4DCE-8DDE-EBF3948FF4AF}" presName="vert2" presStyleCnt="0"/>
      <dgm:spPr/>
    </dgm:pt>
    <dgm:pt modelId="{FDC05ECA-FC23-4039-9E0C-FA52BD9EB8C4}" type="pres">
      <dgm:prSet presAssocID="{24920129-12C3-4DCE-8DDE-EBF3948FF4AF}" presName="thinLine2b" presStyleLbl="callout" presStyleIdx="3" presStyleCnt="5"/>
      <dgm:spPr/>
    </dgm:pt>
    <dgm:pt modelId="{D17C75DD-3AC4-4497-90D7-972EA0BD9281}" type="pres">
      <dgm:prSet presAssocID="{24920129-12C3-4DCE-8DDE-EBF3948FF4AF}" presName="vertSpace2b" presStyleCnt="0"/>
      <dgm:spPr/>
    </dgm:pt>
    <dgm:pt modelId="{BB7ADD5D-6C9F-4E36-878A-763B409DB3F2}" type="pres">
      <dgm:prSet presAssocID="{04B6D60F-C635-4240-BE87-872792404A63}" presName="horz2" presStyleCnt="0"/>
      <dgm:spPr/>
    </dgm:pt>
    <dgm:pt modelId="{0077952F-CA4B-4857-BF0D-2379A1511878}" type="pres">
      <dgm:prSet presAssocID="{04B6D60F-C635-4240-BE87-872792404A63}" presName="horzSpace2" presStyleCnt="0"/>
      <dgm:spPr/>
    </dgm:pt>
    <dgm:pt modelId="{43318A14-AC12-4647-841D-7A46077AFF0D}" type="pres">
      <dgm:prSet presAssocID="{04B6D60F-C635-4240-BE87-872792404A63}" presName="tx2" presStyleLbl="revTx" presStyleIdx="5" presStyleCnt="6"/>
      <dgm:spPr/>
      <dgm:t>
        <a:bodyPr/>
        <a:lstStyle/>
        <a:p>
          <a:endParaRPr lang="es-CO"/>
        </a:p>
      </dgm:t>
    </dgm:pt>
    <dgm:pt modelId="{EF82AACF-BF82-4C4A-805D-25D6CC3125E3}" type="pres">
      <dgm:prSet presAssocID="{04B6D60F-C635-4240-BE87-872792404A63}" presName="vert2" presStyleCnt="0"/>
      <dgm:spPr/>
    </dgm:pt>
    <dgm:pt modelId="{CE0C45D8-3D8C-4D20-93DC-C75998D2003E}" type="pres">
      <dgm:prSet presAssocID="{04B6D60F-C635-4240-BE87-872792404A63}" presName="thinLine2b" presStyleLbl="callout" presStyleIdx="4" presStyleCnt="5"/>
      <dgm:spPr/>
    </dgm:pt>
    <dgm:pt modelId="{9843D716-423E-440B-AF24-DBCA6600252B}" type="pres">
      <dgm:prSet presAssocID="{04B6D60F-C635-4240-BE87-872792404A63}" presName="vertSpace2b" presStyleCnt="0"/>
      <dgm:spPr/>
    </dgm:pt>
  </dgm:ptLst>
  <dgm:cxnLst>
    <dgm:cxn modelId="{B595334D-90A9-4D5A-A14C-4DCF210BD014}" type="presOf" srcId="{656F446F-5915-4CE7-8AC2-668148F15211}" destId="{8C785229-1925-47BE-B043-4040EE291979}" srcOrd="0" destOrd="0" presId="urn:microsoft.com/office/officeart/2008/layout/LinedList"/>
    <dgm:cxn modelId="{2115E21E-DEB0-4DA2-BEDB-D9BC74069427}" srcId="{F638CEF9-9E09-4FFE-9DC2-EE8ABAEF4213}" destId="{04B6D60F-C635-4240-BE87-872792404A63}" srcOrd="4" destOrd="0" parTransId="{A8DC0D5B-9664-424D-8BF1-155A87FDB5CA}" sibTransId="{167BC43E-A535-4A22-A734-89874BFAE268}"/>
    <dgm:cxn modelId="{4F3087CE-1B6D-425F-A467-33E36CFE4186}" type="presOf" srcId="{CF98629C-F9D3-4969-88C3-54A353E8733F}" destId="{643E6296-5880-4034-AFE1-2E2A79FA7DD9}" srcOrd="0" destOrd="0" presId="urn:microsoft.com/office/officeart/2008/layout/LinedList"/>
    <dgm:cxn modelId="{D8A46E5B-BF83-4B38-8115-5B3CC7C06C8F}" type="presOf" srcId="{F986A59F-4D6E-4305-94B2-CEC3FEDBBC4E}" destId="{032E5275-AAB9-4F36-9C7E-768EA24E6183}" srcOrd="0" destOrd="0" presId="urn:microsoft.com/office/officeart/2008/layout/LinedList"/>
    <dgm:cxn modelId="{4B7203A9-41DA-47FF-A069-EBD533E2B364}" type="presOf" srcId="{F638CEF9-9E09-4FFE-9DC2-EE8ABAEF4213}" destId="{29EBE82A-3349-463F-B11C-1CF5B63774CF}" srcOrd="0" destOrd="0" presId="urn:microsoft.com/office/officeart/2008/layout/LinedList"/>
    <dgm:cxn modelId="{7B9C8342-422B-4A82-A9AD-F39855A08F05}" srcId="{F638CEF9-9E09-4FFE-9DC2-EE8ABAEF4213}" destId="{CF98629C-F9D3-4969-88C3-54A353E8733F}" srcOrd="0" destOrd="0" parTransId="{ADA98B22-7A3B-4390-B436-9500F8F63056}" sibTransId="{22C7583A-5116-449F-A2A9-01D890CFBE25}"/>
    <dgm:cxn modelId="{3CC023D8-A619-4E9C-9D4D-ED3F54A1BACB}" type="presOf" srcId="{C22636C8-2DCF-4D7C-9977-42A3D8482A22}" destId="{98219F8D-8D00-4CAD-9D84-22227981A7C4}" srcOrd="0" destOrd="0" presId="urn:microsoft.com/office/officeart/2008/layout/LinedList"/>
    <dgm:cxn modelId="{889E84C2-8C2D-48AD-ACA7-35373EC43033}" srcId="{F638CEF9-9E09-4FFE-9DC2-EE8ABAEF4213}" destId="{C22636C8-2DCF-4D7C-9977-42A3D8482A22}" srcOrd="2" destOrd="0" parTransId="{D67825C1-8A42-47D7-8DCF-8CF9F23816DE}" sibTransId="{A952CF36-32C0-4C0F-89BA-BF73F9C7EDBA}"/>
    <dgm:cxn modelId="{5DBF4C1C-4A91-4D9F-9AA7-1DCEC9EC98DA}" srcId="{656F446F-5915-4CE7-8AC2-668148F15211}" destId="{F638CEF9-9E09-4FFE-9DC2-EE8ABAEF4213}" srcOrd="0" destOrd="0" parTransId="{86F9BD75-1A55-4516-8E7B-37CA6BB50CF7}" sibTransId="{F34AEC7D-CBF8-4798-AAE3-F2A6426A8C5C}"/>
    <dgm:cxn modelId="{D29A25D7-1F7A-4684-8CA5-1F9E1F91D80B}" srcId="{F638CEF9-9E09-4FFE-9DC2-EE8ABAEF4213}" destId="{24920129-12C3-4DCE-8DDE-EBF3948FF4AF}" srcOrd="3" destOrd="0" parTransId="{E1EA2D5C-125A-4893-894F-42A983A4DAAD}" sibTransId="{E7E8700C-1AC1-4B32-A0D9-074592F05CDE}"/>
    <dgm:cxn modelId="{F4B586FA-B554-4578-94A4-1BCB86E6B2D8}" type="presOf" srcId="{24920129-12C3-4DCE-8DDE-EBF3948FF4AF}" destId="{6D3E9DB0-7366-456C-9583-7049D4B3716C}" srcOrd="0" destOrd="0" presId="urn:microsoft.com/office/officeart/2008/layout/LinedList"/>
    <dgm:cxn modelId="{585710B1-BD2E-41FC-831C-9BD236646059}" srcId="{F638CEF9-9E09-4FFE-9DC2-EE8ABAEF4213}" destId="{F986A59F-4D6E-4305-94B2-CEC3FEDBBC4E}" srcOrd="1" destOrd="0" parTransId="{33C73E6A-4AE7-4D20-9E9C-AF252C414A45}" sibTransId="{2190BC5A-547C-484B-A465-E75FCA29E09D}"/>
    <dgm:cxn modelId="{EB65B7C6-8AD5-4958-A567-F1F7B68C6981}" type="presOf" srcId="{04B6D60F-C635-4240-BE87-872792404A63}" destId="{43318A14-AC12-4647-841D-7A46077AFF0D}" srcOrd="0" destOrd="0" presId="urn:microsoft.com/office/officeart/2008/layout/LinedList"/>
    <dgm:cxn modelId="{E7AB357F-18DE-4FE1-A2C9-7C5BCF01E556}" type="presParOf" srcId="{8C785229-1925-47BE-B043-4040EE291979}" destId="{DF0A6383-1419-4ED5-880A-47A3E9D77372}" srcOrd="0" destOrd="0" presId="urn:microsoft.com/office/officeart/2008/layout/LinedList"/>
    <dgm:cxn modelId="{B5215F2F-6BAB-4D26-9FD9-D2C3AC1E78A9}" type="presParOf" srcId="{8C785229-1925-47BE-B043-4040EE291979}" destId="{DEBDF4D7-53C1-40BD-A173-CB4C55AE4DA2}" srcOrd="1" destOrd="0" presId="urn:microsoft.com/office/officeart/2008/layout/LinedList"/>
    <dgm:cxn modelId="{6B95CA98-5BAC-49DE-9049-75CD672679E8}" type="presParOf" srcId="{DEBDF4D7-53C1-40BD-A173-CB4C55AE4DA2}" destId="{29EBE82A-3349-463F-B11C-1CF5B63774CF}" srcOrd="0" destOrd="0" presId="urn:microsoft.com/office/officeart/2008/layout/LinedList"/>
    <dgm:cxn modelId="{66E1EE74-B0BE-45D5-8C45-9B74364F9FD4}" type="presParOf" srcId="{DEBDF4D7-53C1-40BD-A173-CB4C55AE4DA2}" destId="{96C67978-829B-48CB-8477-2CA6E21BA988}" srcOrd="1" destOrd="0" presId="urn:microsoft.com/office/officeart/2008/layout/LinedList"/>
    <dgm:cxn modelId="{EE873DD3-447B-4AB3-96BB-CB3F8A5CBD71}" type="presParOf" srcId="{96C67978-829B-48CB-8477-2CA6E21BA988}" destId="{4F516ABE-142A-499C-809E-2BC7E734118D}" srcOrd="0" destOrd="0" presId="urn:microsoft.com/office/officeart/2008/layout/LinedList"/>
    <dgm:cxn modelId="{81691D18-2F99-42C7-837D-DDC93DF6452D}" type="presParOf" srcId="{96C67978-829B-48CB-8477-2CA6E21BA988}" destId="{93FCA5E8-0E20-4041-B622-95DE4BBF4B7D}" srcOrd="1" destOrd="0" presId="urn:microsoft.com/office/officeart/2008/layout/LinedList"/>
    <dgm:cxn modelId="{D9C5F682-CAC4-4B98-BAA2-2440AD385573}" type="presParOf" srcId="{93FCA5E8-0E20-4041-B622-95DE4BBF4B7D}" destId="{EF9EDBA7-4F80-49E1-8468-23A9E4B6494E}" srcOrd="0" destOrd="0" presId="urn:microsoft.com/office/officeart/2008/layout/LinedList"/>
    <dgm:cxn modelId="{D8D1138F-1718-4C7D-ABF7-1E4F164EC708}" type="presParOf" srcId="{93FCA5E8-0E20-4041-B622-95DE4BBF4B7D}" destId="{643E6296-5880-4034-AFE1-2E2A79FA7DD9}" srcOrd="1" destOrd="0" presId="urn:microsoft.com/office/officeart/2008/layout/LinedList"/>
    <dgm:cxn modelId="{70777C66-4C8E-4367-A9EA-8F31AD46FACF}" type="presParOf" srcId="{93FCA5E8-0E20-4041-B622-95DE4BBF4B7D}" destId="{5D2E861F-EF5B-4455-BFF5-CACFD6FEB8B0}" srcOrd="2" destOrd="0" presId="urn:microsoft.com/office/officeart/2008/layout/LinedList"/>
    <dgm:cxn modelId="{EF68CCE5-3936-4D36-8C4F-41F0A52954ED}" type="presParOf" srcId="{96C67978-829B-48CB-8477-2CA6E21BA988}" destId="{3A6BF2AA-898C-4721-A0FE-A09B95591112}" srcOrd="2" destOrd="0" presId="urn:microsoft.com/office/officeart/2008/layout/LinedList"/>
    <dgm:cxn modelId="{22469F59-ACC4-440A-96AD-293BC31BAF50}" type="presParOf" srcId="{96C67978-829B-48CB-8477-2CA6E21BA988}" destId="{46FF9CAE-48A7-4CAE-86CA-83CD60C27E8D}" srcOrd="3" destOrd="0" presId="urn:microsoft.com/office/officeart/2008/layout/LinedList"/>
    <dgm:cxn modelId="{4CD39E35-0B61-4141-B2EA-FA7C8B61C2C1}" type="presParOf" srcId="{96C67978-829B-48CB-8477-2CA6E21BA988}" destId="{B7965841-B282-422C-8FD1-8B508084CD26}" srcOrd="4" destOrd="0" presId="urn:microsoft.com/office/officeart/2008/layout/LinedList"/>
    <dgm:cxn modelId="{662B6200-2E06-4521-8F25-FB85905B5687}" type="presParOf" srcId="{B7965841-B282-422C-8FD1-8B508084CD26}" destId="{FAA00297-22B0-4FEB-8CD4-4630611F8873}" srcOrd="0" destOrd="0" presId="urn:microsoft.com/office/officeart/2008/layout/LinedList"/>
    <dgm:cxn modelId="{3ADF6528-1476-43BC-B3F6-409ECA96A626}" type="presParOf" srcId="{B7965841-B282-422C-8FD1-8B508084CD26}" destId="{032E5275-AAB9-4F36-9C7E-768EA24E6183}" srcOrd="1" destOrd="0" presId="urn:microsoft.com/office/officeart/2008/layout/LinedList"/>
    <dgm:cxn modelId="{6A367F13-21EA-44C5-98D4-FF0ACF326DB4}" type="presParOf" srcId="{B7965841-B282-422C-8FD1-8B508084CD26}" destId="{46E8B99E-A554-4461-8C74-E37136B7732E}" srcOrd="2" destOrd="0" presId="urn:microsoft.com/office/officeart/2008/layout/LinedList"/>
    <dgm:cxn modelId="{26C5CDC4-D18F-40FC-AFA1-E9F78948F970}" type="presParOf" srcId="{96C67978-829B-48CB-8477-2CA6E21BA988}" destId="{1D0D7317-8F52-4AE8-951A-5317DD6B8A8A}" srcOrd="5" destOrd="0" presId="urn:microsoft.com/office/officeart/2008/layout/LinedList"/>
    <dgm:cxn modelId="{A8AD101E-6797-42A7-90E0-958123D25000}" type="presParOf" srcId="{96C67978-829B-48CB-8477-2CA6E21BA988}" destId="{ADCFEB26-4CF6-4B0D-A161-E5A4C8C234CC}" srcOrd="6" destOrd="0" presId="urn:microsoft.com/office/officeart/2008/layout/LinedList"/>
    <dgm:cxn modelId="{1F777C63-010A-4A1F-8FA4-BACB51F6EA34}" type="presParOf" srcId="{96C67978-829B-48CB-8477-2CA6E21BA988}" destId="{9DE4D0E1-A19F-4C76-B420-7F952F9BFDC8}" srcOrd="7" destOrd="0" presId="urn:microsoft.com/office/officeart/2008/layout/LinedList"/>
    <dgm:cxn modelId="{6CCDE771-9208-4FD2-83D9-76DCBE25EF71}" type="presParOf" srcId="{9DE4D0E1-A19F-4C76-B420-7F952F9BFDC8}" destId="{97B5D8BF-0E16-4707-8CD2-70EBDEE7FCDF}" srcOrd="0" destOrd="0" presId="urn:microsoft.com/office/officeart/2008/layout/LinedList"/>
    <dgm:cxn modelId="{ADFF32B9-DBC2-43D1-B8F5-BCEE2636DE21}" type="presParOf" srcId="{9DE4D0E1-A19F-4C76-B420-7F952F9BFDC8}" destId="{98219F8D-8D00-4CAD-9D84-22227981A7C4}" srcOrd="1" destOrd="0" presId="urn:microsoft.com/office/officeart/2008/layout/LinedList"/>
    <dgm:cxn modelId="{3C1391AD-68D0-4171-B8DF-FDF6460E5538}" type="presParOf" srcId="{9DE4D0E1-A19F-4C76-B420-7F952F9BFDC8}" destId="{F3DE0F5B-0817-4323-9984-A92442DDA8AD}" srcOrd="2" destOrd="0" presId="urn:microsoft.com/office/officeart/2008/layout/LinedList"/>
    <dgm:cxn modelId="{0153C8B0-7F4E-464E-A1D5-EFD86574BCA4}" type="presParOf" srcId="{96C67978-829B-48CB-8477-2CA6E21BA988}" destId="{B7BCAE69-8590-47A0-A7D3-32CF532098C7}" srcOrd="8" destOrd="0" presId="urn:microsoft.com/office/officeart/2008/layout/LinedList"/>
    <dgm:cxn modelId="{FA49AE2A-6A90-44F0-8407-19E8615C8187}" type="presParOf" srcId="{96C67978-829B-48CB-8477-2CA6E21BA988}" destId="{1DE4A46F-9458-4C6A-8C9A-A69485B7E440}" srcOrd="9" destOrd="0" presId="urn:microsoft.com/office/officeart/2008/layout/LinedList"/>
    <dgm:cxn modelId="{3A81712E-84BE-4624-AACF-FABA963EFF14}" type="presParOf" srcId="{96C67978-829B-48CB-8477-2CA6E21BA988}" destId="{66A7BE6B-E153-423E-9B35-3BC46887BABD}" srcOrd="10" destOrd="0" presId="urn:microsoft.com/office/officeart/2008/layout/LinedList"/>
    <dgm:cxn modelId="{0209B7B8-1C24-452D-8004-A544F374BAA6}" type="presParOf" srcId="{66A7BE6B-E153-423E-9B35-3BC46887BABD}" destId="{DE20F49D-3C31-478A-AB10-E584A67284B9}" srcOrd="0" destOrd="0" presId="urn:microsoft.com/office/officeart/2008/layout/LinedList"/>
    <dgm:cxn modelId="{D3384710-A8DB-4004-A7D7-804D766CCCAD}" type="presParOf" srcId="{66A7BE6B-E153-423E-9B35-3BC46887BABD}" destId="{6D3E9DB0-7366-456C-9583-7049D4B3716C}" srcOrd="1" destOrd="0" presId="urn:microsoft.com/office/officeart/2008/layout/LinedList"/>
    <dgm:cxn modelId="{9388A034-4287-460B-831A-C45375D5274D}" type="presParOf" srcId="{66A7BE6B-E153-423E-9B35-3BC46887BABD}" destId="{B589421F-AEFA-47EF-9190-02CB18E14D0E}" srcOrd="2" destOrd="0" presId="urn:microsoft.com/office/officeart/2008/layout/LinedList"/>
    <dgm:cxn modelId="{F458A089-A7E5-4126-96D1-A5310E58208F}" type="presParOf" srcId="{96C67978-829B-48CB-8477-2CA6E21BA988}" destId="{FDC05ECA-FC23-4039-9E0C-FA52BD9EB8C4}" srcOrd="11" destOrd="0" presId="urn:microsoft.com/office/officeart/2008/layout/LinedList"/>
    <dgm:cxn modelId="{16685480-B0F3-40F5-8775-B05C6BED7458}" type="presParOf" srcId="{96C67978-829B-48CB-8477-2CA6E21BA988}" destId="{D17C75DD-3AC4-4497-90D7-972EA0BD9281}" srcOrd="12" destOrd="0" presId="urn:microsoft.com/office/officeart/2008/layout/LinedList"/>
    <dgm:cxn modelId="{938690AE-B96A-40E1-AAA7-39D4A404C44D}" type="presParOf" srcId="{96C67978-829B-48CB-8477-2CA6E21BA988}" destId="{BB7ADD5D-6C9F-4E36-878A-763B409DB3F2}" srcOrd="13" destOrd="0" presId="urn:microsoft.com/office/officeart/2008/layout/LinedList"/>
    <dgm:cxn modelId="{CED2264A-A887-47FF-B798-4452EAD7A8CA}" type="presParOf" srcId="{BB7ADD5D-6C9F-4E36-878A-763B409DB3F2}" destId="{0077952F-CA4B-4857-BF0D-2379A1511878}" srcOrd="0" destOrd="0" presId="urn:microsoft.com/office/officeart/2008/layout/LinedList"/>
    <dgm:cxn modelId="{992EE240-C775-4A56-BAE7-8A1DDD750591}" type="presParOf" srcId="{BB7ADD5D-6C9F-4E36-878A-763B409DB3F2}" destId="{43318A14-AC12-4647-841D-7A46077AFF0D}" srcOrd="1" destOrd="0" presId="urn:microsoft.com/office/officeart/2008/layout/LinedList"/>
    <dgm:cxn modelId="{88F6FE37-7580-4195-87C4-395C16A6A15E}" type="presParOf" srcId="{BB7ADD5D-6C9F-4E36-878A-763B409DB3F2}" destId="{EF82AACF-BF82-4C4A-805D-25D6CC3125E3}" srcOrd="2" destOrd="0" presId="urn:microsoft.com/office/officeart/2008/layout/LinedList"/>
    <dgm:cxn modelId="{9CE296D6-3A1C-4753-A08F-7EB42CC67C88}" type="presParOf" srcId="{96C67978-829B-48CB-8477-2CA6E21BA988}" destId="{CE0C45D8-3D8C-4D20-93DC-C75998D2003E}" srcOrd="14" destOrd="0" presId="urn:microsoft.com/office/officeart/2008/layout/LinedList"/>
    <dgm:cxn modelId="{68A4FCFC-9C7B-47E5-AFE0-1A60CBDEB145}" type="presParOf" srcId="{96C67978-829B-48CB-8477-2CA6E21BA988}" destId="{9843D716-423E-440B-AF24-DBCA6600252B}"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DD468-186D-48C7-8B5C-8DC5D0D12FCD}"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CO"/>
        </a:p>
      </dgm:t>
    </dgm:pt>
    <dgm:pt modelId="{712818E6-44B9-4BE9-89F1-2E8F6180A5DF}">
      <dgm:prSet phldrT="[Texto]"/>
      <dgm:spPr/>
      <dgm:t>
        <a:bodyPr/>
        <a:lstStyle/>
        <a:p>
          <a:r>
            <a:rPr lang="es-ES" b="1" dirty="0" smtClean="0">
              <a:latin typeface="Arial" panose="020B0604020202020204" pitchFamily="34" charset="0"/>
              <a:cs typeface="Arial" panose="020B0604020202020204" pitchFamily="34" charset="0"/>
            </a:rPr>
            <a:t>33 CRUCES  SEMAFÓRICOS INTERVENIDOS/2017</a:t>
          </a:r>
        </a:p>
        <a:p>
          <a:r>
            <a:rPr lang="es-ES" b="1" dirty="0" smtClean="0"/>
            <a:t>Inversión $ </a:t>
          </a:r>
          <a:r>
            <a:rPr lang="es-CO" dirty="0" smtClean="0"/>
            <a:t>7.800.000 </a:t>
          </a:r>
          <a:r>
            <a:rPr lang="es-ES" b="1" dirty="0" smtClean="0"/>
            <a:t>Recurso humano</a:t>
          </a:r>
          <a:endParaRPr lang="es-CO" dirty="0"/>
        </a:p>
      </dgm:t>
    </dgm:pt>
    <dgm:pt modelId="{DC210CB5-9175-4EBF-A634-C6114EFB91EC}" type="parTrans" cxnId="{9371BB10-6E2B-455E-8392-9CA73415250C}">
      <dgm:prSet/>
      <dgm:spPr/>
      <dgm:t>
        <a:bodyPr/>
        <a:lstStyle/>
        <a:p>
          <a:endParaRPr lang="es-CO"/>
        </a:p>
      </dgm:t>
    </dgm:pt>
    <dgm:pt modelId="{57BE5E46-FC07-43D8-B4A0-DC60B807F815}" type="sibTrans" cxnId="{9371BB10-6E2B-455E-8392-9CA73415250C}">
      <dgm:prSet/>
      <dgm:spPr/>
      <dgm:t>
        <a:bodyPr/>
        <a:lstStyle/>
        <a:p>
          <a:endParaRPr lang="es-CO"/>
        </a:p>
      </dgm:t>
    </dgm:pt>
    <dgm:pt modelId="{69E7763E-891D-4EA8-9E79-6A8EEE92F00C}" type="pres">
      <dgm:prSet presAssocID="{BA9DD468-186D-48C7-8B5C-8DC5D0D12FCD}" presName="Name0" presStyleCnt="0">
        <dgm:presLayoutVars>
          <dgm:chMax/>
          <dgm:chPref/>
          <dgm:dir/>
        </dgm:presLayoutVars>
      </dgm:prSet>
      <dgm:spPr/>
      <dgm:t>
        <a:bodyPr/>
        <a:lstStyle/>
        <a:p>
          <a:endParaRPr lang="es-CO"/>
        </a:p>
      </dgm:t>
    </dgm:pt>
    <dgm:pt modelId="{2B783AF4-C882-4D94-B271-610E39C80966}" type="pres">
      <dgm:prSet presAssocID="{712818E6-44B9-4BE9-89F1-2E8F6180A5DF}" presName="composite" presStyleCnt="0">
        <dgm:presLayoutVars>
          <dgm:chMax/>
          <dgm:chPref/>
        </dgm:presLayoutVars>
      </dgm:prSet>
      <dgm:spPr/>
      <dgm:t>
        <a:bodyPr/>
        <a:lstStyle/>
        <a:p>
          <a:endParaRPr lang="es-CO"/>
        </a:p>
      </dgm:t>
    </dgm:pt>
    <dgm:pt modelId="{E26289DD-1FD1-46DB-A190-45ECEA611A4E}" type="pres">
      <dgm:prSet presAssocID="{712818E6-44B9-4BE9-89F1-2E8F6180A5DF}" presName="Image" presStyleLbl="bgImgPlace1" presStyleIdx="0" presStyleCnt="1" custLinFactNeighborY="1803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529" b="-50471"/>
          </a:stretch>
        </a:blipFill>
      </dgm:spPr>
      <dgm:t>
        <a:bodyPr/>
        <a:lstStyle/>
        <a:p>
          <a:endParaRPr lang="es-CO"/>
        </a:p>
      </dgm:t>
    </dgm:pt>
    <dgm:pt modelId="{11A08789-1358-4EA5-9BFA-9512BAA96FFE}" type="pres">
      <dgm:prSet presAssocID="{712818E6-44B9-4BE9-89F1-2E8F6180A5DF}" presName="ParentText" presStyleLbl="revTx" presStyleIdx="0" presStyleCnt="1">
        <dgm:presLayoutVars>
          <dgm:chMax val="0"/>
          <dgm:chPref val="0"/>
          <dgm:bulletEnabled val="1"/>
        </dgm:presLayoutVars>
      </dgm:prSet>
      <dgm:spPr/>
      <dgm:t>
        <a:bodyPr/>
        <a:lstStyle/>
        <a:p>
          <a:endParaRPr lang="es-CO"/>
        </a:p>
      </dgm:t>
    </dgm:pt>
    <dgm:pt modelId="{B6D08405-EC1D-47E9-B126-ED5C483B65CF}" type="pres">
      <dgm:prSet presAssocID="{712818E6-44B9-4BE9-89F1-2E8F6180A5DF}" presName="tlFrame" presStyleLbl="node1" presStyleIdx="0" presStyleCnt="4"/>
      <dgm:spPr/>
      <dgm:t>
        <a:bodyPr/>
        <a:lstStyle/>
        <a:p>
          <a:endParaRPr lang="es-CO"/>
        </a:p>
      </dgm:t>
    </dgm:pt>
    <dgm:pt modelId="{F214971D-A09A-4379-B8F7-E9F8A58BCB3D}" type="pres">
      <dgm:prSet presAssocID="{712818E6-44B9-4BE9-89F1-2E8F6180A5DF}" presName="trFrame" presStyleLbl="node1" presStyleIdx="1" presStyleCnt="4" custLinFactNeighborX="-2957" custLinFactNeighborY="-815"/>
      <dgm:spPr/>
      <dgm:t>
        <a:bodyPr/>
        <a:lstStyle/>
        <a:p>
          <a:endParaRPr lang="es-CO"/>
        </a:p>
      </dgm:t>
    </dgm:pt>
    <dgm:pt modelId="{14B53282-AA13-4FBC-96F0-BE85182E8865}" type="pres">
      <dgm:prSet presAssocID="{712818E6-44B9-4BE9-89F1-2E8F6180A5DF}" presName="blFrame" presStyleLbl="node1" presStyleIdx="2" presStyleCnt="4"/>
      <dgm:spPr/>
      <dgm:t>
        <a:bodyPr/>
        <a:lstStyle/>
        <a:p>
          <a:endParaRPr lang="es-CO"/>
        </a:p>
      </dgm:t>
    </dgm:pt>
    <dgm:pt modelId="{7827B146-495F-40FF-ABE7-9901E623D84B}" type="pres">
      <dgm:prSet presAssocID="{712818E6-44B9-4BE9-89F1-2E8F6180A5DF}" presName="brFrame" presStyleLbl="node1" presStyleIdx="3" presStyleCnt="4"/>
      <dgm:spPr/>
      <dgm:t>
        <a:bodyPr/>
        <a:lstStyle/>
        <a:p>
          <a:endParaRPr lang="es-CO"/>
        </a:p>
      </dgm:t>
    </dgm:pt>
  </dgm:ptLst>
  <dgm:cxnLst>
    <dgm:cxn modelId="{76CDE07D-D2FC-4973-B395-E4B66399DA95}" type="presOf" srcId="{712818E6-44B9-4BE9-89F1-2E8F6180A5DF}" destId="{11A08789-1358-4EA5-9BFA-9512BAA96FFE}" srcOrd="0" destOrd="0" presId="urn:microsoft.com/office/officeart/2009/3/layout/FramedTextPicture"/>
    <dgm:cxn modelId="{9371BB10-6E2B-455E-8392-9CA73415250C}" srcId="{BA9DD468-186D-48C7-8B5C-8DC5D0D12FCD}" destId="{712818E6-44B9-4BE9-89F1-2E8F6180A5DF}" srcOrd="0" destOrd="0" parTransId="{DC210CB5-9175-4EBF-A634-C6114EFB91EC}" sibTransId="{57BE5E46-FC07-43D8-B4A0-DC60B807F815}"/>
    <dgm:cxn modelId="{CB001CC9-0687-4CBF-AFEC-657D613C03B6}" type="presOf" srcId="{BA9DD468-186D-48C7-8B5C-8DC5D0D12FCD}" destId="{69E7763E-891D-4EA8-9E79-6A8EEE92F00C}" srcOrd="0" destOrd="0" presId="urn:microsoft.com/office/officeart/2009/3/layout/FramedTextPicture"/>
    <dgm:cxn modelId="{75732199-E100-40E7-8EFD-66F48E009A38}" type="presParOf" srcId="{69E7763E-891D-4EA8-9E79-6A8EEE92F00C}" destId="{2B783AF4-C882-4D94-B271-610E39C80966}" srcOrd="0" destOrd="0" presId="urn:microsoft.com/office/officeart/2009/3/layout/FramedTextPicture"/>
    <dgm:cxn modelId="{73137602-4F8A-4D14-AA81-DC0953268941}" type="presParOf" srcId="{2B783AF4-C882-4D94-B271-610E39C80966}" destId="{E26289DD-1FD1-46DB-A190-45ECEA611A4E}" srcOrd="0" destOrd="0" presId="urn:microsoft.com/office/officeart/2009/3/layout/FramedTextPicture"/>
    <dgm:cxn modelId="{AF457684-FF2C-4A86-85CF-6C6575F3FE9A}" type="presParOf" srcId="{2B783AF4-C882-4D94-B271-610E39C80966}" destId="{11A08789-1358-4EA5-9BFA-9512BAA96FFE}" srcOrd="1" destOrd="0" presId="urn:microsoft.com/office/officeart/2009/3/layout/FramedTextPicture"/>
    <dgm:cxn modelId="{DB443EAC-82FA-40D4-8170-45D1797F9841}" type="presParOf" srcId="{2B783AF4-C882-4D94-B271-610E39C80966}" destId="{B6D08405-EC1D-47E9-B126-ED5C483B65CF}" srcOrd="2" destOrd="0" presId="urn:microsoft.com/office/officeart/2009/3/layout/FramedTextPicture"/>
    <dgm:cxn modelId="{208AFF12-9308-404E-BB70-00BB746127F0}" type="presParOf" srcId="{2B783AF4-C882-4D94-B271-610E39C80966}" destId="{F214971D-A09A-4379-B8F7-E9F8A58BCB3D}" srcOrd="3" destOrd="0" presId="urn:microsoft.com/office/officeart/2009/3/layout/FramedTextPicture"/>
    <dgm:cxn modelId="{9EA6AF96-F7BD-47A1-B65C-52E434380339}" type="presParOf" srcId="{2B783AF4-C882-4D94-B271-610E39C80966}" destId="{14B53282-AA13-4FBC-96F0-BE85182E8865}" srcOrd="4" destOrd="0" presId="urn:microsoft.com/office/officeart/2009/3/layout/FramedTextPicture"/>
    <dgm:cxn modelId="{0E7FB317-B5A8-4E0E-95BD-C5D775803AB2}" type="presParOf" srcId="{2B783AF4-C882-4D94-B271-610E39C80966}" destId="{7827B146-495F-40FF-ABE7-9901E623D84B}" srcOrd="5" destOrd="0" presId="urn:microsoft.com/office/officeart/2009/3/layout/FramedTextPi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F19B81-7356-4D8E-B8E6-26EC8B11CA44}" type="doc">
      <dgm:prSet loTypeId="urn:microsoft.com/office/officeart/2008/layout/PictureStrips" loCatId="picture" qsTypeId="urn:microsoft.com/office/officeart/2005/8/quickstyle/3d2" qsCatId="3D" csTypeId="urn:microsoft.com/office/officeart/2005/8/colors/colorful3" csCatId="colorful" phldr="1"/>
      <dgm:spPr/>
      <dgm:t>
        <a:bodyPr/>
        <a:lstStyle/>
        <a:p>
          <a:endParaRPr lang="es-CO"/>
        </a:p>
      </dgm:t>
    </dgm:pt>
    <dgm:pt modelId="{11C729E3-6E05-437F-8425-74553A99647A}">
      <dgm:prSet phldrT="[Texto]" custT="1"/>
      <dgm:spPr/>
      <dgm:t>
        <a:bodyPr/>
        <a:lstStyle/>
        <a:p>
          <a:pPr algn="ctr"/>
          <a:r>
            <a:rPr lang="es-CO" sz="4400" dirty="0" smtClean="0"/>
            <a:t>915,37 </a:t>
          </a:r>
          <a:r>
            <a:rPr lang="es-CO" sz="4400" dirty="0" smtClean="0">
              <a:latin typeface="Arial" panose="020B0604020202020204" pitchFamily="34" charset="0"/>
              <a:cs typeface="Arial" panose="020B0604020202020204" pitchFamily="34" charset="0"/>
            </a:rPr>
            <a:t> M</a:t>
          </a:r>
          <a:r>
            <a:rPr lang="es-CO" sz="4400" baseline="30000" dirty="0" smtClean="0">
              <a:latin typeface="Arial" panose="020B0604020202020204" pitchFamily="34" charset="0"/>
              <a:cs typeface="Arial" panose="020B0604020202020204" pitchFamily="34" charset="0"/>
            </a:rPr>
            <a:t>2 </a:t>
          </a:r>
        </a:p>
        <a:p>
          <a:pPr algn="ctr"/>
          <a:r>
            <a:rPr lang="es-CO" sz="4400" dirty="0" smtClean="0"/>
            <a:t>2215 </a:t>
          </a:r>
          <a:r>
            <a:rPr lang="es-CO" sz="4400" baseline="0" dirty="0" smtClean="0">
              <a:latin typeface="Arial" panose="020B0604020202020204" pitchFamily="34" charset="0"/>
              <a:cs typeface="Arial" panose="020B0604020202020204" pitchFamily="34" charset="0"/>
            </a:rPr>
            <a:t>ML</a:t>
          </a:r>
          <a:endParaRPr lang="es-CO" sz="4400" baseline="0" dirty="0">
            <a:latin typeface="Arial" panose="020B0604020202020204" pitchFamily="34" charset="0"/>
            <a:cs typeface="Arial" panose="020B0604020202020204" pitchFamily="34" charset="0"/>
          </a:endParaRPr>
        </a:p>
      </dgm:t>
    </dgm:pt>
    <dgm:pt modelId="{8DE8F188-35A3-4FAD-A13F-AB629F8BCDB2}" type="parTrans" cxnId="{D8501CB6-49EB-4F3C-A915-52C7800CAFA0}">
      <dgm:prSet/>
      <dgm:spPr/>
      <dgm:t>
        <a:bodyPr/>
        <a:lstStyle/>
        <a:p>
          <a:endParaRPr lang="es-CO"/>
        </a:p>
      </dgm:t>
    </dgm:pt>
    <dgm:pt modelId="{3778F67F-A02F-4332-A565-E71D5E99F603}" type="sibTrans" cxnId="{D8501CB6-49EB-4F3C-A915-52C7800CAFA0}">
      <dgm:prSet/>
      <dgm:spPr/>
      <dgm:t>
        <a:bodyPr/>
        <a:lstStyle/>
        <a:p>
          <a:endParaRPr lang="es-CO"/>
        </a:p>
      </dgm:t>
    </dgm:pt>
    <dgm:pt modelId="{10623C4D-CE71-430C-8435-6602D1E8F07F}">
      <dgm:prSet phldrT="[Texto]" custT="1"/>
      <dgm:spPr/>
      <dgm:t>
        <a:bodyPr/>
        <a:lstStyle/>
        <a:p>
          <a:pPr algn="ctr">
            <a:lnSpc>
              <a:spcPct val="100000"/>
            </a:lnSpc>
            <a:spcAft>
              <a:spcPts val="0"/>
            </a:spcAft>
          </a:pPr>
          <a:r>
            <a:rPr lang="es-CO" sz="2400" b="1" dirty="0" smtClean="0">
              <a:latin typeface="Arial" panose="020B0604020202020204" pitchFamily="34" charset="0"/>
              <a:cs typeface="Arial" panose="020B0604020202020204" pitchFamily="34" charset="0"/>
            </a:rPr>
            <a:t>IMPACTO </a:t>
          </a:r>
        </a:p>
        <a:p>
          <a:pPr algn="ctr">
            <a:lnSpc>
              <a:spcPct val="100000"/>
            </a:lnSpc>
            <a:spcAft>
              <a:spcPts val="0"/>
            </a:spcAft>
          </a:pPr>
          <a:r>
            <a:rPr lang="es-CO" sz="2400" dirty="0" smtClean="0"/>
            <a:t>Comunas 1,2 y 3 </a:t>
          </a:r>
        </a:p>
        <a:p>
          <a:pPr algn="ctr">
            <a:lnSpc>
              <a:spcPct val="100000"/>
            </a:lnSpc>
            <a:spcAft>
              <a:spcPts val="0"/>
            </a:spcAft>
          </a:pPr>
          <a:r>
            <a:rPr lang="es-CO" sz="2400" dirty="0" smtClean="0"/>
            <a:t>Barrios Colombia, </a:t>
          </a:r>
          <a:r>
            <a:rPr lang="es-CO" sz="2400" dirty="0" err="1" smtClean="0"/>
            <a:t>Coviba</a:t>
          </a:r>
          <a:r>
            <a:rPr lang="es-CO" sz="2400" dirty="0" smtClean="0"/>
            <a:t>,  </a:t>
          </a:r>
        </a:p>
        <a:p>
          <a:pPr algn="ctr">
            <a:lnSpc>
              <a:spcPct val="100000"/>
            </a:lnSpc>
            <a:spcAft>
              <a:spcPts val="0"/>
            </a:spcAft>
          </a:pPr>
          <a:r>
            <a:rPr lang="es-CO" sz="2400" dirty="0" smtClean="0"/>
            <a:t>Pueblo Nuevo y </a:t>
          </a:r>
          <a:r>
            <a:rPr lang="es-CO" sz="2400" dirty="0" err="1" smtClean="0"/>
            <a:t>Yarima</a:t>
          </a:r>
          <a:r>
            <a:rPr lang="es-CO" sz="2400" dirty="0" smtClean="0"/>
            <a:t>.</a:t>
          </a:r>
        </a:p>
        <a:p>
          <a:pPr algn="ctr">
            <a:lnSpc>
              <a:spcPct val="100000"/>
            </a:lnSpc>
            <a:spcAft>
              <a:spcPts val="0"/>
            </a:spcAft>
          </a:pPr>
          <a:r>
            <a:rPr lang="es-CO" sz="2400" dirty="0" smtClean="0">
              <a:latin typeface="Arial" panose="020B0604020202020204" pitchFamily="34" charset="0"/>
              <a:cs typeface="Arial" panose="020B0604020202020204" pitchFamily="34" charset="0"/>
            </a:rPr>
            <a:t>INVERSIÓN </a:t>
          </a:r>
          <a:r>
            <a:rPr lang="es-CO" sz="2400" b="1" dirty="0" smtClean="0">
              <a:solidFill>
                <a:srgbClr val="C00000"/>
              </a:solidFill>
              <a:latin typeface="Arial" panose="020B0604020202020204" pitchFamily="34" charset="0"/>
              <a:cs typeface="Arial" panose="020B0604020202020204" pitchFamily="34" charset="0"/>
            </a:rPr>
            <a:t>$22.500.000</a:t>
          </a:r>
          <a:endParaRPr lang="es-CO" sz="2400" b="1" dirty="0">
            <a:solidFill>
              <a:srgbClr val="C00000"/>
            </a:solidFill>
            <a:latin typeface="Arial" panose="020B0604020202020204" pitchFamily="34" charset="0"/>
            <a:cs typeface="Arial" panose="020B0604020202020204" pitchFamily="34" charset="0"/>
          </a:endParaRPr>
        </a:p>
      </dgm:t>
    </dgm:pt>
    <dgm:pt modelId="{03882596-FD7E-4DC3-ADF0-F0CDE3F34305}" type="parTrans" cxnId="{E149ABCA-5E19-4515-B414-81080B5FE450}">
      <dgm:prSet/>
      <dgm:spPr/>
      <dgm:t>
        <a:bodyPr/>
        <a:lstStyle/>
        <a:p>
          <a:endParaRPr lang="es-CO"/>
        </a:p>
      </dgm:t>
    </dgm:pt>
    <dgm:pt modelId="{0B7B1DAB-49BB-4AC1-8C0F-F9680653A3DF}" type="sibTrans" cxnId="{E149ABCA-5E19-4515-B414-81080B5FE450}">
      <dgm:prSet/>
      <dgm:spPr/>
      <dgm:t>
        <a:bodyPr/>
        <a:lstStyle/>
        <a:p>
          <a:endParaRPr lang="es-CO"/>
        </a:p>
      </dgm:t>
    </dgm:pt>
    <dgm:pt modelId="{171D6B81-C72F-439E-9832-180648B8AB69}" type="pres">
      <dgm:prSet presAssocID="{27F19B81-7356-4D8E-B8E6-26EC8B11CA44}" presName="Name0" presStyleCnt="0">
        <dgm:presLayoutVars>
          <dgm:dir/>
          <dgm:resizeHandles val="exact"/>
        </dgm:presLayoutVars>
      </dgm:prSet>
      <dgm:spPr/>
      <dgm:t>
        <a:bodyPr/>
        <a:lstStyle/>
        <a:p>
          <a:endParaRPr lang="es-CO"/>
        </a:p>
      </dgm:t>
    </dgm:pt>
    <dgm:pt modelId="{37A8BCCB-93E5-4A99-AB11-D30C752457FB}" type="pres">
      <dgm:prSet presAssocID="{11C729E3-6E05-437F-8425-74553A99647A}" presName="composite" presStyleCnt="0"/>
      <dgm:spPr/>
    </dgm:pt>
    <dgm:pt modelId="{20E0BCA9-BE83-42C3-9F6B-899448C3E639}" type="pres">
      <dgm:prSet presAssocID="{11C729E3-6E05-437F-8425-74553A99647A}" presName="rect1" presStyleLbl="trAlignAcc1" presStyleIdx="0" presStyleCnt="2" custScaleY="74469">
        <dgm:presLayoutVars>
          <dgm:bulletEnabled val="1"/>
        </dgm:presLayoutVars>
      </dgm:prSet>
      <dgm:spPr/>
      <dgm:t>
        <a:bodyPr/>
        <a:lstStyle/>
        <a:p>
          <a:endParaRPr lang="es-CO"/>
        </a:p>
      </dgm:t>
    </dgm:pt>
    <dgm:pt modelId="{4D789F0F-94F0-4AA8-B1C5-3C16EE229380}" type="pres">
      <dgm:prSet presAssocID="{11C729E3-6E05-437F-8425-74553A99647A}" presName="rect2" presStyleLbl="fgImgPlace1" presStyleIdx="0" presStyleCnt="2" custScaleX="132711"/>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s-CO"/>
        </a:p>
      </dgm:t>
    </dgm:pt>
    <dgm:pt modelId="{14215307-540E-4E41-9704-31154A2F73FE}" type="pres">
      <dgm:prSet presAssocID="{3778F67F-A02F-4332-A565-E71D5E99F603}" presName="sibTrans" presStyleCnt="0"/>
      <dgm:spPr/>
    </dgm:pt>
    <dgm:pt modelId="{EB9BE0EF-074C-43AC-A5F4-97B481DE790F}" type="pres">
      <dgm:prSet presAssocID="{10623C4D-CE71-430C-8435-6602D1E8F07F}" presName="composite" presStyleCnt="0"/>
      <dgm:spPr/>
    </dgm:pt>
    <dgm:pt modelId="{B4EAEFAB-92EB-40CE-A4A4-4D91DD00DED2}" type="pres">
      <dgm:prSet presAssocID="{10623C4D-CE71-430C-8435-6602D1E8F07F}" presName="rect1" presStyleLbl="trAlignAcc1" presStyleIdx="1" presStyleCnt="2">
        <dgm:presLayoutVars>
          <dgm:bulletEnabled val="1"/>
        </dgm:presLayoutVars>
      </dgm:prSet>
      <dgm:spPr/>
      <dgm:t>
        <a:bodyPr/>
        <a:lstStyle/>
        <a:p>
          <a:endParaRPr lang="es-CO"/>
        </a:p>
      </dgm:t>
    </dgm:pt>
    <dgm:pt modelId="{3D5C3A23-968B-486E-80A9-CFB00207604D}" type="pres">
      <dgm:prSet presAssocID="{10623C4D-CE71-430C-8435-6602D1E8F07F}" presName="rect2" presStyleLbl="fgImgPlace1" presStyleIdx="1" presStyleCnt="2" custScaleX="132711"/>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CO"/>
        </a:p>
      </dgm:t>
    </dgm:pt>
  </dgm:ptLst>
  <dgm:cxnLst>
    <dgm:cxn modelId="{107BFFA7-B853-4667-B8FE-F5D29DCDBF2D}" type="presOf" srcId="{10623C4D-CE71-430C-8435-6602D1E8F07F}" destId="{B4EAEFAB-92EB-40CE-A4A4-4D91DD00DED2}" srcOrd="0" destOrd="0" presId="urn:microsoft.com/office/officeart/2008/layout/PictureStrips"/>
    <dgm:cxn modelId="{E65095AA-37CB-427F-8223-6F1E47439B72}" type="presOf" srcId="{27F19B81-7356-4D8E-B8E6-26EC8B11CA44}" destId="{171D6B81-C72F-439E-9832-180648B8AB69}" srcOrd="0" destOrd="0" presId="urn:microsoft.com/office/officeart/2008/layout/PictureStrips"/>
    <dgm:cxn modelId="{E149ABCA-5E19-4515-B414-81080B5FE450}" srcId="{27F19B81-7356-4D8E-B8E6-26EC8B11CA44}" destId="{10623C4D-CE71-430C-8435-6602D1E8F07F}" srcOrd="1" destOrd="0" parTransId="{03882596-FD7E-4DC3-ADF0-F0CDE3F34305}" sibTransId="{0B7B1DAB-49BB-4AC1-8C0F-F9680653A3DF}"/>
    <dgm:cxn modelId="{40782B83-0263-4EE6-A305-0D2F8C1564F5}" type="presOf" srcId="{11C729E3-6E05-437F-8425-74553A99647A}" destId="{20E0BCA9-BE83-42C3-9F6B-899448C3E639}" srcOrd="0" destOrd="0" presId="urn:microsoft.com/office/officeart/2008/layout/PictureStrips"/>
    <dgm:cxn modelId="{D8501CB6-49EB-4F3C-A915-52C7800CAFA0}" srcId="{27F19B81-7356-4D8E-B8E6-26EC8B11CA44}" destId="{11C729E3-6E05-437F-8425-74553A99647A}" srcOrd="0" destOrd="0" parTransId="{8DE8F188-35A3-4FAD-A13F-AB629F8BCDB2}" sibTransId="{3778F67F-A02F-4332-A565-E71D5E99F603}"/>
    <dgm:cxn modelId="{9A856917-262C-4FDC-9473-CBF143D7C97D}" type="presParOf" srcId="{171D6B81-C72F-439E-9832-180648B8AB69}" destId="{37A8BCCB-93E5-4A99-AB11-D30C752457FB}" srcOrd="0" destOrd="0" presId="urn:microsoft.com/office/officeart/2008/layout/PictureStrips"/>
    <dgm:cxn modelId="{95A677B7-1EDE-4861-B1AB-4EAD5F54F102}" type="presParOf" srcId="{37A8BCCB-93E5-4A99-AB11-D30C752457FB}" destId="{20E0BCA9-BE83-42C3-9F6B-899448C3E639}" srcOrd="0" destOrd="0" presId="urn:microsoft.com/office/officeart/2008/layout/PictureStrips"/>
    <dgm:cxn modelId="{7D2ECF92-CEE0-451B-B13A-D587FC70DA38}" type="presParOf" srcId="{37A8BCCB-93E5-4A99-AB11-D30C752457FB}" destId="{4D789F0F-94F0-4AA8-B1C5-3C16EE229380}" srcOrd="1" destOrd="0" presId="urn:microsoft.com/office/officeart/2008/layout/PictureStrips"/>
    <dgm:cxn modelId="{0A3A7C2B-D123-4516-BACD-AF7AF828344B}" type="presParOf" srcId="{171D6B81-C72F-439E-9832-180648B8AB69}" destId="{14215307-540E-4E41-9704-31154A2F73FE}" srcOrd="1" destOrd="0" presId="urn:microsoft.com/office/officeart/2008/layout/PictureStrips"/>
    <dgm:cxn modelId="{B6DD6FE2-0574-4126-9D65-41B7F409AB25}" type="presParOf" srcId="{171D6B81-C72F-439E-9832-180648B8AB69}" destId="{EB9BE0EF-074C-43AC-A5F4-97B481DE790F}" srcOrd="2" destOrd="0" presId="urn:microsoft.com/office/officeart/2008/layout/PictureStrips"/>
    <dgm:cxn modelId="{D772A940-F411-403C-A916-3B0DACD6DFC6}" type="presParOf" srcId="{EB9BE0EF-074C-43AC-A5F4-97B481DE790F}" destId="{B4EAEFAB-92EB-40CE-A4A4-4D91DD00DED2}" srcOrd="0" destOrd="0" presId="urn:microsoft.com/office/officeart/2008/layout/PictureStrips"/>
    <dgm:cxn modelId="{4A55DD80-FA48-4DF6-9387-D4C9A47032E2}" type="presParOf" srcId="{EB9BE0EF-074C-43AC-A5F4-97B481DE790F}" destId="{3D5C3A23-968B-486E-80A9-CFB00207604D}"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454FF-1635-46D5-9F58-10AD0E94DB1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CO"/>
        </a:p>
      </dgm:t>
    </dgm:pt>
    <dgm:pt modelId="{5B8BA6BC-B366-473D-8E24-1503291CF696}">
      <dgm:prSet phldrT="[Texto]"/>
      <dgm:spPr/>
      <dgm:t>
        <a:bodyPr/>
        <a:lstStyle/>
        <a:p>
          <a:r>
            <a:rPr lang="es-CO" b="1" dirty="0" smtClean="0"/>
            <a:t>29 AGENTES DE TRÁNSITO CONTRATADOS </a:t>
          </a:r>
          <a:endParaRPr lang="es-CO" b="1" dirty="0"/>
        </a:p>
      </dgm:t>
    </dgm:pt>
    <dgm:pt modelId="{4E1B4EFE-2F3C-4224-BE99-C90D666603DB}" type="parTrans" cxnId="{E7A1C82F-52CB-47B9-BCB7-90FA02879333}">
      <dgm:prSet/>
      <dgm:spPr/>
      <dgm:t>
        <a:bodyPr/>
        <a:lstStyle/>
        <a:p>
          <a:endParaRPr lang="es-CO"/>
        </a:p>
      </dgm:t>
    </dgm:pt>
    <dgm:pt modelId="{3ACAF704-D3B0-45FE-B51E-150959C0E412}" type="sibTrans" cxnId="{E7A1C82F-52CB-47B9-BCB7-90FA02879333}">
      <dgm:prSet/>
      <dgm:spPr/>
      <dgm:t>
        <a:bodyPr/>
        <a:lstStyle/>
        <a:p>
          <a:endParaRPr lang="es-CO"/>
        </a:p>
      </dgm:t>
    </dgm:pt>
    <dgm:pt modelId="{551E4FCD-D712-4A9B-9F84-F538DE0ADECF}">
      <dgm:prSet phldrT="[Texto]" custT="1"/>
      <dgm:spPr/>
      <dgm:t>
        <a:bodyPr anchor="ctr"/>
        <a:lstStyle/>
        <a:p>
          <a:pPr algn="just"/>
          <a:r>
            <a:rPr lang="es-CO" sz="1800" b="0" dirty="0" smtClean="0">
              <a:latin typeface="Arial" panose="020B0604020202020204" pitchFamily="34" charset="0"/>
              <a:cs typeface="Arial" panose="020B0604020202020204" pitchFamily="34" charset="0"/>
            </a:rPr>
            <a:t>Mayor cubrimiento en las diferentes zonas de la ciudad.</a:t>
          </a:r>
        </a:p>
        <a:p>
          <a:pPr algn="just"/>
          <a:r>
            <a:rPr lang="es-CO" sz="1800" b="0" dirty="0" smtClean="0">
              <a:latin typeface="Arial" panose="020B0604020202020204" pitchFamily="34" charset="0"/>
              <a:cs typeface="Arial" panose="020B0604020202020204" pitchFamily="34" charset="0"/>
            </a:rPr>
            <a:t>Mejorar controles y operativos de seguridad vial. </a:t>
          </a:r>
        </a:p>
        <a:p>
          <a:pPr algn="just"/>
          <a:endParaRPr lang="es-CO" sz="1800" b="1" dirty="0" smtClean="0">
            <a:solidFill>
              <a:srgbClr val="C00000"/>
            </a:solidFill>
            <a:latin typeface="Arial" panose="020B0604020202020204" pitchFamily="34" charset="0"/>
            <a:cs typeface="Arial" panose="020B0604020202020204" pitchFamily="34" charset="0"/>
          </a:endParaRPr>
        </a:p>
        <a:p>
          <a:pPr algn="just"/>
          <a:r>
            <a:rPr lang="es-CO" sz="1800" b="1" dirty="0" smtClean="0">
              <a:solidFill>
                <a:srgbClr val="C00000"/>
              </a:solidFill>
              <a:latin typeface="Arial" panose="020B0604020202020204" pitchFamily="34" charset="0"/>
              <a:cs typeface="Arial" panose="020B0604020202020204" pitchFamily="34" charset="0"/>
            </a:rPr>
            <a:t>INVERSIÓN $</a:t>
          </a:r>
          <a:r>
            <a:rPr lang="es-CO" sz="2000" b="1" dirty="0" smtClean="0"/>
            <a:t>185.670.504</a:t>
          </a:r>
          <a:r>
            <a:rPr lang="es-CO" sz="1800" dirty="0" smtClean="0"/>
            <a:t> </a:t>
          </a:r>
        </a:p>
        <a:p>
          <a:pPr algn="ctr"/>
          <a:r>
            <a:rPr lang="es-CO" sz="1800" b="1" dirty="0" smtClean="0">
              <a:solidFill>
                <a:schemeClr val="tx1"/>
              </a:solidFill>
              <a:latin typeface="Arial" panose="020B0604020202020204" pitchFamily="34" charset="0"/>
              <a:cs typeface="Arial" panose="020B0604020202020204" pitchFamily="34" charset="0"/>
            </a:rPr>
            <a:t>(SEIS MESES)</a:t>
          </a:r>
        </a:p>
      </dgm:t>
    </dgm:pt>
    <dgm:pt modelId="{548B7F5A-6702-420F-9951-A467B82B1A05}" type="parTrans" cxnId="{8E66C32B-0C9C-4F40-832B-02DB9CCB00EB}">
      <dgm:prSet/>
      <dgm:spPr/>
      <dgm:t>
        <a:bodyPr/>
        <a:lstStyle/>
        <a:p>
          <a:endParaRPr lang="es-CO"/>
        </a:p>
      </dgm:t>
    </dgm:pt>
    <dgm:pt modelId="{4681C2B1-3B96-4525-8A68-D0703E5C74D2}" type="sibTrans" cxnId="{8E66C32B-0C9C-4F40-832B-02DB9CCB00EB}">
      <dgm:prSet/>
      <dgm:spPr/>
      <dgm:t>
        <a:bodyPr/>
        <a:lstStyle/>
        <a:p>
          <a:endParaRPr lang="es-CO"/>
        </a:p>
      </dgm:t>
    </dgm:pt>
    <dgm:pt modelId="{5E292BDB-AF71-41F6-9923-77B11E89641E}" type="pres">
      <dgm:prSet presAssocID="{074454FF-1635-46D5-9F58-10AD0E94DB1B}" presName="Name0" presStyleCnt="0">
        <dgm:presLayoutVars>
          <dgm:chMax/>
          <dgm:chPref/>
          <dgm:dir/>
          <dgm:animLvl val="lvl"/>
        </dgm:presLayoutVars>
      </dgm:prSet>
      <dgm:spPr/>
      <dgm:t>
        <a:bodyPr/>
        <a:lstStyle/>
        <a:p>
          <a:endParaRPr lang="es-CO"/>
        </a:p>
      </dgm:t>
    </dgm:pt>
    <dgm:pt modelId="{8167963D-8080-4CB7-B78D-BE05EE0A2F13}" type="pres">
      <dgm:prSet presAssocID="{5B8BA6BC-B366-473D-8E24-1503291CF696}" presName="composite" presStyleCnt="0"/>
      <dgm:spPr/>
    </dgm:pt>
    <dgm:pt modelId="{4213FDED-54DB-4FDD-B606-40F0D3432D09}" type="pres">
      <dgm:prSet presAssocID="{5B8BA6BC-B366-473D-8E24-1503291CF696}" presName="ParentAccentShape" presStyleLbl="trBgShp" presStyleIdx="0" presStyleCnt="2"/>
      <dgm:spPr/>
    </dgm:pt>
    <dgm:pt modelId="{A3A6D655-649B-4139-98D2-3626AE0B97A0}" type="pres">
      <dgm:prSet presAssocID="{5B8BA6BC-B366-473D-8E24-1503291CF696}" presName="ParentText" presStyleLbl="revTx" presStyleIdx="0" presStyleCnt="2">
        <dgm:presLayoutVars>
          <dgm:chMax val="1"/>
          <dgm:chPref val="1"/>
          <dgm:bulletEnabled val="1"/>
        </dgm:presLayoutVars>
      </dgm:prSet>
      <dgm:spPr/>
      <dgm:t>
        <a:bodyPr/>
        <a:lstStyle/>
        <a:p>
          <a:endParaRPr lang="es-CO"/>
        </a:p>
      </dgm:t>
    </dgm:pt>
    <dgm:pt modelId="{455D0075-785D-4B3F-AB56-A87AA8BBB0DC}" type="pres">
      <dgm:prSet presAssocID="{5B8BA6BC-B366-473D-8E24-1503291CF696}" presName="ChildText" presStyleLbl="revTx" presStyleIdx="1" presStyleCnt="2">
        <dgm:presLayoutVars>
          <dgm:chMax val="0"/>
          <dgm:chPref val="0"/>
        </dgm:presLayoutVars>
      </dgm:prSet>
      <dgm:spPr/>
      <dgm:t>
        <a:bodyPr/>
        <a:lstStyle/>
        <a:p>
          <a:endParaRPr lang="es-CO"/>
        </a:p>
      </dgm:t>
    </dgm:pt>
    <dgm:pt modelId="{62A3A02D-39D6-485F-B7EE-894438977922}" type="pres">
      <dgm:prSet presAssocID="{5B8BA6BC-B366-473D-8E24-1503291CF696}" presName="ChildAccentShape" presStyleLbl="trBgShp" presStyleIdx="1" presStyleCnt="2"/>
      <dgm:spPr/>
    </dgm:pt>
    <dgm:pt modelId="{FF437712-DAF1-479C-989B-557A70B0B3C9}" type="pres">
      <dgm:prSet presAssocID="{5B8BA6BC-B366-473D-8E24-1503291CF696}"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endParaRPr lang="es-CO"/>
        </a:p>
      </dgm:t>
    </dgm:pt>
  </dgm:ptLst>
  <dgm:cxnLst>
    <dgm:cxn modelId="{E7A1C82F-52CB-47B9-BCB7-90FA02879333}" srcId="{074454FF-1635-46D5-9F58-10AD0E94DB1B}" destId="{5B8BA6BC-B366-473D-8E24-1503291CF696}" srcOrd="0" destOrd="0" parTransId="{4E1B4EFE-2F3C-4224-BE99-C90D666603DB}" sibTransId="{3ACAF704-D3B0-45FE-B51E-150959C0E412}"/>
    <dgm:cxn modelId="{8E66C32B-0C9C-4F40-832B-02DB9CCB00EB}" srcId="{5B8BA6BC-B366-473D-8E24-1503291CF696}" destId="{551E4FCD-D712-4A9B-9F84-F538DE0ADECF}" srcOrd="0" destOrd="0" parTransId="{548B7F5A-6702-420F-9951-A467B82B1A05}" sibTransId="{4681C2B1-3B96-4525-8A68-D0703E5C74D2}"/>
    <dgm:cxn modelId="{9F9A55F0-299A-46DD-96DC-B0F2E7E0E632}" type="presOf" srcId="{551E4FCD-D712-4A9B-9F84-F538DE0ADECF}" destId="{455D0075-785D-4B3F-AB56-A87AA8BBB0DC}" srcOrd="0" destOrd="0" presId="urn:microsoft.com/office/officeart/2009/3/layout/SnapshotPictureList"/>
    <dgm:cxn modelId="{9A4471C2-11AF-4ED4-9C68-3A76540B0E2C}" type="presOf" srcId="{5B8BA6BC-B366-473D-8E24-1503291CF696}" destId="{A3A6D655-649B-4139-98D2-3626AE0B97A0}" srcOrd="0" destOrd="0" presId="urn:microsoft.com/office/officeart/2009/3/layout/SnapshotPictureList"/>
    <dgm:cxn modelId="{7014D0C5-9B2D-4EA4-ABA1-200ECB18CF87}" type="presOf" srcId="{074454FF-1635-46D5-9F58-10AD0E94DB1B}" destId="{5E292BDB-AF71-41F6-9923-77B11E89641E}" srcOrd="0" destOrd="0" presId="urn:microsoft.com/office/officeart/2009/3/layout/SnapshotPictureList"/>
    <dgm:cxn modelId="{5D86B8E8-94DC-4E16-9185-971E4DD812FD}" type="presParOf" srcId="{5E292BDB-AF71-41F6-9923-77B11E89641E}" destId="{8167963D-8080-4CB7-B78D-BE05EE0A2F13}" srcOrd="0" destOrd="0" presId="urn:microsoft.com/office/officeart/2009/3/layout/SnapshotPictureList"/>
    <dgm:cxn modelId="{06174F53-0ED9-44DD-AB36-18AA03498B6F}" type="presParOf" srcId="{8167963D-8080-4CB7-B78D-BE05EE0A2F13}" destId="{4213FDED-54DB-4FDD-B606-40F0D3432D09}" srcOrd="0" destOrd="0" presId="urn:microsoft.com/office/officeart/2009/3/layout/SnapshotPictureList"/>
    <dgm:cxn modelId="{BA2BC7C4-F2D6-4AB0-AEBD-9F3C70517923}" type="presParOf" srcId="{8167963D-8080-4CB7-B78D-BE05EE0A2F13}" destId="{A3A6D655-649B-4139-98D2-3626AE0B97A0}" srcOrd="1" destOrd="0" presId="urn:microsoft.com/office/officeart/2009/3/layout/SnapshotPictureList"/>
    <dgm:cxn modelId="{963E3D70-3DCD-47D6-969D-E59FB24B2F58}" type="presParOf" srcId="{8167963D-8080-4CB7-B78D-BE05EE0A2F13}" destId="{455D0075-785D-4B3F-AB56-A87AA8BBB0DC}" srcOrd="2" destOrd="0" presId="urn:microsoft.com/office/officeart/2009/3/layout/SnapshotPictureList"/>
    <dgm:cxn modelId="{DCC7D412-1020-4C18-9941-DA691496E95B}" type="presParOf" srcId="{8167963D-8080-4CB7-B78D-BE05EE0A2F13}" destId="{62A3A02D-39D6-485F-B7EE-894438977922}" srcOrd="3" destOrd="0" presId="urn:microsoft.com/office/officeart/2009/3/layout/SnapshotPictureList"/>
    <dgm:cxn modelId="{D5FDD03D-92D2-4D52-804E-ED927AAF2462}" type="presParOf" srcId="{8167963D-8080-4CB7-B78D-BE05EE0A2F13}" destId="{FF437712-DAF1-479C-989B-557A70B0B3C9}"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E8556-9F0D-40EA-8625-A5085F2D9556}">
      <dsp:nvSpPr>
        <dsp:cNvPr id="0" name=""/>
        <dsp:cNvSpPr/>
      </dsp:nvSpPr>
      <dsp:spPr>
        <a:xfrm>
          <a:off x="0" y="707351"/>
          <a:ext cx="5900732" cy="70098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solidFill>
                <a:schemeClr val="tx1"/>
              </a:solidFill>
              <a:latin typeface="Arial" panose="020B0604020202020204" pitchFamily="34" charset="0"/>
              <a:cs typeface="Arial" panose="020B0604020202020204" pitchFamily="34" charset="0"/>
            </a:rPr>
            <a:t>1. AVANCE METAS PLAN DE DESARROLLO</a:t>
          </a:r>
          <a:endParaRPr lang="es-CO" sz="1800" b="1" kern="1200" dirty="0">
            <a:solidFill>
              <a:schemeClr val="tx1"/>
            </a:solidFill>
            <a:latin typeface="Arial" panose="020B0604020202020204" pitchFamily="34" charset="0"/>
            <a:cs typeface="Arial" panose="020B0604020202020204" pitchFamily="34" charset="0"/>
          </a:endParaRPr>
        </a:p>
      </dsp:txBody>
      <dsp:txXfrm>
        <a:off x="0" y="707351"/>
        <a:ext cx="5900732" cy="700982"/>
      </dsp:txXfrm>
    </dsp:sp>
    <dsp:sp modelId="{8B83A4D5-006E-4410-8847-5736D4AD9F61}">
      <dsp:nvSpPr>
        <dsp:cNvPr id="0" name=""/>
        <dsp:cNvSpPr/>
      </dsp:nvSpPr>
      <dsp:spPr>
        <a:xfrm>
          <a:off x="0" y="1606274"/>
          <a:ext cx="5900732" cy="6698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CO" sz="1800" b="1" kern="1200" smtClean="0">
              <a:solidFill>
                <a:schemeClr val="tx1"/>
              </a:solidFill>
              <a:latin typeface="Arial" panose="020B0604020202020204" pitchFamily="34" charset="0"/>
              <a:cs typeface="Arial" panose="020B0604020202020204" pitchFamily="34" charset="0"/>
            </a:rPr>
            <a:t>2.SEGURIDAD VIAL</a:t>
          </a:r>
          <a:endParaRPr lang="es-CO" sz="1800" b="1" kern="1200" dirty="0">
            <a:solidFill>
              <a:schemeClr val="tx1"/>
            </a:solidFill>
            <a:latin typeface="Arial" panose="020B0604020202020204" pitchFamily="34" charset="0"/>
            <a:cs typeface="Arial" panose="020B0604020202020204" pitchFamily="34" charset="0"/>
          </a:endParaRPr>
        </a:p>
      </dsp:txBody>
      <dsp:txXfrm>
        <a:off x="0" y="1606274"/>
        <a:ext cx="5900732" cy="669866"/>
      </dsp:txXfrm>
    </dsp:sp>
    <dsp:sp modelId="{9A4A9707-5E77-4662-8DD3-78E1B879EA72}">
      <dsp:nvSpPr>
        <dsp:cNvPr id="0" name=""/>
        <dsp:cNvSpPr/>
      </dsp:nvSpPr>
      <dsp:spPr>
        <a:xfrm>
          <a:off x="0" y="2298563"/>
          <a:ext cx="5900732" cy="7812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solidFill>
                <a:schemeClr val="tx1"/>
              </a:solidFill>
              <a:latin typeface="Arial" panose="020B0604020202020204" pitchFamily="34" charset="0"/>
              <a:cs typeface="Arial" panose="020B0604020202020204" pitchFamily="34" charset="0"/>
            </a:rPr>
            <a:t>3. ANÁLISIS FINANCIERO</a:t>
          </a:r>
          <a:endParaRPr lang="es-CO" sz="1800" b="1" kern="1200" dirty="0">
            <a:solidFill>
              <a:schemeClr val="tx1"/>
            </a:solidFill>
            <a:latin typeface="Arial" panose="020B0604020202020204" pitchFamily="34" charset="0"/>
            <a:cs typeface="Arial" panose="020B0604020202020204" pitchFamily="34" charset="0"/>
          </a:endParaRPr>
        </a:p>
      </dsp:txBody>
      <dsp:txXfrm>
        <a:off x="0" y="2298563"/>
        <a:ext cx="5900732" cy="781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94091-A571-40B9-A123-5E5498275B36}">
      <dsp:nvSpPr>
        <dsp:cNvPr id="0" name=""/>
        <dsp:cNvSpPr/>
      </dsp:nvSpPr>
      <dsp:spPr>
        <a:xfrm rot="21300000">
          <a:off x="13779" y="941885"/>
          <a:ext cx="4462689" cy="511045"/>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AE6629-4D2A-488A-8E26-1C007675D7E5}">
      <dsp:nvSpPr>
        <dsp:cNvPr id="0" name=""/>
        <dsp:cNvSpPr/>
      </dsp:nvSpPr>
      <dsp:spPr>
        <a:xfrm>
          <a:off x="538829" y="119740"/>
          <a:ext cx="1347074" cy="957926"/>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3F9B8-FB77-4E1B-A146-325FCEC49FE1}">
      <dsp:nvSpPr>
        <dsp:cNvPr id="0" name=""/>
        <dsp:cNvSpPr/>
      </dsp:nvSpPr>
      <dsp:spPr>
        <a:xfrm>
          <a:off x="2379831" y="0"/>
          <a:ext cx="1436879" cy="100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solidFill>
                <a:srgbClr val="C00000"/>
              </a:solidFill>
            </a:rPr>
            <a:t>Línea base </a:t>
          </a:r>
        </a:p>
        <a:p>
          <a:pPr lvl="0" algn="ctr" defTabSz="622300">
            <a:lnSpc>
              <a:spcPct val="90000"/>
            </a:lnSpc>
            <a:spcBef>
              <a:spcPct val="0"/>
            </a:spcBef>
            <a:spcAft>
              <a:spcPct val="35000"/>
            </a:spcAft>
          </a:pPr>
          <a:r>
            <a:rPr lang="es-CO" sz="1400" b="1" kern="1200" dirty="0" smtClean="0">
              <a:solidFill>
                <a:srgbClr val="C00000"/>
              </a:solidFill>
            </a:rPr>
            <a:t>27,60</a:t>
          </a:r>
          <a:endParaRPr lang="es-CO" sz="1400" b="1" kern="1200" dirty="0">
            <a:solidFill>
              <a:srgbClr val="C00000"/>
            </a:solidFill>
          </a:endParaRPr>
        </a:p>
      </dsp:txBody>
      <dsp:txXfrm>
        <a:off x="2379831" y="0"/>
        <a:ext cx="1436879" cy="1005823"/>
      </dsp:txXfrm>
    </dsp:sp>
    <dsp:sp modelId="{C2299496-9E47-4990-9D87-068FD43218C6}">
      <dsp:nvSpPr>
        <dsp:cNvPr id="0" name=""/>
        <dsp:cNvSpPr/>
      </dsp:nvSpPr>
      <dsp:spPr>
        <a:xfrm>
          <a:off x="2604343" y="1317149"/>
          <a:ext cx="1347074" cy="957926"/>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C861A-D393-4A47-8CB5-ACD5E2A1C6B9}">
      <dsp:nvSpPr>
        <dsp:cNvPr id="0" name=""/>
        <dsp:cNvSpPr/>
      </dsp:nvSpPr>
      <dsp:spPr>
        <a:xfrm>
          <a:off x="642012" y="1388993"/>
          <a:ext cx="1436879" cy="100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solidFill>
                <a:srgbClr val="C00000"/>
              </a:solidFill>
            </a:rPr>
            <a:t>Meta cuatrienio </a:t>
          </a:r>
        </a:p>
        <a:p>
          <a:pPr lvl="0" algn="ctr" defTabSz="622300">
            <a:lnSpc>
              <a:spcPct val="90000"/>
            </a:lnSpc>
            <a:spcBef>
              <a:spcPct val="0"/>
            </a:spcBef>
            <a:spcAft>
              <a:spcPct val="35000"/>
            </a:spcAft>
          </a:pPr>
          <a:r>
            <a:rPr lang="es-CO" sz="1400" b="1" kern="1200" dirty="0" smtClean="0">
              <a:solidFill>
                <a:srgbClr val="C00000"/>
              </a:solidFill>
            </a:rPr>
            <a:t>Índice  24,84</a:t>
          </a:r>
        </a:p>
        <a:p>
          <a:pPr lvl="0" algn="ctr" defTabSz="622300">
            <a:lnSpc>
              <a:spcPct val="90000"/>
            </a:lnSpc>
            <a:spcBef>
              <a:spcPct val="0"/>
            </a:spcBef>
            <a:spcAft>
              <a:spcPct val="35000"/>
            </a:spcAft>
          </a:pPr>
          <a:endParaRPr lang="es-CO" sz="1400" b="1" kern="1200" dirty="0">
            <a:solidFill>
              <a:srgbClr val="C00000"/>
            </a:solidFill>
          </a:endParaRPr>
        </a:p>
      </dsp:txBody>
      <dsp:txXfrm>
        <a:off x="642012" y="1388993"/>
        <a:ext cx="1436879" cy="1005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6383-1419-4ED5-880A-47A3E9D77372}">
      <dsp:nvSpPr>
        <dsp:cNvPr id="0" name=""/>
        <dsp:cNvSpPr/>
      </dsp:nvSpPr>
      <dsp:spPr>
        <a:xfrm>
          <a:off x="0" y="0"/>
          <a:ext cx="1021314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BE82A-3349-463F-B11C-1CF5B63774CF}">
      <dsp:nvSpPr>
        <dsp:cNvPr id="0" name=""/>
        <dsp:cNvSpPr/>
      </dsp:nvSpPr>
      <dsp:spPr>
        <a:xfrm>
          <a:off x="0" y="0"/>
          <a:ext cx="782858" cy="4823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latin typeface="Arial" panose="020B0604020202020204" pitchFamily="34" charset="0"/>
              <a:cs typeface="Arial" panose="020B0604020202020204" pitchFamily="34" charset="0"/>
            </a:rPr>
            <a:t>MOVILIDAD URBANA</a:t>
          </a:r>
          <a:endParaRPr lang="es-CO" sz="2400" b="1" kern="1200" dirty="0">
            <a:latin typeface="Arial" panose="020B0604020202020204" pitchFamily="34" charset="0"/>
            <a:cs typeface="Arial" panose="020B0604020202020204" pitchFamily="34" charset="0"/>
          </a:endParaRPr>
        </a:p>
      </dsp:txBody>
      <dsp:txXfrm>
        <a:off x="0" y="0"/>
        <a:ext cx="782858" cy="4823004"/>
      </dsp:txXfrm>
    </dsp:sp>
    <dsp:sp modelId="{643E6296-5880-4034-AFE1-2E2A79FA7DD9}">
      <dsp:nvSpPr>
        <dsp:cNvPr id="0" name=""/>
        <dsp:cNvSpPr/>
      </dsp:nvSpPr>
      <dsp:spPr>
        <a:xfrm>
          <a:off x="936055" y="45451"/>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dirty="0" smtClean="0">
              <a:latin typeface="Arial" panose="020B0604020202020204" pitchFamily="34" charset="0"/>
              <a:cs typeface="Arial" panose="020B0604020202020204" pitchFamily="34" charset="0"/>
            </a:rPr>
            <a:t>PLAN DE MOVILIDAD URBANA SOSTENIBLE</a:t>
          </a:r>
          <a:endParaRPr lang="es-CO" sz="1800" b="1" kern="1200" dirty="0">
            <a:latin typeface="Arial" panose="020B0604020202020204" pitchFamily="34" charset="0"/>
            <a:cs typeface="Arial" panose="020B0604020202020204" pitchFamily="34" charset="0"/>
          </a:endParaRPr>
        </a:p>
      </dsp:txBody>
      <dsp:txXfrm>
        <a:off x="936055" y="45451"/>
        <a:ext cx="8017319" cy="909023"/>
      </dsp:txXfrm>
    </dsp:sp>
    <dsp:sp modelId="{3A6BF2AA-898C-4721-A0FE-A09B95591112}">
      <dsp:nvSpPr>
        <dsp:cNvPr id="0" name=""/>
        <dsp:cNvSpPr/>
      </dsp:nvSpPr>
      <dsp:spPr>
        <a:xfrm>
          <a:off x="782858" y="954474"/>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E5275-AAB9-4F36-9C7E-768EA24E6183}">
      <dsp:nvSpPr>
        <dsp:cNvPr id="0" name=""/>
        <dsp:cNvSpPr/>
      </dsp:nvSpPr>
      <dsp:spPr>
        <a:xfrm>
          <a:off x="936055" y="999925"/>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smtClean="0">
              <a:latin typeface="Arial" panose="020B0604020202020204" pitchFamily="34" charset="0"/>
              <a:cs typeface="Arial" panose="020B0604020202020204" pitchFamily="34" charset="0"/>
            </a:rPr>
            <a:t>SISTEMA INTEGRAL DE CONTROL DE TRÁNSITO</a:t>
          </a:r>
          <a:endParaRPr lang="es-CO" sz="1800" b="1" kern="1200" dirty="0">
            <a:latin typeface="Arial" panose="020B0604020202020204" pitchFamily="34" charset="0"/>
            <a:cs typeface="Arial" panose="020B0604020202020204" pitchFamily="34" charset="0"/>
          </a:endParaRPr>
        </a:p>
      </dsp:txBody>
      <dsp:txXfrm>
        <a:off x="936055" y="999925"/>
        <a:ext cx="8017319" cy="909023"/>
      </dsp:txXfrm>
    </dsp:sp>
    <dsp:sp modelId="{1D0D7317-8F52-4AE8-951A-5317DD6B8A8A}">
      <dsp:nvSpPr>
        <dsp:cNvPr id="0" name=""/>
        <dsp:cNvSpPr/>
      </dsp:nvSpPr>
      <dsp:spPr>
        <a:xfrm>
          <a:off x="782858" y="1908949"/>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19F8D-8D00-4CAD-9D84-22227981A7C4}">
      <dsp:nvSpPr>
        <dsp:cNvPr id="0" name=""/>
        <dsp:cNvSpPr/>
      </dsp:nvSpPr>
      <dsp:spPr>
        <a:xfrm>
          <a:off x="936055" y="1954400"/>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smtClean="0">
              <a:latin typeface="Arial" panose="020B0604020202020204" pitchFamily="34" charset="0"/>
              <a:cs typeface="Arial" panose="020B0604020202020204" pitchFamily="34" charset="0"/>
            </a:rPr>
            <a:t>EQUIPAMIENTO URBANO Y LOGISTICO PARA EL TRANSPORTE</a:t>
          </a:r>
          <a:endParaRPr lang="es-CO" sz="1800" b="1" kern="1200" dirty="0">
            <a:latin typeface="Arial" panose="020B0604020202020204" pitchFamily="34" charset="0"/>
            <a:cs typeface="Arial" panose="020B0604020202020204" pitchFamily="34" charset="0"/>
          </a:endParaRPr>
        </a:p>
      </dsp:txBody>
      <dsp:txXfrm>
        <a:off x="936055" y="1954400"/>
        <a:ext cx="8017319" cy="909023"/>
      </dsp:txXfrm>
    </dsp:sp>
    <dsp:sp modelId="{B7BCAE69-8590-47A0-A7D3-32CF532098C7}">
      <dsp:nvSpPr>
        <dsp:cNvPr id="0" name=""/>
        <dsp:cNvSpPr/>
      </dsp:nvSpPr>
      <dsp:spPr>
        <a:xfrm>
          <a:off x="782858" y="2863423"/>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E9DB0-7366-456C-9583-7049D4B3716C}">
      <dsp:nvSpPr>
        <dsp:cNvPr id="0" name=""/>
        <dsp:cNvSpPr/>
      </dsp:nvSpPr>
      <dsp:spPr>
        <a:xfrm>
          <a:off x="936055" y="2908874"/>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smtClean="0">
              <a:latin typeface="Arial" panose="020B0604020202020204" pitchFamily="34" charset="0"/>
              <a:cs typeface="Arial" panose="020B0604020202020204" pitchFamily="34" charset="0"/>
            </a:rPr>
            <a:t>CULTURA DE LA MOVILIDAD SEGURA</a:t>
          </a:r>
          <a:endParaRPr lang="es-CO" sz="1800" b="1" kern="1200" dirty="0">
            <a:latin typeface="Arial" panose="020B0604020202020204" pitchFamily="34" charset="0"/>
            <a:cs typeface="Arial" panose="020B0604020202020204" pitchFamily="34" charset="0"/>
          </a:endParaRPr>
        </a:p>
      </dsp:txBody>
      <dsp:txXfrm>
        <a:off x="936055" y="2908874"/>
        <a:ext cx="8017319" cy="909023"/>
      </dsp:txXfrm>
    </dsp:sp>
    <dsp:sp modelId="{FDC05ECA-FC23-4039-9E0C-FA52BD9EB8C4}">
      <dsp:nvSpPr>
        <dsp:cNvPr id="0" name=""/>
        <dsp:cNvSpPr/>
      </dsp:nvSpPr>
      <dsp:spPr>
        <a:xfrm>
          <a:off x="782858" y="3817898"/>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18A14-AC12-4647-841D-7A46077AFF0D}">
      <dsp:nvSpPr>
        <dsp:cNvPr id="0" name=""/>
        <dsp:cNvSpPr/>
      </dsp:nvSpPr>
      <dsp:spPr>
        <a:xfrm>
          <a:off x="936055" y="3863349"/>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dirty="0" smtClean="0">
              <a:latin typeface="Arial" panose="020B0604020202020204" pitchFamily="34" charset="0"/>
              <a:cs typeface="Arial" panose="020B0604020202020204" pitchFamily="34" charset="0"/>
            </a:rPr>
            <a:t>FORTALECIMIENTO INSTITUCIONAL ITTB</a:t>
          </a:r>
          <a:endParaRPr lang="es-CO" sz="1800" b="1" kern="1200" dirty="0">
            <a:latin typeface="Arial" panose="020B0604020202020204" pitchFamily="34" charset="0"/>
            <a:cs typeface="Arial" panose="020B0604020202020204" pitchFamily="34" charset="0"/>
          </a:endParaRPr>
        </a:p>
      </dsp:txBody>
      <dsp:txXfrm>
        <a:off x="936055" y="3863349"/>
        <a:ext cx="8017319" cy="909023"/>
      </dsp:txXfrm>
    </dsp:sp>
    <dsp:sp modelId="{CE0C45D8-3D8C-4D20-93DC-C75998D2003E}">
      <dsp:nvSpPr>
        <dsp:cNvPr id="0" name=""/>
        <dsp:cNvSpPr/>
      </dsp:nvSpPr>
      <dsp:spPr>
        <a:xfrm>
          <a:off x="782858" y="4772372"/>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89DD-1FD1-46DB-A190-45ECEA611A4E}">
      <dsp:nvSpPr>
        <dsp:cNvPr id="0" name=""/>
        <dsp:cNvSpPr/>
      </dsp:nvSpPr>
      <dsp:spPr>
        <a:xfrm>
          <a:off x="0" y="408778"/>
          <a:ext cx="3134156" cy="208942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529" b="-504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08789-1358-4EA5-9BFA-9512BAA96FFE}">
      <dsp:nvSpPr>
        <dsp:cNvPr id="0" name=""/>
        <dsp:cNvSpPr/>
      </dsp:nvSpPr>
      <dsp:spPr>
        <a:xfrm>
          <a:off x="3265017" y="2252036"/>
          <a:ext cx="4440326" cy="274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b="1" kern="1200" dirty="0" smtClean="0">
              <a:latin typeface="Arial" panose="020B0604020202020204" pitchFamily="34" charset="0"/>
              <a:cs typeface="Arial" panose="020B0604020202020204" pitchFamily="34" charset="0"/>
            </a:rPr>
            <a:t>33 CRUCES  SEMAFÓRICOS INTERVENIDOS/2017</a:t>
          </a:r>
        </a:p>
        <a:p>
          <a:pPr lvl="0" algn="ctr" defTabSz="1466850">
            <a:lnSpc>
              <a:spcPct val="90000"/>
            </a:lnSpc>
            <a:spcBef>
              <a:spcPct val="0"/>
            </a:spcBef>
            <a:spcAft>
              <a:spcPct val="35000"/>
            </a:spcAft>
          </a:pPr>
          <a:r>
            <a:rPr lang="es-ES" sz="3300" b="1" kern="1200" dirty="0" smtClean="0"/>
            <a:t>Inversión $ </a:t>
          </a:r>
          <a:r>
            <a:rPr lang="es-CO" sz="3300" kern="1200" dirty="0" smtClean="0"/>
            <a:t>7.800.000 </a:t>
          </a:r>
          <a:r>
            <a:rPr lang="es-ES" sz="3300" b="1" kern="1200" dirty="0" smtClean="0"/>
            <a:t>Recurso humano</a:t>
          </a:r>
          <a:endParaRPr lang="es-CO" sz="3300" kern="1200" dirty="0"/>
        </a:p>
      </dsp:txBody>
      <dsp:txXfrm>
        <a:off x="3265017" y="2252036"/>
        <a:ext cx="4440326" cy="2742711"/>
      </dsp:txXfrm>
    </dsp:sp>
    <dsp:sp modelId="{B6D08405-EC1D-47E9-B126-ED5C483B65CF}">
      <dsp:nvSpPr>
        <dsp:cNvPr id="0" name=""/>
        <dsp:cNvSpPr/>
      </dsp:nvSpPr>
      <dsp:spPr>
        <a:xfrm>
          <a:off x="2873247" y="1860603"/>
          <a:ext cx="1066393" cy="106666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4971D-A09A-4379-B8F7-E9F8A58BCB3D}">
      <dsp:nvSpPr>
        <dsp:cNvPr id="0" name=""/>
        <dsp:cNvSpPr/>
      </dsp:nvSpPr>
      <dsp:spPr>
        <a:xfrm rot="5400000">
          <a:off x="7029935" y="1852047"/>
          <a:ext cx="1066669" cy="106639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53282-AA13-4FBC-96F0-BE85182E8865}">
      <dsp:nvSpPr>
        <dsp:cNvPr id="0" name=""/>
        <dsp:cNvSpPr/>
      </dsp:nvSpPr>
      <dsp:spPr>
        <a:xfrm rot="16200000">
          <a:off x="2873110" y="4320185"/>
          <a:ext cx="1066669" cy="106639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7B146-495F-40FF-ABE7-9901E623D84B}">
      <dsp:nvSpPr>
        <dsp:cNvPr id="0" name=""/>
        <dsp:cNvSpPr/>
      </dsp:nvSpPr>
      <dsp:spPr>
        <a:xfrm rot="10800000">
          <a:off x="7061606" y="4320047"/>
          <a:ext cx="1066393" cy="106666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0BCA9-BE83-42C3-9F6B-899448C3E639}">
      <dsp:nvSpPr>
        <dsp:cNvPr id="0" name=""/>
        <dsp:cNvSpPr/>
      </dsp:nvSpPr>
      <dsp:spPr>
        <a:xfrm>
          <a:off x="907586" y="686389"/>
          <a:ext cx="6842759" cy="1592417"/>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448384" tIns="167640" rIns="167640" bIns="167640" numCol="1" spcCol="1270" anchor="ctr" anchorCtr="0">
          <a:noAutofit/>
        </a:bodyPr>
        <a:lstStyle/>
        <a:p>
          <a:pPr lvl="0" algn="ctr" defTabSz="1955800">
            <a:lnSpc>
              <a:spcPct val="90000"/>
            </a:lnSpc>
            <a:spcBef>
              <a:spcPct val="0"/>
            </a:spcBef>
            <a:spcAft>
              <a:spcPct val="35000"/>
            </a:spcAft>
          </a:pPr>
          <a:r>
            <a:rPr lang="es-CO" sz="4400" kern="1200" dirty="0" smtClean="0"/>
            <a:t>915,37 </a:t>
          </a:r>
          <a:r>
            <a:rPr lang="es-CO" sz="4400" kern="1200" dirty="0" smtClean="0">
              <a:latin typeface="Arial" panose="020B0604020202020204" pitchFamily="34" charset="0"/>
              <a:cs typeface="Arial" panose="020B0604020202020204" pitchFamily="34" charset="0"/>
            </a:rPr>
            <a:t> M</a:t>
          </a:r>
          <a:r>
            <a:rPr lang="es-CO" sz="4400" kern="1200" baseline="30000" dirty="0" smtClean="0">
              <a:latin typeface="Arial" panose="020B0604020202020204" pitchFamily="34" charset="0"/>
              <a:cs typeface="Arial" panose="020B0604020202020204" pitchFamily="34" charset="0"/>
            </a:rPr>
            <a:t>2 </a:t>
          </a:r>
        </a:p>
        <a:p>
          <a:pPr lvl="0" algn="ctr" defTabSz="1955800">
            <a:lnSpc>
              <a:spcPct val="90000"/>
            </a:lnSpc>
            <a:spcBef>
              <a:spcPct val="0"/>
            </a:spcBef>
            <a:spcAft>
              <a:spcPct val="35000"/>
            </a:spcAft>
          </a:pPr>
          <a:r>
            <a:rPr lang="es-CO" sz="4400" kern="1200" dirty="0" smtClean="0"/>
            <a:t>2215 </a:t>
          </a:r>
          <a:r>
            <a:rPr lang="es-CO" sz="4400" kern="1200" baseline="0" dirty="0" smtClean="0">
              <a:latin typeface="Arial" panose="020B0604020202020204" pitchFamily="34" charset="0"/>
              <a:cs typeface="Arial" panose="020B0604020202020204" pitchFamily="34" charset="0"/>
            </a:rPr>
            <a:t>ML</a:t>
          </a:r>
          <a:endParaRPr lang="es-CO" sz="4400" kern="1200" baseline="0" dirty="0">
            <a:latin typeface="Arial" panose="020B0604020202020204" pitchFamily="34" charset="0"/>
            <a:cs typeface="Arial" panose="020B0604020202020204" pitchFamily="34" charset="0"/>
          </a:endParaRPr>
        </a:p>
      </dsp:txBody>
      <dsp:txXfrm>
        <a:off x="907586" y="686389"/>
        <a:ext cx="6842759" cy="1592417"/>
      </dsp:txXfrm>
    </dsp:sp>
    <dsp:sp modelId="{4D789F0F-94F0-4AA8-B1C5-3C16EE229380}">
      <dsp:nvSpPr>
        <dsp:cNvPr id="0" name=""/>
        <dsp:cNvSpPr/>
      </dsp:nvSpPr>
      <dsp:spPr>
        <a:xfrm>
          <a:off x="377653" y="104542"/>
          <a:ext cx="1986489" cy="22452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EAEFAB-92EB-40CE-A4A4-4D91DD00DED2}">
      <dsp:nvSpPr>
        <dsp:cNvPr id="0" name=""/>
        <dsp:cNvSpPr/>
      </dsp:nvSpPr>
      <dsp:spPr>
        <a:xfrm>
          <a:off x="907586" y="2903421"/>
          <a:ext cx="6842759" cy="213836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448384" tIns="91440" rIns="91440" bIns="91440" numCol="1" spcCol="1270" anchor="ctr" anchorCtr="0">
          <a:noAutofit/>
        </a:bodyPr>
        <a:lstStyle/>
        <a:p>
          <a:pPr lvl="0" algn="ctr" defTabSz="1066800">
            <a:lnSpc>
              <a:spcPct val="100000"/>
            </a:lnSpc>
            <a:spcBef>
              <a:spcPct val="0"/>
            </a:spcBef>
            <a:spcAft>
              <a:spcPts val="0"/>
            </a:spcAft>
          </a:pPr>
          <a:r>
            <a:rPr lang="es-CO" sz="2400" b="1" kern="1200" dirty="0" smtClean="0">
              <a:latin typeface="Arial" panose="020B0604020202020204" pitchFamily="34" charset="0"/>
              <a:cs typeface="Arial" panose="020B0604020202020204" pitchFamily="34" charset="0"/>
            </a:rPr>
            <a:t>IMPACTO </a:t>
          </a:r>
        </a:p>
        <a:p>
          <a:pPr lvl="0" algn="ctr" defTabSz="1066800">
            <a:lnSpc>
              <a:spcPct val="100000"/>
            </a:lnSpc>
            <a:spcBef>
              <a:spcPct val="0"/>
            </a:spcBef>
            <a:spcAft>
              <a:spcPts val="0"/>
            </a:spcAft>
          </a:pPr>
          <a:r>
            <a:rPr lang="es-CO" sz="2400" kern="1200" dirty="0" smtClean="0"/>
            <a:t>Comunas 1,2 y 3 </a:t>
          </a:r>
        </a:p>
        <a:p>
          <a:pPr lvl="0" algn="ctr" defTabSz="1066800">
            <a:lnSpc>
              <a:spcPct val="100000"/>
            </a:lnSpc>
            <a:spcBef>
              <a:spcPct val="0"/>
            </a:spcBef>
            <a:spcAft>
              <a:spcPts val="0"/>
            </a:spcAft>
          </a:pPr>
          <a:r>
            <a:rPr lang="es-CO" sz="2400" kern="1200" dirty="0" smtClean="0"/>
            <a:t>Barrios Colombia, </a:t>
          </a:r>
          <a:r>
            <a:rPr lang="es-CO" sz="2400" kern="1200" dirty="0" err="1" smtClean="0"/>
            <a:t>Coviba</a:t>
          </a:r>
          <a:r>
            <a:rPr lang="es-CO" sz="2400" kern="1200" dirty="0" smtClean="0"/>
            <a:t>,  </a:t>
          </a:r>
        </a:p>
        <a:p>
          <a:pPr lvl="0" algn="ctr" defTabSz="1066800">
            <a:lnSpc>
              <a:spcPct val="100000"/>
            </a:lnSpc>
            <a:spcBef>
              <a:spcPct val="0"/>
            </a:spcBef>
            <a:spcAft>
              <a:spcPts val="0"/>
            </a:spcAft>
          </a:pPr>
          <a:r>
            <a:rPr lang="es-CO" sz="2400" kern="1200" dirty="0" smtClean="0"/>
            <a:t>Pueblo Nuevo y </a:t>
          </a:r>
          <a:r>
            <a:rPr lang="es-CO" sz="2400" kern="1200" dirty="0" err="1" smtClean="0"/>
            <a:t>Yarima</a:t>
          </a:r>
          <a:r>
            <a:rPr lang="es-CO" sz="2400" kern="1200" dirty="0" smtClean="0"/>
            <a:t>.</a:t>
          </a:r>
        </a:p>
        <a:p>
          <a:pPr lvl="0" algn="ctr" defTabSz="1066800">
            <a:lnSpc>
              <a:spcPct val="100000"/>
            </a:lnSpc>
            <a:spcBef>
              <a:spcPct val="0"/>
            </a:spcBef>
            <a:spcAft>
              <a:spcPts val="0"/>
            </a:spcAft>
          </a:pPr>
          <a:r>
            <a:rPr lang="es-CO" sz="2400" kern="1200" dirty="0" smtClean="0">
              <a:latin typeface="Arial" panose="020B0604020202020204" pitchFamily="34" charset="0"/>
              <a:cs typeface="Arial" panose="020B0604020202020204" pitchFamily="34" charset="0"/>
            </a:rPr>
            <a:t>INVERSIÓN </a:t>
          </a:r>
          <a:r>
            <a:rPr lang="es-CO" sz="2400" b="1" kern="1200" dirty="0" smtClean="0">
              <a:solidFill>
                <a:srgbClr val="C00000"/>
              </a:solidFill>
              <a:latin typeface="Arial" panose="020B0604020202020204" pitchFamily="34" charset="0"/>
              <a:cs typeface="Arial" panose="020B0604020202020204" pitchFamily="34" charset="0"/>
            </a:rPr>
            <a:t>$22.500.000</a:t>
          </a:r>
          <a:endParaRPr lang="es-CO" sz="2400" b="1" kern="1200" dirty="0">
            <a:solidFill>
              <a:srgbClr val="C00000"/>
            </a:solidFill>
            <a:latin typeface="Arial" panose="020B0604020202020204" pitchFamily="34" charset="0"/>
            <a:cs typeface="Arial" panose="020B0604020202020204" pitchFamily="34" charset="0"/>
          </a:endParaRPr>
        </a:p>
      </dsp:txBody>
      <dsp:txXfrm>
        <a:off x="907586" y="2903421"/>
        <a:ext cx="6842759" cy="2138362"/>
      </dsp:txXfrm>
    </dsp:sp>
    <dsp:sp modelId="{3D5C3A23-968B-486E-80A9-CFB00207604D}">
      <dsp:nvSpPr>
        <dsp:cNvPr id="0" name=""/>
        <dsp:cNvSpPr/>
      </dsp:nvSpPr>
      <dsp:spPr>
        <a:xfrm>
          <a:off x="377653" y="2594546"/>
          <a:ext cx="1986489" cy="22452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A02D-39D6-485F-B7EE-894438977922}">
      <dsp:nvSpPr>
        <dsp:cNvPr id="0" name=""/>
        <dsp:cNvSpPr/>
      </dsp:nvSpPr>
      <dsp:spPr>
        <a:xfrm>
          <a:off x="9825857" y="758113"/>
          <a:ext cx="239556" cy="443368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13FDED-54DB-4FDD-B606-40F0D3432D09}">
      <dsp:nvSpPr>
        <dsp:cNvPr id="0" name=""/>
        <dsp:cNvSpPr/>
      </dsp:nvSpPr>
      <dsp:spPr>
        <a:xfrm>
          <a:off x="239556" y="758113"/>
          <a:ext cx="6230491" cy="4433687"/>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37712-DAF1-479C-989B-557A70B0B3C9}">
      <dsp:nvSpPr>
        <dsp:cNvPr id="0" name=""/>
        <dsp:cNvSpPr/>
      </dsp:nvSpPr>
      <dsp:spPr>
        <a:xfrm>
          <a:off x="0" y="226865"/>
          <a:ext cx="5990934" cy="41938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6D655-649B-4139-98D2-3626AE0B97A0}">
      <dsp:nvSpPr>
        <dsp:cNvPr id="0" name=""/>
        <dsp:cNvSpPr/>
      </dsp:nvSpPr>
      <dsp:spPr>
        <a:xfrm>
          <a:off x="483139" y="4422236"/>
          <a:ext cx="5747351" cy="526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80" tIns="87630" rIns="233680" bIns="87630" numCol="1" spcCol="1270" anchor="ctr" anchorCtr="0">
          <a:noAutofit/>
        </a:bodyPr>
        <a:lstStyle/>
        <a:p>
          <a:pPr lvl="0" algn="l" defTabSz="1022350">
            <a:lnSpc>
              <a:spcPct val="90000"/>
            </a:lnSpc>
            <a:spcBef>
              <a:spcPct val="0"/>
            </a:spcBef>
            <a:spcAft>
              <a:spcPct val="35000"/>
            </a:spcAft>
          </a:pPr>
          <a:r>
            <a:rPr lang="es-CO" sz="2300" b="1" kern="1200" dirty="0" smtClean="0"/>
            <a:t>29 AGENTES DE TRÁNSITO CONTRATADOS </a:t>
          </a:r>
          <a:endParaRPr lang="es-CO" sz="2300" b="1" kern="1200" dirty="0"/>
        </a:p>
      </dsp:txBody>
      <dsp:txXfrm>
        <a:off x="483139" y="4422236"/>
        <a:ext cx="5747351" cy="526283"/>
      </dsp:txXfrm>
    </dsp:sp>
    <dsp:sp modelId="{455D0075-785D-4B3F-AB56-A87AA8BBB0DC}">
      <dsp:nvSpPr>
        <dsp:cNvPr id="0" name=""/>
        <dsp:cNvSpPr/>
      </dsp:nvSpPr>
      <dsp:spPr>
        <a:xfrm>
          <a:off x="6723696" y="758113"/>
          <a:ext cx="2848512" cy="443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Mayor cubrimiento en las diferentes zonas de la ciudad.</a:t>
          </a:r>
        </a:p>
        <a:p>
          <a:pPr lvl="0" algn="just"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Mejorar controles y operativos de seguridad vial. </a:t>
          </a:r>
        </a:p>
        <a:p>
          <a:pPr lvl="0" algn="just" defTabSz="800100">
            <a:lnSpc>
              <a:spcPct val="90000"/>
            </a:lnSpc>
            <a:spcBef>
              <a:spcPct val="0"/>
            </a:spcBef>
            <a:spcAft>
              <a:spcPct val="35000"/>
            </a:spcAft>
          </a:pPr>
          <a:endParaRPr lang="es-CO" sz="1800" b="1" kern="1200" dirty="0" smtClean="0">
            <a:solidFill>
              <a:srgbClr val="C00000"/>
            </a:solidFill>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r>
            <a:rPr lang="es-CO" sz="1800" b="1" kern="1200" dirty="0" smtClean="0">
              <a:solidFill>
                <a:srgbClr val="C00000"/>
              </a:solidFill>
              <a:latin typeface="Arial" panose="020B0604020202020204" pitchFamily="34" charset="0"/>
              <a:cs typeface="Arial" panose="020B0604020202020204" pitchFamily="34" charset="0"/>
            </a:rPr>
            <a:t>INVERSIÓN $</a:t>
          </a:r>
          <a:r>
            <a:rPr lang="es-CO" sz="2000" b="1" kern="1200" dirty="0" smtClean="0"/>
            <a:t>185.670.504</a:t>
          </a:r>
          <a:r>
            <a:rPr lang="es-CO" sz="1800" kern="1200" dirty="0" smtClean="0"/>
            <a:t> </a:t>
          </a:r>
        </a:p>
        <a:p>
          <a:pPr lvl="0" algn="ctr" defTabSz="800100">
            <a:lnSpc>
              <a:spcPct val="90000"/>
            </a:lnSpc>
            <a:spcBef>
              <a:spcPct val="0"/>
            </a:spcBef>
            <a:spcAft>
              <a:spcPct val="35000"/>
            </a:spcAft>
          </a:pPr>
          <a:r>
            <a:rPr lang="es-CO" sz="1800" b="1" kern="1200" dirty="0" smtClean="0">
              <a:solidFill>
                <a:schemeClr val="tx1"/>
              </a:solidFill>
              <a:latin typeface="Arial" panose="020B0604020202020204" pitchFamily="34" charset="0"/>
              <a:cs typeface="Arial" panose="020B0604020202020204" pitchFamily="34" charset="0"/>
            </a:rPr>
            <a:t>(SEIS MESES)</a:t>
          </a:r>
        </a:p>
      </dsp:txBody>
      <dsp:txXfrm>
        <a:off x="6723696" y="758113"/>
        <a:ext cx="2848512" cy="4433687"/>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AD691-8114-4CFE-AF83-88B4CD7BC0A9}" type="datetimeFigureOut">
              <a:rPr lang="es-CO" smtClean="0"/>
              <a:pPr/>
              <a:t>04/07/2017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1E302-23E7-4584-A2F6-CD2DA5C7BAE0}" type="slidenum">
              <a:rPr lang="es-CO" smtClean="0"/>
              <a:pPr/>
              <a:t>‹Nº›</a:t>
            </a:fld>
            <a:endParaRPr lang="es-CO"/>
          </a:p>
        </p:txBody>
      </p:sp>
    </p:spTree>
    <p:extLst>
      <p:ext uri="{BB962C8B-B14F-4D97-AF65-F5344CB8AC3E}">
        <p14:creationId xmlns:p14="http://schemas.microsoft.com/office/powerpoint/2010/main" val="412273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17</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28</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29</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30</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31</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32</a:t>
            </a:fld>
            <a:endParaRPr lang="es-CO"/>
          </a:p>
        </p:txBody>
      </p:sp>
    </p:spTree>
    <p:extLst>
      <p:ext uri="{BB962C8B-B14F-4D97-AF65-F5344CB8AC3E}">
        <p14:creationId xmlns:p14="http://schemas.microsoft.com/office/powerpoint/2010/main" val="74945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33</a:t>
            </a:fld>
            <a:endParaRPr lang="es-CO"/>
          </a:p>
        </p:txBody>
      </p:sp>
    </p:spTree>
    <p:extLst>
      <p:ext uri="{BB962C8B-B14F-4D97-AF65-F5344CB8AC3E}">
        <p14:creationId xmlns:p14="http://schemas.microsoft.com/office/powerpoint/2010/main" val="155445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34</a:t>
            </a:fld>
            <a:endParaRPr lang="es-CO"/>
          </a:p>
        </p:txBody>
      </p:sp>
    </p:spTree>
    <p:extLst>
      <p:ext uri="{BB962C8B-B14F-4D97-AF65-F5344CB8AC3E}">
        <p14:creationId xmlns:p14="http://schemas.microsoft.com/office/powerpoint/2010/main" val="27727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35</a:t>
            </a:fld>
            <a:endParaRPr lang="es-CO"/>
          </a:p>
        </p:txBody>
      </p:sp>
    </p:spTree>
    <p:extLst>
      <p:ext uri="{BB962C8B-B14F-4D97-AF65-F5344CB8AC3E}">
        <p14:creationId xmlns:p14="http://schemas.microsoft.com/office/powerpoint/2010/main" val="126220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36</a:t>
            </a:fld>
            <a:endParaRPr lang="es-CO"/>
          </a:p>
        </p:txBody>
      </p:sp>
    </p:spTree>
    <p:extLst>
      <p:ext uri="{BB962C8B-B14F-4D97-AF65-F5344CB8AC3E}">
        <p14:creationId xmlns:p14="http://schemas.microsoft.com/office/powerpoint/2010/main" val="340405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37</a:t>
            </a:fld>
            <a:endParaRPr lang="es-CO"/>
          </a:p>
        </p:txBody>
      </p:sp>
    </p:spTree>
    <p:extLst>
      <p:ext uri="{BB962C8B-B14F-4D97-AF65-F5344CB8AC3E}">
        <p14:creationId xmlns:p14="http://schemas.microsoft.com/office/powerpoint/2010/main" val="78493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18</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38</a:t>
            </a:fld>
            <a:endParaRPr lang="es-CO"/>
          </a:p>
        </p:txBody>
      </p:sp>
    </p:spTree>
    <p:extLst>
      <p:ext uri="{BB962C8B-B14F-4D97-AF65-F5344CB8AC3E}">
        <p14:creationId xmlns:p14="http://schemas.microsoft.com/office/powerpoint/2010/main" val="340405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pPr/>
              <a:t>43</a:t>
            </a:fld>
            <a:endParaRPr lang="es-CO"/>
          </a:p>
        </p:txBody>
      </p:sp>
    </p:spTree>
    <p:extLst>
      <p:ext uri="{BB962C8B-B14F-4D97-AF65-F5344CB8AC3E}">
        <p14:creationId xmlns:p14="http://schemas.microsoft.com/office/powerpoint/2010/main" val="100420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20</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22</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23</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24</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25</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26</a:t>
            </a:fld>
            <a:endParaRPr lang="es-CO"/>
          </a:p>
        </p:txBody>
      </p:sp>
    </p:spTree>
    <p:extLst>
      <p:ext uri="{BB962C8B-B14F-4D97-AF65-F5344CB8AC3E}">
        <p14:creationId xmlns:p14="http://schemas.microsoft.com/office/powerpoint/2010/main" val="363797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B1E302-23E7-4584-A2F6-CD2DA5C7BAE0}" type="slidenum">
              <a:rPr lang="es-CO" smtClean="0"/>
              <a:t>27</a:t>
            </a:fld>
            <a:endParaRPr lang="es-CO"/>
          </a:p>
        </p:txBody>
      </p:sp>
    </p:spTree>
    <p:extLst>
      <p:ext uri="{BB962C8B-B14F-4D97-AF65-F5344CB8AC3E}">
        <p14:creationId xmlns:p14="http://schemas.microsoft.com/office/powerpoint/2010/main" val="363797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72984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243946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358134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345766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150021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129577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16643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113677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29912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379268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032F04D-452F-4356-9403-6C56E3B13F52}" type="datetimeFigureOut">
              <a:rPr lang="es-CO" smtClean="0"/>
              <a:pPr/>
              <a:t>04/07/2017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56649D3-CBF3-41EB-8CE2-C1893DA64256}" type="slidenum">
              <a:rPr lang="es-CO" smtClean="0"/>
              <a:pPr/>
              <a:t>‹Nº›</a:t>
            </a:fld>
            <a:endParaRPr lang="es-CO"/>
          </a:p>
        </p:txBody>
      </p:sp>
    </p:spTree>
    <p:extLst>
      <p:ext uri="{BB962C8B-B14F-4D97-AF65-F5344CB8AC3E}">
        <p14:creationId xmlns:p14="http://schemas.microsoft.com/office/powerpoint/2010/main" val="183119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2F04D-452F-4356-9403-6C56E3B13F52}" type="datetimeFigureOut">
              <a:rPr lang="es-CO" smtClean="0"/>
              <a:pPr/>
              <a:t>04/07/2017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649D3-CBF3-41EB-8CE2-C1893DA64256}" type="slidenum">
              <a:rPr lang="es-CO" smtClean="0"/>
              <a:pPr/>
              <a:t>‹Nº›</a:t>
            </a:fld>
            <a:endParaRPr lang="es-CO"/>
          </a:p>
        </p:txBody>
      </p:sp>
    </p:spTree>
    <p:extLst>
      <p:ext uri="{BB962C8B-B14F-4D97-AF65-F5344CB8AC3E}">
        <p14:creationId xmlns:p14="http://schemas.microsoft.com/office/powerpoint/2010/main" val="40106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emf"/><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8.emf"/><Relationship Id="rId7" Type="http://schemas.openxmlformats.org/officeDocument/2006/relationships/diagramLayout" Target="../diagrams/layout4.xml"/><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10.jpg"/><Relationship Id="rId10" Type="http://schemas.microsoft.com/office/2007/relationships/diagramDrawing" Target="../diagrams/drawing4.xml"/><Relationship Id="rId4" Type="http://schemas.openxmlformats.org/officeDocument/2006/relationships/image" Target="../media/image3.emf"/><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emf"/><Relationship Id="rId7" Type="http://schemas.openxmlformats.org/officeDocument/2006/relationships/diagramQuickStyle" Target="../diagrams/quickStyle5.xml"/><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emf"/><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emf"/><Relationship Id="rId7" Type="http://schemas.openxmlformats.org/officeDocument/2006/relationships/diagramColors" Target="../diagrams/colors6.xml"/><Relationship Id="rId2" Type="http://schemas.openxmlformats.org/officeDocument/2006/relationships/image" Target="../media/image7.emf"/><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7.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7.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microsoft.com/office/2007/relationships/hdphoto" Target="../media/hdphoto2.wdp"/><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3.emf"/><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8.emf"/><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emf"/><Relationship Id="rId7" Type="http://schemas.openxmlformats.org/officeDocument/2006/relationships/diagramLayout" Target="../diagrams/layout2.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8.emf"/><Relationship Id="rId10" Type="http://schemas.microsoft.com/office/2007/relationships/diagramDrawing" Target="../diagrams/drawing2.xml"/><Relationship Id="rId4" Type="http://schemas.openxmlformats.org/officeDocument/2006/relationships/image" Target="../media/image3.emf"/><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3.xml"/><Relationship Id="rId7" Type="http://schemas.openxmlformats.org/officeDocument/2006/relationships/image" Target="../media/image7.emf"/><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4480" y="31337"/>
            <a:ext cx="12177520" cy="3499654"/>
          </a:xfrm>
          <a:prstGeom prst="rect">
            <a:avLst/>
          </a:prstGeom>
          <a:noFill/>
          <a:ln>
            <a:noFill/>
          </a:ln>
        </p:spPr>
      </p:pic>
      <p:sp>
        <p:nvSpPr>
          <p:cNvPr id="2" name="Título 1"/>
          <p:cNvSpPr>
            <a:spLocks noGrp="1"/>
          </p:cNvSpPr>
          <p:nvPr>
            <p:ph type="ctrTitle"/>
          </p:nvPr>
        </p:nvSpPr>
        <p:spPr/>
        <p:txBody>
          <a:bodyPr/>
          <a:lstStyle/>
          <a:p>
            <a:r>
              <a:rPr lang="es-CO" dirty="0" smtClean="0"/>
              <a:t> </a:t>
            </a:r>
            <a:endParaRPr lang="es-CO" dirty="0"/>
          </a:p>
        </p:txBody>
      </p:sp>
      <p:sp>
        <p:nvSpPr>
          <p:cNvPr id="8" name="4 Título"/>
          <p:cNvSpPr txBox="1">
            <a:spLocks/>
          </p:cNvSpPr>
          <p:nvPr/>
        </p:nvSpPr>
        <p:spPr>
          <a:xfrm>
            <a:off x="3388735" y="3587745"/>
            <a:ext cx="8607654" cy="11054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800" b="1" dirty="0" smtClean="0">
                <a:solidFill>
                  <a:srgbClr val="C00000"/>
                </a:solidFill>
                <a:latin typeface="Arial" panose="020B0604020202020204" pitchFamily="34" charset="0"/>
                <a:cs typeface="Arial" panose="020B0604020202020204" pitchFamily="34" charset="0"/>
              </a:rPr>
              <a:t>INSPECCIÓN DE TRÁNSITO Y TRANSPORTE DE BARRANCABERMEJA</a:t>
            </a:r>
            <a:endParaRPr lang="es-CO" sz="2400" b="1" dirty="0">
              <a:solidFill>
                <a:srgbClr val="C00000"/>
              </a:solidFill>
              <a:latin typeface="Arial" panose="020B0604020202020204" pitchFamily="34" charset="0"/>
              <a:cs typeface="Arial" panose="020B0604020202020204" pitchFamily="34" charset="0"/>
            </a:endParaRPr>
          </a:p>
        </p:txBody>
      </p:sp>
      <p:sp>
        <p:nvSpPr>
          <p:cNvPr id="12" name="4 Título"/>
          <p:cNvSpPr txBox="1">
            <a:spLocks/>
          </p:cNvSpPr>
          <p:nvPr/>
        </p:nvSpPr>
        <p:spPr>
          <a:xfrm>
            <a:off x="4698820" y="5228232"/>
            <a:ext cx="5878299" cy="13786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400" b="1" dirty="0" smtClean="0">
                <a:latin typeface="Arial" panose="020B0604020202020204" pitchFamily="34" charset="0"/>
                <a:cs typeface="Arial" panose="020B0604020202020204" pitchFamily="34" charset="0"/>
              </a:rPr>
              <a:t>INFORME DE GESTIÓN</a:t>
            </a:r>
          </a:p>
          <a:p>
            <a:r>
              <a:rPr lang="es-CO" sz="2400" b="1" dirty="0" smtClean="0">
                <a:latin typeface="Arial" panose="020B0604020202020204" pitchFamily="34" charset="0"/>
                <a:cs typeface="Arial" panose="020B0604020202020204" pitchFamily="34" charset="0"/>
              </a:rPr>
              <a:t>Marzo a Mayo 2017</a:t>
            </a:r>
            <a:endParaRPr lang="es-CO" sz="2000" b="1" dirty="0">
              <a:latin typeface="Arial" panose="020B0604020202020204" pitchFamily="34" charset="0"/>
              <a:cs typeface="Arial" panose="020B0604020202020204" pitchFamily="34" charset="0"/>
            </a:endParaRPr>
          </a:p>
        </p:txBody>
      </p:sp>
      <p:sp>
        <p:nvSpPr>
          <p:cNvPr id="14" name="Rectangle 6"/>
          <p:cNvSpPr>
            <a:spLocks noChangeArrowheads="1"/>
          </p:cNvSpPr>
          <p:nvPr/>
        </p:nvSpPr>
        <p:spPr bwMode="auto">
          <a:xfrm>
            <a:off x="513230" y="3530991"/>
            <a:ext cx="2719388" cy="3369872"/>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pic>
        <p:nvPicPr>
          <p:cNvPr id="2051" name="Picture 3"/>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0034" y="31337"/>
            <a:ext cx="2685781" cy="349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n 11"/>
          <p:cNvPicPr>
            <a:picLocks noChangeAspect="1"/>
          </p:cNvPicPr>
          <p:nvPr/>
        </p:nvPicPr>
        <p:blipFill>
          <a:blip r:embed="rId6" cstate="print"/>
          <a:stretch>
            <a:fillRect/>
          </a:stretch>
        </p:blipFill>
        <p:spPr>
          <a:xfrm>
            <a:off x="11027553" y="5780381"/>
            <a:ext cx="855370" cy="817574"/>
          </a:xfrm>
          <a:prstGeom prst="rect">
            <a:avLst/>
          </a:prstGeom>
        </p:spPr>
      </p:pic>
      <p:grpSp>
        <p:nvGrpSpPr>
          <p:cNvPr id="16" name="15 Grupo"/>
          <p:cNvGrpSpPr/>
          <p:nvPr/>
        </p:nvGrpSpPr>
        <p:grpSpPr>
          <a:xfrm>
            <a:off x="777721" y="5938636"/>
            <a:ext cx="2241550" cy="687387"/>
            <a:chOff x="982663" y="5992813"/>
            <a:chExt cx="2241550" cy="687387"/>
          </a:xfrm>
        </p:grpSpPr>
        <p:sp>
          <p:nvSpPr>
            <p:cNvPr id="17" name="Freeform 19"/>
            <p:cNvSpPr>
              <a:spLocks/>
            </p:cNvSpPr>
            <p:nvPr/>
          </p:nvSpPr>
          <p:spPr bwMode="auto">
            <a:xfrm>
              <a:off x="982663" y="6005513"/>
              <a:ext cx="95250" cy="179388"/>
            </a:xfrm>
            <a:custGeom>
              <a:avLst/>
              <a:gdLst>
                <a:gd name="T0" fmla="*/ 60 w 60"/>
                <a:gd name="T1" fmla="*/ 10 h 113"/>
                <a:gd name="T2" fmla="*/ 20 w 60"/>
                <a:gd name="T3" fmla="*/ 10 h 113"/>
                <a:gd name="T4" fmla="*/ 20 w 60"/>
                <a:gd name="T5" fmla="*/ 51 h 113"/>
                <a:gd name="T6" fmla="*/ 60 w 60"/>
                <a:gd name="T7" fmla="*/ 51 h 113"/>
                <a:gd name="T8" fmla="*/ 60 w 60"/>
                <a:gd name="T9" fmla="*/ 60 h 113"/>
                <a:gd name="T10" fmla="*/ 20 w 60"/>
                <a:gd name="T11" fmla="*/ 60 h 113"/>
                <a:gd name="T12" fmla="*/ 20 w 60"/>
                <a:gd name="T13" fmla="*/ 102 h 113"/>
                <a:gd name="T14" fmla="*/ 60 w 60"/>
                <a:gd name="T15" fmla="*/ 102 h 113"/>
                <a:gd name="T16" fmla="*/ 60 w 60"/>
                <a:gd name="T17" fmla="*/ 113 h 113"/>
                <a:gd name="T18" fmla="*/ 0 w 60"/>
                <a:gd name="T19" fmla="*/ 113 h 113"/>
                <a:gd name="T20" fmla="*/ 0 w 60"/>
                <a:gd name="T21" fmla="*/ 0 h 113"/>
                <a:gd name="T22" fmla="*/ 60 w 60"/>
                <a:gd name="T23" fmla="*/ 0 h 113"/>
                <a:gd name="T24" fmla="*/ 60 w 60"/>
                <a:gd name="T25" fmla="*/ 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13">
                  <a:moveTo>
                    <a:pt x="60" y="10"/>
                  </a:moveTo>
                  <a:lnTo>
                    <a:pt x="20" y="10"/>
                  </a:lnTo>
                  <a:lnTo>
                    <a:pt x="20" y="51"/>
                  </a:lnTo>
                  <a:lnTo>
                    <a:pt x="60" y="51"/>
                  </a:lnTo>
                  <a:lnTo>
                    <a:pt x="60" y="60"/>
                  </a:lnTo>
                  <a:lnTo>
                    <a:pt x="20" y="60"/>
                  </a:lnTo>
                  <a:lnTo>
                    <a:pt x="20" y="102"/>
                  </a:lnTo>
                  <a:lnTo>
                    <a:pt x="60" y="102"/>
                  </a:lnTo>
                  <a:lnTo>
                    <a:pt x="60" y="113"/>
                  </a:lnTo>
                  <a:lnTo>
                    <a:pt x="0" y="113"/>
                  </a:lnTo>
                  <a:lnTo>
                    <a:pt x="0" y="0"/>
                  </a:lnTo>
                  <a:lnTo>
                    <a:pt x="60" y="0"/>
                  </a:lnTo>
                  <a:lnTo>
                    <a:pt x="60"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 name="Freeform 20"/>
            <p:cNvSpPr>
              <a:spLocks/>
            </p:cNvSpPr>
            <p:nvPr/>
          </p:nvSpPr>
          <p:spPr bwMode="auto">
            <a:xfrm>
              <a:off x="982663" y="6005513"/>
              <a:ext cx="95250" cy="179388"/>
            </a:xfrm>
            <a:custGeom>
              <a:avLst/>
              <a:gdLst>
                <a:gd name="T0" fmla="*/ 60 w 60"/>
                <a:gd name="T1" fmla="*/ 10 h 113"/>
                <a:gd name="T2" fmla="*/ 20 w 60"/>
                <a:gd name="T3" fmla="*/ 10 h 113"/>
                <a:gd name="T4" fmla="*/ 20 w 60"/>
                <a:gd name="T5" fmla="*/ 51 h 113"/>
                <a:gd name="T6" fmla="*/ 60 w 60"/>
                <a:gd name="T7" fmla="*/ 51 h 113"/>
                <a:gd name="T8" fmla="*/ 60 w 60"/>
                <a:gd name="T9" fmla="*/ 60 h 113"/>
                <a:gd name="T10" fmla="*/ 20 w 60"/>
                <a:gd name="T11" fmla="*/ 60 h 113"/>
                <a:gd name="T12" fmla="*/ 20 w 60"/>
                <a:gd name="T13" fmla="*/ 102 h 113"/>
                <a:gd name="T14" fmla="*/ 60 w 60"/>
                <a:gd name="T15" fmla="*/ 102 h 113"/>
                <a:gd name="T16" fmla="*/ 60 w 60"/>
                <a:gd name="T17" fmla="*/ 113 h 113"/>
                <a:gd name="T18" fmla="*/ 0 w 60"/>
                <a:gd name="T19" fmla="*/ 113 h 113"/>
                <a:gd name="T20" fmla="*/ 0 w 60"/>
                <a:gd name="T21" fmla="*/ 0 h 113"/>
                <a:gd name="T22" fmla="*/ 60 w 60"/>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13">
                  <a:moveTo>
                    <a:pt x="60" y="10"/>
                  </a:moveTo>
                  <a:lnTo>
                    <a:pt x="20" y="10"/>
                  </a:lnTo>
                  <a:lnTo>
                    <a:pt x="20" y="51"/>
                  </a:lnTo>
                  <a:lnTo>
                    <a:pt x="60" y="51"/>
                  </a:lnTo>
                  <a:lnTo>
                    <a:pt x="60" y="60"/>
                  </a:lnTo>
                  <a:lnTo>
                    <a:pt x="20" y="60"/>
                  </a:lnTo>
                  <a:lnTo>
                    <a:pt x="20" y="102"/>
                  </a:lnTo>
                  <a:lnTo>
                    <a:pt x="60" y="102"/>
                  </a:lnTo>
                  <a:lnTo>
                    <a:pt x="60" y="113"/>
                  </a:lnTo>
                  <a:lnTo>
                    <a:pt x="0" y="113"/>
                  </a:lnTo>
                  <a:lnTo>
                    <a:pt x="0"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 name="Freeform 21"/>
            <p:cNvSpPr>
              <a:spLocks/>
            </p:cNvSpPr>
            <p:nvPr/>
          </p:nvSpPr>
          <p:spPr bwMode="auto">
            <a:xfrm>
              <a:off x="1101725" y="6042025"/>
              <a:ext cx="123825" cy="142875"/>
            </a:xfrm>
            <a:custGeom>
              <a:avLst/>
              <a:gdLst>
                <a:gd name="T0" fmla="*/ 19 w 76"/>
                <a:gd name="T1" fmla="*/ 14 h 90"/>
                <a:gd name="T2" fmla="*/ 43 w 76"/>
                <a:gd name="T3" fmla="*/ 0 h 90"/>
                <a:gd name="T4" fmla="*/ 74 w 76"/>
                <a:gd name="T5" fmla="*/ 29 h 90"/>
                <a:gd name="T6" fmla="*/ 74 w 76"/>
                <a:gd name="T7" fmla="*/ 90 h 90"/>
                <a:gd name="T8" fmla="*/ 55 w 76"/>
                <a:gd name="T9" fmla="*/ 90 h 90"/>
                <a:gd name="T10" fmla="*/ 55 w 76"/>
                <a:gd name="T11" fmla="*/ 26 h 90"/>
                <a:gd name="T12" fmla="*/ 37 w 76"/>
                <a:gd name="T13" fmla="*/ 11 h 90"/>
                <a:gd name="T14" fmla="*/ 21 w 76"/>
                <a:gd name="T15" fmla="*/ 27 h 90"/>
                <a:gd name="T16" fmla="*/ 21 w 76"/>
                <a:gd name="T17" fmla="*/ 90 h 90"/>
                <a:gd name="T18" fmla="*/ 0 w 76"/>
                <a:gd name="T19" fmla="*/ 90 h 90"/>
                <a:gd name="T20" fmla="*/ 0 w 76"/>
                <a:gd name="T21" fmla="*/ 0 h 90"/>
                <a:gd name="T22" fmla="*/ 19 w 76"/>
                <a:gd name="T23" fmla="*/ 0 h 90"/>
                <a:gd name="T24" fmla="*/ 19 w 76"/>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19" y="14"/>
                  </a:moveTo>
                  <a:cubicBezTo>
                    <a:pt x="19" y="1"/>
                    <a:pt x="43" y="0"/>
                    <a:pt x="43" y="0"/>
                  </a:cubicBezTo>
                  <a:cubicBezTo>
                    <a:pt x="76" y="0"/>
                    <a:pt x="74" y="29"/>
                    <a:pt x="74" y="29"/>
                  </a:cubicBezTo>
                  <a:cubicBezTo>
                    <a:pt x="74" y="90"/>
                    <a:pt x="74" y="90"/>
                    <a:pt x="74" y="90"/>
                  </a:cubicBezTo>
                  <a:cubicBezTo>
                    <a:pt x="55" y="90"/>
                    <a:pt x="55" y="90"/>
                    <a:pt x="55" y="90"/>
                  </a:cubicBezTo>
                  <a:cubicBezTo>
                    <a:pt x="55" y="90"/>
                    <a:pt x="55" y="35"/>
                    <a:pt x="55" y="26"/>
                  </a:cubicBezTo>
                  <a:cubicBezTo>
                    <a:pt x="55" y="17"/>
                    <a:pt x="48" y="11"/>
                    <a:pt x="37" y="11"/>
                  </a:cubicBezTo>
                  <a:cubicBezTo>
                    <a:pt x="25" y="11"/>
                    <a:pt x="21" y="27"/>
                    <a:pt x="21" y="27"/>
                  </a:cubicBezTo>
                  <a:cubicBezTo>
                    <a:pt x="21" y="90"/>
                    <a:pt x="21" y="90"/>
                    <a:pt x="21" y="90"/>
                  </a:cubicBezTo>
                  <a:cubicBezTo>
                    <a:pt x="0" y="90"/>
                    <a:pt x="0" y="90"/>
                    <a:pt x="0" y="90"/>
                  </a:cubicBezTo>
                  <a:cubicBezTo>
                    <a:pt x="0" y="0"/>
                    <a:pt x="0" y="0"/>
                    <a:pt x="0" y="0"/>
                  </a:cubicBezTo>
                  <a:cubicBezTo>
                    <a:pt x="19" y="0"/>
                    <a:pt x="19" y="0"/>
                    <a:pt x="19" y="0"/>
                  </a:cubicBezTo>
                  <a:lnTo>
                    <a:pt x="19" y="1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 name="Freeform 22"/>
            <p:cNvSpPr>
              <a:spLocks/>
            </p:cNvSpPr>
            <p:nvPr/>
          </p:nvSpPr>
          <p:spPr bwMode="auto">
            <a:xfrm>
              <a:off x="1897063" y="6042025"/>
              <a:ext cx="120650" cy="142875"/>
            </a:xfrm>
            <a:custGeom>
              <a:avLst/>
              <a:gdLst>
                <a:gd name="T0" fmla="*/ 19 w 75"/>
                <a:gd name="T1" fmla="*/ 14 h 90"/>
                <a:gd name="T2" fmla="*/ 43 w 75"/>
                <a:gd name="T3" fmla="*/ 0 h 90"/>
                <a:gd name="T4" fmla="*/ 73 w 75"/>
                <a:gd name="T5" fmla="*/ 29 h 90"/>
                <a:gd name="T6" fmla="*/ 73 w 75"/>
                <a:gd name="T7" fmla="*/ 90 h 90"/>
                <a:gd name="T8" fmla="*/ 54 w 75"/>
                <a:gd name="T9" fmla="*/ 90 h 90"/>
                <a:gd name="T10" fmla="*/ 54 w 75"/>
                <a:gd name="T11" fmla="*/ 26 h 90"/>
                <a:gd name="T12" fmla="*/ 36 w 75"/>
                <a:gd name="T13" fmla="*/ 11 h 90"/>
                <a:gd name="T14" fmla="*/ 21 w 75"/>
                <a:gd name="T15" fmla="*/ 27 h 90"/>
                <a:gd name="T16" fmla="*/ 21 w 75"/>
                <a:gd name="T17" fmla="*/ 90 h 90"/>
                <a:gd name="T18" fmla="*/ 0 w 75"/>
                <a:gd name="T19" fmla="*/ 90 h 90"/>
                <a:gd name="T20" fmla="*/ 0 w 75"/>
                <a:gd name="T21" fmla="*/ 0 h 90"/>
                <a:gd name="T22" fmla="*/ 18 w 75"/>
                <a:gd name="T23" fmla="*/ 0 h 90"/>
                <a:gd name="T24" fmla="*/ 19 w 75"/>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90">
                  <a:moveTo>
                    <a:pt x="19" y="14"/>
                  </a:moveTo>
                  <a:cubicBezTo>
                    <a:pt x="19" y="1"/>
                    <a:pt x="43" y="0"/>
                    <a:pt x="43" y="0"/>
                  </a:cubicBezTo>
                  <a:cubicBezTo>
                    <a:pt x="75" y="0"/>
                    <a:pt x="73" y="29"/>
                    <a:pt x="73" y="29"/>
                  </a:cubicBezTo>
                  <a:cubicBezTo>
                    <a:pt x="73" y="90"/>
                    <a:pt x="73" y="90"/>
                    <a:pt x="73" y="90"/>
                  </a:cubicBezTo>
                  <a:cubicBezTo>
                    <a:pt x="54" y="90"/>
                    <a:pt x="54" y="90"/>
                    <a:pt x="54" y="90"/>
                  </a:cubicBezTo>
                  <a:cubicBezTo>
                    <a:pt x="54" y="90"/>
                    <a:pt x="54" y="35"/>
                    <a:pt x="54" y="26"/>
                  </a:cubicBezTo>
                  <a:cubicBezTo>
                    <a:pt x="54" y="17"/>
                    <a:pt x="47" y="11"/>
                    <a:pt x="36" y="11"/>
                  </a:cubicBezTo>
                  <a:cubicBezTo>
                    <a:pt x="25" y="11"/>
                    <a:pt x="21" y="27"/>
                    <a:pt x="21" y="27"/>
                  </a:cubicBezTo>
                  <a:cubicBezTo>
                    <a:pt x="21" y="90"/>
                    <a:pt x="21" y="90"/>
                    <a:pt x="21" y="90"/>
                  </a:cubicBezTo>
                  <a:cubicBezTo>
                    <a:pt x="0" y="90"/>
                    <a:pt x="0" y="90"/>
                    <a:pt x="0" y="90"/>
                  </a:cubicBezTo>
                  <a:cubicBezTo>
                    <a:pt x="0" y="0"/>
                    <a:pt x="0" y="0"/>
                    <a:pt x="0" y="0"/>
                  </a:cubicBezTo>
                  <a:cubicBezTo>
                    <a:pt x="18" y="0"/>
                    <a:pt x="18" y="0"/>
                    <a:pt x="18" y="0"/>
                  </a:cubicBezTo>
                  <a:lnTo>
                    <a:pt x="19" y="1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 name="Freeform 23"/>
            <p:cNvSpPr>
              <a:spLocks/>
            </p:cNvSpPr>
            <p:nvPr/>
          </p:nvSpPr>
          <p:spPr bwMode="auto">
            <a:xfrm>
              <a:off x="2673350" y="6042025"/>
              <a:ext cx="195263" cy="142875"/>
            </a:xfrm>
            <a:custGeom>
              <a:avLst/>
              <a:gdLst>
                <a:gd name="T0" fmla="*/ 88 w 121"/>
                <a:gd name="T1" fmla="*/ 0 h 90"/>
                <a:gd name="T2" fmla="*/ 63 w 121"/>
                <a:gd name="T3" fmla="*/ 11 h 90"/>
                <a:gd name="T4" fmla="*/ 40 w 121"/>
                <a:gd name="T5" fmla="*/ 0 h 90"/>
                <a:gd name="T6" fmla="*/ 17 w 121"/>
                <a:gd name="T7" fmla="*/ 14 h 90"/>
                <a:gd name="T8" fmla="*/ 17 w 121"/>
                <a:gd name="T9" fmla="*/ 0 h 90"/>
                <a:gd name="T10" fmla="*/ 0 w 121"/>
                <a:gd name="T11" fmla="*/ 0 h 90"/>
                <a:gd name="T12" fmla="*/ 0 w 121"/>
                <a:gd name="T13" fmla="*/ 90 h 90"/>
                <a:gd name="T14" fmla="*/ 19 w 121"/>
                <a:gd name="T15" fmla="*/ 90 h 90"/>
                <a:gd name="T16" fmla="*/ 19 w 121"/>
                <a:gd name="T17" fmla="*/ 27 h 90"/>
                <a:gd name="T18" fmla="*/ 33 w 121"/>
                <a:gd name="T19" fmla="*/ 11 h 90"/>
                <a:gd name="T20" fmla="*/ 50 w 121"/>
                <a:gd name="T21" fmla="*/ 26 h 90"/>
                <a:gd name="T22" fmla="*/ 50 w 121"/>
                <a:gd name="T23" fmla="*/ 90 h 90"/>
                <a:gd name="T24" fmla="*/ 68 w 121"/>
                <a:gd name="T25" fmla="*/ 90 h 90"/>
                <a:gd name="T26" fmla="*/ 68 w 121"/>
                <a:gd name="T27" fmla="*/ 29 h 90"/>
                <a:gd name="T28" fmla="*/ 81 w 121"/>
                <a:gd name="T29" fmla="*/ 11 h 90"/>
                <a:gd name="T30" fmla="*/ 99 w 121"/>
                <a:gd name="T31" fmla="*/ 26 h 90"/>
                <a:gd name="T32" fmla="*/ 99 w 121"/>
                <a:gd name="T33" fmla="*/ 90 h 90"/>
                <a:gd name="T34" fmla="*/ 118 w 121"/>
                <a:gd name="T35" fmla="*/ 90 h 90"/>
                <a:gd name="T36" fmla="*/ 118 w 121"/>
                <a:gd name="T37" fmla="*/ 29 h 90"/>
                <a:gd name="T38" fmla="*/ 88 w 121"/>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90">
                  <a:moveTo>
                    <a:pt x="88" y="0"/>
                  </a:moveTo>
                  <a:cubicBezTo>
                    <a:pt x="88" y="0"/>
                    <a:pt x="69" y="0"/>
                    <a:pt x="63" y="11"/>
                  </a:cubicBezTo>
                  <a:cubicBezTo>
                    <a:pt x="59" y="5"/>
                    <a:pt x="52" y="0"/>
                    <a:pt x="40" y="0"/>
                  </a:cubicBezTo>
                  <a:cubicBezTo>
                    <a:pt x="40" y="0"/>
                    <a:pt x="17" y="1"/>
                    <a:pt x="17" y="14"/>
                  </a:cubicBezTo>
                  <a:cubicBezTo>
                    <a:pt x="17" y="0"/>
                    <a:pt x="17" y="0"/>
                    <a:pt x="17" y="0"/>
                  </a:cubicBezTo>
                  <a:cubicBezTo>
                    <a:pt x="0" y="0"/>
                    <a:pt x="0" y="0"/>
                    <a:pt x="0" y="0"/>
                  </a:cubicBezTo>
                  <a:cubicBezTo>
                    <a:pt x="0" y="90"/>
                    <a:pt x="0" y="90"/>
                    <a:pt x="0" y="90"/>
                  </a:cubicBezTo>
                  <a:cubicBezTo>
                    <a:pt x="19" y="90"/>
                    <a:pt x="19" y="90"/>
                    <a:pt x="19" y="90"/>
                  </a:cubicBezTo>
                  <a:cubicBezTo>
                    <a:pt x="19" y="27"/>
                    <a:pt x="19" y="27"/>
                    <a:pt x="19" y="27"/>
                  </a:cubicBezTo>
                  <a:cubicBezTo>
                    <a:pt x="19" y="27"/>
                    <a:pt x="23" y="11"/>
                    <a:pt x="33" y="11"/>
                  </a:cubicBezTo>
                  <a:cubicBezTo>
                    <a:pt x="44" y="11"/>
                    <a:pt x="50" y="17"/>
                    <a:pt x="50" y="26"/>
                  </a:cubicBezTo>
                  <a:cubicBezTo>
                    <a:pt x="50" y="35"/>
                    <a:pt x="50" y="90"/>
                    <a:pt x="50" y="90"/>
                  </a:cubicBezTo>
                  <a:cubicBezTo>
                    <a:pt x="68" y="90"/>
                    <a:pt x="68" y="90"/>
                    <a:pt x="68" y="90"/>
                  </a:cubicBezTo>
                  <a:cubicBezTo>
                    <a:pt x="68" y="29"/>
                    <a:pt x="68" y="29"/>
                    <a:pt x="68" y="29"/>
                  </a:cubicBezTo>
                  <a:cubicBezTo>
                    <a:pt x="68" y="29"/>
                    <a:pt x="66" y="11"/>
                    <a:pt x="81" y="11"/>
                  </a:cubicBezTo>
                  <a:cubicBezTo>
                    <a:pt x="92" y="11"/>
                    <a:pt x="99" y="17"/>
                    <a:pt x="99" y="26"/>
                  </a:cubicBezTo>
                  <a:cubicBezTo>
                    <a:pt x="99" y="35"/>
                    <a:pt x="99" y="90"/>
                    <a:pt x="99" y="90"/>
                  </a:cubicBezTo>
                  <a:cubicBezTo>
                    <a:pt x="118" y="90"/>
                    <a:pt x="118" y="90"/>
                    <a:pt x="118" y="90"/>
                  </a:cubicBezTo>
                  <a:cubicBezTo>
                    <a:pt x="118" y="29"/>
                    <a:pt x="118" y="29"/>
                    <a:pt x="118" y="29"/>
                  </a:cubicBezTo>
                  <a:cubicBezTo>
                    <a:pt x="118" y="29"/>
                    <a:pt x="121" y="2"/>
                    <a:pt x="88"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Freeform 24"/>
            <p:cNvSpPr>
              <a:spLocks noEditPoints="1"/>
            </p:cNvSpPr>
            <p:nvPr/>
          </p:nvSpPr>
          <p:spPr bwMode="auto">
            <a:xfrm>
              <a:off x="1328738" y="6005513"/>
              <a:ext cx="112713" cy="176213"/>
            </a:xfrm>
            <a:custGeom>
              <a:avLst/>
              <a:gdLst>
                <a:gd name="T0" fmla="*/ 47 w 70"/>
                <a:gd name="T1" fmla="*/ 54 h 111"/>
                <a:gd name="T2" fmla="*/ 70 w 70"/>
                <a:gd name="T3" fmla="*/ 28 h 111"/>
                <a:gd name="T4" fmla="*/ 31 w 70"/>
                <a:gd name="T5" fmla="*/ 0 h 111"/>
                <a:gd name="T6" fmla="*/ 0 w 70"/>
                <a:gd name="T7" fmla="*/ 0 h 111"/>
                <a:gd name="T8" fmla="*/ 0 w 70"/>
                <a:gd name="T9" fmla="*/ 111 h 111"/>
                <a:gd name="T10" fmla="*/ 40 w 70"/>
                <a:gd name="T11" fmla="*/ 111 h 111"/>
                <a:gd name="T12" fmla="*/ 70 w 70"/>
                <a:gd name="T13" fmla="*/ 84 h 111"/>
                <a:gd name="T14" fmla="*/ 47 w 70"/>
                <a:gd name="T15" fmla="*/ 54 h 111"/>
                <a:gd name="T16" fmla="*/ 18 w 70"/>
                <a:gd name="T17" fmla="*/ 8 h 111"/>
                <a:gd name="T18" fmla="*/ 50 w 70"/>
                <a:gd name="T19" fmla="*/ 29 h 111"/>
                <a:gd name="T20" fmla="*/ 18 w 70"/>
                <a:gd name="T21" fmla="*/ 49 h 111"/>
                <a:gd name="T22" fmla="*/ 18 w 70"/>
                <a:gd name="T23" fmla="*/ 8 h 111"/>
                <a:gd name="T24" fmla="*/ 18 w 70"/>
                <a:gd name="T25" fmla="*/ 102 h 111"/>
                <a:gd name="T26" fmla="*/ 18 w 70"/>
                <a:gd name="T27" fmla="*/ 60 h 111"/>
                <a:gd name="T28" fmla="*/ 51 w 70"/>
                <a:gd name="T29" fmla="*/ 81 h 111"/>
                <a:gd name="T30" fmla="*/ 18 w 70"/>
                <a:gd name="T31"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111">
                  <a:moveTo>
                    <a:pt x="47" y="54"/>
                  </a:moveTo>
                  <a:cubicBezTo>
                    <a:pt x="47" y="54"/>
                    <a:pt x="70" y="49"/>
                    <a:pt x="70" y="28"/>
                  </a:cubicBezTo>
                  <a:cubicBezTo>
                    <a:pt x="70" y="7"/>
                    <a:pt x="52" y="0"/>
                    <a:pt x="31" y="0"/>
                  </a:cubicBezTo>
                  <a:cubicBezTo>
                    <a:pt x="10" y="0"/>
                    <a:pt x="0" y="0"/>
                    <a:pt x="0" y="0"/>
                  </a:cubicBezTo>
                  <a:cubicBezTo>
                    <a:pt x="0" y="111"/>
                    <a:pt x="0" y="111"/>
                    <a:pt x="0" y="111"/>
                  </a:cubicBezTo>
                  <a:cubicBezTo>
                    <a:pt x="40" y="111"/>
                    <a:pt x="40" y="111"/>
                    <a:pt x="40" y="111"/>
                  </a:cubicBezTo>
                  <a:cubicBezTo>
                    <a:pt x="40" y="111"/>
                    <a:pt x="70" y="111"/>
                    <a:pt x="70" y="84"/>
                  </a:cubicBezTo>
                  <a:cubicBezTo>
                    <a:pt x="70" y="56"/>
                    <a:pt x="47" y="54"/>
                    <a:pt x="47" y="54"/>
                  </a:cubicBezTo>
                  <a:close/>
                  <a:moveTo>
                    <a:pt x="18" y="8"/>
                  </a:moveTo>
                  <a:cubicBezTo>
                    <a:pt x="18" y="8"/>
                    <a:pt x="50" y="3"/>
                    <a:pt x="50" y="29"/>
                  </a:cubicBezTo>
                  <a:cubicBezTo>
                    <a:pt x="50" y="55"/>
                    <a:pt x="18" y="49"/>
                    <a:pt x="18" y="49"/>
                  </a:cubicBezTo>
                  <a:lnTo>
                    <a:pt x="18" y="8"/>
                  </a:lnTo>
                  <a:close/>
                  <a:moveTo>
                    <a:pt x="18" y="102"/>
                  </a:moveTo>
                  <a:cubicBezTo>
                    <a:pt x="18" y="60"/>
                    <a:pt x="18" y="60"/>
                    <a:pt x="18" y="60"/>
                  </a:cubicBezTo>
                  <a:cubicBezTo>
                    <a:pt x="18" y="60"/>
                    <a:pt x="51" y="53"/>
                    <a:pt x="51" y="81"/>
                  </a:cubicBezTo>
                  <a:cubicBezTo>
                    <a:pt x="51" y="109"/>
                    <a:pt x="18" y="102"/>
                    <a:pt x="18" y="10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 name="Freeform 25"/>
            <p:cNvSpPr>
              <a:spLocks noEditPoints="1"/>
            </p:cNvSpPr>
            <p:nvPr/>
          </p:nvSpPr>
          <p:spPr bwMode="auto">
            <a:xfrm>
              <a:off x="1458913" y="6038850"/>
              <a:ext cx="133350" cy="149225"/>
            </a:xfrm>
            <a:custGeom>
              <a:avLst/>
              <a:gdLst>
                <a:gd name="T0" fmla="*/ 79 w 83"/>
                <a:gd name="T1" fmla="*/ 78 h 94"/>
                <a:gd name="T2" fmla="*/ 72 w 83"/>
                <a:gd name="T3" fmla="*/ 81 h 94"/>
                <a:gd name="T4" fmla="*/ 68 w 83"/>
                <a:gd name="T5" fmla="*/ 74 h 94"/>
                <a:gd name="T6" fmla="*/ 68 w 83"/>
                <a:gd name="T7" fmla="*/ 24 h 94"/>
                <a:gd name="T8" fmla="*/ 41 w 83"/>
                <a:gd name="T9" fmla="*/ 0 h 94"/>
                <a:gd name="T10" fmla="*/ 10 w 83"/>
                <a:gd name="T11" fmla="*/ 8 h 94"/>
                <a:gd name="T12" fmla="*/ 10 w 83"/>
                <a:gd name="T13" fmla="*/ 20 h 94"/>
                <a:gd name="T14" fmla="*/ 50 w 83"/>
                <a:gd name="T15" fmla="*/ 20 h 94"/>
                <a:gd name="T16" fmla="*/ 33 w 83"/>
                <a:gd name="T17" fmla="*/ 36 h 94"/>
                <a:gd name="T18" fmla="*/ 1 w 83"/>
                <a:gd name="T19" fmla="*/ 65 h 94"/>
                <a:gd name="T20" fmla="*/ 26 w 83"/>
                <a:gd name="T21" fmla="*/ 94 h 94"/>
                <a:gd name="T22" fmla="*/ 49 w 83"/>
                <a:gd name="T23" fmla="*/ 82 h 94"/>
                <a:gd name="T24" fmla="*/ 66 w 83"/>
                <a:gd name="T25" fmla="*/ 94 h 94"/>
                <a:gd name="T26" fmla="*/ 79 w 83"/>
                <a:gd name="T27" fmla="*/ 78 h 94"/>
                <a:gd name="T28" fmla="*/ 47 w 83"/>
                <a:gd name="T29" fmla="*/ 66 h 94"/>
                <a:gd name="T30" fmla="*/ 33 w 83"/>
                <a:gd name="T31" fmla="*/ 80 h 94"/>
                <a:gd name="T32" fmla="*/ 18 w 83"/>
                <a:gd name="T33" fmla="*/ 66 h 94"/>
                <a:gd name="T34" fmla="*/ 20 w 83"/>
                <a:gd name="T35" fmla="*/ 58 h 94"/>
                <a:gd name="T36" fmla="*/ 20 w 83"/>
                <a:gd name="T37" fmla="*/ 58 h 94"/>
                <a:gd name="T38" fmla="*/ 24 w 83"/>
                <a:gd name="T39" fmla="*/ 54 h 94"/>
                <a:gd name="T40" fmla="*/ 48 w 83"/>
                <a:gd name="T41" fmla="*/ 42 h 94"/>
                <a:gd name="T42" fmla="*/ 47 w 83"/>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4">
                  <a:moveTo>
                    <a:pt x="79" y="78"/>
                  </a:moveTo>
                  <a:cubicBezTo>
                    <a:pt x="79" y="78"/>
                    <a:pt x="76" y="81"/>
                    <a:pt x="72" y="81"/>
                  </a:cubicBezTo>
                  <a:cubicBezTo>
                    <a:pt x="68" y="81"/>
                    <a:pt x="68" y="74"/>
                    <a:pt x="68" y="74"/>
                  </a:cubicBezTo>
                  <a:cubicBezTo>
                    <a:pt x="68" y="74"/>
                    <a:pt x="68" y="38"/>
                    <a:pt x="68" y="24"/>
                  </a:cubicBezTo>
                  <a:cubicBezTo>
                    <a:pt x="68" y="9"/>
                    <a:pt x="60" y="0"/>
                    <a:pt x="41" y="0"/>
                  </a:cubicBezTo>
                  <a:cubicBezTo>
                    <a:pt x="21" y="0"/>
                    <a:pt x="10" y="8"/>
                    <a:pt x="10" y="8"/>
                  </a:cubicBezTo>
                  <a:cubicBezTo>
                    <a:pt x="10" y="20"/>
                    <a:pt x="10" y="20"/>
                    <a:pt x="10" y="20"/>
                  </a:cubicBezTo>
                  <a:cubicBezTo>
                    <a:pt x="10" y="20"/>
                    <a:pt x="47" y="0"/>
                    <a:pt x="50" y="20"/>
                  </a:cubicBezTo>
                  <a:cubicBezTo>
                    <a:pt x="50" y="20"/>
                    <a:pt x="52" y="32"/>
                    <a:pt x="33" y="36"/>
                  </a:cubicBezTo>
                  <a:cubicBezTo>
                    <a:pt x="11" y="41"/>
                    <a:pt x="1" y="57"/>
                    <a:pt x="1" y="65"/>
                  </a:cubicBezTo>
                  <a:cubicBezTo>
                    <a:pt x="1" y="73"/>
                    <a:pt x="0" y="94"/>
                    <a:pt x="26" y="94"/>
                  </a:cubicBezTo>
                  <a:cubicBezTo>
                    <a:pt x="26" y="94"/>
                    <a:pt x="48" y="92"/>
                    <a:pt x="49" y="82"/>
                  </a:cubicBezTo>
                  <a:cubicBezTo>
                    <a:pt x="49" y="82"/>
                    <a:pt x="50" y="94"/>
                    <a:pt x="66" y="94"/>
                  </a:cubicBezTo>
                  <a:cubicBezTo>
                    <a:pt x="83" y="94"/>
                    <a:pt x="79" y="78"/>
                    <a:pt x="79" y="78"/>
                  </a:cubicBezTo>
                  <a:close/>
                  <a:moveTo>
                    <a:pt x="47" y="66"/>
                  </a:moveTo>
                  <a:cubicBezTo>
                    <a:pt x="47" y="74"/>
                    <a:pt x="41" y="80"/>
                    <a:pt x="33" y="80"/>
                  </a:cubicBezTo>
                  <a:cubicBezTo>
                    <a:pt x="25" y="80"/>
                    <a:pt x="18" y="74"/>
                    <a:pt x="18" y="66"/>
                  </a:cubicBezTo>
                  <a:cubicBezTo>
                    <a:pt x="18" y="63"/>
                    <a:pt x="19" y="60"/>
                    <a:pt x="20" y="58"/>
                  </a:cubicBezTo>
                  <a:cubicBezTo>
                    <a:pt x="20" y="58"/>
                    <a:pt x="20" y="58"/>
                    <a:pt x="20" y="58"/>
                  </a:cubicBezTo>
                  <a:cubicBezTo>
                    <a:pt x="21" y="57"/>
                    <a:pt x="22" y="55"/>
                    <a:pt x="24" y="54"/>
                  </a:cubicBezTo>
                  <a:cubicBezTo>
                    <a:pt x="28" y="50"/>
                    <a:pt x="38" y="47"/>
                    <a:pt x="48"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 name="Freeform 26"/>
            <p:cNvSpPr>
              <a:spLocks noEditPoints="1"/>
            </p:cNvSpPr>
            <p:nvPr/>
          </p:nvSpPr>
          <p:spPr bwMode="auto">
            <a:xfrm>
              <a:off x="1760538" y="6038850"/>
              <a:ext cx="131763" cy="149225"/>
            </a:xfrm>
            <a:custGeom>
              <a:avLst/>
              <a:gdLst>
                <a:gd name="T0" fmla="*/ 78 w 82"/>
                <a:gd name="T1" fmla="*/ 78 h 94"/>
                <a:gd name="T2" fmla="*/ 71 w 82"/>
                <a:gd name="T3" fmla="*/ 81 h 94"/>
                <a:gd name="T4" fmla="*/ 67 w 82"/>
                <a:gd name="T5" fmla="*/ 74 h 94"/>
                <a:gd name="T6" fmla="*/ 67 w 82"/>
                <a:gd name="T7" fmla="*/ 24 h 94"/>
                <a:gd name="T8" fmla="*/ 40 w 82"/>
                <a:gd name="T9" fmla="*/ 0 h 94"/>
                <a:gd name="T10" fmla="*/ 9 w 82"/>
                <a:gd name="T11" fmla="*/ 8 h 94"/>
                <a:gd name="T12" fmla="*/ 9 w 82"/>
                <a:gd name="T13" fmla="*/ 20 h 94"/>
                <a:gd name="T14" fmla="*/ 50 w 82"/>
                <a:gd name="T15" fmla="*/ 20 h 94"/>
                <a:gd name="T16" fmla="*/ 33 w 82"/>
                <a:gd name="T17" fmla="*/ 36 h 94"/>
                <a:gd name="T18" fmla="*/ 1 w 82"/>
                <a:gd name="T19" fmla="*/ 65 h 94"/>
                <a:gd name="T20" fmla="*/ 25 w 82"/>
                <a:gd name="T21" fmla="*/ 94 h 94"/>
                <a:gd name="T22" fmla="*/ 48 w 82"/>
                <a:gd name="T23" fmla="*/ 82 h 94"/>
                <a:gd name="T24" fmla="*/ 66 w 82"/>
                <a:gd name="T25" fmla="*/ 94 h 94"/>
                <a:gd name="T26" fmla="*/ 78 w 82"/>
                <a:gd name="T27" fmla="*/ 78 h 94"/>
                <a:gd name="T28" fmla="*/ 47 w 82"/>
                <a:gd name="T29" fmla="*/ 66 h 94"/>
                <a:gd name="T30" fmla="*/ 32 w 82"/>
                <a:gd name="T31" fmla="*/ 80 h 94"/>
                <a:gd name="T32" fmla="*/ 18 w 82"/>
                <a:gd name="T33" fmla="*/ 66 h 94"/>
                <a:gd name="T34" fmla="*/ 20 w 82"/>
                <a:gd name="T35" fmla="*/ 58 h 94"/>
                <a:gd name="T36" fmla="*/ 20 w 82"/>
                <a:gd name="T37" fmla="*/ 58 h 94"/>
                <a:gd name="T38" fmla="*/ 23 w 82"/>
                <a:gd name="T39" fmla="*/ 54 h 94"/>
                <a:gd name="T40" fmla="*/ 47 w 82"/>
                <a:gd name="T41" fmla="*/ 42 h 94"/>
                <a:gd name="T42" fmla="*/ 47 w 82"/>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4">
                  <a:moveTo>
                    <a:pt x="78" y="78"/>
                  </a:moveTo>
                  <a:cubicBezTo>
                    <a:pt x="78" y="78"/>
                    <a:pt x="76" y="81"/>
                    <a:pt x="71" y="81"/>
                  </a:cubicBezTo>
                  <a:cubicBezTo>
                    <a:pt x="67" y="81"/>
                    <a:pt x="67" y="74"/>
                    <a:pt x="67" y="74"/>
                  </a:cubicBezTo>
                  <a:cubicBezTo>
                    <a:pt x="67" y="74"/>
                    <a:pt x="67" y="38"/>
                    <a:pt x="67" y="24"/>
                  </a:cubicBezTo>
                  <a:cubicBezTo>
                    <a:pt x="67" y="9"/>
                    <a:pt x="60" y="0"/>
                    <a:pt x="40" y="0"/>
                  </a:cubicBezTo>
                  <a:cubicBezTo>
                    <a:pt x="21" y="0"/>
                    <a:pt x="9" y="8"/>
                    <a:pt x="9" y="8"/>
                  </a:cubicBezTo>
                  <a:cubicBezTo>
                    <a:pt x="9" y="20"/>
                    <a:pt x="9" y="20"/>
                    <a:pt x="9" y="20"/>
                  </a:cubicBezTo>
                  <a:cubicBezTo>
                    <a:pt x="9" y="20"/>
                    <a:pt x="46" y="0"/>
                    <a:pt x="50" y="20"/>
                  </a:cubicBezTo>
                  <a:cubicBezTo>
                    <a:pt x="50" y="20"/>
                    <a:pt x="51" y="32"/>
                    <a:pt x="33" y="36"/>
                  </a:cubicBezTo>
                  <a:cubicBezTo>
                    <a:pt x="10" y="41"/>
                    <a:pt x="1" y="57"/>
                    <a:pt x="1" y="65"/>
                  </a:cubicBezTo>
                  <a:cubicBezTo>
                    <a:pt x="1" y="73"/>
                    <a:pt x="0" y="94"/>
                    <a:pt x="25" y="94"/>
                  </a:cubicBezTo>
                  <a:cubicBezTo>
                    <a:pt x="25" y="94"/>
                    <a:pt x="47" y="92"/>
                    <a:pt x="48" y="82"/>
                  </a:cubicBezTo>
                  <a:cubicBezTo>
                    <a:pt x="48" y="82"/>
                    <a:pt x="49" y="94"/>
                    <a:pt x="66" y="94"/>
                  </a:cubicBezTo>
                  <a:cubicBezTo>
                    <a:pt x="82" y="94"/>
                    <a:pt x="78" y="78"/>
                    <a:pt x="78" y="78"/>
                  </a:cubicBezTo>
                  <a:close/>
                  <a:moveTo>
                    <a:pt x="47" y="66"/>
                  </a:moveTo>
                  <a:cubicBezTo>
                    <a:pt x="47" y="74"/>
                    <a:pt x="40" y="80"/>
                    <a:pt x="32" y="80"/>
                  </a:cubicBezTo>
                  <a:cubicBezTo>
                    <a:pt x="24" y="80"/>
                    <a:pt x="18" y="74"/>
                    <a:pt x="18" y="66"/>
                  </a:cubicBezTo>
                  <a:cubicBezTo>
                    <a:pt x="18" y="63"/>
                    <a:pt x="18" y="60"/>
                    <a:pt x="20" y="58"/>
                  </a:cubicBezTo>
                  <a:cubicBezTo>
                    <a:pt x="20" y="58"/>
                    <a:pt x="20" y="58"/>
                    <a:pt x="20" y="58"/>
                  </a:cubicBezTo>
                  <a:cubicBezTo>
                    <a:pt x="21" y="57"/>
                    <a:pt x="22" y="55"/>
                    <a:pt x="23" y="54"/>
                  </a:cubicBezTo>
                  <a:cubicBezTo>
                    <a:pt x="28" y="50"/>
                    <a:pt x="38" y="47"/>
                    <a:pt x="47"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 name="Freeform 27"/>
            <p:cNvSpPr>
              <a:spLocks noEditPoints="1"/>
            </p:cNvSpPr>
            <p:nvPr/>
          </p:nvSpPr>
          <p:spPr bwMode="auto">
            <a:xfrm>
              <a:off x="2159000" y="6038850"/>
              <a:ext cx="131763" cy="149225"/>
            </a:xfrm>
            <a:custGeom>
              <a:avLst/>
              <a:gdLst>
                <a:gd name="T0" fmla="*/ 78 w 82"/>
                <a:gd name="T1" fmla="*/ 78 h 94"/>
                <a:gd name="T2" fmla="*/ 72 w 82"/>
                <a:gd name="T3" fmla="*/ 81 h 94"/>
                <a:gd name="T4" fmla="*/ 68 w 82"/>
                <a:gd name="T5" fmla="*/ 74 h 94"/>
                <a:gd name="T6" fmla="*/ 68 w 82"/>
                <a:gd name="T7" fmla="*/ 24 h 94"/>
                <a:gd name="T8" fmla="*/ 40 w 82"/>
                <a:gd name="T9" fmla="*/ 0 h 94"/>
                <a:gd name="T10" fmla="*/ 9 w 82"/>
                <a:gd name="T11" fmla="*/ 8 h 94"/>
                <a:gd name="T12" fmla="*/ 9 w 82"/>
                <a:gd name="T13" fmla="*/ 20 h 94"/>
                <a:gd name="T14" fmla="*/ 50 w 82"/>
                <a:gd name="T15" fmla="*/ 20 h 94"/>
                <a:gd name="T16" fmla="*/ 33 w 82"/>
                <a:gd name="T17" fmla="*/ 36 h 94"/>
                <a:gd name="T18" fmla="*/ 1 w 82"/>
                <a:gd name="T19" fmla="*/ 65 h 94"/>
                <a:gd name="T20" fmla="*/ 26 w 82"/>
                <a:gd name="T21" fmla="*/ 94 h 94"/>
                <a:gd name="T22" fmla="*/ 49 w 82"/>
                <a:gd name="T23" fmla="*/ 82 h 94"/>
                <a:gd name="T24" fmla="*/ 66 w 82"/>
                <a:gd name="T25" fmla="*/ 94 h 94"/>
                <a:gd name="T26" fmla="*/ 78 w 82"/>
                <a:gd name="T27" fmla="*/ 78 h 94"/>
                <a:gd name="T28" fmla="*/ 47 w 82"/>
                <a:gd name="T29" fmla="*/ 66 h 94"/>
                <a:gd name="T30" fmla="*/ 32 w 82"/>
                <a:gd name="T31" fmla="*/ 80 h 94"/>
                <a:gd name="T32" fmla="*/ 18 w 82"/>
                <a:gd name="T33" fmla="*/ 66 h 94"/>
                <a:gd name="T34" fmla="*/ 20 w 82"/>
                <a:gd name="T35" fmla="*/ 58 h 94"/>
                <a:gd name="T36" fmla="*/ 20 w 82"/>
                <a:gd name="T37" fmla="*/ 58 h 94"/>
                <a:gd name="T38" fmla="*/ 24 w 82"/>
                <a:gd name="T39" fmla="*/ 54 h 94"/>
                <a:gd name="T40" fmla="*/ 47 w 82"/>
                <a:gd name="T41" fmla="*/ 42 h 94"/>
                <a:gd name="T42" fmla="*/ 47 w 82"/>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4">
                  <a:moveTo>
                    <a:pt x="78" y="78"/>
                  </a:moveTo>
                  <a:cubicBezTo>
                    <a:pt x="78" y="78"/>
                    <a:pt x="76" y="81"/>
                    <a:pt x="72" y="81"/>
                  </a:cubicBezTo>
                  <a:cubicBezTo>
                    <a:pt x="67" y="81"/>
                    <a:pt x="68" y="74"/>
                    <a:pt x="68" y="74"/>
                  </a:cubicBezTo>
                  <a:cubicBezTo>
                    <a:pt x="68" y="74"/>
                    <a:pt x="68" y="38"/>
                    <a:pt x="68" y="24"/>
                  </a:cubicBezTo>
                  <a:cubicBezTo>
                    <a:pt x="68" y="9"/>
                    <a:pt x="60" y="0"/>
                    <a:pt x="40" y="0"/>
                  </a:cubicBezTo>
                  <a:cubicBezTo>
                    <a:pt x="21" y="0"/>
                    <a:pt x="9" y="8"/>
                    <a:pt x="9" y="8"/>
                  </a:cubicBezTo>
                  <a:cubicBezTo>
                    <a:pt x="9" y="20"/>
                    <a:pt x="9" y="20"/>
                    <a:pt x="9" y="20"/>
                  </a:cubicBezTo>
                  <a:cubicBezTo>
                    <a:pt x="9" y="20"/>
                    <a:pt x="47" y="0"/>
                    <a:pt x="50" y="20"/>
                  </a:cubicBezTo>
                  <a:cubicBezTo>
                    <a:pt x="50" y="20"/>
                    <a:pt x="51" y="32"/>
                    <a:pt x="33" y="36"/>
                  </a:cubicBezTo>
                  <a:cubicBezTo>
                    <a:pt x="10" y="41"/>
                    <a:pt x="1" y="57"/>
                    <a:pt x="1" y="65"/>
                  </a:cubicBezTo>
                  <a:cubicBezTo>
                    <a:pt x="1" y="73"/>
                    <a:pt x="0" y="94"/>
                    <a:pt x="26" y="94"/>
                  </a:cubicBezTo>
                  <a:cubicBezTo>
                    <a:pt x="26" y="94"/>
                    <a:pt x="48" y="92"/>
                    <a:pt x="49" y="82"/>
                  </a:cubicBezTo>
                  <a:cubicBezTo>
                    <a:pt x="49" y="82"/>
                    <a:pt x="49" y="94"/>
                    <a:pt x="66" y="94"/>
                  </a:cubicBezTo>
                  <a:cubicBezTo>
                    <a:pt x="82" y="94"/>
                    <a:pt x="78" y="78"/>
                    <a:pt x="78" y="78"/>
                  </a:cubicBezTo>
                  <a:close/>
                  <a:moveTo>
                    <a:pt x="47" y="66"/>
                  </a:moveTo>
                  <a:cubicBezTo>
                    <a:pt x="47" y="74"/>
                    <a:pt x="40" y="80"/>
                    <a:pt x="32" y="80"/>
                  </a:cubicBezTo>
                  <a:cubicBezTo>
                    <a:pt x="24" y="80"/>
                    <a:pt x="18" y="74"/>
                    <a:pt x="18" y="66"/>
                  </a:cubicBezTo>
                  <a:cubicBezTo>
                    <a:pt x="18" y="63"/>
                    <a:pt x="19" y="60"/>
                    <a:pt x="20" y="58"/>
                  </a:cubicBezTo>
                  <a:cubicBezTo>
                    <a:pt x="20" y="58"/>
                    <a:pt x="20" y="58"/>
                    <a:pt x="20" y="58"/>
                  </a:cubicBezTo>
                  <a:cubicBezTo>
                    <a:pt x="21" y="57"/>
                    <a:pt x="22" y="55"/>
                    <a:pt x="24" y="54"/>
                  </a:cubicBezTo>
                  <a:cubicBezTo>
                    <a:pt x="28" y="50"/>
                    <a:pt x="38" y="47"/>
                    <a:pt x="47"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6" name="Freeform 28"/>
            <p:cNvSpPr>
              <a:spLocks noEditPoints="1"/>
            </p:cNvSpPr>
            <p:nvPr/>
          </p:nvSpPr>
          <p:spPr bwMode="auto">
            <a:xfrm>
              <a:off x="3092450" y="6038850"/>
              <a:ext cx="131763" cy="149225"/>
            </a:xfrm>
            <a:custGeom>
              <a:avLst/>
              <a:gdLst>
                <a:gd name="T0" fmla="*/ 79 w 82"/>
                <a:gd name="T1" fmla="*/ 78 h 94"/>
                <a:gd name="T2" fmla="*/ 72 w 82"/>
                <a:gd name="T3" fmla="*/ 81 h 94"/>
                <a:gd name="T4" fmla="*/ 68 w 82"/>
                <a:gd name="T5" fmla="*/ 74 h 94"/>
                <a:gd name="T6" fmla="*/ 68 w 82"/>
                <a:gd name="T7" fmla="*/ 24 h 94"/>
                <a:gd name="T8" fmla="*/ 41 w 82"/>
                <a:gd name="T9" fmla="*/ 0 h 94"/>
                <a:gd name="T10" fmla="*/ 10 w 82"/>
                <a:gd name="T11" fmla="*/ 8 h 94"/>
                <a:gd name="T12" fmla="*/ 10 w 82"/>
                <a:gd name="T13" fmla="*/ 20 h 94"/>
                <a:gd name="T14" fmla="*/ 50 w 82"/>
                <a:gd name="T15" fmla="*/ 20 h 94"/>
                <a:gd name="T16" fmla="*/ 33 w 82"/>
                <a:gd name="T17" fmla="*/ 36 h 94"/>
                <a:gd name="T18" fmla="*/ 1 w 82"/>
                <a:gd name="T19" fmla="*/ 65 h 94"/>
                <a:gd name="T20" fmla="*/ 26 w 82"/>
                <a:gd name="T21" fmla="*/ 94 h 94"/>
                <a:gd name="T22" fmla="*/ 49 w 82"/>
                <a:gd name="T23" fmla="*/ 82 h 94"/>
                <a:gd name="T24" fmla="*/ 66 w 82"/>
                <a:gd name="T25" fmla="*/ 94 h 94"/>
                <a:gd name="T26" fmla="*/ 79 w 82"/>
                <a:gd name="T27" fmla="*/ 78 h 94"/>
                <a:gd name="T28" fmla="*/ 47 w 82"/>
                <a:gd name="T29" fmla="*/ 66 h 94"/>
                <a:gd name="T30" fmla="*/ 33 w 82"/>
                <a:gd name="T31" fmla="*/ 80 h 94"/>
                <a:gd name="T32" fmla="*/ 18 w 82"/>
                <a:gd name="T33" fmla="*/ 66 h 94"/>
                <a:gd name="T34" fmla="*/ 20 w 82"/>
                <a:gd name="T35" fmla="*/ 58 h 94"/>
                <a:gd name="T36" fmla="*/ 20 w 82"/>
                <a:gd name="T37" fmla="*/ 58 h 94"/>
                <a:gd name="T38" fmla="*/ 24 w 82"/>
                <a:gd name="T39" fmla="*/ 54 h 94"/>
                <a:gd name="T40" fmla="*/ 48 w 82"/>
                <a:gd name="T41" fmla="*/ 42 h 94"/>
                <a:gd name="T42" fmla="*/ 47 w 82"/>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4">
                  <a:moveTo>
                    <a:pt x="79" y="78"/>
                  </a:moveTo>
                  <a:cubicBezTo>
                    <a:pt x="79" y="78"/>
                    <a:pt x="76" y="81"/>
                    <a:pt x="72" y="81"/>
                  </a:cubicBezTo>
                  <a:cubicBezTo>
                    <a:pt x="67" y="81"/>
                    <a:pt x="68" y="74"/>
                    <a:pt x="68" y="74"/>
                  </a:cubicBezTo>
                  <a:cubicBezTo>
                    <a:pt x="68" y="74"/>
                    <a:pt x="68" y="38"/>
                    <a:pt x="68" y="24"/>
                  </a:cubicBezTo>
                  <a:cubicBezTo>
                    <a:pt x="68" y="9"/>
                    <a:pt x="60" y="0"/>
                    <a:pt x="41" y="0"/>
                  </a:cubicBezTo>
                  <a:cubicBezTo>
                    <a:pt x="21" y="0"/>
                    <a:pt x="10" y="8"/>
                    <a:pt x="10" y="8"/>
                  </a:cubicBezTo>
                  <a:cubicBezTo>
                    <a:pt x="10" y="20"/>
                    <a:pt x="10" y="20"/>
                    <a:pt x="10" y="20"/>
                  </a:cubicBezTo>
                  <a:cubicBezTo>
                    <a:pt x="10" y="20"/>
                    <a:pt x="47" y="0"/>
                    <a:pt x="50" y="20"/>
                  </a:cubicBezTo>
                  <a:cubicBezTo>
                    <a:pt x="50" y="20"/>
                    <a:pt x="52" y="32"/>
                    <a:pt x="33" y="36"/>
                  </a:cubicBezTo>
                  <a:cubicBezTo>
                    <a:pt x="10" y="41"/>
                    <a:pt x="1" y="57"/>
                    <a:pt x="1" y="65"/>
                  </a:cubicBezTo>
                  <a:cubicBezTo>
                    <a:pt x="1" y="73"/>
                    <a:pt x="0" y="94"/>
                    <a:pt x="26" y="94"/>
                  </a:cubicBezTo>
                  <a:cubicBezTo>
                    <a:pt x="26" y="94"/>
                    <a:pt x="48" y="92"/>
                    <a:pt x="49" y="82"/>
                  </a:cubicBezTo>
                  <a:cubicBezTo>
                    <a:pt x="49" y="82"/>
                    <a:pt x="50" y="94"/>
                    <a:pt x="66" y="94"/>
                  </a:cubicBezTo>
                  <a:cubicBezTo>
                    <a:pt x="82" y="94"/>
                    <a:pt x="79" y="78"/>
                    <a:pt x="79" y="78"/>
                  </a:cubicBezTo>
                  <a:close/>
                  <a:moveTo>
                    <a:pt x="47" y="66"/>
                  </a:moveTo>
                  <a:cubicBezTo>
                    <a:pt x="47" y="74"/>
                    <a:pt x="41" y="80"/>
                    <a:pt x="33" y="80"/>
                  </a:cubicBezTo>
                  <a:cubicBezTo>
                    <a:pt x="25" y="80"/>
                    <a:pt x="18" y="74"/>
                    <a:pt x="18" y="66"/>
                  </a:cubicBezTo>
                  <a:cubicBezTo>
                    <a:pt x="18" y="63"/>
                    <a:pt x="19" y="60"/>
                    <a:pt x="20" y="58"/>
                  </a:cubicBezTo>
                  <a:cubicBezTo>
                    <a:pt x="20" y="58"/>
                    <a:pt x="20" y="58"/>
                    <a:pt x="20" y="58"/>
                  </a:cubicBezTo>
                  <a:cubicBezTo>
                    <a:pt x="21" y="57"/>
                    <a:pt x="22" y="55"/>
                    <a:pt x="24" y="54"/>
                  </a:cubicBezTo>
                  <a:cubicBezTo>
                    <a:pt x="28" y="50"/>
                    <a:pt x="38" y="47"/>
                    <a:pt x="48"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 name="Freeform 29"/>
            <p:cNvSpPr>
              <a:spLocks/>
            </p:cNvSpPr>
            <p:nvPr/>
          </p:nvSpPr>
          <p:spPr bwMode="auto">
            <a:xfrm>
              <a:off x="1604963" y="6042025"/>
              <a:ext cx="60325" cy="142875"/>
            </a:xfrm>
            <a:custGeom>
              <a:avLst/>
              <a:gdLst>
                <a:gd name="T0" fmla="*/ 17 w 38"/>
                <a:gd name="T1" fmla="*/ 10 h 90"/>
                <a:gd name="T2" fmla="*/ 38 w 38"/>
                <a:gd name="T3" fmla="*/ 0 h 90"/>
                <a:gd name="T4" fmla="*/ 38 w 38"/>
                <a:gd name="T5" fmla="*/ 15 h 90"/>
                <a:gd name="T6" fmla="*/ 29 w 38"/>
                <a:gd name="T7" fmla="*/ 15 h 90"/>
                <a:gd name="T8" fmla="*/ 17 w 38"/>
                <a:gd name="T9" fmla="*/ 30 h 90"/>
                <a:gd name="T10" fmla="*/ 17 w 38"/>
                <a:gd name="T11" fmla="*/ 90 h 90"/>
                <a:gd name="T12" fmla="*/ 0 w 38"/>
                <a:gd name="T13" fmla="*/ 90 h 90"/>
                <a:gd name="T14" fmla="*/ 0 w 38"/>
                <a:gd name="T15" fmla="*/ 0 h 90"/>
                <a:gd name="T16" fmla="*/ 17 w 38"/>
                <a:gd name="T17" fmla="*/ 0 h 90"/>
                <a:gd name="T18" fmla="*/ 17 w 38"/>
                <a:gd name="T1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90">
                  <a:moveTo>
                    <a:pt x="17" y="10"/>
                  </a:moveTo>
                  <a:cubicBezTo>
                    <a:pt x="17" y="1"/>
                    <a:pt x="38" y="0"/>
                    <a:pt x="38" y="0"/>
                  </a:cubicBezTo>
                  <a:cubicBezTo>
                    <a:pt x="38" y="15"/>
                    <a:pt x="38" y="15"/>
                    <a:pt x="38" y="15"/>
                  </a:cubicBezTo>
                  <a:cubicBezTo>
                    <a:pt x="29" y="15"/>
                    <a:pt x="29" y="15"/>
                    <a:pt x="29" y="15"/>
                  </a:cubicBezTo>
                  <a:cubicBezTo>
                    <a:pt x="16" y="15"/>
                    <a:pt x="17" y="30"/>
                    <a:pt x="17" y="30"/>
                  </a:cubicBezTo>
                  <a:cubicBezTo>
                    <a:pt x="17" y="90"/>
                    <a:pt x="17" y="90"/>
                    <a:pt x="17" y="90"/>
                  </a:cubicBezTo>
                  <a:cubicBezTo>
                    <a:pt x="0" y="90"/>
                    <a:pt x="0" y="90"/>
                    <a:pt x="0" y="90"/>
                  </a:cubicBezTo>
                  <a:cubicBezTo>
                    <a:pt x="0" y="0"/>
                    <a:pt x="0" y="0"/>
                    <a:pt x="0" y="0"/>
                  </a:cubicBezTo>
                  <a:cubicBezTo>
                    <a:pt x="17" y="0"/>
                    <a:pt x="17" y="0"/>
                    <a:pt x="17" y="0"/>
                  </a:cubicBezTo>
                  <a:lnTo>
                    <a:pt x="17"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 name="Freeform 30"/>
            <p:cNvSpPr>
              <a:spLocks/>
            </p:cNvSpPr>
            <p:nvPr/>
          </p:nvSpPr>
          <p:spPr bwMode="auto">
            <a:xfrm>
              <a:off x="1687513" y="6042025"/>
              <a:ext cx="60325" cy="142875"/>
            </a:xfrm>
            <a:custGeom>
              <a:avLst/>
              <a:gdLst>
                <a:gd name="T0" fmla="*/ 17 w 37"/>
                <a:gd name="T1" fmla="*/ 10 h 90"/>
                <a:gd name="T2" fmla="*/ 37 w 37"/>
                <a:gd name="T3" fmla="*/ 0 h 90"/>
                <a:gd name="T4" fmla="*/ 37 w 37"/>
                <a:gd name="T5" fmla="*/ 15 h 90"/>
                <a:gd name="T6" fmla="*/ 29 w 37"/>
                <a:gd name="T7" fmla="*/ 15 h 90"/>
                <a:gd name="T8" fmla="*/ 17 w 37"/>
                <a:gd name="T9" fmla="*/ 30 h 90"/>
                <a:gd name="T10" fmla="*/ 17 w 37"/>
                <a:gd name="T11" fmla="*/ 90 h 90"/>
                <a:gd name="T12" fmla="*/ 0 w 37"/>
                <a:gd name="T13" fmla="*/ 90 h 90"/>
                <a:gd name="T14" fmla="*/ 0 w 37"/>
                <a:gd name="T15" fmla="*/ 0 h 90"/>
                <a:gd name="T16" fmla="*/ 17 w 37"/>
                <a:gd name="T17" fmla="*/ 0 h 90"/>
                <a:gd name="T18" fmla="*/ 17 w 37"/>
                <a:gd name="T1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0">
                  <a:moveTo>
                    <a:pt x="17" y="10"/>
                  </a:moveTo>
                  <a:cubicBezTo>
                    <a:pt x="17" y="1"/>
                    <a:pt x="37" y="0"/>
                    <a:pt x="37" y="0"/>
                  </a:cubicBezTo>
                  <a:cubicBezTo>
                    <a:pt x="37" y="15"/>
                    <a:pt x="37" y="15"/>
                    <a:pt x="37" y="15"/>
                  </a:cubicBezTo>
                  <a:cubicBezTo>
                    <a:pt x="29" y="15"/>
                    <a:pt x="29" y="15"/>
                    <a:pt x="29" y="15"/>
                  </a:cubicBezTo>
                  <a:cubicBezTo>
                    <a:pt x="16" y="15"/>
                    <a:pt x="17" y="30"/>
                    <a:pt x="17" y="30"/>
                  </a:cubicBezTo>
                  <a:cubicBezTo>
                    <a:pt x="17" y="90"/>
                    <a:pt x="17" y="90"/>
                    <a:pt x="17" y="90"/>
                  </a:cubicBezTo>
                  <a:cubicBezTo>
                    <a:pt x="0" y="90"/>
                    <a:pt x="0" y="90"/>
                    <a:pt x="0" y="90"/>
                  </a:cubicBezTo>
                  <a:cubicBezTo>
                    <a:pt x="0" y="0"/>
                    <a:pt x="0" y="0"/>
                    <a:pt x="0" y="0"/>
                  </a:cubicBezTo>
                  <a:cubicBezTo>
                    <a:pt x="17" y="0"/>
                    <a:pt x="17" y="0"/>
                    <a:pt x="17" y="0"/>
                  </a:cubicBezTo>
                  <a:lnTo>
                    <a:pt x="17"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 name="Freeform 31"/>
            <p:cNvSpPr>
              <a:spLocks/>
            </p:cNvSpPr>
            <p:nvPr/>
          </p:nvSpPr>
          <p:spPr bwMode="auto">
            <a:xfrm>
              <a:off x="2589213" y="6042025"/>
              <a:ext cx="60325" cy="142875"/>
            </a:xfrm>
            <a:custGeom>
              <a:avLst/>
              <a:gdLst>
                <a:gd name="T0" fmla="*/ 17 w 37"/>
                <a:gd name="T1" fmla="*/ 10 h 90"/>
                <a:gd name="T2" fmla="*/ 37 w 37"/>
                <a:gd name="T3" fmla="*/ 0 h 90"/>
                <a:gd name="T4" fmla="*/ 37 w 37"/>
                <a:gd name="T5" fmla="*/ 15 h 90"/>
                <a:gd name="T6" fmla="*/ 28 w 37"/>
                <a:gd name="T7" fmla="*/ 15 h 90"/>
                <a:gd name="T8" fmla="*/ 17 w 37"/>
                <a:gd name="T9" fmla="*/ 30 h 90"/>
                <a:gd name="T10" fmla="*/ 17 w 37"/>
                <a:gd name="T11" fmla="*/ 90 h 90"/>
                <a:gd name="T12" fmla="*/ 0 w 37"/>
                <a:gd name="T13" fmla="*/ 90 h 90"/>
                <a:gd name="T14" fmla="*/ 0 w 37"/>
                <a:gd name="T15" fmla="*/ 0 h 90"/>
                <a:gd name="T16" fmla="*/ 17 w 37"/>
                <a:gd name="T17" fmla="*/ 0 h 90"/>
                <a:gd name="T18" fmla="*/ 17 w 37"/>
                <a:gd name="T1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0">
                  <a:moveTo>
                    <a:pt x="17" y="10"/>
                  </a:moveTo>
                  <a:cubicBezTo>
                    <a:pt x="17" y="1"/>
                    <a:pt x="37" y="0"/>
                    <a:pt x="37" y="0"/>
                  </a:cubicBezTo>
                  <a:cubicBezTo>
                    <a:pt x="37" y="15"/>
                    <a:pt x="37" y="15"/>
                    <a:pt x="37" y="15"/>
                  </a:cubicBezTo>
                  <a:cubicBezTo>
                    <a:pt x="28" y="15"/>
                    <a:pt x="28" y="15"/>
                    <a:pt x="28" y="15"/>
                  </a:cubicBezTo>
                  <a:cubicBezTo>
                    <a:pt x="16" y="15"/>
                    <a:pt x="17" y="30"/>
                    <a:pt x="17" y="30"/>
                  </a:cubicBezTo>
                  <a:cubicBezTo>
                    <a:pt x="17" y="90"/>
                    <a:pt x="17" y="90"/>
                    <a:pt x="17" y="90"/>
                  </a:cubicBezTo>
                  <a:cubicBezTo>
                    <a:pt x="0" y="90"/>
                    <a:pt x="0" y="90"/>
                    <a:pt x="0" y="90"/>
                  </a:cubicBezTo>
                  <a:cubicBezTo>
                    <a:pt x="0" y="0"/>
                    <a:pt x="0" y="0"/>
                    <a:pt x="0" y="0"/>
                  </a:cubicBezTo>
                  <a:cubicBezTo>
                    <a:pt x="17" y="0"/>
                    <a:pt x="17" y="0"/>
                    <a:pt x="17" y="0"/>
                  </a:cubicBezTo>
                  <a:lnTo>
                    <a:pt x="17"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 name="Freeform 32"/>
            <p:cNvSpPr>
              <a:spLocks/>
            </p:cNvSpPr>
            <p:nvPr/>
          </p:nvSpPr>
          <p:spPr bwMode="auto">
            <a:xfrm>
              <a:off x="2043113" y="6038850"/>
              <a:ext cx="101600" cy="146050"/>
            </a:xfrm>
            <a:custGeom>
              <a:avLst/>
              <a:gdLst>
                <a:gd name="T0" fmla="*/ 41 w 64"/>
                <a:gd name="T1" fmla="*/ 83 h 92"/>
                <a:gd name="T2" fmla="*/ 18 w 64"/>
                <a:gd name="T3" fmla="*/ 47 h 92"/>
                <a:gd name="T4" fmla="*/ 44 w 64"/>
                <a:gd name="T5" fmla="*/ 10 h 92"/>
                <a:gd name="T6" fmla="*/ 64 w 64"/>
                <a:gd name="T7" fmla="*/ 21 h 92"/>
                <a:gd name="T8" fmla="*/ 64 w 64"/>
                <a:gd name="T9" fmla="*/ 5 h 92"/>
                <a:gd name="T10" fmla="*/ 44 w 64"/>
                <a:gd name="T11" fmla="*/ 0 h 92"/>
                <a:gd name="T12" fmla="*/ 0 w 64"/>
                <a:gd name="T13" fmla="*/ 47 h 92"/>
                <a:gd name="T14" fmla="*/ 41 w 64"/>
                <a:gd name="T15" fmla="*/ 92 h 92"/>
                <a:gd name="T16" fmla="*/ 64 w 64"/>
                <a:gd name="T17" fmla="*/ 82 h 92"/>
                <a:gd name="T18" fmla="*/ 64 w 64"/>
                <a:gd name="T19" fmla="*/ 73 h 92"/>
                <a:gd name="T20" fmla="*/ 41 w 64"/>
                <a:gd name="T21"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2">
                  <a:moveTo>
                    <a:pt x="41" y="83"/>
                  </a:moveTo>
                  <a:cubicBezTo>
                    <a:pt x="30" y="83"/>
                    <a:pt x="18" y="70"/>
                    <a:pt x="18" y="47"/>
                  </a:cubicBezTo>
                  <a:cubicBezTo>
                    <a:pt x="18" y="25"/>
                    <a:pt x="32" y="10"/>
                    <a:pt x="44" y="10"/>
                  </a:cubicBezTo>
                  <a:cubicBezTo>
                    <a:pt x="55" y="10"/>
                    <a:pt x="64" y="21"/>
                    <a:pt x="64" y="21"/>
                  </a:cubicBezTo>
                  <a:cubicBezTo>
                    <a:pt x="64" y="5"/>
                    <a:pt x="64" y="5"/>
                    <a:pt x="64" y="5"/>
                  </a:cubicBezTo>
                  <a:cubicBezTo>
                    <a:pt x="64" y="5"/>
                    <a:pt x="54" y="0"/>
                    <a:pt x="44" y="0"/>
                  </a:cubicBezTo>
                  <a:cubicBezTo>
                    <a:pt x="30" y="0"/>
                    <a:pt x="0" y="9"/>
                    <a:pt x="0" y="47"/>
                  </a:cubicBezTo>
                  <a:cubicBezTo>
                    <a:pt x="0" y="86"/>
                    <a:pt x="27" y="92"/>
                    <a:pt x="41" y="92"/>
                  </a:cubicBezTo>
                  <a:cubicBezTo>
                    <a:pt x="55" y="92"/>
                    <a:pt x="64" y="85"/>
                    <a:pt x="64" y="82"/>
                  </a:cubicBezTo>
                  <a:cubicBezTo>
                    <a:pt x="64" y="79"/>
                    <a:pt x="64" y="73"/>
                    <a:pt x="64" y="73"/>
                  </a:cubicBezTo>
                  <a:cubicBezTo>
                    <a:pt x="64" y="73"/>
                    <a:pt x="62" y="83"/>
                    <a:pt x="41" y="83"/>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 name="Freeform 33"/>
            <p:cNvSpPr>
              <a:spLocks noEditPoints="1"/>
            </p:cNvSpPr>
            <p:nvPr/>
          </p:nvSpPr>
          <p:spPr bwMode="auto">
            <a:xfrm>
              <a:off x="2301875" y="5992813"/>
              <a:ext cx="122238" cy="195263"/>
            </a:xfrm>
            <a:custGeom>
              <a:avLst/>
              <a:gdLst>
                <a:gd name="T0" fmla="*/ 74 w 76"/>
                <a:gd name="T1" fmla="*/ 73 h 123"/>
                <a:gd name="T2" fmla="*/ 47 w 76"/>
                <a:gd name="T3" fmla="*/ 31 h 123"/>
                <a:gd name="T4" fmla="*/ 17 w 76"/>
                <a:gd name="T5" fmla="*/ 44 h 123"/>
                <a:gd name="T6" fmla="*/ 17 w 76"/>
                <a:gd name="T7" fmla="*/ 0 h 123"/>
                <a:gd name="T8" fmla="*/ 0 w 76"/>
                <a:gd name="T9" fmla="*/ 0 h 123"/>
                <a:gd name="T10" fmla="*/ 0 w 76"/>
                <a:gd name="T11" fmla="*/ 121 h 123"/>
                <a:gd name="T12" fmla="*/ 8 w 76"/>
                <a:gd name="T13" fmla="*/ 121 h 123"/>
                <a:gd name="T14" fmla="*/ 14 w 76"/>
                <a:gd name="T15" fmla="*/ 110 h 123"/>
                <a:gd name="T16" fmla="*/ 39 w 76"/>
                <a:gd name="T17" fmla="*/ 123 h 123"/>
                <a:gd name="T18" fmla="*/ 74 w 76"/>
                <a:gd name="T19" fmla="*/ 73 h 123"/>
                <a:gd name="T20" fmla="*/ 36 w 76"/>
                <a:gd name="T21" fmla="*/ 112 h 123"/>
                <a:gd name="T22" fmla="*/ 19 w 76"/>
                <a:gd name="T23" fmla="*/ 76 h 123"/>
                <a:gd name="T24" fmla="*/ 37 w 76"/>
                <a:gd name="T25" fmla="*/ 43 h 123"/>
                <a:gd name="T26" fmla="*/ 54 w 76"/>
                <a:gd name="T27" fmla="*/ 76 h 123"/>
                <a:gd name="T28" fmla="*/ 36 w 76"/>
                <a:gd name="T29"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23">
                  <a:moveTo>
                    <a:pt x="74" y="73"/>
                  </a:moveTo>
                  <a:cubicBezTo>
                    <a:pt x="74" y="61"/>
                    <a:pt x="72" y="31"/>
                    <a:pt x="47" y="31"/>
                  </a:cubicBezTo>
                  <a:cubicBezTo>
                    <a:pt x="22" y="31"/>
                    <a:pt x="17" y="44"/>
                    <a:pt x="17" y="44"/>
                  </a:cubicBezTo>
                  <a:cubicBezTo>
                    <a:pt x="17" y="0"/>
                    <a:pt x="17" y="0"/>
                    <a:pt x="17" y="0"/>
                  </a:cubicBezTo>
                  <a:cubicBezTo>
                    <a:pt x="0" y="0"/>
                    <a:pt x="0" y="0"/>
                    <a:pt x="0" y="0"/>
                  </a:cubicBezTo>
                  <a:cubicBezTo>
                    <a:pt x="0" y="121"/>
                    <a:pt x="0" y="121"/>
                    <a:pt x="0" y="121"/>
                  </a:cubicBezTo>
                  <a:cubicBezTo>
                    <a:pt x="8" y="121"/>
                    <a:pt x="8" y="121"/>
                    <a:pt x="8" y="121"/>
                  </a:cubicBezTo>
                  <a:cubicBezTo>
                    <a:pt x="14" y="110"/>
                    <a:pt x="14" y="110"/>
                    <a:pt x="14" y="110"/>
                  </a:cubicBezTo>
                  <a:cubicBezTo>
                    <a:pt x="14" y="122"/>
                    <a:pt x="39" y="123"/>
                    <a:pt x="39" y="123"/>
                  </a:cubicBezTo>
                  <a:cubicBezTo>
                    <a:pt x="76" y="123"/>
                    <a:pt x="74" y="73"/>
                    <a:pt x="74" y="73"/>
                  </a:cubicBezTo>
                  <a:close/>
                  <a:moveTo>
                    <a:pt x="36" y="112"/>
                  </a:moveTo>
                  <a:cubicBezTo>
                    <a:pt x="17" y="112"/>
                    <a:pt x="19" y="93"/>
                    <a:pt x="19" y="76"/>
                  </a:cubicBezTo>
                  <a:cubicBezTo>
                    <a:pt x="19" y="76"/>
                    <a:pt x="20" y="43"/>
                    <a:pt x="37" y="43"/>
                  </a:cubicBezTo>
                  <a:cubicBezTo>
                    <a:pt x="55" y="43"/>
                    <a:pt x="54" y="71"/>
                    <a:pt x="54" y="76"/>
                  </a:cubicBezTo>
                  <a:cubicBezTo>
                    <a:pt x="54" y="80"/>
                    <a:pt x="55" y="112"/>
                    <a:pt x="36" y="11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 name="Freeform 34"/>
            <p:cNvSpPr>
              <a:spLocks noEditPoints="1"/>
            </p:cNvSpPr>
            <p:nvPr/>
          </p:nvSpPr>
          <p:spPr bwMode="auto">
            <a:xfrm>
              <a:off x="2439988" y="6038850"/>
              <a:ext cx="125413" cy="149225"/>
            </a:xfrm>
            <a:custGeom>
              <a:avLst/>
              <a:gdLst>
                <a:gd name="T0" fmla="*/ 44 w 78"/>
                <a:gd name="T1" fmla="*/ 84 h 94"/>
                <a:gd name="T2" fmla="*/ 18 w 78"/>
                <a:gd name="T3" fmla="*/ 46 h 94"/>
                <a:gd name="T4" fmla="*/ 78 w 78"/>
                <a:gd name="T5" fmla="*/ 46 h 94"/>
                <a:gd name="T6" fmla="*/ 42 w 78"/>
                <a:gd name="T7" fmla="*/ 2 h 94"/>
                <a:gd name="T8" fmla="*/ 0 w 78"/>
                <a:gd name="T9" fmla="*/ 47 h 94"/>
                <a:gd name="T10" fmla="*/ 44 w 78"/>
                <a:gd name="T11" fmla="*/ 94 h 94"/>
                <a:gd name="T12" fmla="*/ 75 w 78"/>
                <a:gd name="T13" fmla="*/ 85 h 94"/>
                <a:gd name="T14" fmla="*/ 70 w 78"/>
                <a:gd name="T15" fmla="*/ 74 h 94"/>
                <a:gd name="T16" fmla="*/ 44 w 78"/>
                <a:gd name="T17" fmla="*/ 84 h 94"/>
                <a:gd name="T18" fmla="*/ 41 w 78"/>
                <a:gd name="T19" fmla="*/ 10 h 94"/>
                <a:gd name="T20" fmla="*/ 59 w 78"/>
                <a:gd name="T21" fmla="*/ 36 h 94"/>
                <a:gd name="T22" fmla="*/ 21 w 78"/>
                <a:gd name="T23" fmla="*/ 36 h 94"/>
                <a:gd name="T24" fmla="*/ 41 w 78"/>
                <a:gd name="T25"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4">
                  <a:moveTo>
                    <a:pt x="44" y="84"/>
                  </a:moveTo>
                  <a:cubicBezTo>
                    <a:pt x="13" y="84"/>
                    <a:pt x="18" y="46"/>
                    <a:pt x="18" y="46"/>
                  </a:cubicBezTo>
                  <a:cubicBezTo>
                    <a:pt x="78" y="46"/>
                    <a:pt x="78" y="46"/>
                    <a:pt x="78" y="46"/>
                  </a:cubicBezTo>
                  <a:cubicBezTo>
                    <a:pt x="78" y="46"/>
                    <a:pt x="78" y="2"/>
                    <a:pt x="42" y="2"/>
                  </a:cubicBezTo>
                  <a:cubicBezTo>
                    <a:pt x="42" y="2"/>
                    <a:pt x="0" y="0"/>
                    <a:pt x="0" y="47"/>
                  </a:cubicBezTo>
                  <a:cubicBezTo>
                    <a:pt x="0" y="94"/>
                    <a:pt x="38" y="94"/>
                    <a:pt x="44" y="94"/>
                  </a:cubicBezTo>
                  <a:cubicBezTo>
                    <a:pt x="56" y="94"/>
                    <a:pt x="75" y="85"/>
                    <a:pt x="75" y="85"/>
                  </a:cubicBezTo>
                  <a:cubicBezTo>
                    <a:pt x="70" y="74"/>
                    <a:pt x="70" y="74"/>
                    <a:pt x="70" y="74"/>
                  </a:cubicBezTo>
                  <a:cubicBezTo>
                    <a:pt x="70" y="74"/>
                    <a:pt x="58" y="84"/>
                    <a:pt x="44" y="84"/>
                  </a:cubicBezTo>
                  <a:close/>
                  <a:moveTo>
                    <a:pt x="41" y="10"/>
                  </a:moveTo>
                  <a:cubicBezTo>
                    <a:pt x="60" y="10"/>
                    <a:pt x="59" y="36"/>
                    <a:pt x="59" y="36"/>
                  </a:cubicBezTo>
                  <a:cubicBezTo>
                    <a:pt x="21" y="36"/>
                    <a:pt x="21" y="36"/>
                    <a:pt x="21" y="36"/>
                  </a:cubicBezTo>
                  <a:cubicBezTo>
                    <a:pt x="21" y="36"/>
                    <a:pt x="19" y="10"/>
                    <a:pt x="41" y="1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 name="Freeform 35"/>
            <p:cNvSpPr>
              <a:spLocks noEditPoints="1"/>
            </p:cNvSpPr>
            <p:nvPr/>
          </p:nvSpPr>
          <p:spPr bwMode="auto">
            <a:xfrm>
              <a:off x="2887663" y="6038850"/>
              <a:ext cx="125413" cy="149225"/>
            </a:xfrm>
            <a:custGeom>
              <a:avLst/>
              <a:gdLst>
                <a:gd name="T0" fmla="*/ 44 w 78"/>
                <a:gd name="T1" fmla="*/ 84 h 94"/>
                <a:gd name="T2" fmla="*/ 18 w 78"/>
                <a:gd name="T3" fmla="*/ 46 h 94"/>
                <a:gd name="T4" fmla="*/ 78 w 78"/>
                <a:gd name="T5" fmla="*/ 46 h 94"/>
                <a:gd name="T6" fmla="*/ 42 w 78"/>
                <a:gd name="T7" fmla="*/ 2 h 94"/>
                <a:gd name="T8" fmla="*/ 0 w 78"/>
                <a:gd name="T9" fmla="*/ 47 h 94"/>
                <a:gd name="T10" fmla="*/ 45 w 78"/>
                <a:gd name="T11" fmla="*/ 94 h 94"/>
                <a:gd name="T12" fmla="*/ 75 w 78"/>
                <a:gd name="T13" fmla="*/ 85 h 94"/>
                <a:gd name="T14" fmla="*/ 70 w 78"/>
                <a:gd name="T15" fmla="*/ 74 h 94"/>
                <a:gd name="T16" fmla="*/ 44 w 78"/>
                <a:gd name="T17" fmla="*/ 84 h 94"/>
                <a:gd name="T18" fmla="*/ 41 w 78"/>
                <a:gd name="T19" fmla="*/ 10 h 94"/>
                <a:gd name="T20" fmla="*/ 59 w 78"/>
                <a:gd name="T21" fmla="*/ 36 h 94"/>
                <a:gd name="T22" fmla="*/ 21 w 78"/>
                <a:gd name="T23" fmla="*/ 36 h 94"/>
                <a:gd name="T24" fmla="*/ 41 w 78"/>
                <a:gd name="T25"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4">
                  <a:moveTo>
                    <a:pt x="44" y="84"/>
                  </a:moveTo>
                  <a:cubicBezTo>
                    <a:pt x="13" y="84"/>
                    <a:pt x="18" y="46"/>
                    <a:pt x="18" y="46"/>
                  </a:cubicBezTo>
                  <a:cubicBezTo>
                    <a:pt x="78" y="46"/>
                    <a:pt x="78" y="46"/>
                    <a:pt x="78" y="46"/>
                  </a:cubicBezTo>
                  <a:cubicBezTo>
                    <a:pt x="78" y="46"/>
                    <a:pt x="78" y="2"/>
                    <a:pt x="42" y="2"/>
                  </a:cubicBezTo>
                  <a:cubicBezTo>
                    <a:pt x="42" y="2"/>
                    <a:pt x="0" y="0"/>
                    <a:pt x="0" y="47"/>
                  </a:cubicBezTo>
                  <a:cubicBezTo>
                    <a:pt x="0" y="94"/>
                    <a:pt x="38" y="94"/>
                    <a:pt x="45" y="94"/>
                  </a:cubicBezTo>
                  <a:cubicBezTo>
                    <a:pt x="56" y="94"/>
                    <a:pt x="75" y="85"/>
                    <a:pt x="75" y="85"/>
                  </a:cubicBezTo>
                  <a:cubicBezTo>
                    <a:pt x="70" y="74"/>
                    <a:pt x="70" y="74"/>
                    <a:pt x="70" y="74"/>
                  </a:cubicBezTo>
                  <a:cubicBezTo>
                    <a:pt x="70" y="74"/>
                    <a:pt x="58" y="84"/>
                    <a:pt x="44" y="84"/>
                  </a:cubicBezTo>
                  <a:close/>
                  <a:moveTo>
                    <a:pt x="41" y="10"/>
                  </a:moveTo>
                  <a:cubicBezTo>
                    <a:pt x="60" y="10"/>
                    <a:pt x="59" y="36"/>
                    <a:pt x="59" y="36"/>
                  </a:cubicBezTo>
                  <a:cubicBezTo>
                    <a:pt x="21" y="36"/>
                    <a:pt x="21" y="36"/>
                    <a:pt x="21" y="36"/>
                  </a:cubicBezTo>
                  <a:cubicBezTo>
                    <a:pt x="21" y="36"/>
                    <a:pt x="19" y="10"/>
                    <a:pt x="41" y="1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 name="Oval 36"/>
            <p:cNvSpPr>
              <a:spLocks noChangeArrowheads="1"/>
            </p:cNvSpPr>
            <p:nvPr/>
          </p:nvSpPr>
          <p:spPr bwMode="auto">
            <a:xfrm>
              <a:off x="3035300" y="6005513"/>
              <a:ext cx="39688" cy="28575"/>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 name="Freeform 37"/>
            <p:cNvSpPr>
              <a:spLocks/>
            </p:cNvSpPr>
            <p:nvPr/>
          </p:nvSpPr>
          <p:spPr bwMode="auto">
            <a:xfrm>
              <a:off x="3009900" y="6042025"/>
              <a:ext cx="61913" cy="190500"/>
            </a:xfrm>
            <a:custGeom>
              <a:avLst/>
              <a:gdLst>
                <a:gd name="T0" fmla="*/ 12 w 39"/>
                <a:gd name="T1" fmla="*/ 107 h 119"/>
                <a:gd name="T2" fmla="*/ 19 w 39"/>
                <a:gd name="T3" fmla="*/ 92 h 119"/>
                <a:gd name="T4" fmla="*/ 19 w 39"/>
                <a:gd name="T5" fmla="*/ 0 h 119"/>
                <a:gd name="T6" fmla="*/ 37 w 39"/>
                <a:gd name="T7" fmla="*/ 0 h 119"/>
                <a:gd name="T8" fmla="*/ 37 w 39"/>
                <a:gd name="T9" fmla="*/ 94 h 119"/>
                <a:gd name="T10" fmla="*/ 19 w 39"/>
                <a:gd name="T11" fmla="*/ 119 h 119"/>
                <a:gd name="T12" fmla="*/ 0 w 39"/>
                <a:gd name="T13" fmla="*/ 112 h 119"/>
                <a:gd name="T14" fmla="*/ 4 w 39"/>
                <a:gd name="T15" fmla="*/ 102 h 119"/>
                <a:gd name="T16" fmla="*/ 12 w 39"/>
                <a:gd name="T17"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19">
                  <a:moveTo>
                    <a:pt x="12" y="107"/>
                  </a:moveTo>
                  <a:cubicBezTo>
                    <a:pt x="21" y="108"/>
                    <a:pt x="19" y="92"/>
                    <a:pt x="19" y="92"/>
                  </a:cubicBezTo>
                  <a:cubicBezTo>
                    <a:pt x="19" y="0"/>
                    <a:pt x="19" y="0"/>
                    <a:pt x="19" y="0"/>
                  </a:cubicBezTo>
                  <a:cubicBezTo>
                    <a:pt x="37" y="0"/>
                    <a:pt x="37" y="0"/>
                    <a:pt x="37" y="0"/>
                  </a:cubicBezTo>
                  <a:cubicBezTo>
                    <a:pt x="37" y="94"/>
                    <a:pt x="37" y="94"/>
                    <a:pt x="37" y="94"/>
                  </a:cubicBezTo>
                  <a:cubicBezTo>
                    <a:pt x="37" y="94"/>
                    <a:pt x="39" y="119"/>
                    <a:pt x="19" y="119"/>
                  </a:cubicBezTo>
                  <a:cubicBezTo>
                    <a:pt x="19" y="119"/>
                    <a:pt x="5" y="119"/>
                    <a:pt x="0" y="112"/>
                  </a:cubicBezTo>
                  <a:cubicBezTo>
                    <a:pt x="4" y="102"/>
                    <a:pt x="4" y="102"/>
                    <a:pt x="4" y="102"/>
                  </a:cubicBezTo>
                  <a:cubicBezTo>
                    <a:pt x="4" y="102"/>
                    <a:pt x="2" y="107"/>
                    <a:pt x="12" y="10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 name="Oval 38"/>
            <p:cNvSpPr>
              <a:spLocks noChangeArrowheads="1"/>
            </p:cNvSpPr>
            <p:nvPr/>
          </p:nvSpPr>
          <p:spPr bwMode="auto">
            <a:xfrm>
              <a:off x="982663" y="6342063"/>
              <a:ext cx="63500" cy="60325"/>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 name="Oval 39"/>
            <p:cNvSpPr>
              <a:spLocks noChangeArrowheads="1"/>
            </p:cNvSpPr>
            <p:nvPr/>
          </p:nvSpPr>
          <p:spPr bwMode="auto">
            <a:xfrm>
              <a:off x="3152775" y="6546850"/>
              <a:ext cx="65088" cy="60325"/>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 name="Freeform 40"/>
            <p:cNvSpPr>
              <a:spLocks/>
            </p:cNvSpPr>
            <p:nvPr/>
          </p:nvSpPr>
          <p:spPr bwMode="auto">
            <a:xfrm>
              <a:off x="982663" y="6429375"/>
              <a:ext cx="63500" cy="236538"/>
            </a:xfrm>
            <a:custGeom>
              <a:avLst/>
              <a:gdLst>
                <a:gd name="T0" fmla="*/ 8 w 40"/>
                <a:gd name="T1" fmla="*/ 0 h 149"/>
                <a:gd name="T2" fmla="*/ 33 w 40"/>
                <a:gd name="T3" fmla="*/ 0 h 149"/>
                <a:gd name="T4" fmla="*/ 40 w 40"/>
                <a:gd name="T5" fmla="*/ 149 h 149"/>
                <a:gd name="T6" fmla="*/ 0 w 40"/>
                <a:gd name="T7" fmla="*/ 149 h 149"/>
                <a:gd name="T8" fmla="*/ 8 w 40"/>
                <a:gd name="T9" fmla="*/ 0 h 149"/>
              </a:gdLst>
              <a:ahLst/>
              <a:cxnLst>
                <a:cxn ang="0">
                  <a:pos x="T0" y="T1"/>
                </a:cxn>
                <a:cxn ang="0">
                  <a:pos x="T2" y="T3"/>
                </a:cxn>
                <a:cxn ang="0">
                  <a:pos x="T4" y="T5"/>
                </a:cxn>
                <a:cxn ang="0">
                  <a:pos x="T6" y="T7"/>
                </a:cxn>
                <a:cxn ang="0">
                  <a:pos x="T8" y="T9"/>
                </a:cxn>
              </a:cxnLst>
              <a:rect l="0" t="0" r="r" b="b"/>
              <a:pathLst>
                <a:path w="40" h="149">
                  <a:moveTo>
                    <a:pt x="8" y="0"/>
                  </a:moveTo>
                  <a:lnTo>
                    <a:pt x="33" y="0"/>
                  </a:lnTo>
                  <a:lnTo>
                    <a:pt x="40" y="149"/>
                  </a:lnTo>
                  <a:lnTo>
                    <a:pt x="0" y="149"/>
                  </a:lnTo>
                  <a:lnTo>
                    <a:pt x="8"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 name="Freeform 41"/>
            <p:cNvSpPr>
              <a:spLocks noEditPoints="1"/>
            </p:cNvSpPr>
            <p:nvPr/>
          </p:nvSpPr>
          <p:spPr bwMode="auto">
            <a:xfrm>
              <a:off x="1100138" y="6342063"/>
              <a:ext cx="227013" cy="263525"/>
            </a:xfrm>
            <a:custGeom>
              <a:avLst/>
              <a:gdLst>
                <a:gd name="T0" fmla="*/ 135 w 141"/>
                <a:gd name="T1" fmla="*/ 79 h 165"/>
                <a:gd name="T2" fmla="*/ 70 w 141"/>
                <a:gd name="T3" fmla="*/ 0 h 165"/>
                <a:gd name="T4" fmla="*/ 1 w 141"/>
                <a:gd name="T5" fmla="*/ 84 h 165"/>
                <a:gd name="T6" fmla="*/ 75 w 141"/>
                <a:gd name="T7" fmla="*/ 165 h 165"/>
                <a:gd name="T8" fmla="*/ 130 w 141"/>
                <a:gd name="T9" fmla="*/ 151 h 165"/>
                <a:gd name="T10" fmla="*/ 125 w 141"/>
                <a:gd name="T11" fmla="*/ 132 h 165"/>
                <a:gd name="T12" fmla="*/ 75 w 141"/>
                <a:gd name="T13" fmla="*/ 149 h 165"/>
                <a:gd name="T14" fmla="*/ 31 w 141"/>
                <a:gd name="T15" fmla="*/ 79 h 165"/>
                <a:gd name="T16" fmla="*/ 135 w 141"/>
                <a:gd name="T17" fmla="*/ 79 h 165"/>
                <a:gd name="T18" fmla="*/ 68 w 141"/>
                <a:gd name="T19" fmla="*/ 16 h 165"/>
                <a:gd name="T20" fmla="*/ 106 w 141"/>
                <a:gd name="T21" fmla="*/ 64 h 165"/>
                <a:gd name="T22" fmla="*/ 31 w 141"/>
                <a:gd name="T23" fmla="*/ 64 h 165"/>
                <a:gd name="T24" fmla="*/ 68 w 141"/>
                <a:gd name="T25" fmla="*/ 1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65">
                  <a:moveTo>
                    <a:pt x="135" y="79"/>
                  </a:moveTo>
                  <a:cubicBezTo>
                    <a:pt x="135" y="79"/>
                    <a:pt x="141" y="0"/>
                    <a:pt x="70" y="0"/>
                  </a:cubicBezTo>
                  <a:cubicBezTo>
                    <a:pt x="0" y="0"/>
                    <a:pt x="1" y="65"/>
                    <a:pt x="1" y="84"/>
                  </a:cubicBezTo>
                  <a:cubicBezTo>
                    <a:pt x="1" y="103"/>
                    <a:pt x="0" y="164"/>
                    <a:pt x="75" y="165"/>
                  </a:cubicBezTo>
                  <a:cubicBezTo>
                    <a:pt x="113" y="165"/>
                    <a:pt x="130" y="151"/>
                    <a:pt x="130" y="151"/>
                  </a:cubicBezTo>
                  <a:cubicBezTo>
                    <a:pt x="125" y="132"/>
                    <a:pt x="125" y="132"/>
                    <a:pt x="125" y="132"/>
                  </a:cubicBezTo>
                  <a:cubicBezTo>
                    <a:pt x="106" y="149"/>
                    <a:pt x="75" y="149"/>
                    <a:pt x="75" y="149"/>
                  </a:cubicBezTo>
                  <a:cubicBezTo>
                    <a:pt x="26" y="149"/>
                    <a:pt x="31" y="79"/>
                    <a:pt x="31" y="79"/>
                  </a:cubicBezTo>
                  <a:lnTo>
                    <a:pt x="135" y="79"/>
                  </a:lnTo>
                  <a:close/>
                  <a:moveTo>
                    <a:pt x="68" y="16"/>
                  </a:moveTo>
                  <a:cubicBezTo>
                    <a:pt x="98" y="16"/>
                    <a:pt x="106" y="64"/>
                    <a:pt x="106" y="64"/>
                  </a:cubicBezTo>
                  <a:cubicBezTo>
                    <a:pt x="31" y="64"/>
                    <a:pt x="31" y="64"/>
                    <a:pt x="31" y="64"/>
                  </a:cubicBezTo>
                  <a:cubicBezTo>
                    <a:pt x="31" y="64"/>
                    <a:pt x="39" y="16"/>
                    <a:pt x="68" y="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 name="Freeform 42"/>
            <p:cNvSpPr>
              <a:spLocks noEditPoints="1"/>
            </p:cNvSpPr>
            <p:nvPr/>
          </p:nvSpPr>
          <p:spPr bwMode="auto">
            <a:xfrm>
              <a:off x="2886075" y="6342063"/>
              <a:ext cx="227013" cy="263525"/>
            </a:xfrm>
            <a:custGeom>
              <a:avLst/>
              <a:gdLst>
                <a:gd name="T0" fmla="*/ 135 w 141"/>
                <a:gd name="T1" fmla="*/ 79 h 165"/>
                <a:gd name="T2" fmla="*/ 70 w 141"/>
                <a:gd name="T3" fmla="*/ 0 h 165"/>
                <a:gd name="T4" fmla="*/ 1 w 141"/>
                <a:gd name="T5" fmla="*/ 84 h 165"/>
                <a:gd name="T6" fmla="*/ 75 w 141"/>
                <a:gd name="T7" fmla="*/ 165 h 165"/>
                <a:gd name="T8" fmla="*/ 130 w 141"/>
                <a:gd name="T9" fmla="*/ 151 h 165"/>
                <a:gd name="T10" fmla="*/ 125 w 141"/>
                <a:gd name="T11" fmla="*/ 132 h 165"/>
                <a:gd name="T12" fmla="*/ 75 w 141"/>
                <a:gd name="T13" fmla="*/ 149 h 165"/>
                <a:gd name="T14" fmla="*/ 31 w 141"/>
                <a:gd name="T15" fmla="*/ 79 h 165"/>
                <a:gd name="T16" fmla="*/ 135 w 141"/>
                <a:gd name="T17" fmla="*/ 79 h 165"/>
                <a:gd name="T18" fmla="*/ 68 w 141"/>
                <a:gd name="T19" fmla="*/ 16 h 165"/>
                <a:gd name="T20" fmla="*/ 106 w 141"/>
                <a:gd name="T21" fmla="*/ 64 h 165"/>
                <a:gd name="T22" fmla="*/ 31 w 141"/>
                <a:gd name="T23" fmla="*/ 64 h 165"/>
                <a:gd name="T24" fmla="*/ 68 w 141"/>
                <a:gd name="T25" fmla="*/ 1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65">
                  <a:moveTo>
                    <a:pt x="135" y="79"/>
                  </a:moveTo>
                  <a:cubicBezTo>
                    <a:pt x="135" y="79"/>
                    <a:pt x="141" y="0"/>
                    <a:pt x="70" y="0"/>
                  </a:cubicBezTo>
                  <a:cubicBezTo>
                    <a:pt x="0" y="0"/>
                    <a:pt x="1" y="65"/>
                    <a:pt x="1" y="84"/>
                  </a:cubicBezTo>
                  <a:cubicBezTo>
                    <a:pt x="1" y="103"/>
                    <a:pt x="0" y="164"/>
                    <a:pt x="75" y="165"/>
                  </a:cubicBezTo>
                  <a:cubicBezTo>
                    <a:pt x="113" y="165"/>
                    <a:pt x="130" y="151"/>
                    <a:pt x="130" y="151"/>
                  </a:cubicBezTo>
                  <a:cubicBezTo>
                    <a:pt x="125" y="132"/>
                    <a:pt x="125" y="132"/>
                    <a:pt x="125" y="132"/>
                  </a:cubicBezTo>
                  <a:cubicBezTo>
                    <a:pt x="106" y="149"/>
                    <a:pt x="75" y="149"/>
                    <a:pt x="75" y="149"/>
                  </a:cubicBezTo>
                  <a:cubicBezTo>
                    <a:pt x="26" y="149"/>
                    <a:pt x="31" y="79"/>
                    <a:pt x="31" y="79"/>
                  </a:cubicBezTo>
                  <a:lnTo>
                    <a:pt x="135" y="79"/>
                  </a:lnTo>
                  <a:close/>
                  <a:moveTo>
                    <a:pt x="68" y="16"/>
                  </a:moveTo>
                  <a:cubicBezTo>
                    <a:pt x="98" y="16"/>
                    <a:pt x="106" y="64"/>
                    <a:pt x="106" y="64"/>
                  </a:cubicBezTo>
                  <a:cubicBezTo>
                    <a:pt x="31" y="64"/>
                    <a:pt x="31" y="64"/>
                    <a:pt x="31" y="64"/>
                  </a:cubicBezTo>
                  <a:cubicBezTo>
                    <a:pt x="31" y="64"/>
                    <a:pt x="39" y="16"/>
                    <a:pt x="68" y="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 name="Freeform 43"/>
            <p:cNvSpPr>
              <a:spLocks/>
            </p:cNvSpPr>
            <p:nvPr/>
          </p:nvSpPr>
          <p:spPr bwMode="auto">
            <a:xfrm>
              <a:off x="1330325" y="6319838"/>
              <a:ext cx="214313" cy="312738"/>
            </a:xfrm>
            <a:custGeom>
              <a:avLst/>
              <a:gdLst>
                <a:gd name="T0" fmla="*/ 108 w 133"/>
                <a:gd name="T1" fmla="*/ 47 h 196"/>
                <a:gd name="T2" fmla="*/ 115 w 133"/>
                <a:gd name="T3" fmla="*/ 26 h 196"/>
                <a:gd name="T4" fmla="*/ 27 w 133"/>
                <a:gd name="T5" fmla="*/ 30 h 196"/>
                <a:gd name="T6" fmla="*/ 56 w 133"/>
                <a:gd name="T7" fmla="*/ 108 h 196"/>
                <a:gd name="T8" fmla="*/ 80 w 133"/>
                <a:gd name="T9" fmla="*/ 157 h 196"/>
                <a:gd name="T10" fmla="*/ 17 w 133"/>
                <a:gd name="T11" fmla="*/ 143 h 196"/>
                <a:gd name="T12" fmla="*/ 9 w 133"/>
                <a:gd name="T13" fmla="*/ 166 h 196"/>
                <a:gd name="T14" fmla="*/ 98 w 133"/>
                <a:gd name="T15" fmla="*/ 168 h 196"/>
                <a:gd name="T16" fmla="*/ 99 w 133"/>
                <a:gd name="T17" fmla="*/ 92 h 196"/>
                <a:gd name="T18" fmla="*/ 46 w 133"/>
                <a:gd name="T19" fmla="*/ 46 h 196"/>
                <a:gd name="T20" fmla="*/ 108 w 133"/>
                <a:gd name="T21"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96">
                  <a:moveTo>
                    <a:pt x="108" y="47"/>
                  </a:moveTo>
                  <a:cubicBezTo>
                    <a:pt x="110" y="49"/>
                    <a:pt x="115" y="26"/>
                    <a:pt x="115" y="26"/>
                  </a:cubicBezTo>
                  <a:cubicBezTo>
                    <a:pt x="115" y="26"/>
                    <a:pt x="53" y="0"/>
                    <a:pt x="27" y="30"/>
                  </a:cubicBezTo>
                  <a:cubicBezTo>
                    <a:pt x="0" y="60"/>
                    <a:pt x="12" y="95"/>
                    <a:pt x="56" y="108"/>
                  </a:cubicBezTo>
                  <a:cubicBezTo>
                    <a:pt x="100" y="121"/>
                    <a:pt x="89" y="152"/>
                    <a:pt x="80" y="157"/>
                  </a:cubicBezTo>
                  <a:cubicBezTo>
                    <a:pt x="71" y="162"/>
                    <a:pt x="52" y="173"/>
                    <a:pt x="17" y="143"/>
                  </a:cubicBezTo>
                  <a:cubicBezTo>
                    <a:pt x="9" y="166"/>
                    <a:pt x="9" y="166"/>
                    <a:pt x="9" y="166"/>
                  </a:cubicBezTo>
                  <a:cubicBezTo>
                    <a:pt x="9" y="166"/>
                    <a:pt x="64" y="196"/>
                    <a:pt x="98" y="168"/>
                  </a:cubicBezTo>
                  <a:cubicBezTo>
                    <a:pt x="133" y="140"/>
                    <a:pt x="121" y="104"/>
                    <a:pt x="99" y="92"/>
                  </a:cubicBezTo>
                  <a:cubicBezTo>
                    <a:pt x="76" y="79"/>
                    <a:pt x="33" y="73"/>
                    <a:pt x="46" y="46"/>
                  </a:cubicBezTo>
                  <a:cubicBezTo>
                    <a:pt x="60" y="18"/>
                    <a:pt x="105" y="42"/>
                    <a:pt x="108" y="4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 name="Freeform 44"/>
            <p:cNvSpPr>
              <a:spLocks/>
            </p:cNvSpPr>
            <p:nvPr/>
          </p:nvSpPr>
          <p:spPr bwMode="auto">
            <a:xfrm>
              <a:off x="2181225" y="6319838"/>
              <a:ext cx="214313" cy="312738"/>
            </a:xfrm>
            <a:custGeom>
              <a:avLst/>
              <a:gdLst>
                <a:gd name="T0" fmla="*/ 109 w 133"/>
                <a:gd name="T1" fmla="*/ 47 h 196"/>
                <a:gd name="T2" fmla="*/ 115 w 133"/>
                <a:gd name="T3" fmla="*/ 26 h 196"/>
                <a:gd name="T4" fmla="*/ 27 w 133"/>
                <a:gd name="T5" fmla="*/ 30 h 196"/>
                <a:gd name="T6" fmla="*/ 56 w 133"/>
                <a:gd name="T7" fmla="*/ 108 h 196"/>
                <a:gd name="T8" fmla="*/ 80 w 133"/>
                <a:gd name="T9" fmla="*/ 157 h 196"/>
                <a:gd name="T10" fmla="*/ 17 w 133"/>
                <a:gd name="T11" fmla="*/ 143 h 196"/>
                <a:gd name="T12" fmla="*/ 9 w 133"/>
                <a:gd name="T13" fmla="*/ 166 h 196"/>
                <a:gd name="T14" fmla="*/ 98 w 133"/>
                <a:gd name="T15" fmla="*/ 168 h 196"/>
                <a:gd name="T16" fmla="*/ 99 w 133"/>
                <a:gd name="T17" fmla="*/ 92 h 196"/>
                <a:gd name="T18" fmla="*/ 47 w 133"/>
                <a:gd name="T19" fmla="*/ 46 h 196"/>
                <a:gd name="T20" fmla="*/ 109 w 133"/>
                <a:gd name="T21"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96">
                  <a:moveTo>
                    <a:pt x="109" y="47"/>
                  </a:moveTo>
                  <a:cubicBezTo>
                    <a:pt x="110" y="49"/>
                    <a:pt x="115" y="26"/>
                    <a:pt x="115" y="26"/>
                  </a:cubicBezTo>
                  <a:cubicBezTo>
                    <a:pt x="115" y="26"/>
                    <a:pt x="53" y="0"/>
                    <a:pt x="27" y="30"/>
                  </a:cubicBezTo>
                  <a:cubicBezTo>
                    <a:pt x="0" y="60"/>
                    <a:pt x="12" y="95"/>
                    <a:pt x="56" y="108"/>
                  </a:cubicBezTo>
                  <a:cubicBezTo>
                    <a:pt x="100" y="121"/>
                    <a:pt x="89" y="152"/>
                    <a:pt x="80" y="157"/>
                  </a:cubicBezTo>
                  <a:cubicBezTo>
                    <a:pt x="71" y="162"/>
                    <a:pt x="52" y="173"/>
                    <a:pt x="17" y="143"/>
                  </a:cubicBezTo>
                  <a:cubicBezTo>
                    <a:pt x="9" y="166"/>
                    <a:pt x="9" y="166"/>
                    <a:pt x="9" y="166"/>
                  </a:cubicBezTo>
                  <a:cubicBezTo>
                    <a:pt x="9" y="166"/>
                    <a:pt x="64" y="196"/>
                    <a:pt x="98" y="168"/>
                  </a:cubicBezTo>
                  <a:cubicBezTo>
                    <a:pt x="133" y="140"/>
                    <a:pt x="121" y="104"/>
                    <a:pt x="99" y="92"/>
                  </a:cubicBezTo>
                  <a:cubicBezTo>
                    <a:pt x="77" y="79"/>
                    <a:pt x="33" y="73"/>
                    <a:pt x="47" y="46"/>
                  </a:cubicBezTo>
                  <a:cubicBezTo>
                    <a:pt x="60" y="18"/>
                    <a:pt x="106" y="42"/>
                    <a:pt x="109" y="47"/>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 name="Freeform 45"/>
            <p:cNvSpPr>
              <a:spLocks/>
            </p:cNvSpPr>
            <p:nvPr/>
          </p:nvSpPr>
          <p:spPr bwMode="auto">
            <a:xfrm>
              <a:off x="2181225" y="6319838"/>
              <a:ext cx="214313" cy="312738"/>
            </a:xfrm>
            <a:custGeom>
              <a:avLst/>
              <a:gdLst>
                <a:gd name="T0" fmla="*/ 109 w 133"/>
                <a:gd name="T1" fmla="*/ 47 h 196"/>
                <a:gd name="T2" fmla="*/ 115 w 133"/>
                <a:gd name="T3" fmla="*/ 26 h 196"/>
                <a:gd name="T4" fmla="*/ 27 w 133"/>
                <a:gd name="T5" fmla="*/ 30 h 196"/>
                <a:gd name="T6" fmla="*/ 56 w 133"/>
                <a:gd name="T7" fmla="*/ 108 h 196"/>
                <a:gd name="T8" fmla="*/ 80 w 133"/>
                <a:gd name="T9" fmla="*/ 157 h 196"/>
                <a:gd name="T10" fmla="*/ 17 w 133"/>
                <a:gd name="T11" fmla="*/ 143 h 196"/>
                <a:gd name="T12" fmla="*/ 9 w 133"/>
                <a:gd name="T13" fmla="*/ 166 h 196"/>
                <a:gd name="T14" fmla="*/ 98 w 133"/>
                <a:gd name="T15" fmla="*/ 168 h 196"/>
                <a:gd name="T16" fmla="*/ 99 w 133"/>
                <a:gd name="T17" fmla="*/ 92 h 196"/>
                <a:gd name="T18" fmla="*/ 47 w 133"/>
                <a:gd name="T19" fmla="*/ 46 h 196"/>
                <a:gd name="T20" fmla="*/ 109 w 133"/>
                <a:gd name="T21"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96">
                  <a:moveTo>
                    <a:pt x="109" y="47"/>
                  </a:moveTo>
                  <a:cubicBezTo>
                    <a:pt x="110" y="49"/>
                    <a:pt x="115" y="26"/>
                    <a:pt x="115" y="26"/>
                  </a:cubicBezTo>
                  <a:cubicBezTo>
                    <a:pt x="115" y="26"/>
                    <a:pt x="53" y="0"/>
                    <a:pt x="27" y="30"/>
                  </a:cubicBezTo>
                  <a:cubicBezTo>
                    <a:pt x="0" y="60"/>
                    <a:pt x="12" y="95"/>
                    <a:pt x="56" y="108"/>
                  </a:cubicBezTo>
                  <a:cubicBezTo>
                    <a:pt x="100" y="121"/>
                    <a:pt x="89" y="152"/>
                    <a:pt x="80" y="157"/>
                  </a:cubicBezTo>
                  <a:cubicBezTo>
                    <a:pt x="71" y="162"/>
                    <a:pt x="52" y="173"/>
                    <a:pt x="17" y="143"/>
                  </a:cubicBezTo>
                  <a:cubicBezTo>
                    <a:pt x="9" y="166"/>
                    <a:pt x="9" y="166"/>
                    <a:pt x="9" y="166"/>
                  </a:cubicBezTo>
                  <a:cubicBezTo>
                    <a:pt x="9" y="166"/>
                    <a:pt x="64" y="196"/>
                    <a:pt x="98" y="168"/>
                  </a:cubicBezTo>
                  <a:cubicBezTo>
                    <a:pt x="133" y="140"/>
                    <a:pt x="121" y="104"/>
                    <a:pt x="99" y="92"/>
                  </a:cubicBezTo>
                  <a:cubicBezTo>
                    <a:pt x="77" y="79"/>
                    <a:pt x="33" y="73"/>
                    <a:pt x="47" y="46"/>
                  </a:cubicBezTo>
                  <a:cubicBezTo>
                    <a:pt x="60" y="18"/>
                    <a:pt x="106" y="42"/>
                    <a:pt x="109"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4" name="Freeform 46"/>
            <p:cNvSpPr>
              <a:spLocks noEditPoints="1"/>
            </p:cNvSpPr>
            <p:nvPr/>
          </p:nvSpPr>
          <p:spPr bwMode="auto">
            <a:xfrm>
              <a:off x="1687513" y="6343650"/>
              <a:ext cx="212725" cy="336550"/>
            </a:xfrm>
            <a:custGeom>
              <a:avLst/>
              <a:gdLst>
                <a:gd name="T0" fmla="*/ 77 w 132"/>
                <a:gd name="T1" fmla="*/ 0 h 211"/>
                <a:gd name="T2" fmla="*/ 32 w 132"/>
                <a:gd name="T3" fmla="*/ 26 h 211"/>
                <a:gd name="T4" fmla="*/ 32 w 132"/>
                <a:gd name="T5" fmla="*/ 5 h 211"/>
                <a:gd name="T6" fmla="*/ 0 w 132"/>
                <a:gd name="T7" fmla="*/ 5 h 211"/>
                <a:gd name="T8" fmla="*/ 0 w 132"/>
                <a:gd name="T9" fmla="*/ 211 h 211"/>
                <a:gd name="T10" fmla="*/ 32 w 132"/>
                <a:gd name="T11" fmla="*/ 211 h 211"/>
                <a:gd name="T12" fmla="*/ 32 w 132"/>
                <a:gd name="T13" fmla="*/ 144 h 211"/>
                <a:gd name="T14" fmla="*/ 71 w 132"/>
                <a:gd name="T15" fmla="*/ 165 h 211"/>
                <a:gd name="T16" fmla="*/ 132 w 132"/>
                <a:gd name="T17" fmla="*/ 83 h 211"/>
                <a:gd name="T18" fmla="*/ 77 w 132"/>
                <a:gd name="T19" fmla="*/ 0 h 211"/>
                <a:gd name="T20" fmla="*/ 99 w 132"/>
                <a:gd name="T21" fmla="*/ 75 h 211"/>
                <a:gd name="T22" fmla="*/ 99 w 132"/>
                <a:gd name="T23" fmla="*/ 101 h 211"/>
                <a:gd name="T24" fmla="*/ 66 w 132"/>
                <a:gd name="T25" fmla="*/ 146 h 211"/>
                <a:gd name="T26" fmla="*/ 32 w 132"/>
                <a:gd name="T27" fmla="*/ 101 h 211"/>
                <a:gd name="T28" fmla="*/ 32 w 132"/>
                <a:gd name="T29" fmla="*/ 75 h 211"/>
                <a:gd name="T30" fmla="*/ 70 w 132"/>
                <a:gd name="T31" fmla="*/ 22 h 211"/>
                <a:gd name="T32" fmla="*/ 99 w 132"/>
                <a:gd name="T33" fmla="*/ 7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211">
                  <a:moveTo>
                    <a:pt x="77" y="0"/>
                  </a:moveTo>
                  <a:cubicBezTo>
                    <a:pt x="47" y="0"/>
                    <a:pt x="32" y="26"/>
                    <a:pt x="32" y="26"/>
                  </a:cubicBezTo>
                  <a:cubicBezTo>
                    <a:pt x="32" y="5"/>
                    <a:pt x="32" y="5"/>
                    <a:pt x="32" y="5"/>
                  </a:cubicBezTo>
                  <a:cubicBezTo>
                    <a:pt x="0" y="5"/>
                    <a:pt x="0" y="5"/>
                    <a:pt x="0" y="5"/>
                  </a:cubicBezTo>
                  <a:cubicBezTo>
                    <a:pt x="0" y="211"/>
                    <a:pt x="0" y="211"/>
                    <a:pt x="0" y="211"/>
                  </a:cubicBezTo>
                  <a:cubicBezTo>
                    <a:pt x="32" y="211"/>
                    <a:pt x="32" y="211"/>
                    <a:pt x="32" y="211"/>
                  </a:cubicBezTo>
                  <a:cubicBezTo>
                    <a:pt x="32" y="144"/>
                    <a:pt x="32" y="144"/>
                    <a:pt x="32" y="144"/>
                  </a:cubicBezTo>
                  <a:cubicBezTo>
                    <a:pt x="32" y="144"/>
                    <a:pt x="40" y="165"/>
                    <a:pt x="71" y="165"/>
                  </a:cubicBezTo>
                  <a:cubicBezTo>
                    <a:pt x="102" y="165"/>
                    <a:pt x="132" y="140"/>
                    <a:pt x="132" y="83"/>
                  </a:cubicBezTo>
                  <a:cubicBezTo>
                    <a:pt x="132" y="26"/>
                    <a:pt x="108" y="0"/>
                    <a:pt x="77" y="0"/>
                  </a:cubicBezTo>
                  <a:close/>
                  <a:moveTo>
                    <a:pt x="99" y="75"/>
                  </a:moveTo>
                  <a:cubicBezTo>
                    <a:pt x="99" y="101"/>
                    <a:pt x="99" y="101"/>
                    <a:pt x="99" y="101"/>
                  </a:cubicBezTo>
                  <a:cubicBezTo>
                    <a:pt x="99" y="150"/>
                    <a:pt x="66" y="146"/>
                    <a:pt x="66" y="146"/>
                  </a:cubicBezTo>
                  <a:cubicBezTo>
                    <a:pt x="32" y="146"/>
                    <a:pt x="32" y="101"/>
                    <a:pt x="32" y="101"/>
                  </a:cubicBezTo>
                  <a:cubicBezTo>
                    <a:pt x="32" y="75"/>
                    <a:pt x="32" y="75"/>
                    <a:pt x="32" y="75"/>
                  </a:cubicBezTo>
                  <a:cubicBezTo>
                    <a:pt x="32" y="59"/>
                    <a:pt x="39" y="20"/>
                    <a:pt x="70" y="22"/>
                  </a:cubicBezTo>
                  <a:cubicBezTo>
                    <a:pt x="100" y="25"/>
                    <a:pt x="99" y="75"/>
                    <a:pt x="99" y="7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 name="Freeform 47"/>
            <p:cNvSpPr>
              <a:spLocks noEditPoints="1"/>
            </p:cNvSpPr>
            <p:nvPr/>
          </p:nvSpPr>
          <p:spPr bwMode="auto">
            <a:xfrm>
              <a:off x="2525713" y="6256338"/>
              <a:ext cx="223838" cy="350838"/>
            </a:xfrm>
            <a:custGeom>
              <a:avLst/>
              <a:gdLst>
                <a:gd name="T0" fmla="*/ 132 w 139"/>
                <a:gd name="T1" fmla="*/ 127 h 220"/>
                <a:gd name="T2" fmla="*/ 77 w 139"/>
                <a:gd name="T3" fmla="*/ 55 h 220"/>
                <a:gd name="T4" fmla="*/ 33 w 139"/>
                <a:gd name="T5" fmla="*/ 77 h 220"/>
                <a:gd name="T6" fmla="*/ 33 w 139"/>
                <a:gd name="T7" fmla="*/ 0 h 220"/>
                <a:gd name="T8" fmla="*/ 0 w 139"/>
                <a:gd name="T9" fmla="*/ 0 h 220"/>
                <a:gd name="T10" fmla="*/ 0 w 139"/>
                <a:gd name="T11" fmla="*/ 217 h 220"/>
                <a:gd name="T12" fmla="*/ 17 w 139"/>
                <a:gd name="T13" fmla="*/ 217 h 220"/>
                <a:gd name="T14" fmla="*/ 26 w 139"/>
                <a:gd name="T15" fmla="*/ 199 h 220"/>
                <a:gd name="T16" fmla="*/ 68 w 139"/>
                <a:gd name="T17" fmla="*/ 220 h 220"/>
                <a:gd name="T18" fmla="*/ 132 w 139"/>
                <a:gd name="T19" fmla="*/ 127 h 220"/>
                <a:gd name="T20" fmla="*/ 100 w 139"/>
                <a:gd name="T21" fmla="*/ 130 h 220"/>
                <a:gd name="T22" fmla="*/ 100 w 139"/>
                <a:gd name="T23" fmla="*/ 156 h 220"/>
                <a:gd name="T24" fmla="*/ 66 w 139"/>
                <a:gd name="T25" fmla="*/ 201 h 220"/>
                <a:gd name="T26" fmla="*/ 32 w 139"/>
                <a:gd name="T27" fmla="*/ 156 h 220"/>
                <a:gd name="T28" fmla="*/ 32 w 139"/>
                <a:gd name="T29" fmla="*/ 130 h 220"/>
                <a:gd name="T30" fmla="*/ 70 w 139"/>
                <a:gd name="T31" fmla="*/ 77 h 220"/>
                <a:gd name="T32" fmla="*/ 100 w 139"/>
                <a:gd name="T33"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220">
                  <a:moveTo>
                    <a:pt x="132" y="127"/>
                  </a:moveTo>
                  <a:cubicBezTo>
                    <a:pt x="132" y="79"/>
                    <a:pt x="107" y="55"/>
                    <a:pt x="77" y="55"/>
                  </a:cubicBezTo>
                  <a:cubicBezTo>
                    <a:pt x="47" y="55"/>
                    <a:pt x="33" y="77"/>
                    <a:pt x="33" y="77"/>
                  </a:cubicBezTo>
                  <a:cubicBezTo>
                    <a:pt x="33" y="0"/>
                    <a:pt x="33" y="0"/>
                    <a:pt x="33" y="0"/>
                  </a:cubicBezTo>
                  <a:cubicBezTo>
                    <a:pt x="0" y="0"/>
                    <a:pt x="0" y="0"/>
                    <a:pt x="0" y="0"/>
                  </a:cubicBezTo>
                  <a:cubicBezTo>
                    <a:pt x="0" y="217"/>
                    <a:pt x="0" y="217"/>
                    <a:pt x="0" y="217"/>
                  </a:cubicBezTo>
                  <a:cubicBezTo>
                    <a:pt x="17" y="217"/>
                    <a:pt x="17" y="217"/>
                    <a:pt x="17" y="217"/>
                  </a:cubicBezTo>
                  <a:cubicBezTo>
                    <a:pt x="26" y="199"/>
                    <a:pt x="26" y="199"/>
                    <a:pt x="26" y="199"/>
                  </a:cubicBezTo>
                  <a:cubicBezTo>
                    <a:pt x="35" y="220"/>
                    <a:pt x="68" y="220"/>
                    <a:pt x="68" y="220"/>
                  </a:cubicBezTo>
                  <a:cubicBezTo>
                    <a:pt x="139" y="220"/>
                    <a:pt x="132" y="127"/>
                    <a:pt x="132" y="127"/>
                  </a:cubicBezTo>
                  <a:close/>
                  <a:moveTo>
                    <a:pt x="100" y="130"/>
                  </a:moveTo>
                  <a:cubicBezTo>
                    <a:pt x="100" y="156"/>
                    <a:pt x="100" y="156"/>
                    <a:pt x="100" y="156"/>
                  </a:cubicBezTo>
                  <a:cubicBezTo>
                    <a:pt x="100" y="205"/>
                    <a:pt x="66" y="201"/>
                    <a:pt x="66" y="201"/>
                  </a:cubicBezTo>
                  <a:cubicBezTo>
                    <a:pt x="33" y="201"/>
                    <a:pt x="32" y="156"/>
                    <a:pt x="32" y="156"/>
                  </a:cubicBezTo>
                  <a:cubicBezTo>
                    <a:pt x="32" y="130"/>
                    <a:pt x="32" y="130"/>
                    <a:pt x="32" y="130"/>
                  </a:cubicBezTo>
                  <a:cubicBezTo>
                    <a:pt x="32" y="114"/>
                    <a:pt x="40" y="75"/>
                    <a:pt x="70" y="77"/>
                  </a:cubicBezTo>
                  <a:cubicBezTo>
                    <a:pt x="100" y="80"/>
                    <a:pt x="100" y="130"/>
                    <a:pt x="100" y="13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 name="Rectangle 48"/>
            <p:cNvSpPr>
              <a:spLocks noChangeArrowheads="1"/>
            </p:cNvSpPr>
            <p:nvPr/>
          </p:nvSpPr>
          <p:spPr bwMode="auto">
            <a:xfrm>
              <a:off x="2411413" y="6343650"/>
              <a:ext cx="49213" cy="255588"/>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 name="Rectangle 49"/>
            <p:cNvSpPr>
              <a:spLocks noChangeArrowheads="1"/>
            </p:cNvSpPr>
            <p:nvPr/>
          </p:nvSpPr>
          <p:spPr bwMode="auto">
            <a:xfrm>
              <a:off x="2411413" y="6343650"/>
              <a:ext cx="49213" cy="255588"/>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8" name="Freeform 50"/>
            <p:cNvSpPr>
              <a:spLocks noEditPoints="1"/>
            </p:cNvSpPr>
            <p:nvPr/>
          </p:nvSpPr>
          <p:spPr bwMode="auto">
            <a:xfrm>
              <a:off x="1938338" y="6342063"/>
              <a:ext cx="230188" cy="265113"/>
            </a:xfrm>
            <a:custGeom>
              <a:avLst/>
              <a:gdLst>
                <a:gd name="T0" fmla="*/ 72 w 143"/>
                <a:gd name="T1" fmla="*/ 0 h 166"/>
                <a:gd name="T2" fmla="*/ 0 w 143"/>
                <a:gd name="T3" fmla="*/ 83 h 166"/>
                <a:gd name="T4" fmla="*/ 72 w 143"/>
                <a:gd name="T5" fmla="*/ 166 h 166"/>
                <a:gd name="T6" fmla="*/ 143 w 143"/>
                <a:gd name="T7" fmla="*/ 83 h 166"/>
                <a:gd name="T8" fmla="*/ 72 w 143"/>
                <a:gd name="T9" fmla="*/ 0 h 166"/>
                <a:gd name="T10" fmla="*/ 72 w 143"/>
                <a:gd name="T11" fmla="*/ 151 h 166"/>
                <a:gd name="T12" fmla="*/ 36 w 143"/>
                <a:gd name="T13" fmla="*/ 83 h 166"/>
                <a:gd name="T14" fmla="*/ 72 w 143"/>
                <a:gd name="T15" fmla="*/ 16 h 166"/>
                <a:gd name="T16" fmla="*/ 107 w 143"/>
                <a:gd name="T17" fmla="*/ 83 h 166"/>
                <a:gd name="T18" fmla="*/ 72 w 143"/>
                <a:gd name="T19" fmla="*/ 1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66">
                  <a:moveTo>
                    <a:pt x="72" y="0"/>
                  </a:moveTo>
                  <a:cubicBezTo>
                    <a:pt x="32" y="0"/>
                    <a:pt x="0" y="37"/>
                    <a:pt x="0" y="83"/>
                  </a:cubicBezTo>
                  <a:cubicBezTo>
                    <a:pt x="0" y="129"/>
                    <a:pt x="32" y="166"/>
                    <a:pt x="72" y="166"/>
                  </a:cubicBezTo>
                  <a:cubicBezTo>
                    <a:pt x="111" y="166"/>
                    <a:pt x="143" y="129"/>
                    <a:pt x="143" y="83"/>
                  </a:cubicBezTo>
                  <a:cubicBezTo>
                    <a:pt x="143" y="37"/>
                    <a:pt x="111" y="0"/>
                    <a:pt x="72" y="0"/>
                  </a:cubicBezTo>
                  <a:close/>
                  <a:moveTo>
                    <a:pt x="72" y="151"/>
                  </a:moveTo>
                  <a:cubicBezTo>
                    <a:pt x="52" y="151"/>
                    <a:pt x="36" y="120"/>
                    <a:pt x="36" y="83"/>
                  </a:cubicBezTo>
                  <a:cubicBezTo>
                    <a:pt x="36" y="46"/>
                    <a:pt x="52" y="16"/>
                    <a:pt x="72" y="16"/>
                  </a:cubicBezTo>
                  <a:cubicBezTo>
                    <a:pt x="91" y="16"/>
                    <a:pt x="107" y="46"/>
                    <a:pt x="107" y="83"/>
                  </a:cubicBezTo>
                  <a:cubicBezTo>
                    <a:pt x="107" y="120"/>
                    <a:pt x="91" y="151"/>
                    <a:pt x="72" y="15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 name="Oval 51"/>
            <p:cNvSpPr>
              <a:spLocks noChangeArrowheads="1"/>
            </p:cNvSpPr>
            <p:nvPr/>
          </p:nvSpPr>
          <p:spPr bwMode="auto">
            <a:xfrm>
              <a:off x="2405063" y="6283325"/>
              <a:ext cx="61913" cy="47625"/>
            </a:xfrm>
            <a:prstGeom prst="ellipse">
              <a:avLst/>
            </a:pr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 name="Oval 52"/>
            <p:cNvSpPr>
              <a:spLocks noChangeArrowheads="1"/>
            </p:cNvSpPr>
            <p:nvPr/>
          </p:nvSpPr>
          <p:spPr bwMode="auto">
            <a:xfrm>
              <a:off x="2405063" y="6283325"/>
              <a:ext cx="61913" cy="47625"/>
            </a:xfrm>
            <a:prstGeom prst="ellipse">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1" name="Rectangle 53"/>
            <p:cNvSpPr>
              <a:spLocks noChangeArrowheads="1"/>
            </p:cNvSpPr>
            <p:nvPr/>
          </p:nvSpPr>
          <p:spPr bwMode="auto">
            <a:xfrm>
              <a:off x="2787650" y="6256338"/>
              <a:ext cx="49213" cy="3492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 name="Freeform 54"/>
            <p:cNvSpPr>
              <a:spLocks/>
            </p:cNvSpPr>
            <p:nvPr/>
          </p:nvSpPr>
          <p:spPr bwMode="auto">
            <a:xfrm>
              <a:off x="3155950" y="6278563"/>
              <a:ext cx="58738" cy="238125"/>
            </a:xfrm>
            <a:custGeom>
              <a:avLst/>
              <a:gdLst>
                <a:gd name="T0" fmla="*/ 0 w 37"/>
                <a:gd name="T1" fmla="*/ 0 h 150"/>
                <a:gd name="T2" fmla="*/ 37 w 37"/>
                <a:gd name="T3" fmla="*/ 0 h 150"/>
                <a:gd name="T4" fmla="*/ 33 w 37"/>
                <a:gd name="T5" fmla="*/ 150 h 150"/>
                <a:gd name="T6" fmla="*/ 6 w 37"/>
                <a:gd name="T7" fmla="*/ 150 h 150"/>
                <a:gd name="T8" fmla="*/ 0 w 37"/>
                <a:gd name="T9" fmla="*/ 0 h 150"/>
              </a:gdLst>
              <a:ahLst/>
              <a:cxnLst>
                <a:cxn ang="0">
                  <a:pos x="T0" y="T1"/>
                </a:cxn>
                <a:cxn ang="0">
                  <a:pos x="T2" y="T3"/>
                </a:cxn>
                <a:cxn ang="0">
                  <a:pos x="T4" y="T5"/>
                </a:cxn>
                <a:cxn ang="0">
                  <a:pos x="T6" y="T7"/>
                </a:cxn>
                <a:cxn ang="0">
                  <a:pos x="T8" y="T9"/>
                </a:cxn>
              </a:cxnLst>
              <a:rect l="0" t="0" r="r" b="b"/>
              <a:pathLst>
                <a:path w="37" h="150">
                  <a:moveTo>
                    <a:pt x="0" y="0"/>
                  </a:moveTo>
                  <a:lnTo>
                    <a:pt x="37" y="0"/>
                  </a:lnTo>
                  <a:lnTo>
                    <a:pt x="33" y="150"/>
                  </a:lnTo>
                  <a:lnTo>
                    <a:pt x="6" y="150"/>
                  </a:ln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26793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908324" y="4487641"/>
            <a:ext cx="8076851" cy="4508187"/>
          </a:xfrm>
          <a:prstGeom prst="rect">
            <a:avLst/>
          </a:prstGeom>
        </p:spPr>
      </p:pic>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92480" y="675823"/>
            <a:ext cx="855370" cy="817574"/>
          </a:xfrm>
          <a:prstGeom prst="rect">
            <a:avLst/>
          </a:prstGeom>
        </p:spPr>
      </p:pic>
      <p:sp>
        <p:nvSpPr>
          <p:cNvPr id="34" name="28 CuadroTexto"/>
          <p:cNvSpPr txBox="1">
            <a:spLocks noChangeArrowheads="1"/>
          </p:cNvSpPr>
          <p:nvPr/>
        </p:nvSpPr>
        <p:spPr bwMode="auto">
          <a:xfrm>
            <a:off x="1149661" y="4686409"/>
            <a:ext cx="849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s-ES" sz="2000" b="1" dirty="0" smtClean="0"/>
          </a:p>
          <a:p>
            <a:pPr algn="ctr" eaLnBrk="1" hangingPunct="1"/>
            <a:r>
              <a:rPr lang="es-ES" sz="2000" b="1" dirty="0" smtClean="0"/>
              <a:t>.</a:t>
            </a:r>
            <a:endParaRPr lang="es-ES" sz="1800" b="1" dirty="0"/>
          </a:p>
        </p:txBody>
      </p:sp>
      <p:sp>
        <p:nvSpPr>
          <p:cNvPr id="13" name="12 Rectángulo"/>
          <p:cNvSpPr/>
          <p:nvPr/>
        </p:nvSpPr>
        <p:spPr>
          <a:xfrm>
            <a:off x="2253151" y="675823"/>
            <a:ext cx="8065606" cy="584775"/>
          </a:xfrm>
          <a:prstGeom prst="rect">
            <a:avLst/>
          </a:prstGeom>
        </p:spPr>
        <p:txBody>
          <a:bodyPr wrap="none">
            <a:spAutoFit/>
          </a:bodyPr>
          <a:lstStyle/>
          <a:p>
            <a:pPr algn="ctr"/>
            <a:r>
              <a:rPr lang="es-CO" sz="3200" b="1" dirty="0" smtClean="0">
                <a:latin typeface="Arial" panose="020B0604020202020204" pitchFamily="34" charset="0"/>
                <a:cs typeface="Arial" panose="020B0604020202020204" pitchFamily="34" charset="0"/>
              </a:rPr>
              <a:t>MANTENIMIENTO RED DE SEMÁFOROS</a:t>
            </a:r>
            <a:endParaRPr lang="es-CO" sz="3200" b="1" dirty="0">
              <a:latin typeface="Arial" panose="020B0604020202020204" pitchFamily="34" charset="0"/>
              <a:cs typeface="Arial" panose="020B0604020202020204" pitchFamily="34" charset="0"/>
            </a:endParaRPr>
          </a:p>
        </p:txBody>
      </p:sp>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b="14215"/>
          <a:stretch/>
        </p:blipFill>
        <p:spPr>
          <a:xfrm>
            <a:off x="9207053" y="1493397"/>
            <a:ext cx="2471673" cy="2274562"/>
          </a:xfrm>
          <a:prstGeom prst="rect">
            <a:avLst/>
          </a:prstGeom>
        </p:spPr>
      </p:pic>
      <p:graphicFrame>
        <p:nvGraphicFramePr>
          <p:cNvPr id="6" name="5 Diagrama"/>
          <p:cNvGraphicFramePr/>
          <p:nvPr>
            <p:extLst>
              <p:ext uri="{D42A27DB-BD31-4B8C-83A1-F6EECF244321}">
                <p14:modId xmlns:p14="http://schemas.microsoft.com/office/powerpoint/2010/main" val="860731679"/>
              </p:ext>
            </p:extLst>
          </p:nvPr>
        </p:nvGraphicFramePr>
        <p:xfrm>
          <a:off x="1327126" y="108461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4565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3"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4" cstate="print"/>
          <a:stretch>
            <a:fillRect/>
          </a:stretch>
        </p:blipFill>
        <p:spPr>
          <a:xfrm>
            <a:off x="692479" y="520262"/>
            <a:ext cx="1018123" cy="973135"/>
          </a:xfrm>
          <a:prstGeom prst="rect">
            <a:avLst/>
          </a:prstGeom>
        </p:spPr>
      </p:pic>
      <p:sp>
        <p:nvSpPr>
          <p:cNvPr id="15" name="14 Rectángulo"/>
          <p:cNvSpPr/>
          <p:nvPr/>
        </p:nvSpPr>
        <p:spPr>
          <a:xfrm>
            <a:off x="2253574" y="675823"/>
            <a:ext cx="8124404"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PROGRAMA DE SEÑALIZACIÓN HORIZONTAL</a:t>
            </a:r>
            <a:endParaRPr lang="es-CO" sz="2800" b="1" dirty="0">
              <a:latin typeface="Arial" panose="020B0604020202020204" pitchFamily="34" charset="0"/>
              <a:cs typeface="Arial" panose="020B0604020202020204" pitchFamily="34" charset="0"/>
            </a:endParaRPr>
          </a:p>
        </p:txBody>
      </p:sp>
      <p:graphicFrame>
        <p:nvGraphicFramePr>
          <p:cNvPr id="7" name="6 Diagrama"/>
          <p:cNvGraphicFramePr/>
          <p:nvPr>
            <p:extLst>
              <p:ext uri="{D42A27DB-BD31-4B8C-83A1-F6EECF244321}">
                <p14:modId xmlns:p14="http://schemas.microsoft.com/office/powerpoint/2010/main" val="1114971899"/>
              </p:ext>
            </p:extLst>
          </p:nvPr>
        </p:nvGraphicFramePr>
        <p:xfrm>
          <a:off x="1789432" y="1371600"/>
          <a:ext cx="8128000" cy="51463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14969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3"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4" cstate="print"/>
          <a:stretch>
            <a:fillRect/>
          </a:stretch>
        </p:blipFill>
        <p:spPr>
          <a:xfrm>
            <a:off x="692479" y="520262"/>
            <a:ext cx="1018123" cy="973135"/>
          </a:xfrm>
          <a:prstGeom prst="rect">
            <a:avLst/>
          </a:prstGeom>
        </p:spPr>
      </p:pic>
      <p:sp>
        <p:nvSpPr>
          <p:cNvPr id="15" name="14 Rectángulo"/>
          <p:cNvSpPr/>
          <p:nvPr/>
        </p:nvSpPr>
        <p:spPr>
          <a:xfrm>
            <a:off x="2519964" y="675823"/>
            <a:ext cx="7591630"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PROGRAMA DE SEÑALIZACIÓN VERTICAL</a:t>
            </a:r>
            <a:endParaRPr lang="es-CO" sz="2800" b="1" dirty="0">
              <a:latin typeface="Arial" panose="020B0604020202020204" pitchFamily="34" charset="0"/>
              <a:cs typeface="Arial" panose="020B0604020202020204" pitchFamily="34" charset="0"/>
            </a:endParaRPr>
          </a:p>
        </p:txBody>
      </p:sp>
      <p:sp>
        <p:nvSpPr>
          <p:cNvPr id="4" name="3 CuadroTexto"/>
          <p:cNvSpPr txBox="1"/>
          <p:nvPr/>
        </p:nvSpPr>
        <p:spPr>
          <a:xfrm>
            <a:off x="1475985" y="4487641"/>
            <a:ext cx="7418826" cy="18158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CO" sz="2800" dirty="0" smtClean="0"/>
              <a:t>15 SEÑALES VERTICALES NUEVAS INSTALADAS</a:t>
            </a:r>
          </a:p>
          <a:p>
            <a:r>
              <a:rPr lang="es-CO" sz="2800" dirty="0" smtClean="0"/>
              <a:t>44 SEÑALES VERTICALES CON MANTENIMIENTO</a:t>
            </a:r>
          </a:p>
          <a:p>
            <a:endParaRPr lang="es-CO" sz="2800" dirty="0"/>
          </a:p>
          <a:p>
            <a:pPr algn="ctr"/>
            <a:r>
              <a:rPr lang="es-CO" sz="2400" dirty="0" smtClean="0"/>
              <a:t>Realizadas por personal de señalización de la ITTB</a:t>
            </a: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0602" y="1539619"/>
            <a:ext cx="4451849" cy="2529237"/>
          </a:xfrm>
          <a:prstGeom prst="rect">
            <a:avLst/>
          </a:prstGeom>
        </p:spPr>
      </p:pic>
      <p:pic>
        <p:nvPicPr>
          <p:cNvPr id="5" name="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1062" y="1537986"/>
            <a:ext cx="2189605" cy="2524000"/>
          </a:xfrm>
          <a:prstGeom prst="rect">
            <a:avLst/>
          </a:prstGeom>
        </p:spPr>
      </p:pic>
    </p:spTree>
    <p:extLst>
      <p:ext uri="{BB962C8B-B14F-4D97-AF65-F5344CB8AC3E}">
        <p14:creationId xmlns:p14="http://schemas.microsoft.com/office/powerpoint/2010/main" val="2421052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print"/>
          <a:stretch>
            <a:fillRect/>
          </a:stretch>
        </p:blipFill>
        <p:spPr>
          <a:xfrm>
            <a:off x="790956" y="338191"/>
            <a:ext cx="855370" cy="817574"/>
          </a:xfrm>
          <a:prstGeom prst="rect">
            <a:avLst/>
          </a:prstGeom>
        </p:spPr>
      </p:pic>
      <p:pic>
        <p:nvPicPr>
          <p:cNvPr id="20" name="Imagen 19"/>
          <p:cNvPicPr>
            <a:picLocks noChangeAspect="1"/>
          </p:cNvPicPr>
          <p:nvPr/>
        </p:nvPicPr>
        <p:blipFill>
          <a:blip r:embed="rId3" cstate="print"/>
          <a:stretch>
            <a:fillRect/>
          </a:stretch>
        </p:blipFill>
        <p:spPr>
          <a:xfrm>
            <a:off x="243" y="2381"/>
            <a:ext cx="221355" cy="6855619"/>
          </a:xfrm>
          <a:prstGeom prst="rect">
            <a:avLst/>
          </a:prstGeom>
        </p:spPr>
      </p:pic>
      <p:sp>
        <p:nvSpPr>
          <p:cNvPr id="8" name="7 Rectángulo"/>
          <p:cNvSpPr/>
          <p:nvPr/>
        </p:nvSpPr>
        <p:spPr>
          <a:xfrm>
            <a:off x="2845991" y="392111"/>
            <a:ext cx="6997813" cy="1815882"/>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algn="ctr"/>
            <a:r>
              <a:rPr lang="es-CO" sz="2800" b="1" dirty="0" smtClean="0">
                <a:latin typeface="Arial" panose="020B0604020202020204" pitchFamily="34" charset="0"/>
                <a:cs typeface="Arial" panose="020B0604020202020204" pitchFamily="34" charset="0"/>
              </a:rPr>
              <a:t>EQUIPAMIENTO URBANO Y LOGÍSTICO</a:t>
            </a:r>
          </a:p>
          <a:p>
            <a:pPr algn="ctr"/>
            <a:r>
              <a:rPr lang="es-CO" sz="2800" b="1" dirty="0" smtClean="0">
                <a:latin typeface="Arial" panose="020B0604020202020204" pitchFamily="34" charset="0"/>
                <a:cs typeface="Arial" panose="020B0604020202020204" pitchFamily="34" charset="0"/>
              </a:rPr>
              <a:t>PARA EL TRANSPORTE</a:t>
            </a:r>
            <a:endParaRPr lang="es-CO" sz="2800" b="1" dirty="0">
              <a:latin typeface="Arial" panose="020B0604020202020204" pitchFamily="34" charset="0"/>
              <a:cs typeface="Arial" panose="020B0604020202020204" pitchFamily="34" charset="0"/>
            </a:endParaRPr>
          </a:p>
          <a:p>
            <a:pPr algn="ctr"/>
            <a:endParaRPr lang="es-CO" sz="2800" dirty="0"/>
          </a:p>
        </p:txBody>
      </p:sp>
      <p:grpSp>
        <p:nvGrpSpPr>
          <p:cNvPr id="11" name="10 Grupo"/>
          <p:cNvGrpSpPr/>
          <p:nvPr/>
        </p:nvGrpSpPr>
        <p:grpSpPr>
          <a:xfrm>
            <a:off x="10380114" y="87070"/>
            <a:ext cx="1566635" cy="1353452"/>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8898" y="2384360"/>
              <a:ext cx="951667" cy="1148162"/>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1.</a:t>
              </a:r>
            </a:p>
            <a:p>
              <a:r>
                <a:rPr lang="es-CO" sz="1200" b="1" dirty="0" smtClean="0">
                  <a:latin typeface="Arial" panose="020B0604020202020204" pitchFamily="34" charset="0"/>
                  <a:cs typeface="Arial" panose="020B0604020202020204" pitchFamily="34" charset="0"/>
                </a:rPr>
                <a:t>AVANCE</a:t>
              </a:r>
            </a:p>
            <a:p>
              <a:pPr algn="ctr"/>
              <a:r>
                <a:rPr lang="es-CO" sz="1200" b="1" dirty="0" smtClean="0">
                  <a:latin typeface="Arial" panose="020B0604020202020204" pitchFamily="34" charset="0"/>
                  <a:cs typeface="Arial" panose="020B0604020202020204" pitchFamily="34" charset="0"/>
                </a:rPr>
                <a:t>METAS</a:t>
              </a:r>
            </a:p>
            <a:p>
              <a:pPr algn="ctr"/>
              <a:r>
                <a:rPr lang="es-CO" sz="1200" b="1" dirty="0" smtClean="0">
                  <a:latin typeface="Arial" panose="020B0604020202020204" pitchFamily="34" charset="0"/>
                  <a:cs typeface="Arial" panose="020B0604020202020204" pitchFamily="34" charset="0"/>
                </a:rPr>
                <a:t>PDM</a:t>
              </a:r>
              <a:endParaRPr lang="es-CO" sz="1200" b="1" dirty="0">
                <a:latin typeface="Arial" panose="020B0604020202020204" pitchFamily="34" charset="0"/>
                <a:cs typeface="Arial" panose="020B0604020202020204" pitchFamily="34" charset="0"/>
              </a:endParaRPr>
            </a:p>
          </p:txBody>
        </p:sp>
      </p:grpSp>
      <p:graphicFrame>
        <p:nvGraphicFramePr>
          <p:cNvPr id="2" name="1 Tabla"/>
          <p:cNvGraphicFramePr>
            <a:graphicFrameLocks noGrp="1"/>
          </p:cNvGraphicFramePr>
          <p:nvPr>
            <p:extLst>
              <p:ext uri="{D42A27DB-BD31-4B8C-83A1-F6EECF244321}">
                <p14:modId xmlns:p14="http://schemas.microsoft.com/office/powerpoint/2010/main" val="3027105976"/>
              </p:ext>
            </p:extLst>
          </p:nvPr>
        </p:nvGraphicFramePr>
        <p:xfrm>
          <a:off x="550093" y="1907625"/>
          <a:ext cx="11350240" cy="4225161"/>
        </p:xfrm>
        <a:graphic>
          <a:graphicData uri="http://schemas.openxmlformats.org/drawingml/2006/table">
            <a:tbl>
              <a:tblPr>
                <a:tableStyleId>{5C22544A-7EE6-4342-B048-85BDC9FD1C3A}</a:tableStyleId>
              </a:tblPr>
              <a:tblGrid>
                <a:gridCol w="7098912"/>
                <a:gridCol w="701870"/>
                <a:gridCol w="701870"/>
                <a:gridCol w="681818"/>
                <a:gridCol w="681818"/>
                <a:gridCol w="741976"/>
                <a:gridCol w="741976"/>
              </a:tblGrid>
              <a:tr h="464547">
                <a:tc rowSpan="4">
                  <a:txBody>
                    <a:bodyPr/>
                    <a:lstStyle/>
                    <a:p>
                      <a:pPr algn="ctr" fontAlgn="ctr"/>
                      <a:r>
                        <a:rPr lang="es-CO" sz="1800" u="none" strike="noStrike" dirty="0">
                          <a:effectLst/>
                        </a:rPr>
                        <a:t>META DE PRODUCTO</a:t>
                      </a:r>
                      <a:endParaRPr lang="es-CO" sz="1800" b="1" i="0" u="none" strike="noStrike" dirty="0">
                        <a:solidFill>
                          <a:srgbClr val="000000"/>
                        </a:solidFill>
                        <a:effectLst/>
                        <a:latin typeface="Arial"/>
                      </a:endParaRPr>
                    </a:p>
                  </a:txBody>
                  <a:tcPr marL="9525" marR="9525" marT="9525" marB="0" anchor="ctr"/>
                </a:tc>
                <a:tc gridSpan="6">
                  <a:txBody>
                    <a:bodyPr/>
                    <a:lstStyle/>
                    <a:p>
                      <a:pPr algn="ctr" fontAlgn="ctr"/>
                      <a:r>
                        <a:rPr lang="es-CO" sz="1800" u="none" strike="noStrike">
                          <a:effectLst/>
                        </a:rPr>
                        <a:t>% CUMPLIMIENTO</a:t>
                      </a:r>
                      <a:endParaRPr lang="es-CO" sz="18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64547">
                <a:tc vMerge="1">
                  <a:txBody>
                    <a:bodyPr/>
                    <a:lstStyle/>
                    <a:p>
                      <a:endParaRPr lang="es-CO"/>
                    </a:p>
                  </a:txBody>
                  <a:tcPr/>
                </a:tc>
                <a:tc gridSpan="3">
                  <a:txBody>
                    <a:bodyPr/>
                    <a:lstStyle/>
                    <a:p>
                      <a:pPr algn="ctr" fontAlgn="ctr"/>
                      <a:r>
                        <a:rPr lang="es-CO" sz="1800" u="none" strike="noStrike">
                          <a:effectLst/>
                        </a:rPr>
                        <a:t>Meta</a:t>
                      </a:r>
                      <a:endParaRPr lang="es-CO" sz="18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gridSpan="3">
                  <a:txBody>
                    <a:bodyPr/>
                    <a:lstStyle/>
                    <a:p>
                      <a:pPr algn="ctr" fontAlgn="ctr"/>
                      <a:r>
                        <a:rPr lang="es-CO" sz="1800" u="none" strike="noStrike">
                          <a:effectLst/>
                        </a:rPr>
                        <a:t>Meta</a:t>
                      </a:r>
                      <a:endParaRPr lang="es-CO" sz="18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r>
              <a:tr h="464547">
                <a:tc vMerge="1">
                  <a:txBody>
                    <a:bodyPr/>
                    <a:lstStyle/>
                    <a:p>
                      <a:endParaRPr lang="es-CO"/>
                    </a:p>
                  </a:txBody>
                  <a:tcPr/>
                </a:tc>
                <a:tc gridSpan="3">
                  <a:txBody>
                    <a:bodyPr/>
                    <a:lstStyle/>
                    <a:p>
                      <a:pPr algn="ctr" fontAlgn="ctr"/>
                      <a:r>
                        <a:rPr lang="es-CO" sz="1800" u="none" strike="noStrike">
                          <a:effectLst/>
                        </a:rPr>
                        <a:t>2016</a:t>
                      </a:r>
                      <a:endParaRPr lang="es-CO" sz="18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gridSpan="3">
                  <a:txBody>
                    <a:bodyPr/>
                    <a:lstStyle/>
                    <a:p>
                      <a:pPr algn="ctr" fontAlgn="ctr"/>
                      <a:r>
                        <a:rPr lang="es-CO" sz="1800" u="none" strike="noStrike">
                          <a:effectLst/>
                        </a:rPr>
                        <a:t>2017</a:t>
                      </a:r>
                      <a:endParaRPr lang="es-CO" sz="18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r>
              <a:tr h="464547">
                <a:tc vMerge="1">
                  <a:txBody>
                    <a:bodyPr/>
                    <a:lstStyle/>
                    <a:p>
                      <a:endParaRPr lang="es-CO"/>
                    </a:p>
                  </a:txBody>
                  <a:tcPr/>
                </a:tc>
                <a:tc>
                  <a:txBody>
                    <a:bodyPr/>
                    <a:lstStyle/>
                    <a:p>
                      <a:pPr algn="ctr" fontAlgn="ctr"/>
                      <a:r>
                        <a:rPr lang="es-CO" sz="1800" u="none" strike="noStrike">
                          <a:effectLst/>
                        </a:rPr>
                        <a:t>Prog</a:t>
                      </a:r>
                      <a:endParaRPr lang="es-CO" sz="1800" b="1"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Cump</a:t>
                      </a:r>
                      <a:endParaRPr lang="es-CO" sz="1800" b="1"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a:t>
                      </a:r>
                      <a:endParaRPr lang="es-CO" sz="1800" b="1"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Prog</a:t>
                      </a:r>
                      <a:endParaRPr lang="es-CO" sz="1800" b="1"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Cump</a:t>
                      </a:r>
                      <a:endParaRPr lang="es-CO" sz="1800" b="1"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a:t>
                      </a:r>
                      <a:endParaRPr lang="es-CO" sz="1800" b="1" i="0" u="none" strike="noStrike">
                        <a:solidFill>
                          <a:srgbClr val="000000"/>
                        </a:solidFill>
                        <a:effectLst/>
                        <a:latin typeface="Arial"/>
                      </a:endParaRPr>
                    </a:p>
                  </a:txBody>
                  <a:tcPr marL="9525" marR="9525" marT="9525" marB="0" anchor="ctr"/>
                </a:tc>
              </a:tr>
              <a:tr h="1017577">
                <a:tc>
                  <a:txBody>
                    <a:bodyPr/>
                    <a:lstStyle/>
                    <a:p>
                      <a:pPr algn="just" fontAlgn="ctr"/>
                      <a:r>
                        <a:rPr lang="es-CO" sz="1800" u="none" strike="noStrike">
                          <a:effectLst/>
                        </a:rPr>
                        <a:t>Reglamentar e implementar la operación de 35 zonas de estacionamiento regulado, durante el cuatrienio.</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12</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a:t>
                      </a:r>
                      <a:endParaRPr lang="es-CO" sz="1800" b="0" i="0" u="none" strike="noStrike">
                        <a:solidFill>
                          <a:srgbClr val="000000"/>
                        </a:solidFill>
                        <a:effectLst/>
                        <a:latin typeface="Arial"/>
                      </a:endParaRPr>
                    </a:p>
                  </a:txBody>
                  <a:tcPr marL="9525" marR="9525" marT="9525" marB="0" anchor="ctr"/>
                </a:tc>
              </a:tr>
              <a:tr h="1349396">
                <a:tc>
                  <a:txBody>
                    <a:bodyPr/>
                    <a:lstStyle/>
                    <a:p>
                      <a:pPr algn="just" fontAlgn="ctr"/>
                      <a:r>
                        <a:rPr lang="es-CO" sz="1800" u="none" strike="noStrike">
                          <a:effectLst/>
                        </a:rPr>
                        <a:t>Implementación de un nuevo modelo de Transporte Público colectivo acorde con las necesidades del municipio en condiciones de calidad, seguridad, comodidad y eficiencia, durante el cuatrienio.</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0,5</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0,5</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100%</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0,5</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a:effectLst/>
                        </a:rPr>
                        <a:t>0</a:t>
                      </a:r>
                      <a:endParaRPr lang="es-CO" sz="1800" b="0" i="0" u="none" strike="noStrike">
                        <a:solidFill>
                          <a:srgbClr val="000000"/>
                        </a:solidFill>
                        <a:effectLst/>
                        <a:latin typeface="Arial"/>
                      </a:endParaRPr>
                    </a:p>
                  </a:txBody>
                  <a:tcPr marL="9525" marR="9525" marT="9525" marB="0" anchor="ctr"/>
                </a:tc>
                <a:tc>
                  <a:txBody>
                    <a:bodyPr/>
                    <a:lstStyle/>
                    <a:p>
                      <a:pPr algn="ctr" fontAlgn="ctr"/>
                      <a:r>
                        <a:rPr lang="es-CO" sz="1800" u="none" strike="noStrike" dirty="0">
                          <a:effectLst/>
                        </a:rPr>
                        <a:t>0</a:t>
                      </a:r>
                      <a:endParaRPr lang="es-CO" sz="18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40864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10537774" y="8240"/>
            <a:ext cx="1566635" cy="1353452"/>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8898" y="2384360"/>
              <a:ext cx="951667" cy="1148162"/>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1.</a:t>
              </a:r>
            </a:p>
            <a:p>
              <a:r>
                <a:rPr lang="es-CO" sz="1200" b="1" dirty="0" smtClean="0">
                  <a:latin typeface="Arial" panose="020B0604020202020204" pitchFamily="34" charset="0"/>
                  <a:cs typeface="Arial" panose="020B0604020202020204" pitchFamily="34" charset="0"/>
                </a:rPr>
                <a:t>AVANCE</a:t>
              </a:r>
            </a:p>
            <a:p>
              <a:pPr algn="ctr"/>
              <a:r>
                <a:rPr lang="es-CO" sz="1200" b="1" dirty="0" smtClean="0">
                  <a:latin typeface="Arial" panose="020B0604020202020204" pitchFamily="34" charset="0"/>
                  <a:cs typeface="Arial" panose="020B0604020202020204" pitchFamily="34" charset="0"/>
                </a:rPr>
                <a:t>METAS</a:t>
              </a:r>
            </a:p>
            <a:p>
              <a:pPr algn="ctr"/>
              <a:r>
                <a:rPr lang="es-CO" sz="1200" b="1" dirty="0" smtClean="0">
                  <a:latin typeface="Arial" panose="020B0604020202020204" pitchFamily="34" charset="0"/>
                  <a:cs typeface="Arial" panose="020B0604020202020204" pitchFamily="34" charset="0"/>
                </a:rPr>
                <a:t>PDM</a:t>
              </a:r>
              <a:endParaRPr lang="es-CO" sz="1200" b="1" dirty="0">
                <a:latin typeface="Arial" panose="020B0604020202020204" pitchFamily="34" charset="0"/>
                <a:cs typeface="Arial" panose="020B0604020202020204" pitchFamily="34" charset="0"/>
              </a:endParaRPr>
            </a:p>
          </p:txBody>
        </p:sp>
      </p:grpSp>
      <p:pic>
        <p:nvPicPr>
          <p:cNvPr id="19" name="Imagen 18"/>
          <p:cNvPicPr>
            <a:picLocks noChangeAspect="1"/>
          </p:cNvPicPr>
          <p:nvPr/>
        </p:nvPicPr>
        <p:blipFill>
          <a:blip r:embed="rId3" cstate="print"/>
          <a:stretch>
            <a:fillRect/>
          </a:stretch>
        </p:blipFill>
        <p:spPr>
          <a:xfrm>
            <a:off x="806722" y="243595"/>
            <a:ext cx="855370" cy="817574"/>
          </a:xfrm>
          <a:prstGeom prst="rect">
            <a:avLst/>
          </a:prstGeom>
        </p:spPr>
      </p:pic>
      <p:pic>
        <p:nvPicPr>
          <p:cNvPr id="20" name="Imagen 19"/>
          <p:cNvPicPr>
            <a:picLocks noChangeAspect="1"/>
          </p:cNvPicPr>
          <p:nvPr/>
        </p:nvPicPr>
        <p:blipFill>
          <a:blip r:embed="rId4" cstate="print"/>
          <a:stretch>
            <a:fillRect/>
          </a:stretch>
        </p:blipFill>
        <p:spPr>
          <a:xfrm>
            <a:off x="243" y="2381"/>
            <a:ext cx="221355" cy="6855619"/>
          </a:xfrm>
          <a:prstGeom prst="rect">
            <a:avLst/>
          </a:prstGeom>
        </p:spPr>
      </p:pic>
      <p:sp>
        <p:nvSpPr>
          <p:cNvPr id="8" name="7 Rectángulo"/>
          <p:cNvSpPr/>
          <p:nvPr/>
        </p:nvSpPr>
        <p:spPr>
          <a:xfrm>
            <a:off x="2947399" y="202919"/>
            <a:ext cx="6795002" cy="1384995"/>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algn="ctr"/>
            <a:r>
              <a:rPr lang="es-CO" sz="2800" b="1" dirty="0" smtClean="0">
                <a:latin typeface="Arial" panose="020B0604020202020204" pitchFamily="34" charset="0"/>
                <a:cs typeface="Arial" panose="020B0604020202020204" pitchFamily="34" charset="0"/>
              </a:rPr>
              <a:t>CULTURA DE LA MOVILIDAD SEGURA</a:t>
            </a:r>
            <a:endParaRPr lang="es-CO" sz="2800" b="1" dirty="0">
              <a:latin typeface="Arial" panose="020B0604020202020204" pitchFamily="34" charset="0"/>
              <a:cs typeface="Arial" panose="020B0604020202020204" pitchFamily="34" charset="0"/>
            </a:endParaRPr>
          </a:p>
          <a:p>
            <a:pPr algn="ctr"/>
            <a:endParaRPr lang="es-CO" sz="2800" dirty="0"/>
          </a:p>
        </p:txBody>
      </p:sp>
      <p:graphicFrame>
        <p:nvGraphicFramePr>
          <p:cNvPr id="2" name="1 Tabla"/>
          <p:cNvGraphicFramePr>
            <a:graphicFrameLocks noGrp="1"/>
          </p:cNvGraphicFramePr>
          <p:nvPr>
            <p:extLst>
              <p:ext uri="{D42A27DB-BD31-4B8C-83A1-F6EECF244321}">
                <p14:modId xmlns:p14="http://schemas.microsoft.com/office/powerpoint/2010/main" val="4267618329"/>
              </p:ext>
            </p:extLst>
          </p:nvPr>
        </p:nvGraphicFramePr>
        <p:xfrm>
          <a:off x="806722" y="1254125"/>
          <a:ext cx="10922776" cy="4978722"/>
        </p:xfrm>
        <a:graphic>
          <a:graphicData uri="http://schemas.openxmlformats.org/drawingml/2006/table">
            <a:tbl>
              <a:tblPr>
                <a:tableStyleId>{5C22544A-7EE6-4342-B048-85BDC9FD1C3A}</a:tableStyleId>
              </a:tblPr>
              <a:tblGrid>
                <a:gridCol w="6831556"/>
                <a:gridCol w="675437"/>
                <a:gridCol w="675437"/>
                <a:gridCol w="656140"/>
                <a:gridCol w="656140"/>
                <a:gridCol w="714033"/>
                <a:gridCol w="714033"/>
              </a:tblGrid>
              <a:tr h="217256">
                <a:tc rowSpan="4">
                  <a:txBody>
                    <a:bodyPr/>
                    <a:lstStyle/>
                    <a:p>
                      <a:pPr algn="ctr" fontAlgn="ctr"/>
                      <a:r>
                        <a:rPr lang="es-CO" sz="1400" u="none" strike="noStrike" dirty="0">
                          <a:effectLst/>
                        </a:rPr>
                        <a:t>META DE PRODUCTO</a:t>
                      </a:r>
                      <a:endParaRPr lang="es-CO" sz="1400" b="1" i="0" u="none" strike="noStrike" dirty="0">
                        <a:solidFill>
                          <a:srgbClr val="000000"/>
                        </a:solidFill>
                        <a:effectLst/>
                        <a:latin typeface="Arial"/>
                      </a:endParaRPr>
                    </a:p>
                  </a:txBody>
                  <a:tcPr marL="9318" marR="9318" marT="9318" marB="0" anchor="ctr"/>
                </a:tc>
                <a:tc gridSpan="6">
                  <a:txBody>
                    <a:bodyPr/>
                    <a:lstStyle/>
                    <a:p>
                      <a:pPr algn="ctr" fontAlgn="ctr"/>
                      <a:r>
                        <a:rPr lang="es-CO" sz="1400" u="none" strike="noStrike">
                          <a:effectLst/>
                        </a:rPr>
                        <a:t>% CUMPLIMIENTO</a:t>
                      </a:r>
                      <a:endParaRPr lang="es-CO" sz="1400" b="1" i="0" u="none" strike="noStrike">
                        <a:solidFill>
                          <a:srgbClr val="000000"/>
                        </a:solidFill>
                        <a:effectLst/>
                        <a:latin typeface="Arial"/>
                      </a:endParaRPr>
                    </a:p>
                  </a:txBody>
                  <a:tcPr marL="9318" marR="9318" marT="9318"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06911">
                <a:tc vMerge="1">
                  <a:txBody>
                    <a:bodyPr/>
                    <a:lstStyle/>
                    <a:p>
                      <a:endParaRPr lang="es-CO"/>
                    </a:p>
                  </a:txBody>
                  <a:tcPr/>
                </a:tc>
                <a:tc gridSpan="3">
                  <a:txBody>
                    <a:bodyPr/>
                    <a:lstStyle/>
                    <a:p>
                      <a:pPr algn="ctr" fontAlgn="ctr"/>
                      <a:r>
                        <a:rPr lang="es-CO" sz="1400" u="none" strike="noStrike">
                          <a:effectLst/>
                        </a:rPr>
                        <a:t>Meta</a:t>
                      </a:r>
                      <a:endParaRPr lang="es-CO" sz="1400" b="1" i="0" u="none" strike="noStrike">
                        <a:solidFill>
                          <a:srgbClr val="000000"/>
                        </a:solidFill>
                        <a:effectLst/>
                        <a:latin typeface="Arial"/>
                      </a:endParaRPr>
                    </a:p>
                  </a:txBody>
                  <a:tcPr marL="9318" marR="9318" marT="9318" marB="0" anchor="ctr"/>
                </a:tc>
                <a:tc hMerge="1">
                  <a:txBody>
                    <a:bodyPr/>
                    <a:lstStyle/>
                    <a:p>
                      <a:endParaRPr lang="es-CO"/>
                    </a:p>
                  </a:txBody>
                  <a:tcPr/>
                </a:tc>
                <a:tc hMerge="1">
                  <a:txBody>
                    <a:bodyPr/>
                    <a:lstStyle/>
                    <a:p>
                      <a:endParaRPr lang="es-CO"/>
                    </a:p>
                  </a:txBody>
                  <a:tcPr/>
                </a:tc>
                <a:tc gridSpan="3">
                  <a:txBody>
                    <a:bodyPr/>
                    <a:lstStyle/>
                    <a:p>
                      <a:pPr algn="ctr" fontAlgn="ctr"/>
                      <a:r>
                        <a:rPr lang="es-CO" sz="1400" u="none" strike="noStrike">
                          <a:effectLst/>
                        </a:rPr>
                        <a:t>Meta</a:t>
                      </a:r>
                      <a:endParaRPr lang="es-CO" sz="1400" b="1" i="0" u="none" strike="noStrike">
                        <a:solidFill>
                          <a:srgbClr val="000000"/>
                        </a:solidFill>
                        <a:effectLst/>
                        <a:latin typeface="Arial"/>
                      </a:endParaRPr>
                    </a:p>
                  </a:txBody>
                  <a:tcPr marL="9318" marR="9318" marT="9318" marB="0" anchor="ctr"/>
                </a:tc>
                <a:tc hMerge="1">
                  <a:txBody>
                    <a:bodyPr/>
                    <a:lstStyle/>
                    <a:p>
                      <a:endParaRPr lang="es-CO"/>
                    </a:p>
                  </a:txBody>
                  <a:tcPr/>
                </a:tc>
                <a:tc hMerge="1">
                  <a:txBody>
                    <a:bodyPr/>
                    <a:lstStyle/>
                    <a:p>
                      <a:endParaRPr lang="es-CO"/>
                    </a:p>
                  </a:txBody>
                  <a:tcPr/>
                </a:tc>
              </a:tr>
              <a:tr h="217256">
                <a:tc vMerge="1">
                  <a:txBody>
                    <a:bodyPr/>
                    <a:lstStyle/>
                    <a:p>
                      <a:endParaRPr lang="es-CO"/>
                    </a:p>
                  </a:txBody>
                  <a:tcPr/>
                </a:tc>
                <a:tc gridSpan="3">
                  <a:txBody>
                    <a:bodyPr/>
                    <a:lstStyle/>
                    <a:p>
                      <a:pPr algn="ctr" fontAlgn="ctr"/>
                      <a:r>
                        <a:rPr lang="es-CO" sz="1400" u="none" strike="noStrike">
                          <a:effectLst/>
                        </a:rPr>
                        <a:t>2016</a:t>
                      </a:r>
                      <a:endParaRPr lang="es-CO" sz="1400" b="1" i="0" u="none" strike="noStrike">
                        <a:solidFill>
                          <a:srgbClr val="000000"/>
                        </a:solidFill>
                        <a:effectLst/>
                        <a:latin typeface="Arial"/>
                      </a:endParaRPr>
                    </a:p>
                  </a:txBody>
                  <a:tcPr marL="9318" marR="9318" marT="9318" marB="0" anchor="ctr"/>
                </a:tc>
                <a:tc hMerge="1">
                  <a:txBody>
                    <a:bodyPr/>
                    <a:lstStyle/>
                    <a:p>
                      <a:endParaRPr lang="es-CO"/>
                    </a:p>
                  </a:txBody>
                  <a:tcPr/>
                </a:tc>
                <a:tc hMerge="1">
                  <a:txBody>
                    <a:bodyPr/>
                    <a:lstStyle/>
                    <a:p>
                      <a:endParaRPr lang="es-CO"/>
                    </a:p>
                  </a:txBody>
                  <a:tcPr/>
                </a:tc>
                <a:tc gridSpan="3">
                  <a:txBody>
                    <a:bodyPr/>
                    <a:lstStyle/>
                    <a:p>
                      <a:pPr algn="ctr" fontAlgn="ctr"/>
                      <a:r>
                        <a:rPr lang="es-CO" sz="1400" u="none" strike="noStrike">
                          <a:effectLst/>
                        </a:rPr>
                        <a:t>2017</a:t>
                      </a:r>
                      <a:endParaRPr lang="es-CO" sz="1400" b="1" i="0" u="none" strike="noStrike">
                        <a:solidFill>
                          <a:srgbClr val="000000"/>
                        </a:solidFill>
                        <a:effectLst/>
                        <a:latin typeface="Arial"/>
                      </a:endParaRPr>
                    </a:p>
                  </a:txBody>
                  <a:tcPr marL="9318" marR="9318" marT="9318" marB="0" anchor="ctr"/>
                </a:tc>
                <a:tc hMerge="1">
                  <a:txBody>
                    <a:bodyPr/>
                    <a:lstStyle/>
                    <a:p>
                      <a:endParaRPr lang="es-CO"/>
                    </a:p>
                  </a:txBody>
                  <a:tcPr/>
                </a:tc>
                <a:tc hMerge="1">
                  <a:txBody>
                    <a:bodyPr/>
                    <a:lstStyle/>
                    <a:p>
                      <a:endParaRPr lang="es-CO"/>
                    </a:p>
                  </a:txBody>
                  <a:tcPr/>
                </a:tc>
              </a:tr>
              <a:tr h="217256">
                <a:tc vMerge="1">
                  <a:txBody>
                    <a:bodyPr/>
                    <a:lstStyle/>
                    <a:p>
                      <a:endParaRPr lang="es-CO"/>
                    </a:p>
                  </a:txBody>
                  <a:tcPr/>
                </a:tc>
                <a:tc>
                  <a:txBody>
                    <a:bodyPr/>
                    <a:lstStyle/>
                    <a:p>
                      <a:pPr algn="ctr" fontAlgn="ctr"/>
                      <a:r>
                        <a:rPr lang="es-CO" sz="1400" u="none" strike="noStrike">
                          <a:effectLst/>
                        </a:rPr>
                        <a:t>Prog</a:t>
                      </a:r>
                      <a:endParaRPr lang="es-CO" sz="1400" b="1"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Cump</a:t>
                      </a:r>
                      <a:endParaRPr lang="es-CO" sz="1400" b="1"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a:t>
                      </a:r>
                      <a:endParaRPr lang="es-CO" sz="1400" b="1"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Prog</a:t>
                      </a:r>
                      <a:endParaRPr lang="es-CO" sz="1400" b="1"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Cump</a:t>
                      </a:r>
                      <a:endParaRPr lang="es-CO" sz="1400" b="1"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a:t>
                      </a:r>
                      <a:endParaRPr lang="es-CO" sz="1400" b="1" i="0" u="none" strike="noStrike">
                        <a:solidFill>
                          <a:srgbClr val="000000"/>
                        </a:solidFill>
                        <a:effectLst/>
                        <a:latin typeface="Arial"/>
                      </a:endParaRPr>
                    </a:p>
                  </a:txBody>
                  <a:tcPr marL="9318" marR="9318" marT="9318" marB="0" anchor="ctr"/>
                </a:tc>
              </a:tr>
              <a:tr h="475894">
                <a:tc>
                  <a:txBody>
                    <a:bodyPr/>
                    <a:lstStyle/>
                    <a:p>
                      <a:pPr algn="just" fontAlgn="ctr"/>
                      <a:r>
                        <a:rPr lang="es-CO" sz="1400" u="none" strike="noStrike">
                          <a:effectLst/>
                        </a:rPr>
                        <a:t>Realizar la reglamentación para el uso de parqueaderos públicos en la ciudad (horarios, tarifas, etc.),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r>
              <a:tr h="475894">
                <a:tc>
                  <a:txBody>
                    <a:bodyPr/>
                    <a:lstStyle/>
                    <a:p>
                      <a:pPr algn="just" fontAlgn="ctr"/>
                      <a:r>
                        <a:rPr lang="es-CO" sz="1400" u="none" strike="noStrike">
                          <a:effectLst/>
                        </a:rPr>
                        <a:t>Promover el uso de parqueaderos públicos dirigida a 1000 conductores, mediante la realización de campañas,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250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250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250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r>
              <a:tr h="475894">
                <a:tc>
                  <a:txBody>
                    <a:bodyPr/>
                    <a:lstStyle/>
                    <a:p>
                      <a:pPr algn="just" fontAlgn="ctr"/>
                      <a:r>
                        <a:rPr lang="es-CO" sz="1400" u="none" strike="noStrike">
                          <a:effectLst/>
                        </a:rPr>
                        <a:t>Incrementar en 1.000 usuarios de las vías, las campañas referidas a la prevención del consumo de alcohol,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298</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298</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234</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155</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66,24%</a:t>
                      </a:r>
                      <a:endParaRPr lang="es-CO" sz="1400" b="0" i="0" u="none" strike="noStrike">
                        <a:solidFill>
                          <a:srgbClr val="000000"/>
                        </a:solidFill>
                        <a:effectLst/>
                        <a:latin typeface="Arial"/>
                      </a:endParaRPr>
                    </a:p>
                  </a:txBody>
                  <a:tcPr marL="9318" marR="9318" marT="9318" marB="0" anchor="ctr"/>
                </a:tc>
              </a:tr>
              <a:tr h="631078">
                <a:tc>
                  <a:txBody>
                    <a:bodyPr/>
                    <a:lstStyle/>
                    <a:p>
                      <a:pPr algn="just" fontAlgn="ctr"/>
                      <a:r>
                        <a:rPr lang="es-CO" sz="1400" u="none" strike="noStrike">
                          <a:effectLst/>
                        </a:rPr>
                        <a:t>Implementar una estrategia de formación ciudadana a dos mil (2.000) personas en el uso de los medios de Transporte Público en la ciudad,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500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500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500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r>
              <a:tr h="320712">
                <a:tc>
                  <a:txBody>
                    <a:bodyPr/>
                    <a:lstStyle/>
                    <a:p>
                      <a:pPr algn="just" fontAlgn="ctr"/>
                      <a:r>
                        <a:rPr lang="es-CO" sz="1400" u="none" strike="noStrike">
                          <a:effectLst/>
                        </a:rPr>
                        <a:t>Incrementar en el 40% el número de agentes de tránsito para control en la movilidad.</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30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29</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r>
              <a:tr h="475894">
                <a:tc>
                  <a:txBody>
                    <a:bodyPr/>
                    <a:lstStyle/>
                    <a:p>
                      <a:pPr algn="just" fontAlgn="ctr"/>
                      <a:r>
                        <a:rPr lang="es-CO" sz="1400" u="none" strike="noStrike">
                          <a:effectLst/>
                        </a:rPr>
                        <a:t>Implementar una (1) aula móvil sobre seguridad vial dirigida a dos mil (2.000) usuarios de las vías,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797</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797</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400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739</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r>
              <a:tr h="320712">
                <a:tc>
                  <a:txBody>
                    <a:bodyPr/>
                    <a:lstStyle/>
                    <a:p>
                      <a:pPr algn="just" fontAlgn="ctr"/>
                      <a:r>
                        <a:rPr lang="es-CO" sz="1400" u="none" strike="noStrike">
                          <a:effectLst/>
                        </a:rPr>
                        <a:t>Capacitar a ocho mil (8.000) estudiantes sobre normas de seguridad vial,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800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707</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88,38%</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3200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234</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7,31%</a:t>
                      </a:r>
                      <a:endParaRPr lang="es-CO" sz="1400" b="0" i="0" u="none" strike="noStrike">
                        <a:solidFill>
                          <a:srgbClr val="000000"/>
                        </a:solidFill>
                        <a:effectLst/>
                        <a:latin typeface="Arial"/>
                      </a:endParaRPr>
                    </a:p>
                  </a:txBody>
                  <a:tcPr marL="9318" marR="9318" marT="9318" marB="0" anchor="ctr"/>
                </a:tc>
              </a:tr>
              <a:tr h="475894">
                <a:tc>
                  <a:txBody>
                    <a:bodyPr/>
                    <a:lstStyle/>
                    <a:p>
                      <a:pPr algn="just" fontAlgn="ctr"/>
                      <a:r>
                        <a:rPr lang="es-CO" sz="1400" u="none" strike="noStrike">
                          <a:effectLst/>
                        </a:rPr>
                        <a:t>Capacitar a 200 conductores de servicio público de transporte sobre convivencia y seguridad vial,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50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50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50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dirty="0">
                          <a:effectLst/>
                        </a:rPr>
                        <a:t>0</a:t>
                      </a:r>
                      <a:endParaRPr lang="es-CO" sz="1400" b="0" i="0" u="none" strike="noStrike" dirty="0">
                        <a:solidFill>
                          <a:srgbClr val="000000"/>
                        </a:solidFill>
                        <a:effectLst/>
                        <a:latin typeface="Arial"/>
                      </a:endParaRPr>
                    </a:p>
                  </a:txBody>
                  <a:tcPr marL="9318" marR="9318" marT="9318" marB="0" anchor="ctr"/>
                </a:tc>
              </a:tr>
              <a:tr h="320712">
                <a:tc>
                  <a:txBody>
                    <a:bodyPr/>
                    <a:lstStyle/>
                    <a:p>
                      <a:pPr algn="just" fontAlgn="ctr"/>
                      <a:r>
                        <a:rPr lang="es-CO" sz="1400" u="none" strike="noStrike">
                          <a:effectLst/>
                        </a:rPr>
                        <a:t>Implementar un grupo de 20 promotores de la seguridad vial, durante el cuatrienio.</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14</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70%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20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tc>
                <a:tc>
                  <a:txBody>
                    <a:bodyPr/>
                    <a:lstStyle/>
                    <a:p>
                      <a:pPr algn="ctr" fontAlgn="ctr"/>
                      <a:r>
                        <a:rPr lang="es-CO" sz="1400" u="none" strike="noStrike" dirty="0">
                          <a:effectLst/>
                        </a:rPr>
                        <a:t>0</a:t>
                      </a:r>
                      <a:endParaRPr lang="es-CO" sz="1400" b="0" i="0" u="none" strike="noStrike" dirty="0">
                        <a:solidFill>
                          <a:srgbClr val="000000"/>
                        </a:solidFill>
                        <a:effectLst/>
                        <a:latin typeface="Arial"/>
                      </a:endParaRPr>
                    </a:p>
                  </a:txBody>
                  <a:tcPr marL="9318" marR="9318" marT="9318" marB="0" anchor="ctr"/>
                </a:tc>
              </a:tr>
            </a:tbl>
          </a:graphicData>
        </a:graphic>
      </p:graphicFrame>
    </p:spTree>
    <p:extLst>
      <p:ext uri="{BB962C8B-B14F-4D97-AF65-F5344CB8AC3E}">
        <p14:creationId xmlns:p14="http://schemas.microsoft.com/office/powerpoint/2010/main" val="40864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cstate="print"/>
          <a:stretch>
            <a:fillRect/>
          </a:stretch>
        </p:blipFill>
        <p:spPr>
          <a:xfrm>
            <a:off x="243" y="2381"/>
            <a:ext cx="221355" cy="6855619"/>
          </a:xfrm>
          <a:prstGeom prst="rect">
            <a:avLst/>
          </a:prstGeom>
        </p:spPr>
      </p:pic>
      <p:sp>
        <p:nvSpPr>
          <p:cNvPr id="8" name="7 Rectángulo"/>
          <p:cNvSpPr/>
          <p:nvPr/>
        </p:nvSpPr>
        <p:spPr>
          <a:xfrm>
            <a:off x="2084003" y="284747"/>
            <a:ext cx="7085016"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PREVENCIÓN CONSUMO DE ALCOHOL </a:t>
            </a:r>
          </a:p>
          <a:p>
            <a:pPr algn="ctr"/>
            <a:r>
              <a:rPr lang="es-CO" sz="2800" b="1" dirty="0" smtClean="0">
                <a:latin typeface="Arial" panose="020B0604020202020204" pitchFamily="34" charset="0"/>
                <a:cs typeface="Arial" panose="020B0604020202020204" pitchFamily="34" charset="0"/>
              </a:rPr>
              <a:t>Operativos control alcoholemia</a:t>
            </a:r>
            <a:endParaRPr lang="es-CO" sz="2800" b="1" dirty="0">
              <a:latin typeface="Arial" panose="020B0604020202020204" pitchFamily="34" charset="0"/>
              <a:cs typeface="Arial" panose="020B0604020202020204" pitchFamily="34" charset="0"/>
            </a:endParaRPr>
          </a:p>
        </p:txBody>
      </p:sp>
      <p:sp>
        <p:nvSpPr>
          <p:cNvPr id="4" name="3 Rectángulo"/>
          <p:cNvSpPr/>
          <p:nvPr/>
        </p:nvSpPr>
        <p:spPr>
          <a:xfrm>
            <a:off x="3814363" y="5421757"/>
            <a:ext cx="4730544" cy="830997"/>
          </a:xfrm>
          <a:prstGeom prst="rect">
            <a:avLst/>
          </a:prstGeom>
        </p:spPr>
        <p:txBody>
          <a:bodyPr wrap="square">
            <a:spAutoFit/>
          </a:bodyPr>
          <a:lstStyle/>
          <a:p>
            <a:pPr algn="ctr"/>
            <a:r>
              <a:rPr lang="es-CO" sz="1600" b="1" dirty="0" smtClean="0">
                <a:latin typeface="Arial" panose="020B0604020202020204" pitchFamily="34" charset="0"/>
                <a:cs typeface="Arial" panose="020B0604020202020204" pitchFamily="34" charset="0"/>
              </a:rPr>
              <a:t>155 PRUEBAS DE ALCOHOLEMIA APLICADAS</a:t>
            </a:r>
          </a:p>
          <a:p>
            <a:pPr algn="ctr"/>
            <a:endParaRPr lang="es-CO" sz="1600" b="1" dirty="0" smtClean="0">
              <a:latin typeface="Arial" panose="020B0604020202020204" pitchFamily="34" charset="0"/>
              <a:cs typeface="Arial" panose="020B0604020202020204" pitchFamily="34" charset="0"/>
            </a:endParaRPr>
          </a:p>
          <a:p>
            <a:pPr algn="ctr"/>
            <a:r>
              <a:rPr lang="es-CO" sz="1600" b="1" dirty="0" smtClean="0">
                <a:latin typeface="Arial" panose="020B0604020202020204" pitchFamily="34" charset="0"/>
                <a:cs typeface="Arial" panose="020B0604020202020204" pitchFamily="34" charset="0"/>
              </a:rPr>
              <a:t>2 PRUEBAS EFECTIVAS</a:t>
            </a:r>
          </a:p>
        </p:txBody>
      </p:sp>
      <p:pic>
        <p:nvPicPr>
          <p:cNvPr id="11" name="Imagen 27"/>
          <p:cNvPicPr>
            <a:picLocks noChangeAspect="1"/>
          </p:cNvPicPr>
          <p:nvPr/>
        </p:nvPicPr>
        <p:blipFill>
          <a:blip r:embed="rId3"/>
          <a:stretch>
            <a:fillRect/>
          </a:stretch>
        </p:blipFill>
        <p:spPr>
          <a:xfrm>
            <a:off x="776672" y="120868"/>
            <a:ext cx="855370" cy="817574"/>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09" y="5066584"/>
            <a:ext cx="2734214" cy="1541345"/>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7571" y="5067876"/>
            <a:ext cx="2739863" cy="1540053"/>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2460067102"/>
              </p:ext>
            </p:extLst>
          </p:nvPr>
        </p:nvGraphicFramePr>
        <p:xfrm>
          <a:off x="963574" y="1491278"/>
          <a:ext cx="10460990" cy="3364992"/>
        </p:xfrm>
        <a:graphic>
          <a:graphicData uri="http://schemas.openxmlformats.org/drawingml/2006/table">
            <a:tbl>
              <a:tblPr firstRow="1" firstCol="1" bandRow="1">
                <a:tableStyleId>{EB9631B5-78F2-41C9-869B-9F39066F8104}</a:tableStyleId>
              </a:tblPr>
              <a:tblGrid>
                <a:gridCol w="1690370"/>
                <a:gridCol w="2120900"/>
                <a:gridCol w="2407920"/>
                <a:gridCol w="1706245"/>
                <a:gridCol w="2535555"/>
              </a:tblGrid>
              <a:tr h="487680">
                <a:tc>
                  <a:txBody>
                    <a:bodyPr/>
                    <a:lstStyle/>
                    <a:p>
                      <a:pPr algn="ctr">
                        <a:lnSpc>
                          <a:spcPct val="115000"/>
                        </a:lnSpc>
                        <a:spcAft>
                          <a:spcPts val="0"/>
                        </a:spcAft>
                      </a:pPr>
                      <a:r>
                        <a:rPr lang="es-CO" sz="1600" dirty="0">
                          <a:solidFill>
                            <a:schemeClr val="tx1"/>
                          </a:solidFill>
                          <a:effectLst/>
                        </a:rPr>
                        <a:t>FECHA</a:t>
                      </a:r>
                      <a:endParaRPr lang="es-CO" sz="11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dirty="0">
                          <a:solidFill>
                            <a:schemeClr val="tx1"/>
                          </a:solidFill>
                          <a:effectLst/>
                        </a:rPr>
                        <a:t>LUGAR</a:t>
                      </a:r>
                      <a:endParaRPr lang="es-CO" sz="11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TIPO VEHICULO</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dirty="0">
                          <a:solidFill>
                            <a:schemeClr val="tx1"/>
                          </a:solidFill>
                          <a:effectLst/>
                        </a:rPr>
                        <a:t>PRUEBAS APLICADAS</a:t>
                      </a:r>
                      <a:endParaRPr lang="es-CO" sz="11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RESULTADOS</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lnSpc>
                          <a:spcPct val="115000"/>
                        </a:lnSpc>
                        <a:spcAft>
                          <a:spcPts val="0"/>
                        </a:spcAft>
                      </a:pPr>
                      <a:r>
                        <a:rPr lang="es-CO" sz="1600">
                          <a:solidFill>
                            <a:schemeClr val="tx1"/>
                          </a:solidFill>
                          <a:effectLst/>
                        </a:rPr>
                        <a:t>20 DE MARZO DE 2017</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SECTOR COMERCIAL</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TRANSPORTE PUBLICO</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20</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NEGATIVAS</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lnSpc>
                          <a:spcPct val="115000"/>
                        </a:lnSpc>
                        <a:spcAft>
                          <a:spcPts val="0"/>
                        </a:spcAft>
                      </a:pPr>
                      <a:r>
                        <a:rPr lang="es-CO" sz="1600">
                          <a:solidFill>
                            <a:schemeClr val="tx1"/>
                          </a:solidFill>
                          <a:effectLst/>
                        </a:rPr>
                        <a:t>23 DE MARZO DE 2017</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RETEN-CAMPO GALA</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TRANSPORTE CARGA-GENERAL</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10</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NEGATIVAS</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lnSpc>
                          <a:spcPct val="115000"/>
                        </a:lnSpc>
                        <a:spcAft>
                          <a:spcPts val="0"/>
                        </a:spcAft>
                      </a:pPr>
                      <a:r>
                        <a:rPr lang="es-CO" sz="1600">
                          <a:solidFill>
                            <a:schemeClr val="tx1"/>
                          </a:solidFill>
                          <a:effectLst/>
                        </a:rPr>
                        <a:t>24, 25 Y 26 DE MARZO </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OPERATIVO NOCTURNO</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TODO TIPO DE VEHICULO</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45</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NEGATIVAS</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lnSpc>
                          <a:spcPct val="115000"/>
                        </a:lnSpc>
                        <a:spcAft>
                          <a:spcPts val="0"/>
                        </a:spcAft>
                      </a:pPr>
                      <a:r>
                        <a:rPr lang="es-CO" sz="1600">
                          <a:solidFill>
                            <a:schemeClr val="tx1"/>
                          </a:solidFill>
                          <a:effectLst/>
                        </a:rPr>
                        <a:t>7,8 Y 9 DE ABRIL 2017</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OPERATIVO NOCTURNO</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TODO TIPO DE VEHICULO</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50</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2 POSITIVAS</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lnSpc>
                          <a:spcPct val="115000"/>
                        </a:lnSpc>
                        <a:spcAft>
                          <a:spcPts val="0"/>
                        </a:spcAft>
                      </a:pPr>
                      <a:r>
                        <a:rPr lang="es-CO" sz="1600">
                          <a:solidFill>
                            <a:schemeClr val="tx1"/>
                          </a:solidFill>
                          <a:effectLst/>
                        </a:rPr>
                        <a:t>12 DE ABRIL DE 2017</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SECTOR COMERCIAL</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dirty="0">
                          <a:solidFill>
                            <a:schemeClr val="tx1"/>
                          </a:solidFill>
                          <a:effectLst/>
                        </a:rPr>
                        <a:t>TRANSPORTE PUBLICO</a:t>
                      </a:r>
                      <a:endParaRPr lang="es-CO" sz="11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a:solidFill>
                            <a:schemeClr val="tx1"/>
                          </a:solidFill>
                          <a:effectLst/>
                        </a:rPr>
                        <a:t>30</a:t>
                      </a:r>
                      <a:endParaRPr lang="es-CO" sz="11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O" sz="1600" dirty="0">
                          <a:solidFill>
                            <a:schemeClr val="tx1"/>
                          </a:solidFill>
                          <a:effectLst/>
                        </a:rPr>
                        <a:t>NEGATIVAS</a:t>
                      </a:r>
                      <a:endParaRPr lang="es-CO" sz="11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4457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20" name="Imagen 19"/>
          <p:cNvPicPr>
            <a:picLocks noChangeAspect="1"/>
          </p:cNvPicPr>
          <p:nvPr/>
        </p:nvPicPr>
        <p:blipFill>
          <a:blip r:embed="rId3" cstate="print"/>
          <a:stretch>
            <a:fillRect/>
          </a:stretch>
        </p:blipFill>
        <p:spPr>
          <a:xfrm>
            <a:off x="243" y="2381"/>
            <a:ext cx="221355" cy="6855619"/>
          </a:xfrm>
          <a:prstGeom prst="rect">
            <a:avLst/>
          </a:prstGeom>
        </p:spPr>
      </p:pic>
      <p:sp>
        <p:nvSpPr>
          <p:cNvPr id="8" name="7 Rectángulo"/>
          <p:cNvSpPr/>
          <p:nvPr/>
        </p:nvSpPr>
        <p:spPr>
          <a:xfrm>
            <a:off x="2937955" y="565542"/>
            <a:ext cx="6512232"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INCREMENTO CUERPO OPERATIVO </a:t>
            </a:r>
            <a:endParaRPr lang="es-CO" sz="2800" b="1" dirty="0">
              <a:latin typeface="Arial" panose="020B0604020202020204" pitchFamily="34" charset="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2895549047"/>
              </p:ext>
            </p:extLst>
          </p:nvPr>
        </p:nvGraphicFramePr>
        <p:xfrm>
          <a:off x="860089" y="988696"/>
          <a:ext cx="1006541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27"/>
          <p:cNvPicPr>
            <a:picLocks noChangeAspect="1"/>
          </p:cNvPicPr>
          <p:nvPr/>
        </p:nvPicPr>
        <p:blipFill>
          <a:blip r:embed="rId9"/>
          <a:stretch>
            <a:fillRect/>
          </a:stretch>
        </p:blipFill>
        <p:spPr>
          <a:xfrm>
            <a:off x="805933" y="271188"/>
            <a:ext cx="855370" cy="817574"/>
          </a:xfrm>
          <a:prstGeom prst="rect">
            <a:avLst/>
          </a:prstGeom>
        </p:spPr>
      </p:pic>
    </p:spTree>
    <p:extLst>
      <p:ext uri="{BB962C8B-B14F-4D97-AF65-F5344CB8AC3E}">
        <p14:creationId xmlns:p14="http://schemas.microsoft.com/office/powerpoint/2010/main" val="3941554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1058181" y="457200"/>
            <a:ext cx="855370" cy="817574"/>
          </a:xfrm>
          <a:prstGeom prst="rect">
            <a:avLst/>
          </a:prstGeom>
        </p:spPr>
      </p:pic>
      <p:sp>
        <p:nvSpPr>
          <p:cNvPr id="7" name="Rectangle 6"/>
          <p:cNvSpPr>
            <a:spLocks noChangeArrowheads="1"/>
          </p:cNvSpPr>
          <p:nvPr/>
        </p:nvSpPr>
        <p:spPr bwMode="auto">
          <a:xfrm>
            <a:off x="0" y="434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7591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2828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82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6381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1042415" y="1580436"/>
            <a:ext cx="5565242" cy="4801314"/>
          </a:xfrm>
          <a:prstGeom prst="rect">
            <a:avLst/>
          </a:prstGeom>
        </p:spPr>
        <p:txBody>
          <a:bodyPr wrap="square">
            <a:spAutoFit/>
          </a:bodyPr>
          <a:lstStyle/>
          <a:p>
            <a:pPr algn="just"/>
            <a:r>
              <a:rPr lang="es-CO" sz="1600" dirty="0" smtClean="0"/>
              <a:t>Realización de operativos  educativos  semana de la Seguridad Vial, </a:t>
            </a:r>
            <a:r>
              <a:rPr lang="es-CO" sz="1600" dirty="0"/>
              <a:t>actividades de capacitación y sensibilización en las diferentes vías de la </a:t>
            </a:r>
            <a:r>
              <a:rPr lang="es-CO" sz="1600" dirty="0" smtClean="0"/>
              <a:t>ciudad, </a:t>
            </a:r>
            <a:r>
              <a:rPr lang="es-MX" sz="1600" dirty="0"/>
              <a:t>Jornada de capacitación para conductores al servicio de la empresa de transporte público especial </a:t>
            </a:r>
            <a:r>
              <a:rPr lang="es-MX" sz="1600" dirty="0" err="1"/>
              <a:t>Traslamy</a:t>
            </a:r>
            <a:r>
              <a:rPr lang="es-MX" sz="1600" dirty="0"/>
              <a:t>, </a:t>
            </a:r>
            <a:r>
              <a:rPr lang="es-MX" sz="1600" dirty="0" smtClean="0"/>
              <a:t>capacitación </a:t>
            </a:r>
            <a:r>
              <a:rPr lang="es-MX" sz="1600" dirty="0"/>
              <a:t>realizada con el personal logístico del batallón Nueva granada, </a:t>
            </a:r>
            <a:r>
              <a:rPr lang="es-MX" sz="1600" dirty="0" smtClean="0"/>
              <a:t> capacitación conductores </a:t>
            </a:r>
            <a:r>
              <a:rPr lang="es-MX" sz="1600" dirty="0"/>
              <a:t>alcaldía municipal; operativo de control educativo-ITTB-concesión ruta del </a:t>
            </a:r>
            <a:r>
              <a:rPr lang="es-MX" sz="1600" dirty="0" smtClean="0"/>
              <a:t>Cacao, </a:t>
            </a:r>
            <a:r>
              <a:rPr lang="es-MX" sz="1600" dirty="0"/>
              <a:t>capacitación colegio Galán, </a:t>
            </a:r>
            <a:r>
              <a:rPr lang="es-MX" sz="1600" dirty="0" smtClean="0"/>
              <a:t>capacitación </a:t>
            </a:r>
            <a:r>
              <a:rPr lang="es-MX" sz="1600" dirty="0"/>
              <a:t>colegio nueva </a:t>
            </a:r>
            <a:r>
              <a:rPr lang="es-MX" sz="1600" dirty="0" smtClean="0"/>
              <a:t>generación. </a:t>
            </a:r>
            <a:endParaRPr lang="es-CO" sz="1600" dirty="0"/>
          </a:p>
          <a:p>
            <a:pPr algn="just"/>
            <a:endParaRPr lang="es-MX" sz="1600" dirty="0" smtClean="0"/>
          </a:p>
          <a:p>
            <a:pPr algn="just"/>
            <a:endParaRPr lang="es-CO" b="1" dirty="0" smtClean="0">
              <a:latin typeface="Arial" panose="020B0604020202020204" pitchFamily="34" charset="0"/>
              <a:cs typeface="Arial" panose="020B0604020202020204" pitchFamily="34" charset="0"/>
            </a:endParaRPr>
          </a:p>
          <a:p>
            <a:pPr algn="ctr"/>
            <a:r>
              <a:rPr lang="es-CO" sz="2800" b="1" dirty="0">
                <a:solidFill>
                  <a:srgbClr val="C00000"/>
                </a:solidFill>
              </a:rPr>
              <a:t>IMPACTO</a:t>
            </a:r>
          </a:p>
          <a:p>
            <a:pPr algn="just"/>
            <a:endParaRPr lang="es-CO" sz="1600" dirty="0" smtClean="0">
              <a:latin typeface="Arial" panose="020B0604020202020204" pitchFamily="34" charset="0"/>
              <a:cs typeface="Arial" panose="020B0604020202020204" pitchFamily="34" charset="0"/>
            </a:endParaRPr>
          </a:p>
          <a:p>
            <a:pPr algn="ctr"/>
            <a:r>
              <a:rPr lang="es-MX" sz="3200" b="1" dirty="0"/>
              <a:t>739 personas capacitadas y sensibilizadas.</a:t>
            </a:r>
            <a:endParaRPr lang="es-CO" sz="3200" b="1" dirty="0" smtClean="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p:txBody>
      </p:sp>
      <p:sp>
        <p:nvSpPr>
          <p:cNvPr id="15" name="14 Rectángulo"/>
          <p:cNvSpPr/>
          <p:nvPr/>
        </p:nvSpPr>
        <p:spPr>
          <a:xfrm>
            <a:off x="2915810" y="457200"/>
            <a:ext cx="6360396"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AULA MÓVIL DE SEGURIDAD VIAL  </a:t>
            </a:r>
          </a:p>
          <a:p>
            <a:pPr algn="ctr"/>
            <a:r>
              <a:rPr lang="es-CO" sz="2800" b="1" dirty="0" smtClean="0">
                <a:latin typeface="Arial" panose="020B0604020202020204" pitchFamily="34" charset="0"/>
                <a:cs typeface="Arial" panose="020B0604020202020204" pitchFamily="34" charset="0"/>
              </a:rPr>
              <a:t>/CAPACITACIÓN  </a:t>
            </a:r>
            <a:endParaRPr lang="es-CO" sz="2800" b="1" dirty="0">
              <a:latin typeface="Arial" panose="020B0604020202020204" pitchFamily="34" charset="0"/>
              <a:cs typeface="Arial" panose="020B0604020202020204" pitchFamily="34" charset="0"/>
            </a:endParaRPr>
          </a:p>
        </p:txBody>
      </p:sp>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107" y="1579719"/>
            <a:ext cx="3921052" cy="2197660"/>
          </a:xfrm>
          <a:prstGeom prst="rect">
            <a:avLst/>
          </a:prstGeom>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107" y="4003559"/>
            <a:ext cx="3921052" cy="2197660"/>
          </a:xfrm>
          <a:prstGeom prst="rect">
            <a:avLst/>
          </a:prstGeom>
        </p:spPr>
      </p:pic>
    </p:spTree>
    <p:extLst>
      <p:ext uri="{BB962C8B-B14F-4D97-AF65-F5344CB8AC3E}">
        <p14:creationId xmlns:p14="http://schemas.microsoft.com/office/powerpoint/2010/main" val="1535003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776418" y="39212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sp>
        <p:nvSpPr>
          <p:cNvPr id="7" name="Rectangle 6"/>
          <p:cNvSpPr>
            <a:spLocks noChangeArrowheads="1"/>
          </p:cNvSpPr>
          <p:nvPr/>
        </p:nvSpPr>
        <p:spPr bwMode="auto">
          <a:xfrm>
            <a:off x="0" y="434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7591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5228614" y="1962869"/>
            <a:ext cx="609672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CO" dirty="0"/>
              <a:t>Participación en la jornada del día del niño</a:t>
            </a:r>
            <a:r>
              <a:rPr lang="es-CO" dirty="0" smtClean="0"/>
              <a:t>, </a:t>
            </a:r>
            <a:r>
              <a:rPr lang="es-CO" dirty="0"/>
              <a:t>Capacitación </a:t>
            </a:r>
            <a:r>
              <a:rPr lang="es-CO" dirty="0" err="1" smtClean="0"/>
              <a:t>Unipaz</a:t>
            </a:r>
            <a:r>
              <a:rPr lang="es-CO" dirty="0" smtClean="0"/>
              <a:t>, jornada </a:t>
            </a:r>
            <a:r>
              <a:rPr lang="es-CO" dirty="0"/>
              <a:t>lúdica mega colegio (Comuna </a:t>
            </a:r>
            <a:r>
              <a:rPr lang="es-CO" dirty="0" smtClean="0"/>
              <a:t>tres), Jornada </a:t>
            </a:r>
            <a:r>
              <a:rPr lang="es-CO" dirty="0"/>
              <a:t>en la cual los niños desarrollan tareas lúdicas a través de la pintura pedagógica de las señales de </a:t>
            </a:r>
            <a:r>
              <a:rPr lang="es-CO" dirty="0" smtClean="0"/>
              <a:t>tránsito.</a:t>
            </a:r>
          </a:p>
          <a:p>
            <a:pPr lvl="0" algn="just" fontAlgn="base">
              <a:spcBef>
                <a:spcPct val="0"/>
              </a:spcBef>
              <a:spcAft>
                <a:spcPct val="0"/>
              </a:spcAft>
            </a:pPr>
            <a:endParaRPr lang="es-CO" altLang="es-CO" sz="2000" dirty="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CO" altLang="es-CO" sz="2000" b="1" dirty="0" smtClean="0">
                <a:solidFill>
                  <a:srgbClr val="C00000"/>
                </a:solidFill>
                <a:latin typeface="Arial" pitchFamily="34" charset="0"/>
                <a:ea typeface="Calibri" pitchFamily="34" charset="0"/>
                <a:cs typeface="Arial" pitchFamily="34" charset="0"/>
              </a:rPr>
              <a:t>IMPACTO</a:t>
            </a:r>
          </a:p>
          <a:p>
            <a:pPr algn="ctr" fontAlgn="base">
              <a:spcBef>
                <a:spcPct val="0"/>
              </a:spcBef>
              <a:spcAft>
                <a:spcPct val="0"/>
              </a:spcAft>
            </a:pPr>
            <a:endParaRPr lang="es-CO" sz="2400" b="1" dirty="0" smtClean="0"/>
          </a:p>
          <a:p>
            <a:pPr algn="ctr" fontAlgn="base">
              <a:spcBef>
                <a:spcPct val="0"/>
              </a:spcBef>
              <a:spcAft>
                <a:spcPct val="0"/>
              </a:spcAft>
            </a:pPr>
            <a:r>
              <a:rPr lang="es-CO" sz="2400" b="1" dirty="0" smtClean="0"/>
              <a:t>En </a:t>
            </a:r>
            <a:r>
              <a:rPr lang="es-CO" sz="2400" b="1" dirty="0"/>
              <a:t>niños, niñas y estudiantes 234.</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6" name="Rectangle 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2828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82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6381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3269171" y="392121"/>
            <a:ext cx="5849807"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CAPACITACIÓN A ESTUDIANTES</a:t>
            </a:r>
          </a:p>
        </p:txBody>
      </p:sp>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4103" y="1405100"/>
            <a:ext cx="3436883" cy="1933247"/>
          </a:xfrm>
          <a:prstGeom prst="rect">
            <a:avLst/>
          </a:prstGeom>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4102" y="3667125"/>
            <a:ext cx="3436883" cy="1933246"/>
          </a:xfrm>
          <a:prstGeom prst="rect">
            <a:avLst/>
          </a:prstGeom>
        </p:spPr>
      </p:pic>
    </p:spTree>
    <p:extLst>
      <p:ext uri="{BB962C8B-B14F-4D97-AF65-F5344CB8AC3E}">
        <p14:creationId xmlns:p14="http://schemas.microsoft.com/office/powerpoint/2010/main" val="2547360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print"/>
          <a:stretch>
            <a:fillRect/>
          </a:stretch>
        </p:blipFill>
        <p:spPr>
          <a:xfrm>
            <a:off x="790956" y="338191"/>
            <a:ext cx="855370" cy="817574"/>
          </a:xfrm>
          <a:prstGeom prst="rect">
            <a:avLst/>
          </a:prstGeom>
        </p:spPr>
      </p:pic>
      <p:pic>
        <p:nvPicPr>
          <p:cNvPr id="20" name="Imagen 19"/>
          <p:cNvPicPr>
            <a:picLocks noChangeAspect="1"/>
          </p:cNvPicPr>
          <p:nvPr/>
        </p:nvPicPr>
        <p:blipFill>
          <a:blip r:embed="rId3" cstate="print"/>
          <a:stretch>
            <a:fillRect/>
          </a:stretch>
        </p:blipFill>
        <p:spPr>
          <a:xfrm>
            <a:off x="243" y="2381"/>
            <a:ext cx="221355" cy="6855619"/>
          </a:xfrm>
          <a:prstGeom prst="rect">
            <a:avLst/>
          </a:prstGeom>
        </p:spPr>
      </p:pic>
      <p:sp>
        <p:nvSpPr>
          <p:cNvPr id="8" name="7 Rectángulo"/>
          <p:cNvSpPr/>
          <p:nvPr/>
        </p:nvSpPr>
        <p:spPr>
          <a:xfrm>
            <a:off x="2661618" y="392111"/>
            <a:ext cx="7366568"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algn="ctr"/>
            <a:r>
              <a:rPr lang="es-CO" sz="2800" b="1" dirty="0" smtClean="0">
                <a:latin typeface="Arial" panose="020B0604020202020204" pitchFamily="34" charset="0"/>
                <a:cs typeface="Arial" panose="020B0604020202020204" pitchFamily="34" charset="0"/>
              </a:rPr>
              <a:t>FORTALECIMIENTO INSTITUCIONAL ITTB</a:t>
            </a:r>
          </a:p>
        </p:txBody>
      </p:sp>
      <p:grpSp>
        <p:nvGrpSpPr>
          <p:cNvPr id="11" name="10 Grupo"/>
          <p:cNvGrpSpPr/>
          <p:nvPr/>
        </p:nvGrpSpPr>
        <p:grpSpPr>
          <a:xfrm>
            <a:off x="10537774" y="-7526"/>
            <a:ext cx="1566635" cy="1353452"/>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8898" y="2384360"/>
              <a:ext cx="951667" cy="1148162"/>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1.</a:t>
              </a:r>
            </a:p>
            <a:p>
              <a:r>
                <a:rPr lang="es-CO" sz="1200" b="1" dirty="0" smtClean="0">
                  <a:latin typeface="Arial" panose="020B0604020202020204" pitchFamily="34" charset="0"/>
                  <a:cs typeface="Arial" panose="020B0604020202020204" pitchFamily="34" charset="0"/>
                </a:rPr>
                <a:t>AVANCE</a:t>
              </a:r>
            </a:p>
            <a:p>
              <a:pPr algn="ctr"/>
              <a:r>
                <a:rPr lang="es-CO" sz="1200" b="1" dirty="0" smtClean="0">
                  <a:latin typeface="Arial" panose="020B0604020202020204" pitchFamily="34" charset="0"/>
                  <a:cs typeface="Arial" panose="020B0604020202020204" pitchFamily="34" charset="0"/>
                </a:rPr>
                <a:t>METAS</a:t>
              </a:r>
            </a:p>
            <a:p>
              <a:pPr algn="ctr"/>
              <a:r>
                <a:rPr lang="es-CO" sz="1200" b="1" dirty="0" smtClean="0">
                  <a:latin typeface="Arial" panose="020B0604020202020204" pitchFamily="34" charset="0"/>
                  <a:cs typeface="Arial" panose="020B0604020202020204" pitchFamily="34" charset="0"/>
                </a:rPr>
                <a:t>PDM</a:t>
              </a:r>
              <a:endParaRPr lang="es-CO" sz="1200" b="1" dirty="0">
                <a:latin typeface="Arial" panose="020B0604020202020204" pitchFamily="34" charset="0"/>
                <a:cs typeface="Arial" panose="020B0604020202020204" pitchFamily="34" charset="0"/>
              </a:endParaRPr>
            </a:p>
          </p:txBody>
        </p:sp>
      </p:grpSp>
      <p:graphicFrame>
        <p:nvGraphicFramePr>
          <p:cNvPr id="2" name="1 Tabla"/>
          <p:cNvGraphicFramePr>
            <a:graphicFrameLocks noGrp="1"/>
          </p:cNvGraphicFramePr>
          <p:nvPr>
            <p:extLst>
              <p:ext uri="{D42A27DB-BD31-4B8C-83A1-F6EECF244321}">
                <p14:modId xmlns:p14="http://schemas.microsoft.com/office/powerpoint/2010/main" val="4055296243"/>
              </p:ext>
            </p:extLst>
          </p:nvPr>
        </p:nvGraphicFramePr>
        <p:xfrm>
          <a:off x="790956" y="1522140"/>
          <a:ext cx="10832359" cy="4925958"/>
        </p:xfrm>
        <a:graphic>
          <a:graphicData uri="http://schemas.openxmlformats.org/drawingml/2006/table">
            <a:tbl>
              <a:tblPr>
                <a:tableStyleId>{5C22544A-7EE6-4342-B048-85BDC9FD1C3A}</a:tableStyleId>
              </a:tblPr>
              <a:tblGrid>
                <a:gridCol w="6775011"/>
                <a:gridCol w="669844"/>
                <a:gridCol w="669844"/>
                <a:gridCol w="650708"/>
                <a:gridCol w="650708"/>
                <a:gridCol w="708122"/>
                <a:gridCol w="708122"/>
              </a:tblGrid>
              <a:tr h="207721">
                <a:tc rowSpan="4">
                  <a:txBody>
                    <a:bodyPr/>
                    <a:lstStyle/>
                    <a:p>
                      <a:pPr algn="ctr" fontAlgn="ctr"/>
                      <a:r>
                        <a:rPr lang="es-CO" sz="1200" u="none" strike="noStrike">
                          <a:effectLst/>
                        </a:rPr>
                        <a:t>META DE PRODUCTO</a:t>
                      </a:r>
                      <a:endParaRPr lang="es-CO" sz="1200" b="1" i="0" u="none" strike="noStrike">
                        <a:solidFill>
                          <a:srgbClr val="000000"/>
                        </a:solidFill>
                        <a:effectLst/>
                        <a:latin typeface="Arial"/>
                      </a:endParaRPr>
                    </a:p>
                  </a:txBody>
                  <a:tcPr marL="8738" marR="8738" marT="8738" marB="0" anchor="ctr"/>
                </a:tc>
                <a:tc gridSpan="6">
                  <a:txBody>
                    <a:bodyPr/>
                    <a:lstStyle/>
                    <a:p>
                      <a:pPr algn="ctr" fontAlgn="ctr"/>
                      <a:r>
                        <a:rPr lang="es-CO" sz="1200" u="none" strike="noStrike">
                          <a:effectLst/>
                        </a:rPr>
                        <a:t>% CUMPLIMIENTO</a:t>
                      </a:r>
                      <a:endParaRPr lang="es-CO" sz="1200" b="1" i="0" u="none" strike="noStrike">
                        <a:solidFill>
                          <a:srgbClr val="000000"/>
                        </a:solidFill>
                        <a:effectLst/>
                        <a:latin typeface="Arial"/>
                      </a:endParaRPr>
                    </a:p>
                  </a:txBody>
                  <a:tcPr marL="8738" marR="8738" marT="8738"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97830">
                <a:tc vMerge="1">
                  <a:txBody>
                    <a:bodyPr/>
                    <a:lstStyle/>
                    <a:p>
                      <a:endParaRPr lang="es-CO"/>
                    </a:p>
                  </a:txBody>
                  <a:tcPr/>
                </a:tc>
                <a:tc gridSpan="3">
                  <a:txBody>
                    <a:bodyPr/>
                    <a:lstStyle/>
                    <a:p>
                      <a:pPr algn="ctr" fontAlgn="ctr"/>
                      <a:r>
                        <a:rPr lang="es-CO" sz="1200" u="none" strike="noStrike">
                          <a:effectLst/>
                        </a:rPr>
                        <a:t>Meta</a:t>
                      </a:r>
                      <a:endParaRPr lang="es-CO" sz="1200" b="1" i="0" u="none" strike="noStrike">
                        <a:solidFill>
                          <a:srgbClr val="000000"/>
                        </a:solidFill>
                        <a:effectLst/>
                        <a:latin typeface="Arial"/>
                      </a:endParaRPr>
                    </a:p>
                  </a:txBody>
                  <a:tcPr marL="8738" marR="8738" marT="8738" marB="0" anchor="ctr"/>
                </a:tc>
                <a:tc hMerge="1">
                  <a:txBody>
                    <a:bodyPr/>
                    <a:lstStyle/>
                    <a:p>
                      <a:endParaRPr lang="es-CO"/>
                    </a:p>
                  </a:txBody>
                  <a:tcPr/>
                </a:tc>
                <a:tc hMerge="1">
                  <a:txBody>
                    <a:bodyPr/>
                    <a:lstStyle/>
                    <a:p>
                      <a:endParaRPr lang="es-CO"/>
                    </a:p>
                  </a:txBody>
                  <a:tcPr/>
                </a:tc>
                <a:tc gridSpan="3">
                  <a:txBody>
                    <a:bodyPr/>
                    <a:lstStyle/>
                    <a:p>
                      <a:pPr algn="ctr" fontAlgn="ctr"/>
                      <a:r>
                        <a:rPr lang="es-CO" sz="1200" u="none" strike="noStrike">
                          <a:effectLst/>
                        </a:rPr>
                        <a:t>Meta</a:t>
                      </a:r>
                      <a:endParaRPr lang="es-CO" sz="1200" b="1" i="0" u="none" strike="noStrike">
                        <a:solidFill>
                          <a:srgbClr val="000000"/>
                        </a:solidFill>
                        <a:effectLst/>
                        <a:latin typeface="Arial"/>
                      </a:endParaRPr>
                    </a:p>
                  </a:txBody>
                  <a:tcPr marL="8738" marR="8738" marT="8738" marB="0" anchor="ctr"/>
                </a:tc>
                <a:tc hMerge="1">
                  <a:txBody>
                    <a:bodyPr/>
                    <a:lstStyle/>
                    <a:p>
                      <a:endParaRPr lang="es-CO"/>
                    </a:p>
                  </a:txBody>
                  <a:tcPr/>
                </a:tc>
                <a:tc hMerge="1">
                  <a:txBody>
                    <a:bodyPr/>
                    <a:lstStyle/>
                    <a:p>
                      <a:endParaRPr lang="es-CO"/>
                    </a:p>
                  </a:txBody>
                  <a:tcPr/>
                </a:tc>
              </a:tr>
              <a:tr h="207721">
                <a:tc vMerge="1">
                  <a:txBody>
                    <a:bodyPr/>
                    <a:lstStyle/>
                    <a:p>
                      <a:endParaRPr lang="es-CO"/>
                    </a:p>
                  </a:txBody>
                  <a:tcPr/>
                </a:tc>
                <a:tc gridSpan="3">
                  <a:txBody>
                    <a:bodyPr/>
                    <a:lstStyle/>
                    <a:p>
                      <a:pPr algn="ctr" fontAlgn="ctr"/>
                      <a:r>
                        <a:rPr lang="es-CO" sz="1200" u="none" strike="noStrike">
                          <a:effectLst/>
                        </a:rPr>
                        <a:t>2016</a:t>
                      </a:r>
                      <a:endParaRPr lang="es-CO" sz="1200" b="1" i="0" u="none" strike="noStrike">
                        <a:solidFill>
                          <a:srgbClr val="000000"/>
                        </a:solidFill>
                        <a:effectLst/>
                        <a:latin typeface="Arial"/>
                      </a:endParaRPr>
                    </a:p>
                  </a:txBody>
                  <a:tcPr marL="8738" marR="8738" marT="8738" marB="0" anchor="ctr"/>
                </a:tc>
                <a:tc hMerge="1">
                  <a:txBody>
                    <a:bodyPr/>
                    <a:lstStyle/>
                    <a:p>
                      <a:endParaRPr lang="es-CO"/>
                    </a:p>
                  </a:txBody>
                  <a:tcPr/>
                </a:tc>
                <a:tc hMerge="1">
                  <a:txBody>
                    <a:bodyPr/>
                    <a:lstStyle/>
                    <a:p>
                      <a:endParaRPr lang="es-CO"/>
                    </a:p>
                  </a:txBody>
                  <a:tcPr/>
                </a:tc>
                <a:tc gridSpan="3">
                  <a:txBody>
                    <a:bodyPr/>
                    <a:lstStyle/>
                    <a:p>
                      <a:pPr algn="ctr" fontAlgn="ctr"/>
                      <a:r>
                        <a:rPr lang="es-CO" sz="1200" u="none" strike="noStrike">
                          <a:effectLst/>
                        </a:rPr>
                        <a:t>2017</a:t>
                      </a:r>
                      <a:endParaRPr lang="es-CO" sz="1200" b="1" i="0" u="none" strike="noStrike">
                        <a:solidFill>
                          <a:srgbClr val="000000"/>
                        </a:solidFill>
                        <a:effectLst/>
                        <a:latin typeface="Arial"/>
                      </a:endParaRPr>
                    </a:p>
                  </a:txBody>
                  <a:tcPr marL="8738" marR="8738" marT="8738" marB="0" anchor="ctr"/>
                </a:tc>
                <a:tc hMerge="1">
                  <a:txBody>
                    <a:bodyPr/>
                    <a:lstStyle/>
                    <a:p>
                      <a:endParaRPr lang="es-CO"/>
                    </a:p>
                  </a:txBody>
                  <a:tcPr/>
                </a:tc>
                <a:tc hMerge="1">
                  <a:txBody>
                    <a:bodyPr/>
                    <a:lstStyle/>
                    <a:p>
                      <a:endParaRPr lang="es-CO"/>
                    </a:p>
                  </a:txBody>
                  <a:tcPr/>
                </a:tc>
              </a:tr>
              <a:tr h="207721">
                <a:tc vMerge="1">
                  <a:txBody>
                    <a:bodyPr/>
                    <a:lstStyle/>
                    <a:p>
                      <a:endParaRPr lang="es-CO"/>
                    </a:p>
                  </a:txBody>
                  <a:tcPr/>
                </a:tc>
                <a:tc>
                  <a:txBody>
                    <a:bodyPr/>
                    <a:lstStyle/>
                    <a:p>
                      <a:pPr algn="ctr" fontAlgn="ctr"/>
                      <a:r>
                        <a:rPr lang="es-CO" sz="1200" u="none" strike="noStrike">
                          <a:effectLst/>
                        </a:rPr>
                        <a:t>Prog</a:t>
                      </a:r>
                      <a:endParaRPr lang="es-CO" sz="1200" b="1"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Cump</a:t>
                      </a:r>
                      <a:endParaRPr lang="es-CO" sz="1200" b="1"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a:t>
                      </a:r>
                      <a:endParaRPr lang="es-CO" sz="1200" b="1"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Prog</a:t>
                      </a:r>
                      <a:endParaRPr lang="es-CO" sz="1200" b="1"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Cump</a:t>
                      </a:r>
                      <a:endParaRPr lang="es-CO" sz="1200" b="1"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a:t>
                      </a:r>
                      <a:endParaRPr lang="es-CO" sz="1200" b="1" i="0" u="none" strike="noStrike">
                        <a:solidFill>
                          <a:srgbClr val="000000"/>
                        </a:solidFill>
                        <a:effectLst/>
                        <a:latin typeface="Arial"/>
                      </a:endParaRPr>
                    </a:p>
                  </a:txBody>
                  <a:tcPr marL="8738" marR="8738" marT="8738" marB="0" anchor="ctr"/>
                </a:tc>
              </a:tr>
              <a:tr h="603380">
                <a:tc>
                  <a:txBody>
                    <a:bodyPr/>
                    <a:lstStyle/>
                    <a:p>
                      <a:pPr algn="just" fontAlgn="ctr"/>
                      <a:r>
                        <a:rPr lang="es-CO" sz="1200" u="none" strike="noStrike">
                          <a:effectLst/>
                        </a:rPr>
                        <a:t>Mejorar la infraestructura física (estudios, diseños, mobiliario, módulos, red estructurada, red eléctrica, central de cómputo) de la ITTB, durante el cuatrienio.</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50%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r>
              <a:tr h="306635">
                <a:tc>
                  <a:txBody>
                    <a:bodyPr/>
                    <a:lstStyle/>
                    <a:p>
                      <a:pPr algn="just" fontAlgn="ctr"/>
                      <a:r>
                        <a:rPr lang="es-CO" sz="1200" u="none" strike="noStrike">
                          <a:effectLst/>
                        </a:rPr>
                        <a:t>Implementar la Oficina de Atención al Ciudadano en la ITTB, en el cuatrienio.</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50%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r>
              <a:tr h="306635">
                <a:tc>
                  <a:txBody>
                    <a:bodyPr/>
                    <a:lstStyle/>
                    <a:p>
                      <a:pPr algn="just" fontAlgn="ctr"/>
                      <a:r>
                        <a:rPr lang="es-CO" sz="1200" u="none" strike="noStrike">
                          <a:effectLst/>
                        </a:rPr>
                        <a:t>Implementar II fase del sistema de gestión documental en la ITTB, durante el cuatrienio.</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0,25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50%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r>
              <a:tr h="455009">
                <a:tc>
                  <a:txBody>
                    <a:bodyPr/>
                    <a:lstStyle/>
                    <a:p>
                      <a:pPr algn="just" fontAlgn="ctr"/>
                      <a:r>
                        <a:rPr lang="es-CO" sz="1200" u="none" strike="noStrike">
                          <a:effectLst/>
                        </a:rPr>
                        <a:t>Elaborar e implementar un Plan de recuperación de cartera y fortalecimiento del proceso coactivo y persuasivo de la ITTB.</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50%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0,75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75%</a:t>
                      </a:r>
                      <a:endParaRPr lang="es-CO" sz="1200" b="0" i="0" u="none" strike="noStrike">
                        <a:solidFill>
                          <a:srgbClr val="000000"/>
                        </a:solidFill>
                        <a:effectLst/>
                        <a:latin typeface="Arial"/>
                      </a:endParaRPr>
                    </a:p>
                  </a:txBody>
                  <a:tcPr marL="8738" marR="8738" marT="8738" marB="0" anchor="ctr"/>
                </a:tc>
              </a:tr>
              <a:tr h="455009">
                <a:tc>
                  <a:txBody>
                    <a:bodyPr/>
                    <a:lstStyle/>
                    <a:p>
                      <a:pPr algn="just" fontAlgn="ctr"/>
                      <a:r>
                        <a:rPr lang="es-CO" sz="1200" u="none" strike="noStrike">
                          <a:effectLst/>
                        </a:rPr>
                        <a:t>Realizar dos (2) Convenios interinstitucionales para Fortalecer procesos de capacitación en áreas misionales.</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100%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r>
              <a:tr h="306635">
                <a:tc>
                  <a:txBody>
                    <a:bodyPr/>
                    <a:lstStyle/>
                    <a:p>
                      <a:pPr algn="just" fontAlgn="ctr"/>
                      <a:r>
                        <a:rPr lang="es-CO" sz="1200" u="none" strike="noStrike">
                          <a:effectLst/>
                        </a:rPr>
                        <a:t>Fortalecer quince (15) procesos institucionales con profesionales de apoyo.</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5</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100%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4</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2</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50%</a:t>
                      </a:r>
                      <a:endParaRPr lang="es-CO" sz="1200" b="0" i="0" u="none" strike="noStrike">
                        <a:solidFill>
                          <a:srgbClr val="000000"/>
                        </a:solidFill>
                        <a:effectLst/>
                        <a:latin typeface="Arial"/>
                      </a:endParaRPr>
                    </a:p>
                  </a:txBody>
                  <a:tcPr marL="8738" marR="8738" marT="8738" marB="0" anchor="ctr"/>
                </a:tc>
              </a:tr>
              <a:tr h="306635">
                <a:tc>
                  <a:txBody>
                    <a:bodyPr/>
                    <a:lstStyle/>
                    <a:p>
                      <a:pPr algn="just" fontAlgn="ctr"/>
                      <a:r>
                        <a:rPr lang="es-CO" sz="1200" u="none" strike="noStrike">
                          <a:effectLst/>
                        </a:rPr>
                        <a:t>Realizar un (1) estudio para modificar la planta de personal de la ITTB.</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r>
              <a:tr h="455009">
                <a:tc>
                  <a:txBody>
                    <a:bodyPr/>
                    <a:lstStyle/>
                    <a:p>
                      <a:pPr algn="just" fontAlgn="ctr"/>
                      <a:r>
                        <a:rPr lang="es-CO" sz="1200" u="none" strike="noStrike">
                          <a:effectLst/>
                        </a:rPr>
                        <a:t>Diseñar un (1) Plan que garantice autosostenibilidad financiera de la ITTB en el mediano y largo plazo, durante el cuatrienio.</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r>
              <a:tr h="455009">
                <a:tc>
                  <a:txBody>
                    <a:bodyPr/>
                    <a:lstStyle/>
                    <a:p>
                      <a:pPr algn="just" fontAlgn="ctr"/>
                      <a:r>
                        <a:rPr lang="es-CO" sz="1200" u="none" strike="noStrike">
                          <a:effectLst/>
                        </a:rPr>
                        <a:t>Implementar un (1) Sistema de Control de Vehículos para entrega y salida de vehículos de Patios adscritos a la ITTB, durante el cuatrienio.</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0</a:t>
                      </a:r>
                      <a:endParaRPr lang="es-CO" sz="1200" b="0" i="0" u="none" strike="noStrike">
                        <a:solidFill>
                          <a:srgbClr val="000000"/>
                        </a:solidFill>
                        <a:effectLst/>
                        <a:latin typeface="Arial"/>
                      </a:endParaRPr>
                    </a:p>
                  </a:txBody>
                  <a:tcPr marL="8738" marR="8738" marT="8738" marB="0" anchor="ctr"/>
                </a:tc>
              </a:tr>
              <a:tr h="455009">
                <a:tc>
                  <a:txBody>
                    <a:bodyPr/>
                    <a:lstStyle/>
                    <a:p>
                      <a:pPr algn="just" fontAlgn="ctr"/>
                      <a:r>
                        <a:rPr lang="es-CO" sz="1200" u="none" strike="noStrike">
                          <a:effectLst/>
                        </a:rPr>
                        <a:t>Disponer de un (1) Parqueadero y una (1) Grúa para el Apoyo a la Gestión Operativa, durante el cuatrienio.</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2</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2</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100%</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2</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a:effectLst/>
                        </a:rPr>
                        <a:t>2</a:t>
                      </a:r>
                      <a:endParaRPr lang="es-CO" sz="1200" b="0" i="0" u="none" strike="noStrike">
                        <a:solidFill>
                          <a:srgbClr val="000000"/>
                        </a:solidFill>
                        <a:effectLst/>
                        <a:latin typeface="Arial"/>
                      </a:endParaRPr>
                    </a:p>
                  </a:txBody>
                  <a:tcPr marL="8738" marR="8738" marT="8738" marB="0" anchor="ctr"/>
                </a:tc>
                <a:tc>
                  <a:txBody>
                    <a:bodyPr/>
                    <a:lstStyle/>
                    <a:p>
                      <a:pPr algn="ctr" fontAlgn="ctr"/>
                      <a:r>
                        <a:rPr lang="es-CO" sz="1200" u="none" strike="noStrike" dirty="0">
                          <a:effectLst/>
                        </a:rPr>
                        <a:t>100%</a:t>
                      </a:r>
                      <a:endParaRPr lang="es-CO" sz="1200" b="0" i="0" u="none" strike="noStrike" dirty="0">
                        <a:solidFill>
                          <a:srgbClr val="000000"/>
                        </a:solidFill>
                        <a:effectLst/>
                        <a:latin typeface="Arial"/>
                      </a:endParaRPr>
                    </a:p>
                  </a:txBody>
                  <a:tcPr marL="8738" marR="8738" marT="8738" marB="0" anchor="ctr"/>
                </a:tc>
              </a:tr>
            </a:tbl>
          </a:graphicData>
        </a:graphic>
      </p:graphicFrame>
    </p:spTree>
    <p:extLst>
      <p:ext uri="{BB962C8B-B14F-4D97-AF65-F5344CB8AC3E}">
        <p14:creationId xmlns:p14="http://schemas.microsoft.com/office/powerpoint/2010/main" val="40864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stretch>
            <a:fillRect/>
          </a:stretch>
        </p:blipFill>
        <p:spPr>
          <a:xfrm>
            <a:off x="0" y="0"/>
            <a:ext cx="12359706" cy="6899575"/>
          </a:xfrm>
          <a:prstGeom prst="rect">
            <a:avLst/>
          </a:prstGeom>
        </p:spPr>
      </p:pic>
      <p:sp>
        <p:nvSpPr>
          <p:cNvPr id="6" name="Título 5"/>
          <p:cNvSpPr>
            <a:spLocks noGrp="1"/>
          </p:cNvSpPr>
          <p:nvPr>
            <p:ph type="ctrTitle"/>
          </p:nvPr>
        </p:nvSpPr>
        <p:spPr>
          <a:xfrm>
            <a:off x="3633520" y="3449787"/>
            <a:ext cx="8056180" cy="2214809"/>
          </a:xfrm>
        </p:spPr>
        <p:txBody>
          <a:bodyPr>
            <a:normAutofit/>
          </a:bodyPr>
          <a:lstStyle/>
          <a:p>
            <a:pPr algn="just"/>
            <a:r>
              <a:rPr lang="es-CO" sz="1800" dirty="0" smtClean="0"/>
              <a:t>Gestión </a:t>
            </a:r>
            <a:r>
              <a:rPr lang="es-CO" sz="1800" dirty="0"/>
              <a:t>realizada por </a:t>
            </a:r>
            <a:r>
              <a:rPr lang="es-CO" sz="1800" dirty="0" smtClean="0"/>
              <a:t>la ITTB, partiendo </a:t>
            </a:r>
            <a:r>
              <a:rPr lang="es-CO" sz="1800" dirty="0"/>
              <a:t>del análisis de los componentes estratégicos institucionales contenidos en su Plan de Desarrollo 2016-2019,  “Barrancabermeja incluyente, humana y productiva”,  pilar de seguridad humana, línea estratégica desarrollo territorial/movilidad urbana; concebido éste para dar respuesta a las necesidades identificadas en materia de Movilidad urbana sostenible,  comprometiéndose así a trabajar en la construcción de una nueva cultura ciudadana que permita mejorar la convivencia y gozar de una adecuada seguridad vial protegiendo la vida del ser humano.</a:t>
            </a:r>
          </a:p>
        </p:txBody>
      </p:sp>
      <p:sp>
        <p:nvSpPr>
          <p:cNvPr id="10" name="4 Subtítulo"/>
          <p:cNvSpPr txBox="1">
            <a:spLocks/>
          </p:cNvSpPr>
          <p:nvPr/>
        </p:nvSpPr>
        <p:spPr>
          <a:xfrm>
            <a:off x="3633520" y="5790379"/>
            <a:ext cx="4379650" cy="906762"/>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CO" sz="2000" b="1" dirty="0" smtClean="0">
                <a:solidFill>
                  <a:schemeClr val="tx1"/>
                </a:solidFill>
                <a:latin typeface="Arial" panose="020B0604020202020204" pitchFamily="34" charset="0"/>
                <a:cs typeface="Arial" panose="020B0604020202020204" pitchFamily="34" charset="0"/>
              </a:rPr>
              <a:t>ALBERTO RAFAEL COTES ACOSTA</a:t>
            </a:r>
          </a:p>
          <a:p>
            <a:pPr algn="l"/>
            <a:r>
              <a:rPr lang="es-CO" sz="2000" dirty="0" smtClean="0">
                <a:solidFill>
                  <a:schemeClr val="tx1"/>
                </a:solidFill>
                <a:latin typeface="Arial" panose="020B0604020202020204" pitchFamily="34" charset="0"/>
                <a:cs typeface="Arial" panose="020B0604020202020204" pitchFamily="34" charset="0"/>
              </a:rPr>
              <a:t>Director</a:t>
            </a:r>
            <a:endParaRPr lang="es-CO" sz="2000" dirty="0">
              <a:solidFill>
                <a:schemeClr val="tx1"/>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cstate="print"/>
          <a:stretch>
            <a:fillRect/>
          </a:stretch>
        </p:blipFill>
        <p:spPr>
          <a:xfrm>
            <a:off x="11000257" y="5834973"/>
            <a:ext cx="855370" cy="817574"/>
          </a:xfrm>
          <a:prstGeom prst="rect">
            <a:avLst/>
          </a:prstGeom>
        </p:spPr>
      </p:pic>
    </p:spTree>
    <p:extLst>
      <p:ext uri="{BB962C8B-B14F-4D97-AF65-F5344CB8AC3E}">
        <p14:creationId xmlns:p14="http://schemas.microsoft.com/office/powerpoint/2010/main" val="1492940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776418" y="39212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sp>
        <p:nvSpPr>
          <p:cNvPr id="7" name="Rectangle 6"/>
          <p:cNvSpPr>
            <a:spLocks noChangeArrowheads="1"/>
          </p:cNvSpPr>
          <p:nvPr/>
        </p:nvSpPr>
        <p:spPr bwMode="auto">
          <a:xfrm>
            <a:off x="0" y="434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7591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5228614" y="1676897"/>
            <a:ext cx="60967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CO" dirty="0"/>
              <a:t>Establecidas condiciones para la realización de los acuerdos de pago</a:t>
            </a:r>
            <a:r>
              <a:rPr lang="es-CO" dirty="0" smtClean="0"/>
              <a:t>,, </a:t>
            </a:r>
            <a:r>
              <a:rPr lang="es-CO" dirty="0"/>
              <a:t>celebrado desde el 2016 contrato para la recuperación de ingresos a través del cobro </a:t>
            </a:r>
            <a:r>
              <a:rPr lang="es-CO" dirty="0" smtClean="0"/>
              <a:t>coactivo.</a:t>
            </a:r>
          </a:p>
          <a:p>
            <a:pPr lvl="0" algn="just" fontAlgn="base">
              <a:spcBef>
                <a:spcPct val="0"/>
              </a:spcBef>
              <a:spcAft>
                <a:spcPct val="0"/>
              </a:spcAft>
            </a:pPr>
            <a:endParaRPr lang="es-CO" dirty="0" smtClean="0"/>
          </a:p>
          <a:p>
            <a:pPr lvl="0" algn="just" fontAlgn="base">
              <a:spcBef>
                <a:spcPct val="0"/>
              </a:spcBef>
              <a:spcAft>
                <a:spcPct val="0"/>
              </a:spcAft>
            </a:pPr>
            <a:r>
              <a:rPr lang="es-CO" sz="2000" dirty="0"/>
              <a:t>Se han realizado operativos externos de cobro coactivo con apoyo del cuerpo de agentes de la entidad y personal externo de cobro </a:t>
            </a:r>
            <a:r>
              <a:rPr lang="es-CO" sz="2000" dirty="0" smtClean="0"/>
              <a:t>coactivo.</a:t>
            </a:r>
          </a:p>
          <a:p>
            <a:pPr lvl="0" algn="just" fontAlgn="base">
              <a:spcBef>
                <a:spcPct val="0"/>
              </a:spcBef>
              <a:spcAft>
                <a:spcPct val="0"/>
              </a:spcAft>
            </a:pPr>
            <a:endParaRPr lang="es-CO" altLang="es-CO" sz="2000" dirty="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CO" altLang="es-CO" sz="2000" b="1" dirty="0" smtClean="0">
                <a:solidFill>
                  <a:srgbClr val="C00000"/>
                </a:solidFill>
                <a:latin typeface="Arial" pitchFamily="34" charset="0"/>
                <a:ea typeface="Calibri" pitchFamily="34" charset="0"/>
                <a:cs typeface="Arial" pitchFamily="34" charset="0"/>
              </a:rPr>
              <a:t>IMPACTO</a:t>
            </a:r>
          </a:p>
          <a:p>
            <a:pPr algn="ctr" fontAlgn="base">
              <a:spcBef>
                <a:spcPct val="0"/>
              </a:spcBef>
              <a:spcAft>
                <a:spcPct val="0"/>
              </a:spcAft>
            </a:pPr>
            <a:endParaRPr lang="es-CO" sz="1400" b="1" dirty="0" smtClean="0"/>
          </a:p>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Recursos</a:t>
            </a:r>
            <a:r>
              <a:rPr kumimoji="0" lang="es-CO" altLang="es-CO" sz="2000" b="0" i="0" u="none" strike="noStrike" cap="none" normalizeH="0" dirty="0" smtClean="0">
                <a:ln>
                  <a:noFill/>
                </a:ln>
                <a:solidFill>
                  <a:schemeClr val="tx1"/>
                </a:solidFill>
                <a:effectLst/>
                <a:latin typeface="Arial" pitchFamily="34" charset="0"/>
                <a:ea typeface="Calibri" pitchFamily="34" charset="0"/>
                <a:cs typeface="Arial" pitchFamily="34" charset="0"/>
              </a:rPr>
              <a:t> recuperados ITTB</a:t>
            </a:r>
          </a:p>
          <a:p>
            <a:pPr marL="0" marR="0" lvl="0" indent="0" algn="just" defTabSz="914400" rtl="0" eaLnBrk="1" fontAlgn="base" latinLnBrk="0" hangingPunct="1">
              <a:lnSpc>
                <a:spcPct val="100000"/>
              </a:lnSpc>
              <a:spcBef>
                <a:spcPct val="0"/>
              </a:spcBef>
              <a:spcAft>
                <a:spcPct val="0"/>
              </a:spcAft>
              <a:buClrTx/>
              <a:buSzTx/>
              <a:buFontTx/>
              <a:buNone/>
              <a:tabLst/>
            </a:pPr>
            <a:endParaRPr lang="es-CO" altLang="es-CO" sz="1400" baseline="0" dirty="0">
              <a:latin typeface="Arial" pitchFamily="34" charset="0"/>
              <a:ea typeface="Calibri" pitchFamily="34" charset="0"/>
              <a:cs typeface="Arial" pitchFamily="34" charset="0"/>
            </a:endParaRPr>
          </a:p>
          <a:p>
            <a:pPr lvl="0" algn="ctr" fontAlgn="base">
              <a:spcBef>
                <a:spcPct val="0"/>
              </a:spcBef>
              <a:spcAft>
                <a:spcPct val="0"/>
              </a:spcAft>
            </a:pPr>
            <a:r>
              <a:rPr lang="es-CO" sz="2800" b="1" dirty="0" smtClean="0">
                <a:solidFill>
                  <a:srgbClr val="C00000"/>
                </a:solidFill>
              </a:rPr>
              <a:t>$ 1.459.534.966</a:t>
            </a:r>
            <a:endParaRPr kumimoji="0" lang="es-CO" altLang="es-CO" sz="28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p:txBody>
      </p:sp>
      <p:sp>
        <p:nvSpPr>
          <p:cNvPr id="6" name="Rectangle 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2828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82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6381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2580752" y="392121"/>
            <a:ext cx="7226658"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PLAN DE RECUPERACIÓN DE CARTERA</a:t>
            </a:r>
          </a:p>
        </p:txBody>
      </p:sp>
      <p:pic>
        <p:nvPicPr>
          <p:cNvPr id="2" name="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163" y="1802194"/>
            <a:ext cx="3426372" cy="1927334"/>
          </a:xfrm>
          <a:prstGeom prst="rect">
            <a:avLst/>
          </a:prstGeom>
        </p:spPr>
      </p:pic>
      <p:pic>
        <p:nvPicPr>
          <p:cNvPr id="13" name="1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164" y="4065242"/>
            <a:ext cx="3426372" cy="1927334"/>
          </a:xfrm>
          <a:prstGeom prst="rect">
            <a:avLst/>
          </a:prstGeom>
        </p:spPr>
      </p:pic>
    </p:spTree>
    <p:extLst>
      <p:ext uri="{BB962C8B-B14F-4D97-AF65-F5344CB8AC3E}">
        <p14:creationId xmlns:p14="http://schemas.microsoft.com/office/powerpoint/2010/main" val="2890151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52044"/>
            <a:ext cx="12192000" cy="6805956"/>
          </a:xfrm>
          <a:prstGeom prst="rect">
            <a:avLst/>
          </a:prstGeom>
        </p:spPr>
      </p:pic>
      <p:grpSp>
        <p:nvGrpSpPr>
          <p:cNvPr id="7" name="6 Grupo"/>
          <p:cNvGrpSpPr/>
          <p:nvPr/>
        </p:nvGrpSpPr>
        <p:grpSpPr>
          <a:xfrm>
            <a:off x="3589361" y="3562066"/>
            <a:ext cx="4694830" cy="1378424"/>
            <a:chOff x="3589361" y="3562066"/>
            <a:chExt cx="4694830" cy="1378424"/>
          </a:xfrm>
        </p:grpSpPr>
        <p:sp>
          <p:nvSpPr>
            <p:cNvPr id="4" name="3 Rectángulo"/>
            <p:cNvSpPr/>
            <p:nvPr/>
          </p:nvSpPr>
          <p:spPr>
            <a:xfrm>
              <a:off x="3589361" y="3562066"/>
              <a:ext cx="4694830" cy="61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4 Rectángulo"/>
            <p:cNvSpPr/>
            <p:nvPr/>
          </p:nvSpPr>
          <p:spPr>
            <a:xfrm flipV="1">
              <a:off x="3712191" y="4176215"/>
              <a:ext cx="218364" cy="7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flipV="1">
              <a:off x="7290179" y="4176214"/>
              <a:ext cx="218364" cy="7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10 CuadroTexto"/>
          <p:cNvSpPr txBox="1"/>
          <p:nvPr/>
        </p:nvSpPr>
        <p:spPr>
          <a:xfrm>
            <a:off x="3677135" y="3742310"/>
            <a:ext cx="7378262" cy="1200329"/>
          </a:xfrm>
          <a:prstGeom prst="rect">
            <a:avLst/>
          </a:prstGeom>
          <a:solidFill>
            <a:schemeClr val="bg1"/>
          </a:solidFill>
        </p:spPr>
        <p:txBody>
          <a:bodyPr wrap="square" rtlCol="0">
            <a:spAutoFit/>
          </a:bodyPr>
          <a:lstStyle/>
          <a:p>
            <a:r>
              <a:rPr lang="es-CO" sz="3600" b="1" dirty="0" smtClean="0">
                <a:latin typeface="Arial" panose="020B0604020202020204" pitchFamily="34" charset="0"/>
                <a:cs typeface="Arial" panose="020B0604020202020204" pitchFamily="34" charset="0"/>
              </a:rPr>
              <a:t>SEGURIDAD VIAL</a:t>
            </a:r>
          </a:p>
          <a:p>
            <a:endParaRPr lang="es-CO" sz="3600" b="1" dirty="0" smtClean="0">
              <a:latin typeface="Arial" panose="020B0604020202020204" pitchFamily="34" charset="0"/>
              <a:cs typeface="Arial" panose="020B0604020202020204" pitchFamily="34" charset="0"/>
            </a:endParaRPr>
          </a:p>
        </p:txBody>
      </p:sp>
      <p:grpSp>
        <p:nvGrpSpPr>
          <p:cNvPr id="8" name="7 Grupo"/>
          <p:cNvGrpSpPr/>
          <p:nvPr/>
        </p:nvGrpSpPr>
        <p:grpSpPr>
          <a:xfrm>
            <a:off x="8284191" y="3869140"/>
            <a:ext cx="1566635" cy="1353452"/>
            <a:chOff x="9217025" y="2049516"/>
            <a:chExt cx="1845087" cy="1870021"/>
          </a:xfrm>
        </p:grpSpPr>
        <p:pic>
          <p:nvPicPr>
            <p:cNvPr id="9" name="Picture 3" descr="C:\Users\Admin\AppData\Local\Microsoft\Windows\Temporary Internet Files\Content.IE5\A5ANN6TT\posit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92349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grpSp>
        <p:nvGrpSpPr>
          <p:cNvPr id="10" name="9 Grupo"/>
          <p:cNvGrpSpPr/>
          <p:nvPr/>
        </p:nvGrpSpPr>
        <p:grpSpPr>
          <a:xfrm rot="634707">
            <a:off x="10236025" y="360901"/>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2174367" y="448763"/>
            <a:ext cx="7511928"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PARQUE AUTOMOTOR REGISTRADO ITTB</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1282"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6 Imagen"/>
          <p:cNvPicPr>
            <a:picLocks noChangeAspect="1"/>
          </p:cNvPicPr>
          <p:nvPr/>
        </p:nvPicPr>
        <p:blipFill rotWithShape="1">
          <a:blip r:embed="rId7">
            <a:extLst>
              <a:ext uri="{28A0092B-C50C-407E-A947-70E740481C1C}">
                <a14:useLocalDpi xmlns:a14="http://schemas.microsoft.com/office/drawing/2010/main" val="0"/>
              </a:ext>
            </a:extLst>
          </a:blip>
          <a:srcRect l="1608" t="3852" r="1805" b="4914"/>
          <a:stretch/>
        </p:blipFill>
        <p:spPr>
          <a:xfrm>
            <a:off x="1208058" y="1371598"/>
            <a:ext cx="8917045" cy="5040775"/>
          </a:xfrm>
          <a:prstGeom prst="rect">
            <a:avLst/>
          </a:prstGeom>
        </p:spPr>
      </p:pic>
      <p:grpSp>
        <p:nvGrpSpPr>
          <p:cNvPr id="12" name="11 Grupo"/>
          <p:cNvGrpSpPr/>
          <p:nvPr/>
        </p:nvGrpSpPr>
        <p:grpSpPr>
          <a:xfrm>
            <a:off x="5565738" y="3569708"/>
            <a:ext cx="4559365" cy="2308324"/>
            <a:chOff x="6274676" y="3891985"/>
            <a:chExt cx="4559365" cy="2308324"/>
          </a:xfrm>
        </p:grpSpPr>
        <p:sp>
          <p:nvSpPr>
            <p:cNvPr id="2" name="1 CuadroTexto"/>
            <p:cNvSpPr txBox="1"/>
            <p:nvPr/>
          </p:nvSpPr>
          <p:spPr>
            <a:xfrm>
              <a:off x="6274676" y="3891985"/>
              <a:ext cx="4523995" cy="2308324"/>
            </a:xfrm>
            <a:prstGeom prst="rect">
              <a:avLst/>
            </a:prstGeom>
            <a:noFill/>
          </p:spPr>
          <p:txBody>
            <a:bodyPr wrap="none" rtlCol="0">
              <a:spAutoFit/>
            </a:bodyPr>
            <a:lstStyle/>
            <a:p>
              <a:r>
                <a:rPr lang="es-CO" dirty="0" smtClean="0"/>
                <a:t>VEHÍCULOS PARTICULARES 		89.834</a:t>
              </a:r>
            </a:p>
            <a:p>
              <a:r>
                <a:rPr lang="es-CO" dirty="0" smtClean="0"/>
                <a:t>VEHÍCULOS  SERV. PÚBLICO	  	  3.661</a:t>
              </a:r>
            </a:p>
            <a:p>
              <a:r>
                <a:rPr lang="es-CO" dirty="0" smtClean="0"/>
                <a:t>VEHICULOS OFICIALES 	     	     624</a:t>
              </a:r>
            </a:p>
            <a:p>
              <a:endParaRPr lang="es-CO" dirty="0" smtClean="0"/>
            </a:p>
            <a:p>
              <a:r>
                <a:rPr lang="es-CO" b="1" dirty="0" smtClean="0">
                  <a:solidFill>
                    <a:srgbClr val="C00000"/>
                  </a:solidFill>
                </a:rPr>
                <a:t>TOTAL PARQUE AUTOMOTOR  	94.119</a:t>
              </a:r>
            </a:p>
            <a:p>
              <a:endParaRPr lang="es-CO" b="1" dirty="0">
                <a:solidFill>
                  <a:srgbClr val="C00000"/>
                </a:solidFill>
              </a:endParaRPr>
            </a:p>
            <a:p>
              <a:r>
                <a:rPr lang="es-CO" b="1" dirty="0" smtClean="0"/>
                <a:t>MOTOS				70.592</a:t>
              </a:r>
            </a:p>
            <a:p>
              <a:r>
                <a:rPr lang="es-CO" b="1" dirty="0" smtClean="0"/>
                <a:t>OTROS VEHÍCULOS			23.527</a:t>
              </a:r>
              <a:endParaRPr lang="es-CO" b="1" dirty="0"/>
            </a:p>
          </p:txBody>
        </p:sp>
        <p:cxnSp>
          <p:nvCxnSpPr>
            <p:cNvPr id="8" name="7 Conector recto"/>
            <p:cNvCxnSpPr/>
            <p:nvPr/>
          </p:nvCxnSpPr>
          <p:spPr>
            <a:xfrm flipV="1">
              <a:off x="6274676" y="4855779"/>
              <a:ext cx="4559365" cy="1"/>
            </a:xfrm>
            <a:prstGeom prst="line">
              <a:avLst/>
            </a:prstGeom>
            <a:ln w="28575"/>
          </p:spPr>
          <p:style>
            <a:lnRef idx="1">
              <a:schemeClr val="dk1"/>
            </a:lnRef>
            <a:fillRef idx="0">
              <a:schemeClr val="dk1"/>
            </a:fillRef>
            <a:effectRef idx="0">
              <a:schemeClr val="dk1"/>
            </a:effectRef>
            <a:fontRef idx="minor">
              <a:schemeClr val="tx1"/>
            </a:fontRef>
          </p:style>
        </p:cxnSp>
      </p:grpSp>
      <p:sp>
        <p:nvSpPr>
          <p:cNvPr id="16" name="15 Rectángulo"/>
          <p:cNvSpPr/>
          <p:nvPr/>
        </p:nvSpPr>
        <p:spPr>
          <a:xfrm>
            <a:off x="1113418" y="1371598"/>
            <a:ext cx="1204113" cy="20571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Rectángulo"/>
          <p:cNvSpPr/>
          <p:nvPr/>
        </p:nvSpPr>
        <p:spPr>
          <a:xfrm>
            <a:off x="5565738" y="5249917"/>
            <a:ext cx="4523995" cy="628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5064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4244327" y="448763"/>
            <a:ext cx="3372013"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ACCIDENTALIDAD</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1282"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 name="15 Gráfico"/>
          <p:cNvGraphicFramePr/>
          <p:nvPr>
            <p:extLst>
              <p:ext uri="{D42A27DB-BD31-4B8C-83A1-F6EECF244321}">
                <p14:modId xmlns:p14="http://schemas.microsoft.com/office/powerpoint/2010/main" val="3960910330"/>
              </p:ext>
            </p:extLst>
          </p:nvPr>
        </p:nvGraphicFramePr>
        <p:xfrm>
          <a:off x="1182591" y="1253965"/>
          <a:ext cx="9364717" cy="4831525"/>
        </p:xfrm>
        <a:graphic>
          <a:graphicData uri="http://schemas.openxmlformats.org/drawingml/2006/chart">
            <c:chart xmlns:c="http://schemas.openxmlformats.org/drawingml/2006/chart" xmlns:r="http://schemas.openxmlformats.org/officeDocument/2006/relationships" r:id="rId7"/>
          </a:graphicData>
        </a:graphic>
      </p:graphicFrame>
      <p:sp>
        <p:nvSpPr>
          <p:cNvPr id="2" name="1 CuadroTexto"/>
          <p:cNvSpPr txBox="1"/>
          <p:nvPr/>
        </p:nvSpPr>
        <p:spPr>
          <a:xfrm>
            <a:off x="10486403" y="3458259"/>
            <a:ext cx="873957" cy="969496"/>
          </a:xfrm>
          <a:prstGeom prst="rect">
            <a:avLst/>
          </a:prstGeom>
          <a:noFill/>
        </p:spPr>
        <p:txBody>
          <a:bodyPr wrap="none" rtlCol="0">
            <a:spAutoFit/>
          </a:bodyPr>
          <a:lstStyle/>
          <a:p>
            <a:r>
              <a:rPr lang="es-CO" sz="2400" dirty="0" smtClean="0"/>
              <a:t>= 367</a:t>
            </a:r>
          </a:p>
          <a:p>
            <a:endParaRPr lang="es-CO" sz="800" dirty="0" smtClean="0"/>
          </a:p>
          <a:p>
            <a:r>
              <a:rPr lang="es-CO" sz="2400" dirty="0" smtClean="0"/>
              <a:t>= 258</a:t>
            </a:r>
          </a:p>
        </p:txBody>
      </p:sp>
    </p:spTree>
    <p:extLst>
      <p:ext uri="{BB962C8B-B14F-4D97-AF65-F5344CB8AC3E}">
        <p14:creationId xmlns:p14="http://schemas.microsoft.com/office/powerpoint/2010/main" val="1148546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4244327" y="448763"/>
            <a:ext cx="3372013"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ACCIDENTALIDAD</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1282"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16 Gráfico"/>
          <p:cNvGraphicFramePr/>
          <p:nvPr>
            <p:extLst>
              <p:ext uri="{D42A27DB-BD31-4B8C-83A1-F6EECF244321}">
                <p14:modId xmlns:p14="http://schemas.microsoft.com/office/powerpoint/2010/main" val="2704944614"/>
              </p:ext>
            </p:extLst>
          </p:nvPr>
        </p:nvGraphicFramePr>
        <p:xfrm>
          <a:off x="1113418" y="1167861"/>
          <a:ext cx="9439372" cy="4776190"/>
        </p:xfrm>
        <a:graphic>
          <a:graphicData uri="http://schemas.openxmlformats.org/drawingml/2006/chart">
            <c:chart xmlns:c="http://schemas.openxmlformats.org/drawingml/2006/chart" xmlns:r="http://schemas.openxmlformats.org/officeDocument/2006/relationships" r:id="rId7"/>
          </a:graphicData>
        </a:graphic>
      </p:graphicFrame>
      <p:sp>
        <p:nvSpPr>
          <p:cNvPr id="16" name="15 CuadroTexto"/>
          <p:cNvSpPr txBox="1"/>
          <p:nvPr/>
        </p:nvSpPr>
        <p:spPr>
          <a:xfrm>
            <a:off x="10470637" y="3332131"/>
            <a:ext cx="873957" cy="969496"/>
          </a:xfrm>
          <a:prstGeom prst="rect">
            <a:avLst/>
          </a:prstGeom>
          <a:noFill/>
        </p:spPr>
        <p:txBody>
          <a:bodyPr wrap="none" rtlCol="0">
            <a:spAutoFit/>
          </a:bodyPr>
          <a:lstStyle/>
          <a:p>
            <a:r>
              <a:rPr lang="es-CO" sz="2400" dirty="0" smtClean="0"/>
              <a:t>= 361</a:t>
            </a:r>
          </a:p>
          <a:p>
            <a:endParaRPr lang="es-CO" sz="800" dirty="0" smtClean="0"/>
          </a:p>
          <a:p>
            <a:r>
              <a:rPr lang="es-CO" sz="2400" dirty="0" smtClean="0"/>
              <a:t>= 219</a:t>
            </a:r>
          </a:p>
        </p:txBody>
      </p:sp>
    </p:spTree>
    <p:extLst>
      <p:ext uri="{BB962C8B-B14F-4D97-AF65-F5344CB8AC3E}">
        <p14:creationId xmlns:p14="http://schemas.microsoft.com/office/powerpoint/2010/main" val="1697638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4244327" y="448763"/>
            <a:ext cx="3372013"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ACCIDENTALIDAD</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1282"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15 Gráfico"/>
          <p:cNvGraphicFramePr/>
          <p:nvPr>
            <p:extLst>
              <p:ext uri="{D42A27DB-BD31-4B8C-83A1-F6EECF244321}">
                <p14:modId xmlns:p14="http://schemas.microsoft.com/office/powerpoint/2010/main" val="2285609109"/>
              </p:ext>
            </p:extLst>
          </p:nvPr>
        </p:nvGraphicFramePr>
        <p:xfrm>
          <a:off x="835572" y="1418898"/>
          <a:ext cx="9837683" cy="4504282"/>
        </p:xfrm>
        <a:graphic>
          <a:graphicData uri="http://schemas.openxmlformats.org/drawingml/2006/chart">
            <c:chart xmlns:c="http://schemas.openxmlformats.org/drawingml/2006/chart" xmlns:r="http://schemas.openxmlformats.org/officeDocument/2006/relationships" r:id="rId7"/>
          </a:graphicData>
        </a:graphic>
      </p:graphicFrame>
      <p:sp>
        <p:nvSpPr>
          <p:cNvPr id="17" name="16 CuadroTexto"/>
          <p:cNvSpPr txBox="1"/>
          <p:nvPr/>
        </p:nvSpPr>
        <p:spPr>
          <a:xfrm>
            <a:off x="10549467" y="3474025"/>
            <a:ext cx="562975" cy="954107"/>
          </a:xfrm>
          <a:prstGeom prst="rect">
            <a:avLst/>
          </a:prstGeom>
          <a:noFill/>
        </p:spPr>
        <p:txBody>
          <a:bodyPr wrap="none" rtlCol="0">
            <a:spAutoFit/>
          </a:bodyPr>
          <a:lstStyle/>
          <a:p>
            <a:r>
              <a:rPr lang="es-CO" sz="2400" dirty="0" smtClean="0"/>
              <a:t>= 5</a:t>
            </a:r>
          </a:p>
          <a:p>
            <a:endParaRPr lang="es-CO" sz="800" dirty="0" smtClean="0"/>
          </a:p>
          <a:p>
            <a:r>
              <a:rPr lang="es-CO" sz="2400" dirty="0" smtClean="0"/>
              <a:t>= 7</a:t>
            </a:r>
          </a:p>
        </p:txBody>
      </p:sp>
    </p:spTree>
    <p:extLst>
      <p:ext uri="{BB962C8B-B14F-4D97-AF65-F5344CB8AC3E}">
        <p14:creationId xmlns:p14="http://schemas.microsoft.com/office/powerpoint/2010/main" val="1958762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4415046" y="448763"/>
            <a:ext cx="3030573"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COMPARENDOS</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1282"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9482" y="845178"/>
            <a:ext cx="8001700" cy="5078002"/>
          </a:xfrm>
          <a:prstGeom prst="rect">
            <a:avLst/>
          </a:prstGeom>
        </p:spPr>
      </p:pic>
    </p:spTree>
    <p:extLst>
      <p:ext uri="{BB962C8B-B14F-4D97-AF65-F5344CB8AC3E}">
        <p14:creationId xmlns:p14="http://schemas.microsoft.com/office/powerpoint/2010/main" val="4113931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grpSp>
        <p:nvGrpSpPr>
          <p:cNvPr id="10" name="9 Grupo"/>
          <p:cNvGrpSpPr/>
          <p:nvPr/>
        </p:nvGrpSpPr>
        <p:grpSpPr>
          <a:xfrm rot="634707">
            <a:off x="10236025" y="461594"/>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4415049" y="448763"/>
            <a:ext cx="3030573"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COMPARENDOS</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1282"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103" y="971983"/>
            <a:ext cx="8801628" cy="5517618"/>
          </a:xfrm>
          <a:prstGeom prst="rect">
            <a:avLst/>
          </a:prstGeom>
        </p:spPr>
      </p:pic>
    </p:spTree>
    <p:extLst>
      <p:ext uri="{BB962C8B-B14F-4D97-AF65-F5344CB8AC3E}">
        <p14:creationId xmlns:p14="http://schemas.microsoft.com/office/powerpoint/2010/main" val="4113931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sp>
        <p:nvSpPr>
          <p:cNvPr id="2" name="1 Rectángulo"/>
          <p:cNvSpPr/>
          <p:nvPr/>
        </p:nvSpPr>
        <p:spPr>
          <a:xfrm>
            <a:off x="590892" y="1674732"/>
            <a:ext cx="6096000" cy="4708981"/>
          </a:xfrm>
          <a:prstGeom prst="rect">
            <a:avLst/>
          </a:prstGeom>
        </p:spPr>
        <p:txBody>
          <a:bodyPr>
            <a:spAutoFit/>
          </a:bodyPr>
          <a:lstStyle/>
          <a:p>
            <a:pPr algn="ctr"/>
            <a:r>
              <a:rPr lang="es-CO" sz="2000" b="1" dirty="0" smtClean="0">
                <a:latin typeface="Arial" panose="020B0604020202020204" pitchFamily="34" charset="0"/>
                <a:cs typeface="Arial" panose="020B0604020202020204" pitchFamily="34" charset="0"/>
              </a:rPr>
              <a:t>OPERATIVOS VEHICULOS TRANSPORTADORES DE ALIMENTOS.</a:t>
            </a:r>
          </a:p>
          <a:p>
            <a:pPr algn="just"/>
            <a:endParaRPr lang="es-CO" sz="2000" b="1" dirty="0" smtClean="0">
              <a:latin typeface="Arial" panose="020B0604020202020204" pitchFamily="34" charset="0"/>
              <a:cs typeface="Arial" panose="020B0604020202020204" pitchFamily="34" charset="0"/>
            </a:endParaRPr>
          </a:p>
          <a:p>
            <a:pPr lvl="0" algn="just"/>
            <a:r>
              <a:rPr lang="es-CO" sz="2000" dirty="0" smtClean="0"/>
              <a:t>Realizados en la </a:t>
            </a:r>
            <a:r>
              <a:rPr lang="es-CO" sz="2000" dirty="0"/>
              <a:t>vía que conduce de Barrancabermeja a Yondó a la altura de la vereda campo </a:t>
            </a:r>
            <a:r>
              <a:rPr lang="es-CO" sz="2000" dirty="0" smtClean="0"/>
              <a:t>Gala</a:t>
            </a:r>
            <a:r>
              <a:rPr lang="es-CO" sz="2000" dirty="0"/>
              <a:t> </a:t>
            </a:r>
            <a:r>
              <a:rPr lang="es-CO" sz="2000" dirty="0" smtClean="0"/>
              <a:t>y en la 211 y 212 Barrancabermeja – Bucaramanga Retén 19.</a:t>
            </a:r>
          </a:p>
          <a:p>
            <a:pPr lvl="0" algn="just"/>
            <a:endParaRPr lang="es-CO" sz="2000" dirty="0" smtClean="0"/>
          </a:p>
          <a:p>
            <a:pPr lvl="0" algn="just"/>
            <a:r>
              <a:rPr lang="es-CO" sz="2000" dirty="0" smtClean="0"/>
              <a:t>Control </a:t>
            </a:r>
            <a:r>
              <a:rPr lang="es-CO" sz="2000" dirty="0"/>
              <a:t>de transporte de carga y control de la resolución 2505 de 2004, verificando las condiciones que deben cumplir los vehículos para el transporte de carne, pescado o alimentos fácilmente corruptibles. </a:t>
            </a:r>
            <a:endParaRPr lang="es-CO" sz="2000" dirty="0" smtClean="0"/>
          </a:p>
          <a:p>
            <a:pPr lvl="0" algn="ctr"/>
            <a:endParaRPr lang="es-CO" sz="2000" dirty="0"/>
          </a:p>
          <a:p>
            <a:pPr lvl="0" algn="ctr"/>
            <a:r>
              <a:rPr lang="es-CO" sz="2000" b="1" dirty="0" smtClean="0"/>
              <a:t>Realizados </a:t>
            </a:r>
            <a:r>
              <a:rPr lang="es-CO" sz="2000" b="1" dirty="0"/>
              <a:t>5 comparendos y 2 inmovilizaciones.</a:t>
            </a:r>
          </a:p>
          <a:p>
            <a:pPr algn="just"/>
            <a:endParaRPr lang="es-CO" sz="2000" dirty="0" smtClean="0">
              <a:latin typeface="Arial" panose="020B0604020202020204" pitchFamily="34" charset="0"/>
              <a:cs typeface="Arial" panose="020B0604020202020204" pitchFamily="34" charset="0"/>
            </a:endParaRPr>
          </a:p>
          <a:p>
            <a:pPr algn="just"/>
            <a:endParaRPr lang="es-CO" sz="2000" dirty="0" smtClean="0">
              <a:latin typeface="Arial" panose="020B0604020202020204" pitchFamily="34" charset="0"/>
              <a:cs typeface="Arial" panose="020B0604020202020204" pitchFamily="34" charset="0"/>
            </a:endParaRPr>
          </a:p>
        </p:txBody>
      </p:sp>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3707630" y="448763"/>
            <a:ext cx="4445384"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CONTROL OPERATIVO </a:t>
            </a:r>
          </a:p>
          <a:p>
            <a:pPr algn="ctr"/>
            <a:r>
              <a:rPr lang="es-CO" sz="2800" b="1" dirty="0" smtClean="0">
                <a:latin typeface="Arial" panose="020B0604020202020204" pitchFamily="34" charset="0"/>
                <a:cs typeface="Arial" panose="020B0604020202020204" pitchFamily="34" charset="0"/>
              </a:rPr>
              <a:t>AGENTES DE TRÁNSITO</a:t>
            </a:r>
          </a:p>
        </p:txBody>
      </p:sp>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92" b="21886"/>
          <a:stretch/>
        </p:blipFill>
        <p:spPr bwMode="auto">
          <a:xfrm>
            <a:off x="7507526" y="2635519"/>
            <a:ext cx="3309482" cy="220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537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sp>
        <p:nvSpPr>
          <p:cNvPr id="2" name="1 Rectángulo"/>
          <p:cNvSpPr/>
          <p:nvPr/>
        </p:nvSpPr>
        <p:spPr>
          <a:xfrm>
            <a:off x="590892" y="1674732"/>
            <a:ext cx="6096000" cy="4708981"/>
          </a:xfrm>
          <a:prstGeom prst="rect">
            <a:avLst/>
          </a:prstGeom>
        </p:spPr>
        <p:txBody>
          <a:bodyPr>
            <a:spAutoFit/>
          </a:bodyPr>
          <a:lstStyle/>
          <a:p>
            <a:pPr algn="ctr"/>
            <a:r>
              <a:rPr lang="es-CO" sz="2000" b="1" dirty="0" smtClean="0">
                <a:latin typeface="Arial" panose="020B0604020202020204" pitchFamily="34" charset="0"/>
                <a:cs typeface="Arial" panose="020B0604020202020204" pitchFamily="34" charset="0"/>
              </a:rPr>
              <a:t>OPERATIVOS SERVICIO PUBLICO </a:t>
            </a:r>
          </a:p>
          <a:p>
            <a:pPr algn="ctr"/>
            <a:r>
              <a:rPr lang="es-CO" sz="2000" b="1" dirty="0" smtClean="0">
                <a:latin typeface="Arial" panose="020B0604020202020204" pitchFamily="34" charset="0"/>
                <a:cs typeface="Arial" panose="020B0604020202020204" pitchFamily="34" charset="0"/>
              </a:rPr>
              <a:t>INDIVIDUAL DE PASAJEROS.</a:t>
            </a:r>
          </a:p>
          <a:p>
            <a:pPr algn="just"/>
            <a:endParaRPr lang="es-CO" sz="2000" b="1" dirty="0" smtClean="0">
              <a:latin typeface="Arial" panose="020B0604020202020204" pitchFamily="34" charset="0"/>
              <a:cs typeface="Arial" panose="020B0604020202020204" pitchFamily="34" charset="0"/>
            </a:endParaRPr>
          </a:p>
          <a:p>
            <a:pPr algn="just"/>
            <a:r>
              <a:rPr lang="es-CO" sz="2000" dirty="0"/>
              <a:t>Realizados controles operativos para verificar el cumplimiento del Decreto 1047 de </a:t>
            </a:r>
            <a:r>
              <a:rPr lang="es-CO" sz="2000" dirty="0" smtClean="0"/>
              <a:t>2014 (Seguridad social de taxistas), se </a:t>
            </a:r>
            <a:r>
              <a:rPr lang="es-CO" sz="2000" dirty="0"/>
              <a:t>verifica el porte de documentos que sustenta la operación de vehículos y se registra en planillas la existencia y vigencia de la Tarjeta de Control, </a:t>
            </a:r>
            <a:r>
              <a:rPr lang="es-CO" sz="2000" dirty="0" smtClean="0"/>
              <a:t>80</a:t>
            </a:r>
            <a:r>
              <a:rPr lang="es-CO" sz="2000" dirty="0"/>
              <a:t>% de los conductores requeridos no portan la tarjeta de control o no se encuentra </a:t>
            </a:r>
            <a:r>
              <a:rPr lang="es-CO" sz="2000" dirty="0" smtClean="0"/>
              <a:t>vigente.</a:t>
            </a:r>
          </a:p>
          <a:p>
            <a:pPr algn="just"/>
            <a:endParaRPr lang="es-CO" sz="2000" dirty="0">
              <a:latin typeface="Arial" panose="020B0604020202020204" pitchFamily="34" charset="0"/>
              <a:cs typeface="Arial" panose="020B0604020202020204" pitchFamily="34" charset="0"/>
            </a:endParaRPr>
          </a:p>
          <a:p>
            <a:pPr algn="just"/>
            <a:r>
              <a:rPr lang="es-CO" sz="2000" dirty="0"/>
              <a:t>Operativo Taxis 08 de marzo de </a:t>
            </a:r>
            <a:r>
              <a:rPr lang="es-CO" sz="2000" dirty="0" smtClean="0"/>
              <a:t>2017.</a:t>
            </a:r>
          </a:p>
          <a:p>
            <a:pPr algn="just"/>
            <a:r>
              <a:rPr lang="es-CO" sz="2000" dirty="0"/>
              <a:t>Operativo Taxis 14 de marzo de 2017</a:t>
            </a:r>
            <a:r>
              <a:rPr lang="es-CO" sz="2000" dirty="0" smtClean="0"/>
              <a:t>.</a:t>
            </a:r>
          </a:p>
          <a:p>
            <a:pPr algn="just"/>
            <a:r>
              <a:rPr lang="es-CO" sz="2000" dirty="0" smtClean="0"/>
              <a:t>Operativo Taxis 28 </a:t>
            </a:r>
            <a:r>
              <a:rPr lang="es-CO" sz="2000" dirty="0"/>
              <a:t>de marzo de </a:t>
            </a:r>
            <a:r>
              <a:rPr lang="es-CO" sz="2000" dirty="0" smtClean="0"/>
              <a:t>2017.</a:t>
            </a:r>
            <a:endParaRPr lang="es-CO" sz="2000" dirty="0" smtClean="0">
              <a:latin typeface="Arial" panose="020B0604020202020204" pitchFamily="34" charset="0"/>
              <a:cs typeface="Arial" panose="020B0604020202020204" pitchFamily="34" charset="0"/>
            </a:endParaRPr>
          </a:p>
          <a:p>
            <a:pPr algn="just"/>
            <a:endParaRPr lang="es-CO" sz="2000" dirty="0" smtClean="0">
              <a:latin typeface="Arial" panose="020B0604020202020204" pitchFamily="34" charset="0"/>
              <a:cs typeface="Arial" panose="020B0604020202020204" pitchFamily="34" charset="0"/>
            </a:endParaRPr>
          </a:p>
        </p:txBody>
      </p:sp>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3707630" y="448763"/>
            <a:ext cx="4445384"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CONTROL OPERATIVO </a:t>
            </a:r>
          </a:p>
          <a:p>
            <a:pPr algn="ctr"/>
            <a:r>
              <a:rPr lang="es-CO" sz="2800" b="1" dirty="0" smtClean="0">
                <a:latin typeface="Arial" panose="020B0604020202020204" pitchFamily="34" charset="0"/>
                <a:cs typeface="Arial" panose="020B0604020202020204" pitchFamily="34" charset="0"/>
              </a:rPr>
              <a:t>AGENTES DE TRÁNSITO</a:t>
            </a:r>
          </a:p>
        </p:txBody>
      </p:sp>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6525" y="2447613"/>
            <a:ext cx="3954167" cy="2248932"/>
          </a:xfrm>
          <a:prstGeom prst="rect">
            <a:avLst/>
          </a:prstGeom>
        </p:spPr>
      </p:pic>
    </p:spTree>
    <p:extLst>
      <p:ext uri="{BB962C8B-B14F-4D97-AF65-F5344CB8AC3E}">
        <p14:creationId xmlns:p14="http://schemas.microsoft.com/office/powerpoint/2010/main" val="2871395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4480" y="31337"/>
            <a:ext cx="12177520" cy="1462060"/>
          </a:xfrm>
          <a:prstGeom prst="rect">
            <a:avLst/>
          </a:prstGeom>
          <a:noFill/>
          <a:ln>
            <a:noFill/>
          </a:ln>
        </p:spPr>
      </p:pic>
      <p:pic>
        <p:nvPicPr>
          <p:cNvPr id="19" name="Imagen 18"/>
          <p:cNvPicPr>
            <a:picLocks noChangeAspect="1"/>
          </p:cNvPicPr>
          <p:nvPr/>
        </p:nvPicPr>
        <p:blipFill>
          <a:blip r:embed="rId4" cstate="print"/>
          <a:stretch>
            <a:fillRect/>
          </a:stretch>
        </p:blipFill>
        <p:spPr>
          <a:xfrm>
            <a:off x="692480" y="675823"/>
            <a:ext cx="855370" cy="817574"/>
          </a:xfrm>
          <a:prstGeom prst="rect">
            <a:avLst/>
          </a:prstGeom>
        </p:spPr>
      </p:pic>
      <p:graphicFrame>
        <p:nvGraphicFramePr>
          <p:cNvPr id="4" name="3 Diagrama"/>
          <p:cNvGraphicFramePr/>
          <p:nvPr>
            <p:extLst>
              <p:ext uri="{D42A27DB-BD31-4B8C-83A1-F6EECF244321}">
                <p14:modId xmlns:p14="http://schemas.microsoft.com/office/powerpoint/2010/main" val="4240238530"/>
              </p:ext>
            </p:extLst>
          </p:nvPr>
        </p:nvGraphicFramePr>
        <p:xfrm>
          <a:off x="3446608" y="2422986"/>
          <a:ext cx="5900733" cy="3962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6"/>
          <p:cNvSpPr>
            <a:spLocks noChangeArrowheads="1"/>
          </p:cNvSpPr>
          <p:nvPr/>
        </p:nvSpPr>
        <p:spPr bwMode="auto">
          <a:xfrm>
            <a:off x="530034" y="1493396"/>
            <a:ext cx="1854237" cy="5364603"/>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 name="4 Título"/>
          <p:cNvSpPr>
            <a:spLocks noGrp="1"/>
          </p:cNvSpPr>
          <p:nvPr>
            <p:ph type="title"/>
          </p:nvPr>
        </p:nvSpPr>
        <p:spPr>
          <a:xfrm>
            <a:off x="3394205" y="1691805"/>
            <a:ext cx="3825460" cy="573724"/>
          </a:xfrm>
        </p:spPr>
        <p:txBody>
          <a:bodyPr vert="horz">
            <a:normAutofit/>
          </a:bodyPr>
          <a:lstStyle/>
          <a:p>
            <a:r>
              <a:rPr lang="es-CO" sz="3200" b="1" dirty="0" smtClean="0">
                <a:solidFill>
                  <a:srgbClr val="C00000"/>
                </a:solidFill>
                <a:latin typeface="Arial" panose="020B0604020202020204" pitchFamily="34" charset="0"/>
                <a:cs typeface="Arial" panose="020B0604020202020204" pitchFamily="34" charset="0"/>
              </a:rPr>
              <a:t>CONTENIDO</a:t>
            </a:r>
            <a:endParaRPr lang="es-CO" sz="3200" b="1" dirty="0">
              <a:solidFill>
                <a:srgbClr val="C00000"/>
              </a:solidFill>
              <a:latin typeface="Arial" panose="020B0604020202020204" pitchFamily="34" charset="0"/>
              <a:cs typeface="Arial" panose="020B0604020202020204" pitchFamily="34" charset="0"/>
            </a:endParaRPr>
          </a:p>
        </p:txBody>
      </p:sp>
      <p:pic>
        <p:nvPicPr>
          <p:cNvPr id="12" name="Picture 3"/>
          <p:cNvPicPr>
            <a:picLocks noChangeAspect="1" noChangeArrowheads="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0034" y="31337"/>
            <a:ext cx="1854237" cy="146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n 11"/>
          <p:cNvPicPr>
            <a:picLocks noChangeAspect="1"/>
          </p:cNvPicPr>
          <p:nvPr/>
        </p:nvPicPr>
        <p:blipFill>
          <a:blip r:embed="rId4" cstate="print"/>
          <a:stretch>
            <a:fillRect/>
          </a:stretch>
        </p:blipFill>
        <p:spPr>
          <a:xfrm>
            <a:off x="11027553" y="5780381"/>
            <a:ext cx="855370" cy="817574"/>
          </a:xfrm>
          <a:prstGeom prst="rect">
            <a:avLst/>
          </a:prstGeom>
        </p:spPr>
      </p:pic>
      <p:grpSp>
        <p:nvGrpSpPr>
          <p:cNvPr id="14" name="13 Grupo"/>
          <p:cNvGrpSpPr/>
          <p:nvPr/>
        </p:nvGrpSpPr>
        <p:grpSpPr>
          <a:xfrm>
            <a:off x="763653" y="6311413"/>
            <a:ext cx="1441450" cy="325720"/>
            <a:chOff x="982663" y="5992813"/>
            <a:chExt cx="2241550" cy="687387"/>
          </a:xfrm>
        </p:grpSpPr>
        <p:sp>
          <p:nvSpPr>
            <p:cNvPr id="15" name="Freeform 19"/>
            <p:cNvSpPr>
              <a:spLocks/>
            </p:cNvSpPr>
            <p:nvPr/>
          </p:nvSpPr>
          <p:spPr bwMode="auto">
            <a:xfrm>
              <a:off x="982663" y="6005513"/>
              <a:ext cx="95250" cy="179388"/>
            </a:xfrm>
            <a:custGeom>
              <a:avLst/>
              <a:gdLst>
                <a:gd name="T0" fmla="*/ 60 w 60"/>
                <a:gd name="T1" fmla="*/ 10 h 113"/>
                <a:gd name="T2" fmla="*/ 20 w 60"/>
                <a:gd name="T3" fmla="*/ 10 h 113"/>
                <a:gd name="T4" fmla="*/ 20 w 60"/>
                <a:gd name="T5" fmla="*/ 51 h 113"/>
                <a:gd name="T6" fmla="*/ 60 w 60"/>
                <a:gd name="T7" fmla="*/ 51 h 113"/>
                <a:gd name="T8" fmla="*/ 60 w 60"/>
                <a:gd name="T9" fmla="*/ 60 h 113"/>
                <a:gd name="T10" fmla="*/ 20 w 60"/>
                <a:gd name="T11" fmla="*/ 60 h 113"/>
                <a:gd name="T12" fmla="*/ 20 w 60"/>
                <a:gd name="T13" fmla="*/ 102 h 113"/>
                <a:gd name="T14" fmla="*/ 60 w 60"/>
                <a:gd name="T15" fmla="*/ 102 h 113"/>
                <a:gd name="T16" fmla="*/ 60 w 60"/>
                <a:gd name="T17" fmla="*/ 113 h 113"/>
                <a:gd name="T18" fmla="*/ 0 w 60"/>
                <a:gd name="T19" fmla="*/ 113 h 113"/>
                <a:gd name="T20" fmla="*/ 0 w 60"/>
                <a:gd name="T21" fmla="*/ 0 h 113"/>
                <a:gd name="T22" fmla="*/ 60 w 60"/>
                <a:gd name="T23" fmla="*/ 0 h 113"/>
                <a:gd name="T24" fmla="*/ 60 w 60"/>
                <a:gd name="T25" fmla="*/ 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13">
                  <a:moveTo>
                    <a:pt x="60" y="10"/>
                  </a:moveTo>
                  <a:lnTo>
                    <a:pt x="20" y="10"/>
                  </a:lnTo>
                  <a:lnTo>
                    <a:pt x="20" y="51"/>
                  </a:lnTo>
                  <a:lnTo>
                    <a:pt x="60" y="51"/>
                  </a:lnTo>
                  <a:lnTo>
                    <a:pt x="60" y="60"/>
                  </a:lnTo>
                  <a:lnTo>
                    <a:pt x="20" y="60"/>
                  </a:lnTo>
                  <a:lnTo>
                    <a:pt x="20" y="102"/>
                  </a:lnTo>
                  <a:lnTo>
                    <a:pt x="60" y="102"/>
                  </a:lnTo>
                  <a:lnTo>
                    <a:pt x="60" y="113"/>
                  </a:lnTo>
                  <a:lnTo>
                    <a:pt x="0" y="113"/>
                  </a:lnTo>
                  <a:lnTo>
                    <a:pt x="0" y="0"/>
                  </a:lnTo>
                  <a:lnTo>
                    <a:pt x="60" y="0"/>
                  </a:lnTo>
                  <a:lnTo>
                    <a:pt x="60"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Freeform 20"/>
            <p:cNvSpPr>
              <a:spLocks/>
            </p:cNvSpPr>
            <p:nvPr/>
          </p:nvSpPr>
          <p:spPr bwMode="auto">
            <a:xfrm>
              <a:off x="982663" y="6005513"/>
              <a:ext cx="95250" cy="179388"/>
            </a:xfrm>
            <a:custGeom>
              <a:avLst/>
              <a:gdLst>
                <a:gd name="T0" fmla="*/ 60 w 60"/>
                <a:gd name="T1" fmla="*/ 10 h 113"/>
                <a:gd name="T2" fmla="*/ 20 w 60"/>
                <a:gd name="T3" fmla="*/ 10 h 113"/>
                <a:gd name="T4" fmla="*/ 20 w 60"/>
                <a:gd name="T5" fmla="*/ 51 h 113"/>
                <a:gd name="T6" fmla="*/ 60 w 60"/>
                <a:gd name="T7" fmla="*/ 51 h 113"/>
                <a:gd name="T8" fmla="*/ 60 w 60"/>
                <a:gd name="T9" fmla="*/ 60 h 113"/>
                <a:gd name="T10" fmla="*/ 20 w 60"/>
                <a:gd name="T11" fmla="*/ 60 h 113"/>
                <a:gd name="T12" fmla="*/ 20 w 60"/>
                <a:gd name="T13" fmla="*/ 102 h 113"/>
                <a:gd name="T14" fmla="*/ 60 w 60"/>
                <a:gd name="T15" fmla="*/ 102 h 113"/>
                <a:gd name="T16" fmla="*/ 60 w 60"/>
                <a:gd name="T17" fmla="*/ 113 h 113"/>
                <a:gd name="T18" fmla="*/ 0 w 60"/>
                <a:gd name="T19" fmla="*/ 113 h 113"/>
                <a:gd name="T20" fmla="*/ 0 w 60"/>
                <a:gd name="T21" fmla="*/ 0 h 113"/>
                <a:gd name="T22" fmla="*/ 60 w 60"/>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13">
                  <a:moveTo>
                    <a:pt x="60" y="10"/>
                  </a:moveTo>
                  <a:lnTo>
                    <a:pt x="20" y="10"/>
                  </a:lnTo>
                  <a:lnTo>
                    <a:pt x="20" y="51"/>
                  </a:lnTo>
                  <a:lnTo>
                    <a:pt x="60" y="51"/>
                  </a:lnTo>
                  <a:lnTo>
                    <a:pt x="60" y="60"/>
                  </a:lnTo>
                  <a:lnTo>
                    <a:pt x="20" y="60"/>
                  </a:lnTo>
                  <a:lnTo>
                    <a:pt x="20" y="102"/>
                  </a:lnTo>
                  <a:lnTo>
                    <a:pt x="60" y="102"/>
                  </a:lnTo>
                  <a:lnTo>
                    <a:pt x="60" y="113"/>
                  </a:lnTo>
                  <a:lnTo>
                    <a:pt x="0" y="113"/>
                  </a:lnTo>
                  <a:lnTo>
                    <a:pt x="0"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 name="Freeform 21"/>
            <p:cNvSpPr>
              <a:spLocks/>
            </p:cNvSpPr>
            <p:nvPr/>
          </p:nvSpPr>
          <p:spPr bwMode="auto">
            <a:xfrm>
              <a:off x="1101725" y="6042025"/>
              <a:ext cx="123825" cy="142875"/>
            </a:xfrm>
            <a:custGeom>
              <a:avLst/>
              <a:gdLst>
                <a:gd name="T0" fmla="*/ 19 w 76"/>
                <a:gd name="T1" fmla="*/ 14 h 90"/>
                <a:gd name="T2" fmla="*/ 43 w 76"/>
                <a:gd name="T3" fmla="*/ 0 h 90"/>
                <a:gd name="T4" fmla="*/ 74 w 76"/>
                <a:gd name="T5" fmla="*/ 29 h 90"/>
                <a:gd name="T6" fmla="*/ 74 w 76"/>
                <a:gd name="T7" fmla="*/ 90 h 90"/>
                <a:gd name="T8" fmla="*/ 55 w 76"/>
                <a:gd name="T9" fmla="*/ 90 h 90"/>
                <a:gd name="T10" fmla="*/ 55 w 76"/>
                <a:gd name="T11" fmla="*/ 26 h 90"/>
                <a:gd name="T12" fmla="*/ 37 w 76"/>
                <a:gd name="T13" fmla="*/ 11 h 90"/>
                <a:gd name="T14" fmla="*/ 21 w 76"/>
                <a:gd name="T15" fmla="*/ 27 h 90"/>
                <a:gd name="T16" fmla="*/ 21 w 76"/>
                <a:gd name="T17" fmla="*/ 90 h 90"/>
                <a:gd name="T18" fmla="*/ 0 w 76"/>
                <a:gd name="T19" fmla="*/ 90 h 90"/>
                <a:gd name="T20" fmla="*/ 0 w 76"/>
                <a:gd name="T21" fmla="*/ 0 h 90"/>
                <a:gd name="T22" fmla="*/ 19 w 76"/>
                <a:gd name="T23" fmla="*/ 0 h 90"/>
                <a:gd name="T24" fmla="*/ 19 w 76"/>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19" y="14"/>
                  </a:moveTo>
                  <a:cubicBezTo>
                    <a:pt x="19" y="1"/>
                    <a:pt x="43" y="0"/>
                    <a:pt x="43" y="0"/>
                  </a:cubicBezTo>
                  <a:cubicBezTo>
                    <a:pt x="76" y="0"/>
                    <a:pt x="74" y="29"/>
                    <a:pt x="74" y="29"/>
                  </a:cubicBezTo>
                  <a:cubicBezTo>
                    <a:pt x="74" y="90"/>
                    <a:pt x="74" y="90"/>
                    <a:pt x="74" y="90"/>
                  </a:cubicBezTo>
                  <a:cubicBezTo>
                    <a:pt x="55" y="90"/>
                    <a:pt x="55" y="90"/>
                    <a:pt x="55" y="90"/>
                  </a:cubicBezTo>
                  <a:cubicBezTo>
                    <a:pt x="55" y="90"/>
                    <a:pt x="55" y="35"/>
                    <a:pt x="55" y="26"/>
                  </a:cubicBezTo>
                  <a:cubicBezTo>
                    <a:pt x="55" y="17"/>
                    <a:pt x="48" y="11"/>
                    <a:pt x="37" y="11"/>
                  </a:cubicBezTo>
                  <a:cubicBezTo>
                    <a:pt x="25" y="11"/>
                    <a:pt x="21" y="27"/>
                    <a:pt x="21" y="27"/>
                  </a:cubicBezTo>
                  <a:cubicBezTo>
                    <a:pt x="21" y="90"/>
                    <a:pt x="21" y="90"/>
                    <a:pt x="21" y="90"/>
                  </a:cubicBezTo>
                  <a:cubicBezTo>
                    <a:pt x="0" y="90"/>
                    <a:pt x="0" y="90"/>
                    <a:pt x="0" y="90"/>
                  </a:cubicBezTo>
                  <a:cubicBezTo>
                    <a:pt x="0" y="0"/>
                    <a:pt x="0" y="0"/>
                    <a:pt x="0" y="0"/>
                  </a:cubicBezTo>
                  <a:cubicBezTo>
                    <a:pt x="19" y="0"/>
                    <a:pt x="19" y="0"/>
                    <a:pt x="19" y="0"/>
                  </a:cubicBezTo>
                  <a:lnTo>
                    <a:pt x="19" y="1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 name="Freeform 22"/>
            <p:cNvSpPr>
              <a:spLocks/>
            </p:cNvSpPr>
            <p:nvPr/>
          </p:nvSpPr>
          <p:spPr bwMode="auto">
            <a:xfrm>
              <a:off x="1897063" y="6042025"/>
              <a:ext cx="120650" cy="142875"/>
            </a:xfrm>
            <a:custGeom>
              <a:avLst/>
              <a:gdLst>
                <a:gd name="T0" fmla="*/ 19 w 75"/>
                <a:gd name="T1" fmla="*/ 14 h 90"/>
                <a:gd name="T2" fmla="*/ 43 w 75"/>
                <a:gd name="T3" fmla="*/ 0 h 90"/>
                <a:gd name="T4" fmla="*/ 73 w 75"/>
                <a:gd name="T5" fmla="*/ 29 h 90"/>
                <a:gd name="T6" fmla="*/ 73 w 75"/>
                <a:gd name="T7" fmla="*/ 90 h 90"/>
                <a:gd name="T8" fmla="*/ 54 w 75"/>
                <a:gd name="T9" fmla="*/ 90 h 90"/>
                <a:gd name="T10" fmla="*/ 54 w 75"/>
                <a:gd name="T11" fmla="*/ 26 h 90"/>
                <a:gd name="T12" fmla="*/ 36 w 75"/>
                <a:gd name="T13" fmla="*/ 11 h 90"/>
                <a:gd name="T14" fmla="*/ 21 w 75"/>
                <a:gd name="T15" fmla="*/ 27 h 90"/>
                <a:gd name="T16" fmla="*/ 21 w 75"/>
                <a:gd name="T17" fmla="*/ 90 h 90"/>
                <a:gd name="T18" fmla="*/ 0 w 75"/>
                <a:gd name="T19" fmla="*/ 90 h 90"/>
                <a:gd name="T20" fmla="*/ 0 w 75"/>
                <a:gd name="T21" fmla="*/ 0 h 90"/>
                <a:gd name="T22" fmla="*/ 18 w 75"/>
                <a:gd name="T23" fmla="*/ 0 h 90"/>
                <a:gd name="T24" fmla="*/ 19 w 75"/>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90">
                  <a:moveTo>
                    <a:pt x="19" y="14"/>
                  </a:moveTo>
                  <a:cubicBezTo>
                    <a:pt x="19" y="1"/>
                    <a:pt x="43" y="0"/>
                    <a:pt x="43" y="0"/>
                  </a:cubicBezTo>
                  <a:cubicBezTo>
                    <a:pt x="75" y="0"/>
                    <a:pt x="73" y="29"/>
                    <a:pt x="73" y="29"/>
                  </a:cubicBezTo>
                  <a:cubicBezTo>
                    <a:pt x="73" y="90"/>
                    <a:pt x="73" y="90"/>
                    <a:pt x="73" y="90"/>
                  </a:cubicBezTo>
                  <a:cubicBezTo>
                    <a:pt x="54" y="90"/>
                    <a:pt x="54" y="90"/>
                    <a:pt x="54" y="90"/>
                  </a:cubicBezTo>
                  <a:cubicBezTo>
                    <a:pt x="54" y="90"/>
                    <a:pt x="54" y="35"/>
                    <a:pt x="54" y="26"/>
                  </a:cubicBezTo>
                  <a:cubicBezTo>
                    <a:pt x="54" y="17"/>
                    <a:pt x="47" y="11"/>
                    <a:pt x="36" y="11"/>
                  </a:cubicBezTo>
                  <a:cubicBezTo>
                    <a:pt x="25" y="11"/>
                    <a:pt x="21" y="27"/>
                    <a:pt x="21" y="27"/>
                  </a:cubicBezTo>
                  <a:cubicBezTo>
                    <a:pt x="21" y="90"/>
                    <a:pt x="21" y="90"/>
                    <a:pt x="21" y="90"/>
                  </a:cubicBezTo>
                  <a:cubicBezTo>
                    <a:pt x="0" y="90"/>
                    <a:pt x="0" y="90"/>
                    <a:pt x="0" y="90"/>
                  </a:cubicBezTo>
                  <a:cubicBezTo>
                    <a:pt x="0" y="0"/>
                    <a:pt x="0" y="0"/>
                    <a:pt x="0" y="0"/>
                  </a:cubicBezTo>
                  <a:cubicBezTo>
                    <a:pt x="18" y="0"/>
                    <a:pt x="18" y="0"/>
                    <a:pt x="18" y="0"/>
                  </a:cubicBezTo>
                  <a:lnTo>
                    <a:pt x="19" y="1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 name="Freeform 23"/>
            <p:cNvSpPr>
              <a:spLocks/>
            </p:cNvSpPr>
            <p:nvPr/>
          </p:nvSpPr>
          <p:spPr bwMode="auto">
            <a:xfrm>
              <a:off x="2673350" y="6042025"/>
              <a:ext cx="195263" cy="142875"/>
            </a:xfrm>
            <a:custGeom>
              <a:avLst/>
              <a:gdLst>
                <a:gd name="T0" fmla="*/ 88 w 121"/>
                <a:gd name="T1" fmla="*/ 0 h 90"/>
                <a:gd name="T2" fmla="*/ 63 w 121"/>
                <a:gd name="T3" fmla="*/ 11 h 90"/>
                <a:gd name="T4" fmla="*/ 40 w 121"/>
                <a:gd name="T5" fmla="*/ 0 h 90"/>
                <a:gd name="T6" fmla="*/ 17 w 121"/>
                <a:gd name="T7" fmla="*/ 14 h 90"/>
                <a:gd name="T8" fmla="*/ 17 w 121"/>
                <a:gd name="T9" fmla="*/ 0 h 90"/>
                <a:gd name="T10" fmla="*/ 0 w 121"/>
                <a:gd name="T11" fmla="*/ 0 h 90"/>
                <a:gd name="T12" fmla="*/ 0 w 121"/>
                <a:gd name="T13" fmla="*/ 90 h 90"/>
                <a:gd name="T14" fmla="*/ 19 w 121"/>
                <a:gd name="T15" fmla="*/ 90 h 90"/>
                <a:gd name="T16" fmla="*/ 19 w 121"/>
                <a:gd name="T17" fmla="*/ 27 h 90"/>
                <a:gd name="T18" fmla="*/ 33 w 121"/>
                <a:gd name="T19" fmla="*/ 11 h 90"/>
                <a:gd name="T20" fmla="*/ 50 w 121"/>
                <a:gd name="T21" fmla="*/ 26 h 90"/>
                <a:gd name="T22" fmla="*/ 50 w 121"/>
                <a:gd name="T23" fmla="*/ 90 h 90"/>
                <a:gd name="T24" fmla="*/ 68 w 121"/>
                <a:gd name="T25" fmla="*/ 90 h 90"/>
                <a:gd name="T26" fmla="*/ 68 w 121"/>
                <a:gd name="T27" fmla="*/ 29 h 90"/>
                <a:gd name="T28" fmla="*/ 81 w 121"/>
                <a:gd name="T29" fmla="*/ 11 h 90"/>
                <a:gd name="T30" fmla="*/ 99 w 121"/>
                <a:gd name="T31" fmla="*/ 26 h 90"/>
                <a:gd name="T32" fmla="*/ 99 w 121"/>
                <a:gd name="T33" fmla="*/ 90 h 90"/>
                <a:gd name="T34" fmla="*/ 118 w 121"/>
                <a:gd name="T35" fmla="*/ 90 h 90"/>
                <a:gd name="T36" fmla="*/ 118 w 121"/>
                <a:gd name="T37" fmla="*/ 29 h 90"/>
                <a:gd name="T38" fmla="*/ 88 w 121"/>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90">
                  <a:moveTo>
                    <a:pt x="88" y="0"/>
                  </a:moveTo>
                  <a:cubicBezTo>
                    <a:pt x="88" y="0"/>
                    <a:pt x="69" y="0"/>
                    <a:pt x="63" y="11"/>
                  </a:cubicBezTo>
                  <a:cubicBezTo>
                    <a:pt x="59" y="5"/>
                    <a:pt x="52" y="0"/>
                    <a:pt x="40" y="0"/>
                  </a:cubicBezTo>
                  <a:cubicBezTo>
                    <a:pt x="40" y="0"/>
                    <a:pt x="17" y="1"/>
                    <a:pt x="17" y="14"/>
                  </a:cubicBezTo>
                  <a:cubicBezTo>
                    <a:pt x="17" y="0"/>
                    <a:pt x="17" y="0"/>
                    <a:pt x="17" y="0"/>
                  </a:cubicBezTo>
                  <a:cubicBezTo>
                    <a:pt x="0" y="0"/>
                    <a:pt x="0" y="0"/>
                    <a:pt x="0" y="0"/>
                  </a:cubicBezTo>
                  <a:cubicBezTo>
                    <a:pt x="0" y="90"/>
                    <a:pt x="0" y="90"/>
                    <a:pt x="0" y="90"/>
                  </a:cubicBezTo>
                  <a:cubicBezTo>
                    <a:pt x="19" y="90"/>
                    <a:pt x="19" y="90"/>
                    <a:pt x="19" y="90"/>
                  </a:cubicBezTo>
                  <a:cubicBezTo>
                    <a:pt x="19" y="27"/>
                    <a:pt x="19" y="27"/>
                    <a:pt x="19" y="27"/>
                  </a:cubicBezTo>
                  <a:cubicBezTo>
                    <a:pt x="19" y="27"/>
                    <a:pt x="23" y="11"/>
                    <a:pt x="33" y="11"/>
                  </a:cubicBezTo>
                  <a:cubicBezTo>
                    <a:pt x="44" y="11"/>
                    <a:pt x="50" y="17"/>
                    <a:pt x="50" y="26"/>
                  </a:cubicBezTo>
                  <a:cubicBezTo>
                    <a:pt x="50" y="35"/>
                    <a:pt x="50" y="90"/>
                    <a:pt x="50" y="90"/>
                  </a:cubicBezTo>
                  <a:cubicBezTo>
                    <a:pt x="68" y="90"/>
                    <a:pt x="68" y="90"/>
                    <a:pt x="68" y="90"/>
                  </a:cubicBezTo>
                  <a:cubicBezTo>
                    <a:pt x="68" y="29"/>
                    <a:pt x="68" y="29"/>
                    <a:pt x="68" y="29"/>
                  </a:cubicBezTo>
                  <a:cubicBezTo>
                    <a:pt x="68" y="29"/>
                    <a:pt x="66" y="11"/>
                    <a:pt x="81" y="11"/>
                  </a:cubicBezTo>
                  <a:cubicBezTo>
                    <a:pt x="92" y="11"/>
                    <a:pt x="99" y="17"/>
                    <a:pt x="99" y="26"/>
                  </a:cubicBezTo>
                  <a:cubicBezTo>
                    <a:pt x="99" y="35"/>
                    <a:pt x="99" y="90"/>
                    <a:pt x="99" y="90"/>
                  </a:cubicBezTo>
                  <a:cubicBezTo>
                    <a:pt x="118" y="90"/>
                    <a:pt x="118" y="90"/>
                    <a:pt x="118" y="90"/>
                  </a:cubicBezTo>
                  <a:cubicBezTo>
                    <a:pt x="118" y="29"/>
                    <a:pt x="118" y="29"/>
                    <a:pt x="118" y="29"/>
                  </a:cubicBezTo>
                  <a:cubicBezTo>
                    <a:pt x="118" y="29"/>
                    <a:pt x="121" y="2"/>
                    <a:pt x="88"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Freeform 24"/>
            <p:cNvSpPr>
              <a:spLocks noEditPoints="1"/>
            </p:cNvSpPr>
            <p:nvPr/>
          </p:nvSpPr>
          <p:spPr bwMode="auto">
            <a:xfrm>
              <a:off x="1328738" y="6005513"/>
              <a:ext cx="112713" cy="176213"/>
            </a:xfrm>
            <a:custGeom>
              <a:avLst/>
              <a:gdLst>
                <a:gd name="T0" fmla="*/ 47 w 70"/>
                <a:gd name="T1" fmla="*/ 54 h 111"/>
                <a:gd name="T2" fmla="*/ 70 w 70"/>
                <a:gd name="T3" fmla="*/ 28 h 111"/>
                <a:gd name="T4" fmla="*/ 31 w 70"/>
                <a:gd name="T5" fmla="*/ 0 h 111"/>
                <a:gd name="T6" fmla="*/ 0 w 70"/>
                <a:gd name="T7" fmla="*/ 0 h 111"/>
                <a:gd name="T8" fmla="*/ 0 w 70"/>
                <a:gd name="T9" fmla="*/ 111 h 111"/>
                <a:gd name="T10" fmla="*/ 40 w 70"/>
                <a:gd name="T11" fmla="*/ 111 h 111"/>
                <a:gd name="T12" fmla="*/ 70 w 70"/>
                <a:gd name="T13" fmla="*/ 84 h 111"/>
                <a:gd name="T14" fmla="*/ 47 w 70"/>
                <a:gd name="T15" fmla="*/ 54 h 111"/>
                <a:gd name="T16" fmla="*/ 18 w 70"/>
                <a:gd name="T17" fmla="*/ 8 h 111"/>
                <a:gd name="T18" fmla="*/ 50 w 70"/>
                <a:gd name="T19" fmla="*/ 29 h 111"/>
                <a:gd name="T20" fmla="*/ 18 w 70"/>
                <a:gd name="T21" fmla="*/ 49 h 111"/>
                <a:gd name="T22" fmla="*/ 18 w 70"/>
                <a:gd name="T23" fmla="*/ 8 h 111"/>
                <a:gd name="T24" fmla="*/ 18 w 70"/>
                <a:gd name="T25" fmla="*/ 102 h 111"/>
                <a:gd name="T26" fmla="*/ 18 w 70"/>
                <a:gd name="T27" fmla="*/ 60 h 111"/>
                <a:gd name="T28" fmla="*/ 51 w 70"/>
                <a:gd name="T29" fmla="*/ 81 h 111"/>
                <a:gd name="T30" fmla="*/ 18 w 70"/>
                <a:gd name="T31"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111">
                  <a:moveTo>
                    <a:pt x="47" y="54"/>
                  </a:moveTo>
                  <a:cubicBezTo>
                    <a:pt x="47" y="54"/>
                    <a:pt x="70" y="49"/>
                    <a:pt x="70" y="28"/>
                  </a:cubicBezTo>
                  <a:cubicBezTo>
                    <a:pt x="70" y="7"/>
                    <a:pt x="52" y="0"/>
                    <a:pt x="31" y="0"/>
                  </a:cubicBezTo>
                  <a:cubicBezTo>
                    <a:pt x="10" y="0"/>
                    <a:pt x="0" y="0"/>
                    <a:pt x="0" y="0"/>
                  </a:cubicBezTo>
                  <a:cubicBezTo>
                    <a:pt x="0" y="111"/>
                    <a:pt x="0" y="111"/>
                    <a:pt x="0" y="111"/>
                  </a:cubicBezTo>
                  <a:cubicBezTo>
                    <a:pt x="40" y="111"/>
                    <a:pt x="40" y="111"/>
                    <a:pt x="40" y="111"/>
                  </a:cubicBezTo>
                  <a:cubicBezTo>
                    <a:pt x="40" y="111"/>
                    <a:pt x="70" y="111"/>
                    <a:pt x="70" y="84"/>
                  </a:cubicBezTo>
                  <a:cubicBezTo>
                    <a:pt x="70" y="56"/>
                    <a:pt x="47" y="54"/>
                    <a:pt x="47" y="54"/>
                  </a:cubicBezTo>
                  <a:close/>
                  <a:moveTo>
                    <a:pt x="18" y="8"/>
                  </a:moveTo>
                  <a:cubicBezTo>
                    <a:pt x="18" y="8"/>
                    <a:pt x="50" y="3"/>
                    <a:pt x="50" y="29"/>
                  </a:cubicBezTo>
                  <a:cubicBezTo>
                    <a:pt x="50" y="55"/>
                    <a:pt x="18" y="49"/>
                    <a:pt x="18" y="49"/>
                  </a:cubicBezTo>
                  <a:lnTo>
                    <a:pt x="18" y="8"/>
                  </a:lnTo>
                  <a:close/>
                  <a:moveTo>
                    <a:pt x="18" y="102"/>
                  </a:moveTo>
                  <a:cubicBezTo>
                    <a:pt x="18" y="60"/>
                    <a:pt x="18" y="60"/>
                    <a:pt x="18" y="60"/>
                  </a:cubicBezTo>
                  <a:cubicBezTo>
                    <a:pt x="18" y="60"/>
                    <a:pt x="51" y="53"/>
                    <a:pt x="51" y="81"/>
                  </a:cubicBezTo>
                  <a:cubicBezTo>
                    <a:pt x="51" y="109"/>
                    <a:pt x="18" y="102"/>
                    <a:pt x="18" y="10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 name="Freeform 25"/>
            <p:cNvSpPr>
              <a:spLocks noEditPoints="1"/>
            </p:cNvSpPr>
            <p:nvPr/>
          </p:nvSpPr>
          <p:spPr bwMode="auto">
            <a:xfrm>
              <a:off x="1458913" y="6038850"/>
              <a:ext cx="133350" cy="149225"/>
            </a:xfrm>
            <a:custGeom>
              <a:avLst/>
              <a:gdLst>
                <a:gd name="T0" fmla="*/ 79 w 83"/>
                <a:gd name="T1" fmla="*/ 78 h 94"/>
                <a:gd name="T2" fmla="*/ 72 w 83"/>
                <a:gd name="T3" fmla="*/ 81 h 94"/>
                <a:gd name="T4" fmla="*/ 68 w 83"/>
                <a:gd name="T5" fmla="*/ 74 h 94"/>
                <a:gd name="T6" fmla="*/ 68 w 83"/>
                <a:gd name="T7" fmla="*/ 24 h 94"/>
                <a:gd name="T8" fmla="*/ 41 w 83"/>
                <a:gd name="T9" fmla="*/ 0 h 94"/>
                <a:gd name="T10" fmla="*/ 10 w 83"/>
                <a:gd name="T11" fmla="*/ 8 h 94"/>
                <a:gd name="T12" fmla="*/ 10 w 83"/>
                <a:gd name="T13" fmla="*/ 20 h 94"/>
                <a:gd name="T14" fmla="*/ 50 w 83"/>
                <a:gd name="T15" fmla="*/ 20 h 94"/>
                <a:gd name="T16" fmla="*/ 33 w 83"/>
                <a:gd name="T17" fmla="*/ 36 h 94"/>
                <a:gd name="T18" fmla="*/ 1 w 83"/>
                <a:gd name="T19" fmla="*/ 65 h 94"/>
                <a:gd name="T20" fmla="*/ 26 w 83"/>
                <a:gd name="T21" fmla="*/ 94 h 94"/>
                <a:gd name="T22" fmla="*/ 49 w 83"/>
                <a:gd name="T23" fmla="*/ 82 h 94"/>
                <a:gd name="T24" fmla="*/ 66 w 83"/>
                <a:gd name="T25" fmla="*/ 94 h 94"/>
                <a:gd name="T26" fmla="*/ 79 w 83"/>
                <a:gd name="T27" fmla="*/ 78 h 94"/>
                <a:gd name="T28" fmla="*/ 47 w 83"/>
                <a:gd name="T29" fmla="*/ 66 h 94"/>
                <a:gd name="T30" fmla="*/ 33 w 83"/>
                <a:gd name="T31" fmla="*/ 80 h 94"/>
                <a:gd name="T32" fmla="*/ 18 w 83"/>
                <a:gd name="T33" fmla="*/ 66 h 94"/>
                <a:gd name="T34" fmla="*/ 20 w 83"/>
                <a:gd name="T35" fmla="*/ 58 h 94"/>
                <a:gd name="T36" fmla="*/ 20 w 83"/>
                <a:gd name="T37" fmla="*/ 58 h 94"/>
                <a:gd name="T38" fmla="*/ 24 w 83"/>
                <a:gd name="T39" fmla="*/ 54 h 94"/>
                <a:gd name="T40" fmla="*/ 48 w 83"/>
                <a:gd name="T41" fmla="*/ 42 h 94"/>
                <a:gd name="T42" fmla="*/ 47 w 83"/>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4">
                  <a:moveTo>
                    <a:pt x="79" y="78"/>
                  </a:moveTo>
                  <a:cubicBezTo>
                    <a:pt x="79" y="78"/>
                    <a:pt x="76" y="81"/>
                    <a:pt x="72" y="81"/>
                  </a:cubicBezTo>
                  <a:cubicBezTo>
                    <a:pt x="68" y="81"/>
                    <a:pt x="68" y="74"/>
                    <a:pt x="68" y="74"/>
                  </a:cubicBezTo>
                  <a:cubicBezTo>
                    <a:pt x="68" y="74"/>
                    <a:pt x="68" y="38"/>
                    <a:pt x="68" y="24"/>
                  </a:cubicBezTo>
                  <a:cubicBezTo>
                    <a:pt x="68" y="9"/>
                    <a:pt x="60" y="0"/>
                    <a:pt x="41" y="0"/>
                  </a:cubicBezTo>
                  <a:cubicBezTo>
                    <a:pt x="21" y="0"/>
                    <a:pt x="10" y="8"/>
                    <a:pt x="10" y="8"/>
                  </a:cubicBezTo>
                  <a:cubicBezTo>
                    <a:pt x="10" y="20"/>
                    <a:pt x="10" y="20"/>
                    <a:pt x="10" y="20"/>
                  </a:cubicBezTo>
                  <a:cubicBezTo>
                    <a:pt x="10" y="20"/>
                    <a:pt x="47" y="0"/>
                    <a:pt x="50" y="20"/>
                  </a:cubicBezTo>
                  <a:cubicBezTo>
                    <a:pt x="50" y="20"/>
                    <a:pt x="52" y="32"/>
                    <a:pt x="33" y="36"/>
                  </a:cubicBezTo>
                  <a:cubicBezTo>
                    <a:pt x="11" y="41"/>
                    <a:pt x="1" y="57"/>
                    <a:pt x="1" y="65"/>
                  </a:cubicBezTo>
                  <a:cubicBezTo>
                    <a:pt x="1" y="73"/>
                    <a:pt x="0" y="94"/>
                    <a:pt x="26" y="94"/>
                  </a:cubicBezTo>
                  <a:cubicBezTo>
                    <a:pt x="26" y="94"/>
                    <a:pt x="48" y="92"/>
                    <a:pt x="49" y="82"/>
                  </a:cubicBezTo>
                  <a:cubicBezTo>
                    <a:pt x="49" y="82"/>
                    <a:pt x="50" y="94"/>
                    <a:pt x="66" y="94"/>
                  </a:cubicBezTo>
                  <a:cubicBezTo>
                    <a:pt x="83" y="94"/>
                    <a:pt x="79" y="78"/>
                    <a:pt x="79" y="78"/>
                  </a:cubicBezTo>
                  <a:close/>
                  <a:moveTo>
                    <a:pt x="47" y="66"/>
                  </a:moveTo>
                  <a:cubicBezTo>
                    <a:pt x="47" y="74"/>
                    <a:pt x="41" y="80"/>
                    <a:pt x="33" y="80"/>
                  </a:cubicBezTo>
                  <a:cubicBezTo>
                    <a:pt x="25" y="80"/>
                    <a:pt x="18" y="74"/>
                    <a:pt x="18" y="66"/>
                  </a:cubicBezTo>
                  <a:cubicBezTo>
                    <a:pt x="18" y="63"/>
                    <a:pt x="19" y="60"/>
                    <a:pt x="20" y="58"/>
                  </a:cubicBezTo>
                  <a:cubicBezTo>
                    <a:pt x="20" y="58"/>
                    <a:pt x="20" y="58"/>
                    <a:pt x="20" y="58"/>
                  </a:cubicBezTo>
                  <a:cubicBezTo>
                    <a:pt x="21" y="57"/>
                    <a:pt x="22" y="55"/>
                    <a:pt x="24" y="54"/>
                  </a:cubicBezTo>
                  <a:cubicBezTo>
                    <a:pt x="28" y="50"/>
                    <a:pt x="38" y="47"/>
                    <a:pt x="48"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 name="Freeform 26"/>
            <p:cNvSpPr>
              <a:spLocks noEditPoints="1"/>
            </p:cNvSpPr>
            <p:nvPr/>
          </p:nvSpPr>
          <p:spPr bwMode="auto">
            <a:xfrm>
              <a:off x="1760538" y="6038850"/>
              <a:ext cx="131763" cy="149225"/>
            </a:xfrm>
            <a:custGeom>
              <a:avLst/>
              <a:gdLst>
                <a:gd name="T0" fmla="*/ 78 w 82"/>
                <a:gd name="T1" fmla="*/ 78 h 94"/>
                <a:gd name="T2" fmla="*/ 71 w 82"/>
                <a:gd name="T3" fmla="*/ 81 h 94"/>
                <a:gd name="T4" fmla="*/ 67 w 82"/>
                <a:gd name="T5" fmla="*/ 74 h 94"/>
                <a:gd name="T6" fmla="*/ 67 w 82"/>
                <a:gd name="T7" fmla="*/ 24 h 94"/>
                <a:gd name="T8" fmla="*/ 40 w 82"/>
                <a:gd name="T9" fmla="*/ 0 h 94"/>
                <a:gd name="T10" fmla="*/ 9 w 82"/>
                <a:gd name="T11" fmla="*/ 8 h 94"/>
                <a:gd name="T12" fmla="*/ 9 w 82"/>
                <a:gd name="T13" fmla="*/ 20 h 94"/>
                <a:gd name="T14" fmla="*/ 50 w 82"/>
                <a:gd name="T15" fmla="*/ 20 h 94"/>
                <a:gd name="T16" fmla="*/ 33 w 82"/>
                <a:gd name="T17" fmla="*/ 36 h 94"/>
                <a:gd name="T18" fmla="*/ 1 w 82"/>
                <a:gd name="T19" fmla="*/ 65 h 94"/>
                <a:gd name="T20" fmla="*/ 25 w 82"/>
                <a:gd name="T21" fmla="*/ 94 h 94"/>
                <a:gd name="T22" fmla="*/ 48 w 82"/>
                <a:gd name="T23" fmla="*/ 82 h 94"/>
                <a:gd name="T24" fmla="*/ 66 w 82"/>
                <a:gd name="T25" fmla="*/ 94 h 94"/>
                <a:gd name="T26" fmla="*/ 78 w 82"/>
                <a:gd name="T27" fmla="*/ 78 h 94"/>
                <a:gd name="T28" fmla="*/ 47 w 82"/>
                <a:gd name="T29" fmla="*/ 66 h 94"/>
                <a:gd name="T30" fmla="*/ 32 w 82"/>
                <a:gd name="T31" fmla="*/ 80 h 94"/>
                <a:gd name="T32" fmla="*/ 18 w 82"/>
                <a:gd name="T33" fmla="*/ 66 h 94"/>
                <a:gd name="T34" fmla="*/ 20 w 82"/>
                <a:gd name="T35" fmla="*/ 58 h 94"/>
                <a:gd name="T36" fmla="*/ 20 w 82"/>
                <a:gd name="T37" fmla="*/ 58 h 94"/>
                <a:gd name="T38" fmla="*/ 23 w 82"/>
                <a:gd name="T39" fmla="*/ 54 h 94"/>
                <a:gd name="T40" fmla="*/ 47 w 82"/>
                <a:gd name="T41" fmla="*/ 42 h 94"/>
                <a:gd name="T42" fmla="*/ 47 w 82"/>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4">
                  <a:moveTo>
                    <a:pt x="78" y="78"/>
                  </a:moveTo>
                  <a:cubicBezTo>
                    <a:pt x="78" y="78"/>
                    <a:pt x="76" y="81"/>
                    <a:pt x="71" y="81"/>
                  </a:cubicBezTo>
                  <a:cubicBezTo>
                    <a:pt x="67" y="81"/>
                    <a:pt x="67" y="74"/>
                    <a:pt x="67" y="74"/>
                  </a:cubicBezTo>
                  <a:cubicBezTo>
                    <a:pt x="67" y="74"/>
                    <a:pt x="67" y="38"/>
                    <a:pt x="67" y="24"/>
                  </a:cubicBezTo>
                  <a:cubicBezTo>
                    <a:pt x="67" y="9"/>
                    <a:pt x="60" y="0"/>
                    <a:pt x="40" y="0"/>
                  </a:cubicBezTo>
                  <a:cubicBezTo>
                    <a:pt x="21" y="0"/>
                    <a:pt x="9" y="8"/>
                    <a:pt x="9" y="8"/>
                  </a:cubicBezTo>
                  <a:cubicBezTo>
                    <a:pt x="9" y="20"/>
                    <a:pt x="9" y="20"/>
                    <a:pt x="9" y="20"/>
                  </a:cubicBezTo>
                  <a:cubicBezTo>
                    <a:pt x="9" y="20"/>
                    <a:pt x="46" y="0"/>
                    <a:pt x="50" y="20"/>
                  </a:cubicBezTo>
                  <a:cubicBezTo>
                    <a:pt x="50" y="20"/>
                    <a:pt x="51" y="32"/>
                    <a:pt x="33" y="36"/>
                  </a:cubicBezTo>
                  <a:cubicBezTo>
                    <a:pt x="10" y="41"/>
                    <a:pt x="1" y="57"/>
                    <a:pt x="1" y="65"/>
                  </a:cubicBezTo>
                  <a:cubicBezTo>
                    <a:pt x="1" y="73"/>
                    <a:pt x="0" y="94"/>
                    <a:pt x="25" y="94"/>
                  </a:cubicBezTo>
                  <a:cubicBezTo>
                    <a:pt x="25" y="94"/>
                    <a:pt x="47" y="92"/>
                    <a:pt x="48" y="82"/>
                  </a:cubicBezTo>
                  <a:cubicBezTo>
                    <a:pt x="48" y="82"/>
                    <a:pt x="49" y="94"/>
                    <a:pt x="66" y="94"/>
                  </a:cubicBezTo>
                  <a:cubicBezTo>
                    <a:pt x="82" y="94"/>
                    <a:pt x="78" y="78"/>
                    <a:pt x="78" y="78"/>
                  </a:cubicBezTo>
                  <a:close/>
                  <a:moveTo>
                    <a:pt x="47" y="66"/>
                  </a:moveTo>
                  <a:cubicBezTo>
                    <a:pt x="47" y="74"/>
                    <a:pt x="40" y="80"/>
                    <a:pt x="32" y="80"/>
                  </a:cubicBezTo>
                  <a:cubicBezTo>
                    <a:pt x="24" y="80"/>
                    <a:pt x="18" y="74"/>
                    <a:pt x="18" y="66"/>
                  </a:cubicBezTo>
                  <a:cubicBezTo>
                    <a:pt x="18" y="63"/>
                    <a:pt x="18" y="60"/>
                    <a:pt x="20" y="58"/>
                  </a:cubicBezTo>
                  <a:cubicBezTo>
                    <a:pt x="20" y="58"/>
                    <a:pt x="20" y="58"/>
                    <a:pt x="20" y="58"/>
                  </a:cubicBezTo>
                  <a:cubicBezTo>
                    <a:pt x="21" y="57"/>
                    <a:pt x="22" y="55"/>
                    <a:pt x="23" y="54"/>
                  </a:cubicBezTo>
                  <a:cubicBezTo>
                    <a:pt x="28" y="50"/>
                    <a:pt x="38" y="47"/>
                    <a:pt x="47"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5" name="Freeform 27"/>
            <p:cNvSpPr>
              <a:spLocks noEditPoints="1"/>
            </p:cNvSpPr>
            <p:nvPr/>
          </p:nvSpPr>
          <p:spPr bwMode="auto">
            <a:xfrm>
              <a:off x="2159000" y="6038850"/>
              <a:ext cx="131763" cy="149225"/>
            </a:xfrm>
            <a:custGeom>
              <a:avLst/>
              <a:gdLst>
                <a:gd name="T0" fmla="*/ 78 w 82"/>
                <a:gd name="T1" fmla="*/ 78 h 94"/>
                <a:gd name="T2" fmla="*/ 72 w 82"/>
                <a:gd name="T3" fmla="*/ 81 h 94"/>
                <a:gd name="T4" fmla="*/ 68 w 82"/>
                <a:gd name="T5" fmla="*/ 74 h 94"/>
                <a:gd name="T6" fmla="*/ 68 w 82"/>
                <a:gd name="T7" fmla="*/ 24 h 94"/>
                <a:gd name="T8" fmla="*/ 40 w 82"/>
                <a:gd name="T9" fmla="*/ 0 h 94"/>
                <a:gd name="T10" fmla="*/ 9 w 82"/>
                <a:gd name="T11" fmla="*/ 8 h 94"/>
                <a:gd name="T12" fmla="*/ 9 w 82"/>
                <a:gd name="T13" fmla="*/ 20 h 94"/>
                <a:gd name="T14" fmla="*/ 50 w 82"/>
                <a:gd name="T15" fmla="*/ 20 h 94"/>
                <a:gd name="T16" fmla="*/ 33 w 82"/>
                <a:gd name="T17" fmla="*/ 36 h 94"/>
                <a:gd name="T18" fmla="*/ 1 w 82"/>
                <a:gd name="T19" fmla="*/ 65 h 94"/>
                <a:gd name="T20" fmla="*/ 26 w 82"/>
                <a:gd name="T21" fmla="*/ 94 h 94"/>
                <a:gd name="T22" fmla="*/ 49 w 82"/>
                <a:gd name="T23" fmla="*/ 82 h 94"/>
                <a:gd name="T24" fmla="*/ 66 w 82"/>
                <a:gd name="T25" fmla="*/ 94 h 94"/>
                <a:gd name="T26" fmla="*/ 78 w 82"/>
                <a:gd name="T27" fmla="*/ 78 h 94"/>
                <a:gd name="T28" fmla="*/ 47 w 82"/>
                <a:gd name="T29" fmla="*/ 66 h 94"/>
                <a:gd name="T30" fmla="*/ 32 w 82"/>
                <a:gd name="T31" fmla="*/ 80 h 94"/>
                <a:gd name="T32" fmla="*/ 18 w 82"/>
                <a:gd name="T33" fmla="*/ 66 h 94"/>
                <a:gd name="T34" fmla="*/ 20 w 82"/>
                <a:gd name="T35" fmla="*/ 58 h 94"/>
                <a:gd name="T36" fmla="*/ 20 w 82"/>
                <a:gd name="T37" fmla="*/ 58 h 94"/>
                <a:gd name="T38" fmla="*/ 24 w 82"/>
                <a:gd name="T39" fmla="*/ 54 h 94"/>
                <a:gd name="T40" fmla="*/ 47 w 82"/>
                <a:gd name="T41" fmla="*/ 42 h 94"/>
                <a:gd name="T42" fmla="*/ 47 w 82"/>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4">
                  <a:moveTo>
                    <a:pt x="78" y="78"/>
                  </a:moveTo>
                  <a:cubicBezTo>
                    <a:pt x="78" y="78"/>
                    <a:pt x="76" y="81"/>
                    <a:pt x="72" y="81"/>
                  </a:cubicBezTo>
                  <a:cubicBezTo>
                    <a:pt x="67" y="81"/>
                    <a:pt x="68" y="74"/>
                    <a:pt x="68" y="74"/>
                  </a:cubicBezTo>
                  <a:cubicBezTo>
                    <a:pt x="68" y="74"/>
                    <a:pt x="68" y="38"/>
                    <a:pt x="68" y="24"/>
                  </a:cubicBezTo>
                  <a:cubicBezTo>
                    <a:pt x="68" y="9"/>
                    <a:pt x="60" y="0"/>
                    <a:pt x="40" y="0"/>
                  </a:cubicBezTo>
                  <a:cubicBezTo>
                    <a:pt x="21" y="0"/>
                    <a:pt x="9" y="8"/>
                    <a:pt x="9" y="8"/>
                  </a:cubicBezTo>
                  <a:cubicBezTo>
                    <a:pt x="9" y="20"/>
                    <a:pt x="9" y="20"/>
                    <a:pt x="9" y="20"/>
                  </a:cubicBezTo>
                  <a:cubicBezTo>
                    <a:pt x="9" y="20"/>
                    <a:pt x="47" y="0"/>
                    <a:pt x="50" y="20"/>
                  </a:cubicBezTo>
                  <a:cubicBezTo>
                    <a:pt x="50" y="20"/>
                    <a:pt x="51" y="32"/>
                    <a:pt x="33" y="36"/>
                  </a:cubicBezTo>
                  <a:cubicBezTo>
                    <a:pt x="10" y="41"/>
                    <a:pt x="1" y="57"/>
                    <a:pt x="1" y="65"/>
                  </a:cubicBezTo>
                  <a:cubicBezTo>
                    <a:pt x="1" y="73"/>
                    <a:pt x="0" y="94"/>
                    <a:pt x="26" y="94"/>
                  </a:cubicBezTo>
                  <a:cubicBezTo>
                    <a:pt x="26" y="94"/>
                    <a:pt x="48" y="92"/>
                    <a:pt x="49" y="82"/>
                  </a:cubicBezTo>
                  <a:cubicBezTo>
                    <a:pt x="49" y="82"/>
                    <a:pt x="49" y="94"/>
                    <a:pt x="66" y="94"/>
                  </a:cubicBezTo>
                  <a:cubicBezTo>
                    <a:pt x="82" y="94"/>
                    <a:pt x="78" y="78"/>
                    <a:pt x="78" y="78"/>
                  </a:cubicBezTo>
                  <a:close/>
                  <a:moveTo>
                    <a:pt x="47" y="66"/>
                  </a:moveTo>
                  <a:cubicBezTo>
                    <a:pt x="47" y="74"/>
                    <a:pt x="40" y="80"/>
                    <a:pt x="32" y="80"/>
                  </a:cubicBezTo>
                  <a:cubicBezTo>
                    <a:pt x="24" y="80"/>
                    <a:pt x="18" y="74"/>
                    <a:pt x="18" y="66"/>
                  </a:cubicBezTo>
                  <a:cubicBezTo>
                    <a:pt x="18" y="63"/>
                    <a:pt x="19" y="60"/>
                    <a:pt x="20" y="58"/>
                  </a:cubicBezTo>
                  <a:cubicBezTo>
                    <a:pt x="20" y="58"/>
                    <a:pt x="20" y="58"/>
                    <a:pt x="20" y="58"/>
                  </a:cubicBezTo>
                  <a:cubicBezTo>
                    <a:pt x="21" y="57"/>
                    <a:pt x="22" y="55"/>
                    <a:pt x="24" y="54"/>
                  </a:cubicBezTo>
                  <a:cubicBezTo>
                    <a:pt x="28" y="50"/>
                    <a:pt x="38" y="47"/>
                    <a:pt x="47"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 name="Freeform 28"/>
            <p:cNvSpPr>
              <a:spLocks noEditPoints="1"/>
            </p:cNvSpPr>
            <p:nvPr/>
          </p:nvSpPr>
          <p:spPr bwMode="auto">
            <a:xfrm>
              <a:off x="3092450" y="6038850"/>
              <a:ext cx="131763" cy="149225"/>
            </a:xfrm>
            <a:custGeom>
              <a:avLst/>
              <a:gdLst>
                <a:gd name="T0" fmla="*/ 79 w 82"/>
                <a:gd name="T1" fmla="*/ 78 h 94"/>
                <a:gd name="T2" fmla="*/ 72 w 82"/>
                <a:gd name="T3" fmla="*/ 81 h 94"/>
                <a:gd name="T4" fmla="*/ 68 w 82"/>
                <a:gd name="T5" fmla="*/ 74 h 94"/>
                <a:gd name="T6" fmla="*/ 68 w 82"/>
                <a:gd name="T7" fmla="*/ 24 h 94"/>
                <a:gd name="T8" fmla="*/ 41 w 82"/>
                <a:gd name="T9" fmla="*/ 0 h 94"/>
                <a:gd name="T10" fmla="*/ 10 w 82"/>
                <a:gd name="T11" fmla="*/ 8 h 94"/>
                <a:gd name="T12" fmla="*/ 10 w 82"/>
                <a:gd name="T13" fmla="*/ 20 h 94"/>
                <a:gd name="T14" fmla="*/ 50 w 82"/>
                <a:gd name="T15" fmla="*/ 20 h 94"/>
                <a:gd name="T16" fmla="*/ 33 w 82"/>
                <a:gd name="T17" fmla="*/ 36 h 94"/>
                <a:gd name="T18" fmla="*/ 1 w 82"/>
                <a:gd name="T19" fmla="*/ 65 h 94"/>
                <a:gd name="T20" fmla="*/ 26 w 82"/>
                <a:gd name="T21" fmla="*/ 94 h 94"/>
                <a:gd name="T22" fmla="*/ 49 w 82"/>
                <a:gd name="T23" fmla="*/ 82 h 94"/>
                <a:gd name="T24" fmla="*/ 66 w 82"/>
                <a:gd name="T25" fmla="*/ 94 h 94"/>
                <a:gd name="T26" fmla="*/ 79 w 82"/>
                <a:gd name="T27" fmla="*/ 78 h 94"/>
                <a:gd name="T28" fmla="*/ 47 w 82"/>
                <a:gd name="T29" fmla="*/ 66 h 94"/>
                <a:gd name="T30" fmla="*/ 33 w 82"/>
                <a:gd name="T31" fmla="*/ 80 h 94"/>
                <a:gd name="T32" fmla="*/ 18 w 82"/>
                <a:gd name="T33" fmla="*/ 66 h 94"/>
                <a:gd name="T34" fmla="*/ 20 w 82"/>
                <a:gd name="T35" fmla="*/ 58 h 94"/>
                <a:gd name="T36" fmla="*/ 20 w 82"/>
                <a:gd name="T37" fmla="*/ 58 h 94"/>
                <a:gd name="T38" fmla="*/ 24 w 82"/>
                <a:gd name="T39" fmla="*/ 54 h 94"/>
                <a:gd name="T40" fmla="*/ 48 w 82"/>
                <a:gd name="T41" fmla="*/ 42 h 94"/>
                <a:gd name="T42" fmla="*/ 47 w 82"/>
                <a:gd name="T4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4">
                  <a:moveTo>
                    <a:pt x="79" y="78"/>
                  </a:moveTo>
                  <a:cubicBezTo>
                    <a:pt x="79" y="78"/>
                    <a:pt x="76" y="81"/>
                    <a:pt x="72" y="81"/>
                  </a:cubicBezTo>
                  <a:cubicBezTo>
                    <a:pt x="67" y="81"/>
                    <a:pt x="68" y="74"/>
                    <a:pt x="68" y="74"/>
                  </a:cubicBezTo>
                  <a:cubicBezTo>
                    <a:pt x="68" y="74"/>
                    <a:pt x="68" y="38"/>
                    <a:pt x="68" y="24"/>
                  </a:cubicBezTo>
                  <a:cubicBezTo>
                    <a:pt x="68" y="9"/>
                    <a:pt x="60" y="0"/>
                    <a:pt x="41" y="0"/>
                  </a:cubicBezTo>
                  <a:cubicBezTo>
                    <a:pt x="21" y="0"/>
                    <a:pt x="10" y="8"/>
                    <a:pt x="10" y="8"/>
                  </a:cubicBezTo>
                  <a:cubicBezTo>
                    <a:pt x="10" y="20"/>
                    <a:pt x="10" y="20"/>
                    <a:pt x="10" y="20"/>
                  </a:cubicBezTo>
                  <a:cubicBezTo>
                    <a:pt x="10" y="20"/>
                    <a:pt x="47" y="0"/>
                    <a:pt x="50" y="20"/>
                  </a:cubicBezTo>
                  <a:cubicBezTo>
                    <a:pt x="50" y="20"/>
                    <a:pt x="52" y="32"/>
                    <a:pt x="33" y="36"/>
                  </a:cubicBezTo>
                  <a:cubicBezTo>
                    <a:pt x="10" y="41"/>
                    <a:pt x="1" y="57"/>
                    <a:pt x="1" y="65"/>
                  </a:cubicBezTo>
                  <a:cubicBezTo>
                    <a:pt x="1" y="73"/>
                    <a:pt x="0" y="94"/>
                    <a:pt x="26" y="94"/>
                  </a:cubicBezTo>
                  <a:cubicBezTo>
                    <a:pt x="26" y="94"/>
                    <a:pt x="48" y="92"/>
                    <a:pt x="49" y="82"/>
                  </a:cubicBezTo>
                  <a:cubicBezTo>
                    <a:pt x="49" y="82"/>
                    <a:pt x="50" y="94"/>
                    <a:pt x="66" y="94"/>
                  </a:cubicBezTo>
                  <a:cubicBezTo>
                    <a:pt x="82" y="94"/>
                    <a:pt x="79" y="78"/>
                    <a:pt x="79" y="78"/>
                  </a:cubicBezTo>
                  <a:close/>
                  <a:moveTo>
                    <a:pt x="47" y="66"/>
                  </a:moveTo>
                  <a:cubicBezTo>
                    <a:pt x="47" y="74"/>
                    <a:pt x="41" y="80"/>
                    <a:pt x="33" y="80"/>
                  </a:cubicBezTo>
                  <a:cubicBezTo>
                    <a:pt x="25" y="80"/>
                    <a:pt x="18" y="74"/>
                    <a:pt x="18" y="66"/>
                  </a:cubicBezTo>
                  <a:cubicBezTo>
                    <a:pt x="18" y="63"/>
                    <a:pt x="19" y="60"/>
                    <a:pt x="20" y="58"/>
                  </a:cubicBezTo>
                  <a:cubicBezTo>
                    <a:pt x="20" y="58"/>
                    <a:pt x="20" y="58"/>
                    <a:pt x="20" y="58"/>
                  </a:cubicBezTo>
                  <a:cubicBezTo>
                    <a:pt x="21" y="57"/>
                    <a:pt x="22" y="55"/>
                    <a:pt x="24" y="54"/>
                  </a:cubicBezTo>
                  <a:cubicBezTo>
                    <a:pt x="28" y="50"/>
                    <a:pt x="38" y="47"/>
                    <a:pt x="48" y="42"/>
                  </a:cubicBezTo>
                  <a:lnTo>
                    <a:pt x="47" y="6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 name="Freeform 29"/>
            <p:cNvSpPr>
              <a:spLocks/>
            </p:cNvSpPr>
            <p:nvPr/>
          </p:nvSpPr>
          <p:spPr bwMode="auto">
            <a:xfrm>
              <a:off x="1604963" y="6042025"/>
              <a:ext cx="60325" cy="142875"/>
            </a:xfrm>
            <a:custGeom>
              <a:avLst/>
              <a:gdLst>
                <a:gd name="T0" fmla="*/ 17 w 38"/>
                <a:gd name="T1" fmla="*/ 10 h 90"/>
                <a:gd name="T2" fmla="*/ 38 w 38"/>
                <a:gd name="T3" fmla="*/ 0 h 90"/>
                <a:gd name="T4" fmla="*/ 38 w 38"/>
                <a:gd name="T5" fmla="*/ 15 h 90"/>
                <a:gd name="T6" fmla="*/ 29 w 38"/>
                <a:gd name="T7" fmla="*/ 15 h 90"/>
                <a:gd name="T8" fmla="*/ 17 w 38"/>
                <a:gd name="T9" fmla="*/ 30 h 90"/>
                <a:gd name="T10" fmla="*/ 17 w 38"/>
                <a:gd name="T11" fmla="*/ 90 h 90"/>
                <a:gd name="T12" fmla="*/ 0 w 38"/>
                <a:gd name="T13" fmla="*/ 90 h 90"/>
                <a:gd name="T14" fmla="*/ 0 w 38"/>
                <a:gd name="T15" fmla="*/ 0 h 90"/>
                <a:gd name="T16" fmla="*/ 17 w 38"/>
                <a:gd name="T17" fmla="*/ 0 h 90"/>
                <a:gd name="T18" fmla="*/ 17 w 38"/>
                <a:gd name="T1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90">
                  <a:moveTo>
                    <a:pt x="17" y="10"/>
                  </a:moveTo>
                  <a:cubicBezTo>
                    <a:pt x="17" y="1"/>
                    <a:pt x="38" y="0"/>
                    <a:pt x="38" y="0"/>
                  </a:cubicBezTo>
                  <a:cubicBezTo>
                    <a:pt x="38" y="15"/>
                    <a:pt x="38" y="15"/>
                    <a:pt x="38" y="15"/>
                  </a:cubicBezTo>
                  <a:cubicBezTo>
                    <a:pt x="29" y="15"/>
                    <a:pt x="29" y="15"/>
                    <a:pt x="29" y="15"/>
                  </a:cubicBezTo>
                  <a:cubicBezTo>
                    <a:pt x="16" y="15"/>
                    <a:pt x="17" y="30"/>
                    <a:pt x="17" y="30"/>
                  </a:cubicBezTo>
                  <a:cubicBezTo>
                    <a:pt x="17" y="90"/>
                    <a:pt x="17" y="90"/>
                    <a:pt x="17" y="90"/>
                  </a:cubicBezTo>
                  <a:cubicBezTo>
                    <a:pt x="0" y="90"/>
                    <a:pt x="0" y="90"/>
                    <a:pt x="0" y="90"/>
                  </a:cubicBezTo>
                  <a:cubicBezTo>
                    <a:pt x="0" y="0"/>
                    <a:pt x="0" y="0"/>
                    <a:pt x="0" y="0"/>
                  </a:cubicBezTo>
                  <a:cubicBezTo>
                    <a:pt x="17" y="0"/>
                    <a:pt x="17" y="0"/>
                    <a:pt x="17" y="0"/>
                  </a:cubicBezTo>
                  <a:lnTo>
                    <a:pt x="17"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 name="Freeform 30"/>
            <p:cNvSpPr>
              <a:spLocks/>
            </p:cNvSpPr>
            <p:nvPr/>
          </p:nvSpPr>
          <p:spPr bwMode="auto">
            <a:xfrm>
              <a:off x="1687513" y="6042025"/>
              <a:ext cx="60325" cy="142875"/>
            </a:xfrm>
            <a:custGeom>
              <a:avLst/>
              <a:gdLst>
                <a:gd name="T0" fmla="*/ 17 w 37"/>
                <a:gd name="T1" fmla="*/ 10 h 90"/>
                <a:gd name="T2" fmla="*/ 37 w 37"/>
                <a:gd name="T3" fmla="*/ 0 h 90"/>
                <a:gd name="T4" fmla="*/ 37 w 37"/>
                <a:gd name="T5" fmla="*/ 15 h 90"/>
                <a:gd name="T6" fmla="*/ 29 w 37"/>
                <a:gd name="T7" fmla="*/ 15 h 90"/>
                <a:gd name="T8" fmla="*/ 17 w 37"/>
                <a:gd name="T9" fmla="*/ 30 h 90"/>
                <a:gd name="T10" fmla="*/ 17 w 37"/>
                <a:gd name="T11" fmla="*/ 90 h 90"/>
                <a:gd name="T12" fmla="*/ 0 w 37"/>
                <a:gd name="T13" fmla="*/ 90 h 90"/>
                <a:gd name="T14" fmla="*/ 0 w 37"/>
                <a:gd name="T15" fmla="*/ 0 h 90"/>
                <a:gd name="T16" fmla="*/ 17 w 37"/>
                <a:gd name="T17" fmla="*/ 0 h 90"/>
                <a:gd name="T18" fmla="*/ 17 w 37"/>
                <a:gd name="T1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0">
                  <a:moveTo>
                    <a:pt x="17" y="10"/>
                  </a:moveTo>
                  <a:cubicBezTo>
                    <a:pt x="17" y="1"/>
                    <a:pt x="37" y="0"/>
                    <a:pt x="37" y="0"/>
                  </a:cubicBezTo>
                  <a:cubicBezTo>
                    <a:pt x="37" y="15"/>
                    <a:pt x="37" y="15"/>
                    <a:pt x="37" y="15"/>
                  </a:cubicBezTo>
                  <a:cubicBezTo>
                    <a:pt x="29" y="15"/>
                    <a:pt x="29" y="15"/>
                    <a:pt x="29" y="15"/>
                  </a:cubicBezTo>
                  <a:cubicBezTo>
                    <a:pt x="16" y="15"/>
                    <a:pt x="17" y="30"/>
                    <a:pt x="17" y="30"/>
                  </a:cubicBezTo>
                  <a:cubicBezTo>
                    <a:pt x="17" y="90"/>
                    <a:pt x="17" y="90"/>
                    <a:pt x="17" y="90"/>
                  </a:cubicBezTo>
                  <a:cubicBezTo>
                    <a:pt x="0" y="90"/>
                    <a:pt x="0" y="90"/>
                    <a:pt x="0" y="90"/>
                  </a:cubicBezTo>
                  <a:cubicBezTo>
                    <a:pt x="0" y="0"/>
                    <a:pt x="0" y="0"/>
                    <a:pt x="0" y="0"/>
                  </a:cubicBezTo>
                  <a:cubicBezTo>
                    <a:pt x="17" y="0"/>
                    <a:pt x="17" y="0"/>
                    <a:pt x="17" y="0"/>
                  </a:cubicBezTo>
                  <a:lnTo>
                    <a:pt x="17"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 name="Freeform 31"/>
            <p:cNvSpPr>
              <a:spLocks/>
            </p:cNvSpPr>
            <p:nvPr/>
          </p:nvSpPr>
          <p:spPr bwMode="auto">
            <a:xfrm>
              <a:off x="2589213" y="6042025"/>
              <a:ext cx="60325" cy="142875"/>
            </a:xfrm>
            <a:custGeom>
              <a:avLst/>
              <a:gdLst>
                <a:gd name="T0" fmla="*/ 17 w 37"/>
                <a:gd name="T1" fmla="*/ 10 h 90"/>
                <a:gd name="T2" fmla="*/ 37 w 37"/>
                <a:gd name="T3" fmla="*/ 0 h 90"/>
                <a:gd name="T4" fmla="*/ 37 w 37"/>
                <a:gd name="T5" fmla="*/ 15 h 90"/>
                <a:gd name="T6" fmla="*/ 28 w 37"/>
                <a:gd name="T7" fmla="*/ 15 h 90"/>
                <a:gd name="T8" fmla="*/ 17 w 37"/>
                <a:gd name="T9" fmla="*/ 30 h 90"/>
                <a:gd name="T10" fmla="*/ 17 w 37"/>
                <a:gd name="T11" fmla="*/ 90 h 90"/>
                <a:gd name="T12" fmla="*/ 0 w 37"/>
                <a:gd name="T13" fmla="*/ 90 h 90"/>
                <a:gd name="T14" fmla="*/ 0 w 37"/>
                <a:gd name="T15" fmla="*/ 0 h 90"/>
                <a:gd name="T16" fmla="*/ 17 w 37"/>
                <a:gd name="T17" fmla="*/ 0 h 90"/>
                <a:gd name="T18" fmla="*/ 17 w 37"/>
                <a:gd name="T1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0">
                  <a:moveTo>
                    <a:pt x="17" y="10"/>
                  </a:moveTo>
                  <a:cubicBezTo>
                    <a:pt x="17" y="1"/>
                    <a:pt x="37" y="0"/>
                    <a:pt x="37" y="0"/>
                  </a:cubicBezTo>
                  <a:cubicBezTo>
                    <a:pt x="37" y="15"/>
                    <a:pt x="37" y="15"/>
                    <a:pt x="37" y="15"/>
                  </a:cubicBezTo>
                  <a:cubicBezTo>
                    <a:pt x="28" y="15"/>
                    <a:pt x="28" y="15"/>
                    <a:pt x="28" y="15"/>
                  </a:cubicBezTo>
                  <a:cubicBezTo>
                    <a:pt x="16" y="15"/>
                    <a:pt x="17" y="30"/>
                    <a:pt x="17" y="30"/>
                  </a:cubicBezTo>
                  <a:cubicBezTo>
                    <a:pt x="17" y="90"/>
                    <a:pt x="17" y="90"/>
                    <a:pt x="17" y="90"/>
                  </a:cubicBezTo>
                  <a:cubicBezTo>
                    <a:pt x="0" y="90"/>
                    <a:pt x="0" y="90"/>
                    <a:pt x="0" y="90"/>
                  </a:cubicBezTo>
                  <a:cubicBezTo>
                    <a:pt x="0" y="0"/>
                    <a:pt x="0" y="0"/>
                    <a:pt x="0" y="0"/>
                  </a:cubicBezTo>
                  <a:cubicBezTo>
                    <a:pt x="17" y="0"/>
                    <a:pt x="17" y="0"/>
                    <a:pt x="17" y="0"/>
                  </a:cubicBezTo>
                  <a:lnTo>
                    <a:pt x="17"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 name="Freeform 32"/>
            <p:cNvSpPr>
              <a:spLocks/>
            </p:cNvSpPr>
            <p:nvPr/>
          </p:nvSpPr>
          <p:spPr bwMode="auto">
            <a:xfrm>
              <a:off x="2043113" y="6038850"/>
              <a:ext cx="101600" cy="146050"/>
            </a:xfrm>
            <a:custGeom>
              <a:avLst/>
              <a:gdLst>
                <a:gd name="T0" fmla="*/ 41 w 64"/>
                <a:gd name="T1" fmla="*/ 83 h 92"/>
                <a:gd name="T2" fmla="*/ 18 w 64"/>
                <a:gd name="T3" fmla="*/ 47 h 92"/>
                <a:gd name="T4" fmla="*/ 44 w 64"/>
                <a:gd name="T5" fmla="*/ 10 h 92"/>
                <a:gd name="T6" fmla="*/ 64 w 64"/>
                <a:gd name="T7" fmla="*/ 21 h 92"/>
                <a:gd name="T8" fmla="*/ 64 w 64"/>
                <a:gd name="T9" fmla="*/ 5 h 92"/>
                <a:gd name="T10" fmla="*/ 44 w 64"/>
                <a:gd name="T11" fmla="*/ 0 h 92"/>
                <a:gd name="T12" fmla="*/ 0 w 64"/>
                <a:gd name="T13" fmla="*/ 47 h 92"/>
                <a:gd name="T14" fmla="*/ 41 w 64"/>
                <a:gd name="T15" fmla="*/ 92 h 92"/>
                <a:gd name="T16" fmla="*/ 64 w 64"/>
                <a:gd name="T17" fmla="*/ 82 h 92"/>
                <a:gd name="T18" fmla="*/ 64 w 64"/>
                <a:gd name="T19" fmla="*/ 73 h 92"/>
                <a:gd name="T20" fmla="*/ 41 w 64"/>
                <a:gd name="T21"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2">
                  <a:moveTo>
                    <a:pt x="41" y="83"/>
                  </a:moveTo>
                  <a:cubicBezTo>
                    <a:pt x="30" y="83"/>
                    <a:pt x="18" y="70"/>
                    <a:pt x="18" y="47"/>
                  </a:cubicBezTo>
                  <a:cubicBezTo>
                    <a:pt x="18" y="25"/>
                    <a:pt x="32" y="10"/>
                    <a:pt x="44" y="10"/>
                  </a:cubicBezTo>
                  <a:cubicBezTo>
                    <a:pt x="55" y="10"/>
                    <a:pt x="64" y="21"/>
                    <a:pt x="64" y="21"/>
                  </a:cubicBezTo>
                  <a:cubicBezTo>
                    <a:pt x="64" y="5"/>
                    <a:pt x="64" y="5"/>
                    <a:pt x="64" y="5"/>
                  </a:cubicBezTo>
                  <a:cubicBezTo>
                    <a:pt x="64" y="5"/>
                    <a:pt x="54" y="0"/>
                    <a:pt x="44" y="0"/>
                  </a:cubicBezTo>
                  <a:cubicBezTo>
                    <a:pt x="30" y="0"/>
                    <a:pt x="0" y="9"/>
                    <a:pt x="0" y="47"/>
                  </a:cubicBezTo>
                  <a:cubicBezTo>
                    <a:pt x="0" y="86"/>
                    <a:pt x="27" y="92"/>
                    <a:pt x="41" y="92"/>
                  </a:cubicBezTo>
                  <a:cubicBezTo>
                    <a:pt x="55" y="92"/>
                    <a:pt x="64" y="85"/>
                    <a:pt x="64" y="82"/>
                  </a:cubicBezTo>
                  <a:cubicBezTo>
                    <a:pt x="64" y="79"/>
                    <a:pt x="64" y="73"/>
                    <a:pt x="64" y="73"/>
                  </a:cubicBezTo>
                  <a:cubicBezTo>
                    <a:pt x="64" y="73"/>
                    <a:pt x="62" y="83"/>
                    <a:pt x="41" y="83"/>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 name="Freeform 33"/>
            <p:cNvSpPr>
              <a:spLocks noEditPoints="1"/>
            </p:cNvSpPr>
            <p:nvPr/>
          </p:nvSpPr>
          <p:spPr bwMode="auto">
            <a:xfrm>
              <a:off x="2301875" y="5992813"/>
              <a:ext cx="122238" cy="195263"/>
            </a:xfrm>
            <a:custGeom>
              <a:avLst/>
              <a:gdLst>
                <a:gd name="T0" fmla="*/ 74 w 76"/>
                <a:gd name="T1" fmla="*/ 73 h 123"/>
                <a:gd name="T2" fmla="*/ 47 w 76"/>
                <a:gd name="T3" fmla="*/ 31 h 123"/>
                <a:gd name="T4" fmla="*/ 17 w 76"/>
                <a:gd name="T5" fmla="*/ 44 h 123"/>
                <a:gd name="T6" fmla="*/ 17 w 76"/>
                <a:gd name="T7" fmla="*/ 0 h 123"/>
                <a:gd name="T8" fmla="*/ 0 w 76"/>
                <a:gd name="T9" fmla="*/ 0 h 123"/>
                <a:gd name="T10" fmla="*/ 0 w 76"/>
                <a:gd name="T11" fmla="*/ 121 h 123"/>
                <a:gd name="T12" fmla="*/ 8 w 76"/>
                <a:gd name="T13" fmla="*/ 121 h 123"/>
                <a:gd name="T14" fmla="*/ 14 w 76"/>
                <a:gd name="T15" fmla="*/ 110 h 123"/>
                <a:gd name="T16" fmla="*/ 39 w 76"/>
                <a:gd name="T17" fmla="*/ 123 h 123"/>
                <a:gd name="T18" fmla="*/ 74 w 76"/>
                <a:gd name="T19" fmla="*/ 73 h 123"/>
                <a:gd name="T20" fmla="*/ 36 w 76"/>
                <a:gd name="T21" fmla="*/ 112 h 123"/>
                <a:gd name="T22" fmla="*/ 19 w 76"/>
                <a:gd name="T23" fmla="*/ 76 h 123"/>
                <a:gd name="T24" fmla="*/ 37 w 76"/>
                <a:gd name="T25" fmla="*/ 43 h 123"/>
                <a:gd name="T26" fmla="*/ 54 w 76"/>
                <a:gd name="T27" fmla="*/ 76 h 123"/>
                <a:gd name="T28" fmla="*/ 36 w 76"/>
                <a:gd name="T29"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23">
                  <a:moveTo>
                    <a:pt x="74" y="73"/>
                  </a:moveTo>
                  <a:cubicBezTo>
                    <a:pt x="74" y="61"/>
                    <a:pt x="72" y="31"/>
                    <a:pt x="47" y="31"/>
                  </a:cubicBezTo>
                  <a:cubicBezTo>
                    <a:pt x="22" y="31"/>
                    <a:pt x="17" y="44"/>
                    <a:pt x="17" y="44"/>
                  </a:cubicBezTo>
                  <a:cubicBezTo>
                    <a:pt x="17" y="0"/>
                    <a:pt x="17" y="0"/>
                    <a:pt x="17" y="0"/>
                  </a:cubicBezTo>
                  <a:cubicBezTo>
                    <a:pt x="0" y="0"/>
                    <a:pt x="0" y="0"/>
                    <a:pt x="0" y="0"/>
                  </a:cubicBezTo>
                  <a:cubicBezTo>
                    <a:pt x="0" y="121"/>
                    <a:pt x="0" y="121"/>
                    <a:pt x="0" y="121"/>
                  </a:cubicBezTo>
                  <a:cubicBezTo>
                    <a:pt x="8" y="121"/>
                    <a:pt x="8" y="121"/>
                    <a:pt x="8" y="121"/>
                  </a:cubicBezTo>
                  <a:cubicBezTo>
                    <a:pt x="14" y="110"/>
                    <a:pt x="14" y="110"/>
                    <a:pt x="14" y="110"/>
                  </a:cubicBezTo>
                  <a:cubicBezTo>
                    <a:pt x="14" y="122"/>
                    <a:pt x="39" y="123"/>
                    <a:pt x="39" y="123"/>
                  </a:cubicBezTo>
                  <a:cubicBezTo>
                    <a:pt x="76" y="123"/>
                    <a:pt x="74" y="73"/>
                    <a:pt x="74" y="73"/>
                  </a:cubicBezTo>
                  <a:close/>
                  <a:moveTo>
                    <a:pt x="36" y="112"/>
                  </a:moveTo>
                  <a:cubicBezTo>
                    <a:pt x="17" y="112"/>
                    <a:pt x="19" y="93"/>
                    <a:pt x="19" y="76"/>
                  </a:cubicBezTo>
                  <a:cubicBezTo>
                    <a:pt x="19" y="76"/>
                    <a:pt x="20" y="43"/>
                    <a:pt x="37" y="43"/>
                  </a:cubicBezTo>
                  <a:cubicBezTo>
                    <a:pt x="55" y="43"/>
                    <a:pt x="54" y="71"/>
                    <a:pt x="54" y="76"/>
                  </a:cubicBezTo>
                  <a:cubicBezTo>
                    <a:pt x="54" y="80"/>
                    <a:pt x="55" y="112"/>
                    <a:pt x="36" y="11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 name="Freeform 34"/>
            <p:cNvSpPr>
              <a:spLocks noEditPoints="1"/>
            </p:cNvSpPr>
            <p:nvPr/>
          </p:nvSpPr>
          <p:spPr bwMode="auto">
            <a:xfrm>
              <a:off x="2439988" y="6038850"/>
              <a:ext cx="125413" cy="149225"/>
            </a:xfrm>
            <a:custGeom>
              <a:avLst/>
              <a:gdLst>
                <a:gd name="T0" fmla="*/ 44 w 78"/>
                <a:gd name="T1" fmla="*/ 84 h 94"/>
                <a:gd name="T2" fmla="*/ 18 w 78"/>
                <a:gd name="T3" fmla="*/ 46 h 94"/>
                <a:gd name="T4" fmla="*/ 78 w 78"/>
                <a:gd name="T5" fmla="*/ 46 h 94"/>
                <a:gd name="T6" fmla="*/ 42 w 78"/>
                <a:gd name="T7" fmla="*/ 2 h 94"/>
                <a:gd name="T8" fmla="*/ 0 w 78"/>
                <a:gd name="T9" fmla="*/ 47 h 94"/>
                <a:gd name="T10" fmla="*/ 44 w 78"/>
                <a:gd name="T11" fmla="*/ 94 h 94"/>
                <a:gd name="T12" fmla="*/ 75 w 78"/>
                <a:gd name="T13" fmla="*/ 85 h 94"/>
                <a:gd name="T14" fmla="*/ 70 w 78"/>
                <a:gd name="T15" fmla="*/ 74 h 94"/>
                <a:gd name="T16" fmla="*/ 44 w 78"/>
                <a:gd name="T17" fmla="*/ 84 h 94"/>
                <a:gd name="T18" fmla="*/ 41 w 78"/>
                <a:gd name="T19" fmla="*/ 10 h 94"/>
                <a:gd name="T20" fmla="*/ 59 w 78"/>
                <a:gd name="T21" fmla="*/ 36 h 94"/>
                <a:gd name="T22" fmla="*/ 21 w 78"/>
                <a:gd name="T23" fmla="*/ 36 h 94"/>
                <a:gd name="T24" fmla="*/ 41 w 78"/>
                <a:gd name="T25"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4">
                  <a:moveTo>
                    <a:pt x="44" y="84"/>
                  </a:moveTo>
                  <a:cubicBezTo>
                    <a:pt x="13" y="84"/>
                    <a:pt x="18" y="46"/>
                    <a:pt x="18" y="46"/>
                  </a:cubicBezTo>
                  <a:cubicBezTo>
                    <a:pt x="78" y="46"/>
                    <a:pt x="78" y="46"/>
                    <a:pt x="78" y="46"/>
                  </a:cubicBezTo>
                  <a:cubicBezTo>
                    <a:pt x="78" y="46"/>
                    <a:pt x="78" y="2"/>
                    <a:pt x="42" y="2"/>
                  </a:cubicBezTo>
                  <a:cubicBezTo>
                    <a:pt x="42" y="2"/>
                    <a:pt x="0" y="0"/>
                    <a:pt x="0" y="47"/>
                  </a:cubicBezTo>
                  <a:cubicBezTo>
                    <a:pt x="0" y="94"/>
                    <a:pt x="38" y="94"/>
                    <a:pt x="44" y="94"/>
                  </a:cubicBezTo>
                  <a:cubicBezTo>
                    <a:pt x="56" y="94"/>
                    <a:pt x="75" y="85"/>
                    <a:pt x="75" y="85"/>
                  </a:cubicBezTo>
                  <a:cubicBezTo>
                    <a:pt x="70" y="74"/>
                    <a:pt x="70" y="74"/>
                    <a:pt x="70" y="74"/>
                  </a:cubicBezTo>
                  <a:cubicBezTo>
                    <a:pt x="70" y="74"/>
                    <a:pt x="58" y="84"/>
                    <a:pt x="44" y="84"/>
                  </a:cubicBezTo>
                  <a:close/>
                  <a:moveTo>
                    <a:pt x="41" y="10"/>
                  </a:moveTo>
                  <a:cubicBezTo>
                    <a:pt x="60" y="10"/>
                    <a:pt x="59" y="36"/>
                    <a:pt x="59" y="36"/>
                  </a:cubicBezTo>
                  <a:cubicBezTo>
                    <a:pt x="21" y="36"/>
                    <a:pt x="21" y="36"/>
                    <a:pt x="21" y="36"/>
                  </a:cubicBezTo>
                  <a:cubicBezTo>
                    <a:pt x="21" y="36"/>
                    <a:pt x="19" y="10"/>
                    <a:pt x="41" y="1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 name="Freeform 35"/>
            <p:cNvSpPr>
              <a:spLocks noEditPoints="1"/>
            </p:cNvSpPr>
            <p:nvPr/>
          </p:nvSpPr>
          <p:spPr bwMode="auto">
            <a:xfrm>
              <a:off x="2887663" y="6038850"/>
              <a:ext cx="125413" cy="149225"/>
            </a:xfrm>
            <a:custGeom>
              <a:avLst/>
              <a:gdLst>
                <a:gd name="T0" fmla="*/ 44 w 78"/>
                <a:gd name="T1" fmla="*/ 84 h 94"/>
                <a:gd name="T2" fmla="*/ 18 w 78"/>
                <a:gd name="T3" fmla="*/ 46 h 94"/>
                <a:gd name="T4" fmla="*/ 78 w 78"/>
                <a:gd name="T5" fmla="*/ 46 h 94"/>
                <a:gd name="T6" fmla="*/ 42 w 78"/>
                <a:gd name="T7" fmla="*/ 2 h 94"/>
                <a:gd name="T8" fmla="*/ 0 w 78"/>
                <a:gd name="T9" fmla="*/ 47 h 94"/>
                <a:gd name="T10" fmla="*/ 45 w 78"/>
                <a:gd name="T11" fmla="*/ 94 h 94"/>
                <a:gd name="T12" fmla="*/ 75 w 78"/>
                <a:gd name="T13" fmla="*/ 85 h 94"/>
                <a:gd name="T14" fmla="*/ 70 w 78"/>
                <a:gd name="T15" fmla="*/ 74 h 94"/>
                <a:gd name="T16" fmla="*/ 44 w 78"/>
                <a:gd name="T17" fmla="*/ 84 h 94"/>
                <a:gd name="T18" fmla="*/ 41 w 78"/>
                <a:gd name="T19" fmla="*/ 10 h 94"/>
                <a:gd name="T20" fmla="*/ 59 w 78"/>
                <a:gd name="T21" fmla="*/ 36 h 94"/>
                <a:gd name="T22" fmla="*/ 21 w 78"/>
                <a:gd name="T23" fmla="*/ 36 h 94"/>
                <a:gd name="T24" fmla="*/ 41 w 78"/>
                <a:gd name="T25"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4">
                  <a:moveTo>
                    <a:pt x="44" y="84"/>
                  </a:moveTo>
                  <a:cubicBezTo>
                    <a:pt x="13" y="84"/>
                    <a:pt x="18" y="46"/>
                    <a:pt x="18" y="46"/>
                  </a:cubicBezTo>
                  <a:cubicBezTo>
                    <a:pt x="78" y="46"/>
                    <a:pt x="78" y="46"/>
                    <a:pt x="78" y="46"/>
                  </a:cubicBezTo>
                  <a:cubicBezTo>
                    <a:pt x="78" y="46"/>
                    <a:pt x="78" y="2"/>
                    <a:pt x="42" y="2"/>
                  </a:cubicBezTo>
                  <a:cubicBezTo>
                    <a:pt x="42" y="2"/>
                    <a:pt x="0" y="0"/>
                    <a:pt x="0" y="47"/>
                  </a:cubicBezTo>
                  <a:cubicBezTo>
                    <a:pt x="0" y="94"/>
                    <a:pt x="38" y="94"/>
                    <a:pt x="45" y="94"/>
                  </a:cubicBezTo>
                  <a:cubicBezTo>
                    <a:pt x="56" y="94"/>
                    <a:pt x="75" y="85"/>
                    <a:pt x="75" y="85"/>
                  </a:cubicBezTo>
                  <a:cubicBezTo>
                    <a:pt x="70" y="74"/>
                    <a:pt x="70" y="74"/>
                    <a:pt x="70" y="74"/>
                  </a:cubicBezTo>
                  <a:cubicBezTo>
                    <a:pt x="70" y="74"/>
                    <a:pt x="58" y="84"/>
                    <a:pt x="44" y="84"/>
                  </a:cubicBezTo>
                  <a:close/>
                  <a:moveTo>
                    <a:pt x="41" y="10"/>
                  </a:moveTo>
                  <a:cubicBezTo>
                    <a:pt x="60" y="10"/>
                    <a:pt x="59" y="36"/>
                    <a:pt x="59" y="36"/>
                  </a:cubicBezTo>
                  <a:cubicBezTo>
                    <a:pt x="21" y="36"/>
                    <a:pt x="21" y="36"/>
                    <a:pt x="21" y="36"/>
                  </a:cubicBezTo>
                  <a:cubicBezTo>
                    <a:pt x="21" y="36"/>
                    <a:pt x="19" y="10"/>
                    <a:pt x="41" y="1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5" name="Oval 36"/>
            <p:cNvSpPr>
              <a:spLocks noChangeArrowheads="1"/>
            </p:cNvSpPr>
            <p:nvPr/>
          </p:nvSpPr>
          <p:spPr bwMode="auto">
            <a:xfrm>
              <a:off x="3035300" y="6005513"/>
              <a:ext cx="39688" cy="28575"/>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 name="Freeform 37"/>
            <p:cNvSpPr>
              <a:spLocks/>
            </p:cNvSpPr>
            <p:nvPr/>
          </p:nvSpPr>
          <p:spPr bwMode="auto">
            <a:xfrm>
              <a:off x="3009900" y="6042025"/>
              <a:ext cx="61913" cy="190500"/>
            </a:xfrm>
            <a:custGeom>
              <a:avLst/>
              <a:gdLst>
                <a:gd name="T0" fmla="*/ 12 w 39"/>
                <a:gd name="T1" fmla="*/ 107 h 119"/>
                <a:gd name="T2" fmla="*/ 19 w 39"/>
                <a:gd name="T3" fmla="*/ 92 h 119"/>
                <a:gd name="T4" fmla="*/ 19 w 39"/>
                <a:gd name="T5" fmla="*/ 0 h 119"/>
                <a:gd name="T6" fmla="*/ 37 w 39"/>
                <a:gd name="T7" fmla="*/ 0 h 119"/>
                <a:gd name="T8" fmla="*/ 37 w 39"/>
                <a:gd name="T9" fmla="*/ 94 h 119"/>
                <a:gd name="T10" fmla="*/ 19 w 39"/>
                <a:gd name="T11" fmla="*/ 119 h 119"/>
                <a:gd name="T12" fmla="*/ 0 w 39"/>
                <a:gd name="T13" fmla="*/ 112 h 119"/>
                <a:gd name="T14" fmla="*/ 4 w 39"/>
                <a:gd name="T15" fmla="*/ 102 h 119"/>
                <a:gd name="T16" fmla="*/ 12 w 39"/>
                <a:gd name="T17"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19">
                  <a:moveTo>
                    <a:pt x="12" y="107"/>
                  </a:moveTo>
                  <a:cubicBezTo>
                    <a:pt x="21" y="108"/>
                    <a:pt x="19" y="92"/>
                    <a:pt x="19" y="92"/>
                  </a:cubicBezTo>
                  <a:cubicBezTo>
                    <a:pt x="19" y="0"/>
                    <a:pt x="19" y="0"/>
                    <a:pt x="19" y="0"/>
                  </a:cubicBezTo>
                  <a:cubicBezTo>
                    <a:pt x="37" y="0"/>
                    <a:pt x="37" y="0"/>
                    <a:pt x="37" y="0"/>
                  </a:cubicBezTo>
                  <a:cubicBezTo>
                    <a:pt x="37" y="94"/>
                    <a:pt x="37" y="94"/>
                    <a:pt x="37" y="94"/>
                  </a:cubicBezTo>
                  <a:cubicBezTo>
                    <a:pt x="37" y="94"/>
                    <a:pt x="39" y="119"/>
                    <a:pt x="19" y="119"/>
                  </a:cubicBezTo>
                  <a:cubicBezTo>
                    <a:pt x="19" y="119"/>
                    <a:pt x="5" y="119"/>
                    <a:pt x="0" y="112"/>
                  </a:cubicBezTo>
                  <a:cubicBezTo>
                    <a:pt x="4" y="102"/>
                    <a:pt x="4" y="102"/>
                    <a:pt x="4" y="102"/>
                  </a:cubicBezTo>
                  <a:cubicBezTo>
                    <a:pt x="4" y="102"/>
                    <a:pt x="2" y="107"/>
                    <a:pt x="12" y="10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 name="Oval 38"/>
            <p:cNvSpPr>
              <a:spLocks noChangeArrowheads="1"/>
            </p:cNvSpPr>
            <p:nvPr/>
          </p:nvSpPr>
          <p:spPr bwMode="auto">
            <a:xfrm>
              <a:off x="982663" y="6342063"/>
              <a:ext cx="63500" cy="60325"/>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8" name="Oval 39"/>
            <p:cNvSpPr>
              <a:spLocks noChangeArrowheads="1"/>
            </p:cNvSpPr>
            <p:nvPr/>
          </p:nvSpPr>
          <p:spPr bwMode="auto">
            <a:xfrm>
              <a:off x="3152775" y="6546850"/>
              <a:ext cx="65088" cy="60325"/>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9" name="Freeform 40"/>
            <p:cNvSpPr>
              <a:spLocks/>
            </p:cNvSpPr>
            <p:nvPr/>
          </p:nvSpPr>
          <p:spPr bwMode="auto">
            <a:xfrm>
              <a:off x="982663" y="6429375"/>
              <a:ext cx="63500" cy="236538"/>
            </a:xfrm>
            <a:custGeom>
              <a:avLst/>
              <a:gdLst>
                <a:gd name="T0" fmla="*/ 8 w 40"/>
                <a:gd name="T1" fmla="*/ 0 h 149"/>
                <a:gd name="T2" fmla="*/ 33 w 40"/>
                <a:gd name="T3" fmla="*/ 0 h 149"/>
                <a:gd name="T4" fmla="*/ 40 w 40"/>
                <a:gd name="T5" fmla="*/ 149 h 149"/>
                <a:gd name="T6" fmla="*/ 0 w 40"/>
                <a:gd name="T7" fmla="*/ 149 h 149"/>
                <a:gd name="T8" fmla="*/ 8 w 40"/>
                <a:gd name="T9" fmla="*/ 0 h 149"/>
              </a:gdLst>
              <a:ahLst/>
              <a:cxnLst>
                <a:cxn ang="0">
                  <a:pos x="T0" y="T1"/>
                </a:cxn>
                <a:cxn ang="0">
                  <a:pos x="T2" y="T3"/>
                </a:cxn>
                <a:cxn ang="0">
                  <a:pos x="T4" y="T5"/>
                </a:cxn>
                <a:cxn ang="0">
                  <a:pos x="T6" y="T7"/>
                </a:cxn>
                <a:cxn ang="0">
                  <a:pos x="T8" y="T9"/>
                </a:cxn>
              </a:cxnLst>
              <a:rect l="0" t="0" r="r" b="b"/>
              <a:pathLst>
                <a:path w="40" h="149">
                  <a:moveTo>
                    <a:pt x="8" y="0"/>
                  </a:moveTo>
                  <a:lnTo>
                    <a:pt x="33" y="0"/>
                  </a:lnTo>
                  <a:lnTo>
                    <a:pt x="40" y="149"/>
                  </a:lnTo>
                  <a:lnTo>
                    <a:pt x="0" y="149"/>
                  </a:lnTo>
                  <a:lnTo>
                    <a:pt x="8"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0" name="Freeform 41"/>
            <p:cNvSpPr>
              <a:spLocks noEditPoints="1"/>
            </p:cNvSpPr>
            <p:nvPr/>
          </p:nvSpPr>
          <p:spPr bwMode="auto">
            <a:xfrm>
              <a:off x="1100138" y="6342063"/>
              <a:ext cx="227013" cy="263525"/>
            </a:xfrm>
            <a:custGeom>
              <a:avLst/>
              <a:gdLst>
                <a:gd name="T0" fmla="*/ 135 w 141"/>
                <a:gd name="T1" fmla="*/ 79 h 165"/>
                <a:gd name="T2" fmla="*/ 70 w 141"/>
                <a:gd name="T3" fmla="*/ 0 h 165"/>
                <a:gd name="T4" fmla="*/ 1 w 141"/>
                <a:gd name="T5" fmla="*/ 84 h 165"/>
                <a:gd name="T6" fmla="*/ 75 w 141"/>
                <a:gd name="T7" fmla="*/ 165 h 165"/>
                <a:gd name="T8" fmla="*/ 130 w 141"/>
                <a:gd name="T9" fmla="*/ 151 h 165"/>
                <a:gd name="T10" fmla="*/ 125 w 141"/>
                <a:gd name="T11" fmla="*/ 132 h 165"/>
                <a:gd name="T12" fmla="*/ 75 w 141"/>
                <a:gd name="T13" fmla="*/ 149 h 165"/>
                <a:gd name="T14" fmla="*/ 31 w 141"/>
                <a:gd name="T15" fmla="*/ 79 h 165"/>
                <a:gd name="T16" fmla="*/ 135 w 141"/>
                <a:gd name="T17" fmla="*/ 79 h 165"/>
                <a:gd name="T18" fmla="*/ 68 w 141"/>
                <a:gd name="T19" fmla="*/ 16 h 165"/>
                <a:gd name="T20" fmla="*/ 106 w 141"/>
                <a:gd name="T21" fmla="*/ 64 h 165"/>
                <a:gd name="T22" fmla="*/ 31 w 141"/>
                <a:gd name="T23" fmla="*/ 64 h 165"/>
                <a:gd name="T24" fmla="*/ 68 w 141"/>
                <a:gd name="T25" fmla="*/ 1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65">
                  <a:moveTo>
                    <a:pt x="135" y="79"/>
                  </a:moveTo>
                  <a:cubicBezTo>
                    <a:pt x="135" y="79"/>
                    <a:pt x="141" y="0"/>
                    <a:pt x="70" y="0"/>
                  </a:cubicBezTo>
                  <a:cubicBezTo>
                    <a:pt x="0" y="0"/>
                    <a:pt x="1" y="65"/>
                    <a:pt x="1" y="84"/>
                  </a:cubicBezTo>
                  <a:cubicBezTo>
                    <a:pt x="1" y="103"/>
                    <a:pt x="0" y="164"/>
                    <a:pt x="75" y="165"/>
                  </a:cubicBezTo>
                  <a:cubicBezTo>
                    <a:pt x="113" y="165"/>
                    <a:pt x="130" y="151"/>
                    <a:pt x="130" y="151"/>
                  </a:cubicBezTo>
                  <a:cubicBezTo>
                    <a:pt x="125" y="132"/>
                    <a:pt x="125" y="132"/>
                    <a:pt x="125" y="132"/>
                  </a:cubicBezTo>
                  <a:cubicBezTo>
                    <a:pt x="106" y="149"/>
                    <a:pt x="75" y="149"/>
                    <a:pt x="75" y="149"/>
                  </a:cubicBezTo>
                  <a:cubicBezTo>
                    <a:pt x="26" y="149"/>
                    <a:pt x="31" y="79"/>
                    <a:pt x="31" y="79"/>
                  </a:cubicBezTo>
                  <a:lnTo>
                    <a:pt x="135" y="79"/>
                  </a:lnTo>
                  <a:close/>
                  <a:moveTo>
                    <a:pt x="68" y="16"/>
                  </a:moveTo>
                  <a:cubicBezTo>
                    <a:pt x="98" y="16"/>
                    <a:pt x="106" y="64"/>
                    <a:pt x="106" y="64"/>
                  </a:cubicBezTo>
                  <a:cubicBezTo>
                    <a:pt x="31" y="64"/>
                    <a:pt x="31" y="64"/>
                    <a:pt x="31" y="64"/>
                  </a:cubicBezTo>
                  <a:cubicBezTo>
                    <a:pt x="31" y="64"/>
                    <a:pt x="39" y="16"/>
                    <a:pt x="68" y="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1" name="Freeform 42"/>
            <p:cNvSpPr>
              <a:spLocks noEditPoints="1"/>
            </p:cNvSpPr>
            <p:nvPr/>
          </p:nvSpPr>
          <p:spPr bwMode="auto">
            <a:xfrm>
              <a:off x="2886075" y="6342063"/>
              <a:ext cx="227013" cy="263525"/>
            </a:xfrm>
            <a:custGeom>
              <a:avLst/>
              <a:gdLst>
                <a:gd name="T0" fmla="*/ 135 w 141"/>
                <a:gd name="T1" fmla="*/ 79 h 165"/>
                <a:gd name="T2" fmla="*/ 70 w 141"/>
                <a:gd name="T3" fmla="*/ 0 h 165"/>
                <a:gd name="T4" fmla="*/ 1 w 141"/>
                <a:gd name="T5" fmla="*/ 84 h 165"/>
                <a:gd name="T6" fmla="*/ 75 w 141"/>
                <a:gd name="T7" fmla="*/ 165 h 165"/>
                <a:gd name="T8" fmla="*/ 130 w 141"/>
                <a:gd name="T9" fmla="*/ 151 h 165"/>
                <a:gd name="T10" fmla="*/ 125 w 141"/>
                <a:gd name="T11" fmla="*/ 132 h 165"/>
                <a:gd name="T12" fmla="*/ 75 w 141"/>
                <a:gd name="T13" fmla="*/ 149 h 165"/>
                <a:gd name="T14" fmla="*/ 31 w 141"/>
                <a:gd name="T15" fmla="*/ 79 h 165"/>
                <a:gd name="T16" fmla="*/ 135 w 141"/>
                <a:gd name="T17" fmla="*/ 79 h 165"/>
                <a:gd name="T18" fmla="*/ 68 w 141"/>
                <a:gd name="T19" fmla="*/ 16 h 165"/>
                <a:gd name="T20" fmla="*/ 106 w 141"/>
                <a:gd name="T21" fmla="*/ 64 h 165"/>
                <a:gd name="T22" fmla="*/ 31 w 141"/>
                <a:gd name="T23" fmla="*/ 64 h 165"/>
                <a:gd name="T24" fmla="*/ 68 w 141"/>
                <a:gd name="T25" fmla="*/ 1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65">
                  <a:moveTo>
                    <a:pt x="135" y="79"/>
                  </a:moveTo>
                  <a:cubicBezTo>
                    <a:pt x="135" y="79"/>
                    <a:pt x="141" y="0"/>
                    <a:pt x="70" y="0"/>
                  </a:cubicBezTo>
                  <a:cubicBezTo>
                    <a:pt x="0" y="0"/>
                    <a:pt x="1" y="65"/>
                    <a:pt x="1" y="84"/>
                  </a:cubicBezTo>
                  <a:cubicBezTo>
                    <a:pt x="1" y="103"/>
                    <a:pt x="0" y="164"/>
                    <a:pt x="75" y="165"/>
                  </a:cubicBezTo>
                  <a:cubicBezTo>
                    <a:pt x="113" y="165"/>
                    <a:pt x="130" y="151"/>
                    <a:pt x="130" y="151"/>
                  </a:cubicBezTo>
                  <a:cubicBezTo>
                    <a:pt x="125" y="132"/>
                    <a:pt x="125" y="132"/>
                    <a:pt x="125" y="132"/>
                  </a:cubicBezTo>
                  <a:cubicBezTo>
                    <a:pt x="106" y="149"/>
                    <a:pt x="75" y="149"/>
                    <a:pt x="75" y="149"/>
                  </a:cubicBezTo>
                  <a:cubicBezTo>
                    <a:pt x="26" y="149"/>
                    <a:pt x="31" y="79"/>
                    <a:pt x="31" y="79"/>
                  </a:cubicBezTo>
                  <a:lnTo>
                    <a:pt x="135" y="79"/>
                  </a:lnTo>
                  <a:close/>
                  <a:moveTo>
                    <a:pt x="68" y="16"/>
                  </a:moveTo>
                  <a:cubicBezTo>
                    <a:pt x="98" y="16"/>
                    <a:pt x="106" y="64"/>
                    <a:pt x="106" y="64"/>
                  </a:cubicBezTo>
                  <a:cubicBezTo>
                    <a:pt x="31" y="64"/>
                    <a:pt x="31" y="64"/>
                    <a:pt x="31" y="64"/>
                  </a:cubicBezTo>
                  <a:cubicBezTo>
                    <a:pt x="31" y="64"/>
                    <a:pt x="39" y="16"/>
                    <a:pt x="68" y="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 name="Freeform 43"/>
            <p:cNvSpPr>
              <a:spLocks/>
            </p:cNvSpPr>
            <p:nvPr/>
          </p:nvSpPr>
          <p:spPr bwMode="auto">
            <a:xfrm>
              <a:off x="1330325" y="6319838"/>
              <a:ext cx="214313" cy="312738"/>
            </a:xfrm>
            <a:custGeom>
              <a:avLst/>
              <a:gdLst>
                <a:gd name="T0" fmla="*/ 108 w 133"/>
                <a:gd name="T1" fmla="*/ 47 h 196"/>
                <a:gd name="T2" fmla="*/ 115 w 133"/>
                <a:gd name="T3" fmla="*/ 26 h 196"/>
                <a:gd name="T4" fmla="*/ 27 w 133"/>
                <a:gd name="T5" fmla="*/ 30 h 196"/>
                <a:gd name="T6" fmla="*/ 56 w 133"/>
                <a:gd name="T7" fmla="*/ 108 h 196"/>
                <a:gd name="T8" fmla="*/ 80 w 133"/>
                <a:gd name="T9" fmla="*/ 157 h 196"/>
                <a:gd name="T10" fmla="*/ 17 w 133"/>
                <a:gd name="T11" fmla="*/ 143 h 196"/>
                <a:gd name="T12" fmla="*/ 9 w 133"/>
                <a:gd name="T13" fmla="*/ 166 h 196"/>
                <a:gd name="T14" fmla="*/ 98 w 133"/>
                <a:gd name="T15" fmla="*/ 168 h 196"/>
                <a:gd name="T16" fmla="*/ 99 w 133"/>
                <a:gd name="T17" fmla="*/ 92 h 196"/>
                <a:gd name="T18" fmla="*/ 46 w 133"/>
                <a:gd name="T19" fmla="*/ 46 h 196"/>
                <a:gd name="T20" fmla="*/ 108 w 133"/>
                <a:gd name="T21"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96">
                  <a:moveTo>
                    <a:pt x="108" y="47"/>
                  </a:moveTo>
                  <a:cubicBezTo>
                    <a:pt x="110" y="49"/>
                    <a:pt x="115" y="26"/>
                    <a:pt x="115" y="26"/>
                  </a:cubicBezTo>
                  <a:cubicBezTo>
                    <a:pt x="115" y="26"/>
                    <a:pt x="53" y="0"/>
                    <a:pt x="27" y="30"/>
                  </a:cubicBezTo>
                  <a:cubicBezTo>
                    <a:pt x="0" y="60"/>
                    <a:pt x="12" y="95"/>
                    <a:pt x="56" y="108"/>
                  </a:cubicBezTo>
                  <a:cubicBezTo>
                    <a:pt x="100" y="121"/>
                    <a:pt x="89" y="152"/>
                    <a:pt x="80" y="157"/>
                  </a:cubicBezTo>
                  <a:cubicBezTo>
                    <a:pt x="71" y="162"/>
                    <a:pt x="52" y="173"/>
                    <a:pt x="17" y="143"/>
                  </a:cubicBezTo>
                  <a:cubicBezTo>
                    <a:pt x="9" y="166"/>
                    <a:pt x="9" y="166"/>
                    <a:pt x="9" y="166"/>
                  </a:cubicBezTo>
                  <a:cubicBezTo>
                    <a:pt x="9" y="166"/>
                    <a:pt x="64" y="196"/>
                    <a:pt x="98" y="168"/>
                  </a:cubicBezTo>
                  <a:cubicBezTo>
                    <a:pt x="133" y="140"/>
                    <a:pt x="121" y="104"/>
                    <a:pt x="99" y="92"/>
                  </a:cubicBezTo>
                  <a:cubicBezTo>
                    <a:pt x="76" y="79"/>
                    <a:pt x="33" y="73"/>
                    <a:pt x="46" y="46"/>
                  </a:cubicBezTo>
                  <a:cubicBezTo>
                    <a:pt x="60" y="18"/>
                    <a:pt x="105" y="42"/>
                    <a:pt x="108" y="4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 name="Freeform 44"/>
            <p:cNvSpPr>
              <a:spLocks/>
            </p:cNvSpPr>
            <p:nvPr/>
          </p:nvSpPr>
          <p:spPr bwMode="auto">
            <a:xfrm>
              <a:off x="2181225" y="6319838"/>
              <a:ext cx="214313" cy="312738"/>
            </a:xfrm>
            <a:custGeom>
              <a:avLst/>
              <a:gdLst>
                <a:gd name="T0" fmla="*/ 109 w 133"/>
                <a:gd name="T1" fmla="*/ 47 h 196"/>
                <a:gd name="T2" fmla="*/ 115 w 133"/>
                <a:gd name="T3" fmla="*/ 26 h 196"/>
                <a:gd name="T4" fmla="*/ 27 w 133"/>
                <a:gd name="T5" fmla="*/ 30 h 196"/>
                <a:gd name="T6" fmla="*/ 56 w 133"/>
                <a:gd name="T7" fmla="*/ 108 h 196"/>
                <a:gd name="T8" fmla="*/ 80 w 133"/>
                <a:gd name="T9" fmla="*/ 157 h 196"/>
                <a:gd name="T10" fmla="*/ 17 w 133"/>
                <a:gd name="T11" fmla="*/ 143 h 196"/>
                <a:gd name="T12" fmla="*/ 9 w 133"/>
                <a:gd name="T13" fmla="*/ 166 h 196"/>
                <a:gd name="T14" fmla="*/ 98 w 133"/>
                <a:gd name="T15" fmla="*/ 168 h 196"/>
                <a:gd name="T16" fmla="*/ 99 w 133"/>
                <a:gd name="T17" fmla="*/ 92 h 196"/>
                <a:gd name="T18" fmla="*/ 47 w 133"/>
                <a:gd name="T19" fmla="*/ 46 h 196"/>
                <a:gd name="T20" fmla="*/ 109 w 133"/>
                <a:gd name="T21"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96">
                  <a:moveTo>
                    <a:pt x="109" y="47"/>
                  </a:moveTo>
                  <a:cubicBezTo>
                    <a:pt x="110" y="49"/>
                    <a:pt x="115" y="26"/>
                    <a:pt x="115" y="26"/>
                  </a:cubicBezTo>
                  <a:cubicBezTo>
                    <a:pt x="115" y="26"/>
                    <a:pt x="53" y="0"/>
                    <a:pt x="27" y="30"/>
                  </a:cubicBezTo>
                  <a:cubicBezTo>
                    <a:pt x="0" y="60"/>
                    <a:pt x="12" y="95"/>
                    <a:pt x="56" y="108"/>
                  </a:cubicBezTo>
                  <a:cubicBezTo>
                    <a:pt x="100" y="121"/>
                    <a:pt x="89" y="152"/>
                    <a:pt x="80" y="157"/>
                  </a:cubicBezTo>
                  <a:cubicBezTo>
                    <a:pt x="71" y="162"/>
                    <a:pt x="52" y="173"/>
                    <a:pt x="17" y="143"/>
                  </a:cubicBezTo>
                  <a:cubicBezTo>
                    <a:pt x="9" y="166"/>
                    <a:pt x="9" y="166"/>
                    <a:pt x="9" y="166"/>
                  </a:cubicBezTo>
                  <a:cubicBezTo>
                    <a:pt x="9" y="166"/>
                    <a:pt x="64" y="196"/>
                    <a:pt x="98" y="168"/>
                  </a:cubicBezTo>
                  <a:cubicBezTo>
                    <a:pt x="133" y="140"/>
                    <a:pt x="121" y="104"/>
                    <a:pt x="99" y="92"/>
                  </a:cubicBezTo>
                  <a:cubicBezTo>
                    <a:pt x="77" y="79"/>
                    <a:pt x="33" y="73"/>
                    <a:pt x="47" y="46"/>
                  </a:cubicBezTo>
                  <a:cubicBezTo>
                    <a:pt x="60" y="18"/>
                    <a:pt x="106" y="42"/>
                    <a:pt x="109" y="47"/>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 name="Freeform 45"/>
            <p:cNvSpPr>
              <a:spLocks/>
            </p:cNvSpPr>
            <p:nvPr/>
          </p:nvSpPr>
          <p:spPr bwMode="auto">
            <a:xfrm>
              <a:off x="2181225" y="6319838"/>
              <a:ext cx="214313" cy="312738"/>
            </a:xfrm>
            <a:custGeom>
              <a:avLst/>
              <a:gdLst>
                <a:gd name="T0" fmla="*/ 109 w 133"/>
                <a:gd name="T1" fmla="*/ 47 h 196"/>
                <a:gd name="T2" fmla="*/ 115 w 133"/>
                <a:gd name="T3" fmla="*/ 26 h 196"/>
                <a:gd name="T4" fmla="*/ 27 w 133"/>
                <a:gd name="T5" fmla="*/ 30 h 196"/>
                <a:gd name="T6" fmla="*/ 56 w 133"/>
                <a:gd name="T7" fmla="*/ 108 h 196"/>
                <a:gd name="T8" fmla="*/ 80 w 133"/>
                <a:gd name="T9" fmla="*/ 157 h 196"/>
                <a:gd name="T10" fmla="*/ 17 w 133"/>
                <a:gd name="T11" fmla="*/ 143 h 196"/>
                <a:gd name="T12" fmla="*/ 9 w 133"/>
                <a:gd name="T13" fmla="*/ 166 h 196"/>
                <a:gd name="T14" fmla="*/ 98 w 133"/>
                <a:gd name="T15" fmla="*/ 168 h 196"/>
                <a:gd name="T16" fmla="*/ 99 w 133"/>
                <a:gd name="T17" fmla="*/ 92 h 196"/>
                <a:gd name="T18" fmla="*/ 47 w 133"/>
                <a:gd name="T19" fmla="*/ 46 h 196"/>
                <a:gd name="T20" fmla="*/ 109 w 133"/>
                <a:gd name="T21"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96">
                  <a:moveTo>
                    <a:pt x="109" y="47"/>
                  </a:moveTo>
                  <a:cubicBezTo>
                    <a:pt x="110" y="49"/>
                    <a:pt x="115" y="26"/>
                    <a:pt x="115" y="26"/>
                  </a:cubicBezTo>
                  <a:cubicBezTo>
                    <a:pt x="115" y="26"/>
                    <a:pt x="53" y="0"/>
                    <a:pt x="27" y="30"/>
                  </a:cubicBezTo>
                  <a:cubicBezTo>
                    <a:pt x="0" y="60"/>
                    <a:pt x="12" y="95"/>
                    <a:pt x="56" y="108"/>
                  </a:cubicBezTo>
                  <a:cubicBezTo>
                    <a:pt x="100" y="121"/>
                    <a:pt x="89" y="152"/>
                    <a:pt x="80" y="157"/>
                  </a:cubicBezTo>
                  <a:cubicBezTo>
                    <a:pt x="71" y="162"/>
                    <a:pt x="52" y="173"/>
                    <a:pt x="17" y="143"/>
                  </a:cubicBezTo>
                  <a:cubicBezTo>
                    <a:pt x="9" y="166"/>
                    <a:pt x="9" y="166"/>
                    <a:pt x="9" y="166"/>
                  </a:cubicBezTo>
                  <a:cubicBezTo>
                    <a:pt x="9" y="166"/>
                    <a:pt x="64" y="196"/>
                    <a:pt x="98" y="168"/>
                  </a:cubicBezTo>
                  <a:cubicBezTo>
                    <a:pt x="133" y="140"/>
                    <a:pt x="121" y="104"/>
                    <a:pt x="99" y="92"/>
                  </a:cubicBezTo>
                  <a:cubicBezTo>
                    <a:pt x="77" y="79"/>
                    <a:pt x="33" y="73"/>
                    <a:pt x="47" y="46"/>
                  </a:cubicBezTo>
                  <a:cubicBezTo>
                    <a:pt x="60" y="18"/>
                    <a:pt x="106" y="42"/>
                    <a:pt x="109"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5" name="Freeform 46"/>
            <p:cNvSpPr>
              <a:spLocks noEditPoints="1"/>
            </p:cNvSpPr>
            <p:nvPr/>
          </p:nvSpPr>
          <p:spPr bwMode="auto">
            <a:xfrm>
              <a:off x="1687513" y="6343650"/>
              <a:ext cx="212725" cy="336550"/>
            </a:xfrm>
            <a:custGeom>
              <a:avLst/>
              <a:gdLst>
                <a:gd name="T0" fmla="*/ 77 w 132"/>
                <a:gd name="T1" fmla="*/ 0 h 211"/>
                <a:gd name="T2" fmla="*/ 32 w 132"/>
                <a:gd name="T3" fmla="*/ 26 h 211"/>
                <a:gd name="T4" fmla="*/ 32 w 132"/>
                <a:gd name="T5" fmla="*/ 5 h 211"/>
                <a:gd name="T6" fmla="*/ 0 w 132"/>
                <a:gd name="T7" fmla="*/ 5 h 211"/>
                <a:gd name="T8" fmla="*/ 0 w 132"/>
                <a:gd name="T9" fmla="*/ 211 h 211"/>
                <a:gd name="T10" fmla="*/ 32 w 132"/>
                <a:gd name="T11" fmla="*/ 211 h 211"/>
                <a:gd name="T12" fmla="*/ 32 w 132"/>
                <a:gd name="T13" fmla="*/ 144 h 211"/>
                <a:gd name="T14" fmla="*/ 71 w 132"/>
                <a:gd name="T15" fmla="*/ 165 h 211"/>
                <a:gd name="T16" fmla="*/ 132 w 132"/>
                <a:gd name="T17" fmla="*/ 83 h 211"/>
                <a:gd name="T18" fmla="*/ 77 w 132"/>
                <a:gd name="T19" fmla="*/ 0 h 211"/>
                <a:gd name="T20" fmla="*/ 99 w 132"/>
                <a:gd name="T21" fmla="*/ 75 h 211"/>
                <a:gd name="T22" fmla="*/ 99 w 132"/>
                <a:gd name="T23" fmla="*/ 101 h 211"/>
                <a:gd name="T24" fmla="*/ 66 w 132"/>
                <a:gd name="T25" fmla="*/ 146 h 211"/>
                <a:gd name="T26" fmla="*/ 32 w 132"/>
                <a:gd name="T27" fmla="*/ 101 h 211"/>
                <a:gd name="T28" fmla="*/ 32 w 132"/>
                <a:gd name="T29" fmla="*/ 75 h 211"/>
                <a:gd name="T30" fmla="*/ 70 w 132"/>
                <a:gd name="T31" fmla="*/ 22 h 211"/>
                <a:gd name="T32" fmla="*/ 99 w 132"/>
                <a:gd name="T33" fmla="*/ 7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211">
                  <a:moveTo>
                    <a:pt x="77" y="0"/>
                  </a:moveTo>
                  <a:cubicBezTo>
                    <a:pt x="47" y="0"/>
                    <a:pt x="32" y="26"/>
                    <a:pt x="32" y="26"/>
                  </a:cubicBezTo>
                  <a:cubicBezTo>
                    <a:pt x="32" y="5"/>
                    <a:pt x="32" y="5"/>
                    <a:pt x="32" y="5"/>
                  </a:cubicBezTo>
                  <a:cubicBezTo>
                    <a:pt x="0" y="5"/>
                    <a:pt x="0" y="5"/>
                    <a:pt x="0" y="5"/>
                  </a:cubicBezTo>
                  <a:cubicBezTo>
                    <a:pt x="0" y="211"/>
                    <a:pt x="0" y="211"/>
                    <a:pt x="0" y="211"/>
                  </a:cubicBezTo>
                  <a:cubicBezTo>
                    <a:pt x="32" y="211"/>
                    <a:pt x="32" y="211"/>
                    <a:pt x="32" y="211"/>
                  </a:cubicBezTo>
                  <a:cubicBezTo>
                    <a:pt x="32" y="144"/>
                    <a:pt x="32" y="144"/>
                    <a:pt x="32" y="144"/>
                  </a:cubicBezTo>
                  <a:cubicBezTo>
                    <a:pt x="32" y="144"/>
                    <a:pt x="40" y="165"/>
                    <a:pt x="71" y="165"/>
                  </a:cubicBezTo>
                  <a:cubicBezTo>
                    <a:pt x="102" y="165"/>
                    <a:pt x="132" y="140"/>
                    <a:pt x="132" y="83"/>
                  </a:cubicBezTo>
                  <a:cubicBezTo>
                    <a:pt x="132" y="26"/>
                    <a:pt x="108" y="0"/>
                    <a:pt x="77" y="0"/>
                  </a:cubicBezTo>
                  <a:close/>
                  <a:moveTo>
                    <a:pt x="99" y="75"/>
                  </a:moveTo>
                  <a:cubicBezTo>
                    <a:pt x="99" y="101"/>
                    <a:pt x="99" y="101"/>
                    <a:pt x="99" y="101"/>
                  </a:cubicBezTo>
                  <a:cubicBezTo>
                    <a:pt x="99" y="150"/>
                    <a:pt x="66" y="146"/>
                    <a:pt x="66" y="146"/>
                  </a:cubicBezTo>
                  <a:cubicBezTo>
                    <a:pt x="32" y="146"/>
                    <a:pt x="32" y="101"/>
                    <a:pt x="32" y="101"/>
                  </a:cubicBezTo>
                  <a:cubicBezTo>
                    <a:pt x="32" y="75"/>
                    <a:pt x="32" y="75"/>
                    <a:pt x="32" y="75"/>
                  </a:cubicBezTo>
                  <a:cubicBezTo>
                    <a:pt x="32" y="59"/>
                    <a:pt x="39" y="20"/>
                    <a:pt x="70" y="22"/>
                  </a:cubicBezTo>
                  <a:cubicBezTo>
                    <a:pt x="100" y="25"/>
                    <a:pt x="99" y="75"/>
                    <a:pt x="99" y="7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 name="Freeform 47"/>
            <p:cNvSpPr>
              <a:spLocks noEditPoints="1"/>
            </p:cNvSpPr>
            <p:nvPr/>
          </p:nvSpPr>
          <p:spPr bwMode="auto">
            <a:xfrm>
              <a:off x="2525713" y="6256338"/>
              <a:ext cx="223838" cy="350838"/>
            </a:xfrm>
            <a:custGeom>
              <a:avLst/>
              <a:gdLst>
                <a:gd name="T0" fmla="*/ 132 w 139"/>
                <a:gd name="T1" fmla="*/ 127 h 220"/>
                <a:gd name="T2" fmla="*/ 77 w 139"/>
                <a:gd name="T3" fmla="*/ 55 h 220"/>
                <a:gd name="T4" fmla="*/ 33 w 139"/>
                <a:gd name="T5" fmla="*/ 77 h 220"/>
                <a:gd name="T6" fmla="*/ 33 w 139"/>
                <a:gd name="T7" fmla="*/ 0 h 220"/>
                <a:gd name="T8" fmla="*/ 0 w 139"/>
                <a:gd name="T9" fmla="*/ 0 h 220"/>
                <a:gd name="T10" fmla="*/ 0 w 139"/>
                <a:gd name="T11" fmla="*/ 217 h 220"/>
                <a:gd name="T12" fmla="*/ 17 w 139"/>
                <a:gd name="T13" fmla="*/ 217 h 220"/>
                <a:gd name="T14" fmla="*/ 26 w 139"/>
                <a:gd name="T15" fmla="*/ 199 h 220"/>
                <a:gd name="T16" fmla="*/ 68 w 139"/>
                <a:gd name="T17" fmla="*/ 220 h 220"/>
                <a:gd name="T18" fmla="*/ 132 w 139"/>
                <a:gd name="T19" fmla="*/ 127 h 220"/>
                <a:gd name="T20" fmla="*/ 100 w 139"/>
                <a:gd name="T21" fmla="*/ 130 h 220"/>
                <a:gd name="T22" fmla="*/ 100 w 139"/>
                <a:gd name="T23" fmla="*/ 156 h 220"/>
                <a:gd name="T24" fmla="*/ 66 w 139"/>
                <a:gd name="T25" fmla="*/ 201 h 220"/>
                <a:gd name="T26" fmla="*/ 32 w 139"/>
                <a:gd name="T27" fmla="*/ 156 h 220"/>
                <a:gd name="T28" fmla="*/ 32 w 139"/>
                <a:gd name="T29" fmla="*/ 130 h 220"/>
                <a:gd name="T30" fmla="*/ 70 w 139"/>
                <a:gd name="T31" fmla="*/ 77 h 220"/>
                <a:gd name="T32" fmla="*/ 100 w 139"/>
                <a:gd name="T33"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220">
                  <a:moveTo>
                    <a:pt x="132" y="127"/>
                  </a:moveTo>
                  <a:cubicBezTo>
                    <a:pt x="132" y="79"/>
                    <a:pt x="107" y="55"/>
                    <a:pt x="77" y="55"/>
                  </a:cubicBezTo>
                  <a:cubicBezTo>
                    <a:pt x="47" y="55"/>
                    <a:pt x="33" y="77"/>
                    <a:pt x="33" y="77"/>
                  </a:cubicBezTo>
                  <a:cubicBezTo>
                    <a:pt x="33" y="0"/>
                    <a:pt x="33" y="0"/>
                    <a:pt x="33" y="0"/>
                  </a:cubicBezTo>
                  <a:cubicBezTo>
                    <a:pt x="0" y="0"/>
                    <a:pt x="0" y="0"/>
                    <a:pt x="0" y="0"/>
                  </a:cubicBezTo>
                  <a:cubicBezTo>
                    <a:pt x="0" y="217"/>
                    <a:pt x="0" y="217"/>
                    <a:pt x="0" y="217"/>
                  </a:cubicBezTo>
                  <a:cubicBezTo>
                    <a:pt x="17" y="217"/>
                    <a:pt x="17" y="217"/>
                    <a:pt x="17" y="217"/>
                  </a:cubicBezTo>
                  <a:cubicBezTo>
                    <a:pt x="26" y="199"/>
                    <a:pt x="26" y="199"/>
                    <a:pt x="26" y="199"/>
                  </a:cubicBezTo>
                  <a:cubicBezTo>
                    <a:pt x="35" y="220"/>
                    <a:pt x="68" y="220"/>
                    <a:pt x="68" y="220"/>
                  </a:cubicBezTo>
                  <a:cubicBezTo>
                    <a:pt x="139" y="220"/>
                    <a:pt x="132" y="127"/>
                    <a:pt x="132" y="127"/>
                  </a:cubicBezTo>
                  <a:close/>
                  <a:moveTo>
                    <a:pt x="100" y="130"/>
                  </a:moveTo>
                  <a:cubicBezTo>
                    <a:pt x="100" y="156"/>
                    <a:pt x="100" y="156"/>
                    <a:pt x="100" y="156"/>
                  </a:cubicBezTo>
                  <a:cubicBezTo>
                    <a:pt x="100" y="205"/>
                    <a:pt x="66" y="201"/>
                    <a:pt x="66" y="201"/>
                  </a:cubicBezTo>
                  <a:cubicBezTo>
                    <a:pt x="33" y="201"/>
                    <a:pt x="32" y="156"/>
                    <a:pt x="32" y="156"/>
                  </a:cubicBezTo>
                  <a:cubicBezTo>
                    <a:pt x="32" y="130"/>
                    <a:pt x="32" y="130"/>
                    <a:pt x="32" y="130"/>
                  </a:cubicBezTo>
                  <a:cubicBezTo>
                    <a:pt x="32" y="114"/>
                    <a:pt x="40" y="75"/>
                    <a:pt x="70" y="77"/>
                  </a:cubicBezTo>
                  <a:cubicBezTo>
                    <a:pt x="100" y="80"/>
                    <a:pt x="100" y="130"/>
                    <a:pt x="100" y="13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 name="Rectangle 48"/>
            <p:cNvSpPr>
              <a:spLocks noChangeArrowheads="1"/>
            </p:cNvSpPr>
            <p:nvPr/>
          </p:nvSpPr>
          <p:spPr bwMode="auto">
            <a:xfrm>
              <a:off x="2411413" y="6343650"/>
              <a:ext cx="49213" cy="255588"/>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 name="Rectangle 49"/>
            <p:cNvSpPr>
              <a:spLocks noChangeArrowheads="1"/>
            </p:cNvSpPr>
            <p:nvPr/>
          </p:nvSpPr>
          <p:spPr bwMode="auto">
            <a:xfrm>
              <a:off x="2411413" y="6343650"/>
              <a:ext cx="49213" cy="255588"/>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9" name="Freeform 50"/>
            <p:cNvSpPr>
              <a:spLocks noEditPoints="1"/>
            </p:cNvSpPr>
            <p:nvPr/>
          </p:nvSpPr>
          <p:spPr bwMode="auto">
            <a:xfrm>
              <a:off x="1938338" y="6342063"/>
              <a:ext cx="230188" cy="265113"/>
            </a:xfrm>
            <a:custGeom>
              <a:avLst/>
              <a:gdLst>
                <a:gd name="T0" fmla="*/ 72 w 143"/>
                <a:gd name="T1" fmla="*/ 0 h 166"/>
                <a:gd name="T2" fmla="*/ 0 w 143"/>
                <a:gd name="T3" fmla="*/ 83 h 166"/>
                <a:gd name="T4" fmla="*/ 72 w 143"/>
                <a:gd name="T5" fmla="*/ 166 h 166"/>
                <a:gd name="T6" fmla="*/ 143 w 143"/>
                <a:gd name="T7" fmla="*/ 83 h 166"/>
                <a:gd name="T8" fmla="*/ 72 w 143"/>
                <a:gd name="T9" fmla="*/ 0 h 166"/>
                <a:gd name="T10" fmla="*/ 72 w 143"/>
                <a:gd name="T11" fmla="*/ 151 h 166"/>
                <a:gd name="T12" fmla="*/ 36 w 143"/>
                <a:gd name="T13" fmla="*/ 83 h 166"/>
                <a:gd name="T14" fmla="*/ 72 w 143"/>
                <a:gd name="T15" fmla="*/ 16 h 166"/>
                <a:gd name="T16" fmla="*/ 107 w 143"/>
                <a:gd name="T17" fmla="*/ 83 h 166"/>
                <a:gd name="T18" fmla="*/ 72 w 143"/>
                <a:gd name="T19" fmla="*/ 1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66">
                  <a:moveTo>
                    <a:pt x="72" y="0"/>
                  </a:moveTo>
                  <a:cubicBezTo>
                    <a:pt x="32" y="0"/>
                    <a:pt x="0" y="37"/>
                    <a:pt x="0" y="83"/>
                  </a:cubicBezTo>
                  <a:cubicBezTo>
                    <a:pt x="0" y="129"/>
                    <a:pt x="32" y="166"/>
                    <a:pt x="72" y="166"/>
                  </a:cubicBezTo>
                  <a:cubicBezTo>
                    <a:pt x="111" y="166"/>
                    <a:pt x="143" y="129"/>
                    <a:pt x="143" y="83"/>
                  </a:cubicBezTo>
                  <a:cubicBezTo>
                    <a:pt x="143" y="37"/>
                    <a:pt x="111" y="0"/>
                    <a:pt x="72" y="0"/>
                  </a:cubicBezTo>
                  <a:close/>
                  <a:moveTo>
                    <a:pt x="72" y="151"/>
                  </a:moveTo>
                  <a:cubicBezTo>
                    <a:pt x="52" y="151"/>
                    <a:pt x="36" y="120"/>
                    <a:pt x="36" y="83"/>
                  </a:cubicBezTo>
                  <a:cubicBezTo>
                    <a:pt x="36" y="46"/>
                    <a:pt x="52" y="16"/>
                    <a:pt x="72" y="16"/>
                  </a:cubicBezTo>
                  <a:cubicBezTo>
                    <a:pt x="91" y="16"/>
                    <a:pt x="107" y="46"/>
                    <a:pt x="107" y="83"/>
                  </a:cubicBezTo>
                  <a:cubicBezTo>
                    <a:pt x="107" y="120"/>
                    <a:pt x="91" y="151"/>
                    <a:pt x="72" y="15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 name="Oval 51"/>
            <p:cNvSpPr>
              <a:spLocks noChangeArrowheads="1"/>
            </p:cNvSpPr>
            <p:nvPr/>
          </p:nvSpPr>
          <p:spPr bwMode="auto">
            <a:xfrm>
              <a:off x="2405063" y="6283325"/>
              <a:ext cx="61913" cy="47625"/>
            </a:xfrm>
            <a:prstGeom prst="ellipse">
              <a:avLst/>
            </a:pr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 name="Oval 52"/>
            <p:cNvSpPr>
              <a:spLocks noChangeArrowheads="1"/>
            </p:cNvSpPr>
            <p:nvPr/>
          </p:nvSpPr>
          <p:spPr bwMode="auto">
            <a:xfrm>
              <a:off x="2405063" y="6283325"/>
              <a:ext cx="61913" cy="47625"/>
            </a:xfrm>
            <a:prstGeom prst="ellipse">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2" name="Rectangle 53"/>
            <p:cNvSpPr>
              <a:spLocks noChangeArrowheads="1"/>
            </p:cNvSpPr>
            <p:nvPr/>
          </p:nvSpPr>
          <p:spPr bwMode="auto">
            <a:xfrm>
              <a:off x="2787650" y="6256338"/>
              <a:ext cx="49213" cy="3492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 name="Freeform 54"/>
            <p:cNvSpPr>
              <a:spLocks/>
            </p:cNvSpPr>
            <p:nvPr/>
          </p:nvSpPr>
          <p:spPr bwMode="auto">
            <a:xfrm>
              <a:off x="3155950" y="6278563"/>
              <a:ext cx="58738" cy="238125"/>
            </a:xfrm>
            <a:custGeom>
              <a:avLst/>
              <a:gdLst>
                <a:gd name="T0" fmla="*/ 0 w 37"/>
                <a:gd name="T1" fmla="*/ 0 h 150"/>
                <a:gd name="T2" fmla="*/ 37 w 37"/>
                <a:gd name="T3" fmla="*/ 0 h 150"/>
                <a:gd name="T4" fmla="*/ 33 w 37"/>
                <a:gd name="T5" fmla="*/ 150 h 150"/>
                <a:gd name="T6" fmla="*/ 6 w 37"/>
                <a:gd name="T7" fmla="*/ 150 h 150"/>
                <a:gd name="T8" fmla="*/ 0 w 37"/>
                <a:gd name="T9" fmla="*/ 0 h 150"/>
              </a:gdLst>
              <a:ahLst/>
              <a:cxnLst>
                <a:cxn ang="0">
                  <a:pos x="T0" y="T1"/>
                </a:cxn>
                <a:cxn ang="0">
                  <a:pos x="T2" y="T3"/>
                </a:cxn>
                <a:cxn ang="0">
                  <a:pos x="T4" y="T5"/>
                </a:cxn>
                <a:cxn ang="0">
                  <a:pos x="T6" y="T7"/>
                </a:cxn>
                <a:cxn ang="0">
                  <a:pos x="T8" y="T9"/>
                </a:cxn>
              </a:cxnLst>
              <a:rect l="0" t="0" r="r" b="b"/>
              <a:pathLst>
                <a:path w="37" h="150">
                  <a:moveTo>
                    <a:pt x="0" y="0"/>
                  </a:moveTo>
                  <a:lnTo>
                    <a:pt x="37" y="0"/>
                  </a:lnTo>
                  <a:lnTo>
                    <a:pt x="33" y="150"/>
                  </a:lnTo>
                  <a:lnTo>
                    <a:pt x="6" y="150"/>
                  </a:ln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794350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sp>
        <p:nvSpPr>
          <p:cNvPr id="2" name="1 Rectángulo"/>
          <p:cNvSpPr/>
          <p:nvPr/>
        </p:nvSpPr>
        <p:spPr>
          <a:xfrm>
            <a:off x="590892" y="1674732"/>
            <a:ext cx="6096000" cy="5016758"/>
          </a:xfrm>
          <a:prstGeom prst="rect">
            <a:avLst/>
          </a:prstGeom>
        </p:spPr>
        <p:txBody>
          <a:bodyPr>
            <a:spAutoFit/>
          </a:bodyPr>
          <a:lstStyle/>
          <a:p>
            <a:pPr algn="ctr"/>
            <a:r>
              <a:rPr lang="es-CO" sz="2000" b="1" dirty="0" smtClean="0">
                <a:latin typeface="Arial" panose="020B0604020202020204" pitchFamily="34" charset="0"/>
                <a:cs typeface="Arial" panose="020B0604020202020204" pitchFamily="34" charset="0"/>
              </a:rPr>
              <a:t>OPERATIVOS SERVICIO PÚBLICO COLECTIVO.</a:t>
            </a:r>
          </a:p>
          <a:p>
            <a:pPr algn="just"/>
            <a:endParaRPr lang="es-CO" sz="2000" b="1" dirty="0" smtClean="0">
              <a:latin typeface="Arial" panose="020B0604020202020204" pitchFamily="34" charset="0"/>
              <a:cs typeface="Arial" panose="020B0604020202020204" pitchFamily="34" charset="0"/>
            </a:endParaRPr>
          </a:p>
          <a:p>
            <a:pPr algn="just"/>
            <a:r>
              <a:rPr lang="es-CO" sz="2000" dirty="0"/>
              <a:t>Con el fin de ejercer control a las condiciones técnicas de los vehículos de servicio público colectivo de pasajeros, se realizó verificación de las mismas en vía, para lo cual se ha dispuesto el apoyo de agentes de tránsito. En la Verificación principalmente se consideran; logotipos, emblemas, llantas, equipo de seguridad. Se procede a realizar las observaciones a que haya lugar y conceder el plazo para la subsanación de los </a:t>
            </a:r>
            <a:r>
              <a:rPr lang="es-CO" sz="2000" dirty="0" smtClean="0"/>
              <a:t>hallazgos.</a:t>
            </a:r>
            <a:endParaRPr lang="es-CO" sz="2000" b="1" dirty="0" smtClean="0">
              <a:latin typeface="Arial" panose="020B0604020202020204" pitchFamily="34" charset="0"/>
              <a:cs typeface="Arial" panose="020B0604020202020204" pitchFamily="34" charset="0"/>
            </a:endParaRPr>
          </a:p>
          <a:p>
            <a:pPr algn="just"/>
            <a:endParaRPr lang="es-CO" sz="2000" b="1" dirty="0" smtClean="0">
              <a:latin typeface="Arial" panose="020B0604020202020204" pitchFamily="34" charset="0"/>
              <a:cs typeface="Arial" panose="020B0604020202020204" pitchFamily="34" charset="0"/>
            </a:endParaRPr>
          </a:p>
          <a:p>
            <a:pPr algn="just"/>
            <a:r>
              <a:rPr lang="es-CO" sz="2000" dirty="0" smtClean="0"/>
              <a:t>Operativo 17 </a:t>
            </a:r>
            <a:r>
              <a:rPr lang="es-CO" sz="2000" dirty="0"/>
              <a:t>de mayo de 2017. </a:t>
            </a:r>
            <a:endParaRPr lang="es-CO" sz="2000" dirty="0" smtClean="0"/>
          </a:p>
          <a:p>
            <a:pPr algn="just"/>
            <a:r>
              <a:rPr lang="es-CO" sz="2000" dirty="0" smtClean="0"/>
              <a:t>Sector </a:t>
            </a:r>
            <a:r>
              <a:rPr lang="es-CO" sz="2000" dirty="0"/>
              <a:t>Contiguo a Coopetran</a:t>
            </a:r>
            <a:r>
              <a:rPr lang="es-CO" sz="2000" dirty="0" smtClean="0"/>
              <a:t>.</a:t>
            </a:r>
          </a:p>
          <a:p>
            <a:pPr algn="just"/>
            <a:endParaRPr lang="es-CO" sz="2000" dirty="0" smtClean="0"/>
          </a:p>
          <a:p>
            <a:pPr algn="just"/>
            <a:r>
              <a:rPr lang="es-CO" sz="2000" dirty="0" smtClean="0"/>
              <a:t>Operativo 16 </a:t>
            </a:r>
            <a:r>
              <a:rPr lang="es-CO" sz="2000" dirty="0"/>
              <a:t>de mayo de 2017. </a:t>
            </a:r>
            <a:endParaRPr lang="es-CO" sz="2000" dirty="0" smtClean="0"/>
          </a:p>
          <a:p>
            <a:pPr algn="just"/>
            <a:r>
              <a:rPr lang="es-CO" sz="2000" dirty="0" smtClean="0"/>
              <a:t>Calle </a:t>
            </a:r>
            <a:r>
              <a:rPr lang="es-CO" sz="2000" dirty="0"/>
              <a:t>71-23 La Libertad</a:t>
            </a:r>
            <a:r>
              <a:rPr lang="es-CO" sz="2000" dirty="0" smtClean="0"/>
              <a:t>.</a:t>
            </a:r>
            <a:endParaRPr lang="es-CO" sz="2000" b="1" dirty="0" smtClean="0">
              <a:latin typeface="Arial" panose="020B0604020202020204" pitchFamily="34" charset="0"/>
              <a:cs typeface="Arial" panose="020B0604020202020204" pitchFamily="34" charset="0"/>
            </a:endParaRPr>
          </a:p>
        </p:txBody>
      </p:sp>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3707630" y="448763"/>
            <a:ext cx="4445384"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CONTROL OPERATIVO </a:t>
            </a:r>
          </a:p>
          <a:p>
            <a:pPr algn="ctr"/>
            <a:r>
              <a:rPr lang="es-CO" sz="2800" b="1" dirty="0" smtClean="0">
                <a:latin typeface="Arial" panose="020B0604020202020204" pitchFamily="34" charset="0"/>
                <a:cs typeface="Arial" panose="020B0604020202020204" pitchFamily="34" charset="0"/>
              </a:rPr>
              <a:t>AGENTES DE TRÁNSITO</a:t>
            </a:r>
          </a:p>
        </p:txBody>
      </p:sp>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3022" y="1850115"/>
            <a:ext cx="2838155" cy="1690437"/>
          </a:xfrm>
          <a:prstGeom prst="rect">
            <a:avLst/>
          </a:prstGeom>
        </p:spPr>
      </p:pic>
      <p:pic>
        <p:nvPicPr>
          <p:cNvPr id="5" name="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3022" y="3869899"/>
            <a:ext cx="2838155" cy="1672025"/>
          </a:xfrm>
          <a:prstGeom prst="rect">
            <a:avLst/>
          </a:prstGeom>
        </p:spPr>
      </p:pic>
    </p:spTree>
    <p:extLst>
      <p:ext uri="{BB962C8B-B14F-4D97-AF65-F5344CB8AC3E}">
        <p14:creationId xmlns:p14="http://schemas.microsoft.com/office/powerpoint/2010/main" val="287139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43" y="2381"/>
            <a:ext cx="221355" cy="6855619"/>
          </a:xfrm>
          <a:prstGeom prst="rect">
            <a:avLst/>
          </a:prstGeom>
        </p:spPr>
      </p:pic>
      <p:pic>
        <p:nvPicPr>
          <p:cNvPr id="28" name="Imagen 27"/>
          <p:cNvPicPr>
            <a:picLocks noChangeAspect="1"/>
          </p:cNvPicPr>
          <p:nvPr/>
        </p:nvPicPr>
        <p:blipFill>
          <a:blip r:embed="rId4"/>
          <a:stretch>
            <a:fillRect/>
          </a:stretch>
        </p:blipFill>
        <p:spPr>
          <a:xfrm>
            <a:off x="685733" y="436391"/>
            <a:ext cx="855370" cy="817574"/>
          </a:xfrm>
          <a:prstGeom prst="rect">
            <a:avLst/>
          </a:prstGeom>
        </p:spPr>
      </p:pic>
      <p:pic>
        <p:nvPicPr>
          <p:cNvPr id="3" name="Imagen 2"/>
          <p:cNvPicPr>
            <a:picLocks noChangeAspect="1"/>
          </p:cNvPicPr>
          <p:nvPr/>
        </p:nvPicPr>
        <p:blipFill>
          <a:blip r:embed="rId5"/>
          <a:stretch>
            <a:fillRect/>
          </a:stretch>
        </p:blipFill>
        <p:spPr>
          <a:xfrm>
            <a:off x="7921388" y="4512465"/>
            <a:ext cx="8076851" cy="4508187"/>
          </a:xfrm>
          <a:prstGeom prst="rect">
            <a:avLst/>
          </a:prstGeom>
        </p:spPr>
      </p:pic>
      <p:sp>
        <p:nvSpPr>
          <p:cNvPr id="2" name="1 Rectángulo"/>
          <p:cNvSpPr/>
          <p:nvPr/>
        </p:nvSpPr>
        <p:spPr>
          <a:xfrm>
            <a:off x="590892" y="1674732"/>
            <a:ext cx="6096000" cy="4708981"/>
          </a:xfrm>
          <a:prstGeom prst="rect">
            <a:avLst/>
          </a:prstGeom>
        </p:spPr>
        <p:txBody>
          <a:bodyPr>
            <a:spAutoFit/>
          </a:bodyPr>
          <a:lstStyle/>
          <a:p>
            <a:pPr algn="ctr"/>
            <a:r>
              <a:rPr lang="es-CO" sz="2000" b="1" dirty="0" smtClean="0">
                <a:latin typeface="Arial" panose="020B0604020202020204" pitchFamily="34" charset="0"/>
                <a:cs typeface="Arial" panose="020B0604020202020204" pitchFamily="34" charset="0"/>
              </a:rPr>
              <a:t>OPERATIVOS SERVICIO </a:t>
            </a:r>
          </a:p>
          <a:p>
            <a:pPr algn="ctr"/>
            <a:r>
              <a:rPr lang="es-CO" sz="2000" b="1" dirty="0" smtClean="0">
                <a:latin typeface="Arial" panose="020B0604020202020204" pitchFamily="34" charset="0"/>
                <a:cs typeface="Arial" panose="020B0604020202020204" pitchFamily="34" charset="0"/>
              </a:rPr>
              <a:t>ESPECIAL DE PASAJEROS</a:t>
            </a:r>
          </a:p>
          <a:p>
            <a:pPr algn="just"/>
            <a:endParaRPr lang="es-CO" sz="2000" b="1" dirty="0">
              <a:latin typeface="Arial" panose="020B0604020202020204" pitchFamily="34" charset="0"/>
              <a:cs typeface="Arial" panose="020B0604020202020204" pitchFamily="34" charset="0"/>
            </a:endParaRPr>
          </a:p>
          <a:p>
            <a:pPr algn="just"/>
            <a:r>
              <a:rPr lang="es-CO" sz="2000" dirty="0"/>
              <a:t>R</a:t>
            </a:r>
            <a:r>
              <a:rPr lang="es-CO" sz="2000" dirty="0" smtClean="0"/>
              <a:t>ealización </a:t>
            </a:r>
            <a:r>
              <a:rPr lang="es-CO" sz="2000" dirty="0"/>
              <a:t>y acompañamiento de operativos de control en diferentes sectores educativos del </a:t>
            </a:r>
            <a:r>
              <a:rPr lang="es-CO" sz="2000" dirty="0" smtClean="0"/>
              <a:t>municipio. </a:t>
            </a:r>
            <a:r>
              <a:rPr lang="es-CO" sz="2000" dirty="0"/>
              <a:t>se elaboraron informes de infracciones al transporte e </a:t>
            </a:r>
            <a:r>
              <a:rPr lang="es-CO" sz="2000" dirty="0" smtClean="0"/>
              <a:t>inmovilización de </a:t>
            </a:r>
            <a:r>
              <a:rPr lang="es-CO" sz="2000" dirty="0"/>
              <a:t>vehículos de servicio público especial escolar que presentaron inconsistencias en el diligenciamiento y porte del extracto único de </a:t>
            </a:r>
            <a:r>
              <a:rPr lang="es-CO" sz="2000" dirty="0" smtClean="0"/>
              <a:t>contrato.</a:t>
            </a:r>
          </a:p>
          <a:p>
            <a:pPr algn="just"/>
            <a:endParaRPr lang="es-CO" sz="2000" dirty="0" smtClean="0"/>
          </a:p>
          <a:p>
            <a:pPr algn="just"/>
            <a:r>
              <a:rPr lang="es-CO" sz="2000" dirty="0"/>
              <a:t>Operativo de transporte Escolar. Colegio </a:t>
            </a:r>
            <a:r>
              <a:rPr lang="es-CO" sz="2000" dirty="0" err="1"/>
              <a:t>Bethlemitas</a:t>
            </a:r>
            <a:r>
              <a:rPr lang="es-CO" sz="2000" dirty="0"/>
              <a:t>. 16 de mayo de 2017</a:t>
            </a:r>
            <a:r>
              <a:rPr lang="es-CO" sz="2000" dirty="0" smtClean="0"/>
              <a:t>.</a:t>
            </a:r>
          </a:p>
          <a:p>
            <a:pPr algn="just"/>
            <a:endParaRPr lang="es-CO" sz="2000" dirty="0" smtClean="0"/>
          </a:p>
          <a:p>
            <a:pPr algn="just"/>
            <a:r>
              <a:rPr lang="es-CO" sz="2000" dirty="0"/>
              <a:t>Operativo de transporte Escolar. Colegio Antonio Nariño. 18 de mayo de 2017</a:t>
            </a:r>
            <a:r>
              <a:rPr lang="es-CO" sz="2000" dirty="0" smtClean="0"/>
              <a:t>.</a:t>
            </a:r>
          </a:p>
        </p:txBody>
      </p:sp>
      <p:grpSp>
        <p:nvGrpSpPr>
          <p:cNvPr id="10" name="9 Grupo"/>
          <p:cNvGrpSpPr/>
          <p:nvPr/>
        </p:nvGrpSpPr>
        <p:grpSpPr>
          <a:xfrm rot="634707">
            <a:off x="10018398" y="568693"/>
            <a:ext cx="1566635" cy="1353452"/>
            <a:chOff x="9217025" y="2049516"/>
            <a:chExt cx="1845087" cy="1870021"/>
          </a:xfrm>
        </p:grpSpPr>
        <p:pic>
          <p:nvPicPr>
            <p:cNvPr id="11"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375538" y="2384360"/>
              <a:ext cx="1556596" cy="89301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2.</a:t>
              </a:r>
            </a:p>
            <a:p>
              <a:pPr algn="ctr"/>
              <a:r>
                <a:rPr lang="es-CO" sz="1200" b="1" dirty="0" smtClean="0">
                  <a:latin typeface="Arial" panose="020B0604020202020204" pitchFamily="34" charset="0"/>
                  <a:cs typeface="Arial" panose="020B0604020202020204" pitchFamily="34" charset="0"/>
                </a:rPr>
                <a:t>SEGURIDAD VIAL</a:t>
              </a:r>
              <a:endParaRPr lang="es-CO" sz="1200" b="1" dirty="0">
                <a:latin typeface="Arial" panose="020B0604020202020204" pitchFamily="34" charset="0"/>
                <a:cs typeface="Arial" panose="020B0604020202020204" pitchFamily="34" charset="0"/>
              </a:endParaRPr>
            </a:p>
          </p:txBody>
        </p:sp>
      </p:grpSp>
      <p:sp>
        <p:nvSpPr>
          <p:cNvPr id="14" name="Rectangle 3"/>
          <p:cNvSpPr>
            <a:spLocks noChangeArrowheads="1"/>
          </p:cNvSpPr>
          <p:nvPr/>
        </p:nvSpPr>
        <p:spPr bwMode="auto">
          <a:xfrm>
            <a:off x="0" y="5553848"/>
            <a:ext cx="58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3707630" y="448763"/>
            <a:ext cx="4445384"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CONTROL OPERATIVO </a:t>
            </a:r>
          </a:p>
          <a:p>
            <a:pPr algn="ctr"/>
            <a:r>
              <a:rPr lang="es-CO" sz="2800" b="1" dirty="0" smtClean="0">
                <a:latin typeface="Arial" panose="020B0604020202020204" pitchFamily="34" charset="0"/>
                <a:cs typeface="Arial" panose="020B0604020202020204" pitchFamily="34" charset="0"/>
              </a:rPr>
              <a:t>AGENTES DE TRÁNSITO</a:t>
            </a:r>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8464" y="2650632"/>
            <a:ext cx="3778761" cy="2129847"/>
          </a:xfrm>
          <a:prstGeom prst="rect">
            <a:avLst/>
          </a:prstGeom>
        </p:spPr>
      </p:pic>
    </p:spTree>
    <p:extLst>
      <p:ext uri="{BB962C8B-B14F-4D97-AF65-F5344CB8AC3E}">
        <p14:creationId xmlns:p14="http://schemas.microsoft.com/office/powerpoint/2010/main" val="3799217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0" y="1"/>
            <a:ext cx="12285230" cy="6858000"/>
          </a:xfrm>
          <a:prstGeom prst="rect">
            <a:avLst/>
          </a:prstGeom>
        </p:spPr>
      </p:pic>
      <p:sp>
        <p:nvSpPr>
          <p:cNvPr id="3" name="2 CuadroTexto"/>
          <p:cNvSpPr txBox="1"/>
          <p:nvPr/>
        </p:nvSpPr>
        <p:spPr>
          <a:xfrm>
            <a:off x="3531484" y="3578770"/>
            <a:ext cx="7378262" cy="646331"/>
          </a:xfrm>
          <a:prstGeom prst="rect">
            <a:avLst/>
          </a:prstGeom>
          <a:solidFill>
            <a:schemeClr val="bg1"/>
          </a:solidFill>
        </p:spPr>
        <p:txBody>
          <a:bodyPr wrap="square" rtlCol="0">
            <a:spAutoFit/>
          </a:bodyPr>
          <a:lstStyle/>
          <a:p>
            <a:r>
              <a:rPr lang="es-CO" sz="3600" b="1" dirty="0" smtClean="0">
                <a:latin typeface="Arial" panose="020B0604020202020204" pitchFamily="34" charset="0"/>
                <a:cs typeface="Arial" panose="020B0604020202020204" pitchFamily="34" charset="0"/>
              </a:rPr>
              <a:t>ANÁLISIS FINANCIERO</a:t>
            </a:r>
            <a:endParaRPr lang="es-CO" sz="3600" b="1" dirty="0">
              <a:latin typeface="Arial" panose="020B0604020202020204" pitchFamily="34" charset="0"/>
              <a:cs typeface="Arial" panose="020B0604020202020204" pitchFamily="34" charset="0"/>
            </a:endParaRPr>
          </a:p>
        </p:txBody>
      </p:sp>
      <p:grpSp>
        <p:nvGrpSpPr>
          <p:cNvPr id="4" name="3 Grupo"/>
          <p:cNvGrpSpPr/>
          <p:nvPr/>
        </p:nvGrpSpPr>
        <p:grpSpPr>
          <a:xfrm rot="697868">
            <a:off x="9070187" y="4004926"/>
            <a:ext cx="2216178" cy="1442328"/>
            <a:chOff x="9217025" y="2049516"/>
            <a:chExt cx="1845087" cy="1870021"/>
          </a:xfrm>
        </p:grpSpPr>
        <p:pic>
          <p:nvPicPr>
            <p:cNvPr id="5" name="Picture 3" descr="C:\Users\Admin\AppData\Local\Microsoft\Windows\Temporary Internet Files\Content.IE5\A5ANN6TT\posit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9666446" y="2588134"/>
              <a:ext cx="951667" cy="837987"/>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3. </a:t>
              </a:r>
              <a:endParaRPr lang="es-CO" sz="1200" b="1" dirty="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ANÁLISIS </a:t>
              </a:r>
            </a:p>
            <a:p>
              <a:pPr algn="ctr"/>
              <a:r>
                <a:rPr lang="es-CO" sz="1200" b="1" dirty="0" smtClean="0">
                  <a:latin typeface="Arial" panose="020B0604020202020204" pitchFamily="34" charset="0"/>
                  <a:cs typeface="Arial" panose="020B0604020202020204" pitchFamily="34" charset="0"/>
                </a:rPr>
                <a:t>FINANCIERO</a:t>
              </a:r>
            </a:p>
          </p:txBody>
        </p:sp>
      </p:grpSp>
    </p:spTree>
    <p:extLst>
      <p:ext uri="{BB962C8B-B14F-4D97-AF65-F5344CB8AC3E}">
        <p14:creationId xmlns:p14="http://schemas.microsoft.com/office/powerpoint/2010/main" val="1992386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4"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5" cstate="print"/>
          <a:stretch>
            <a:fillRect/>
          </a:stretch>
        </p:blipFill>
        <p:spPr>
          <a:xfrm>
            <a:off x="692480" y="675823"/>
            <a:ext cx="855370" cy="817574"/>
          </a:xfrm>
          <a:prstGeom prst="rect">
            <a:avLst/>
          </a:prstGeom>
        </p:spPr>
      </p:pic>
      <p:sp>
        <p:nvSpPr>
          <p:cNvPr id="10" name="9 CuadroTexto"/>
          <p:cNvSpPr txBox="1"/>
          <p:nvPr/>
        </p:nvSpPr>
        <p:spPr>
          <a:xfrm>
            <a:off x="2179983" y="642143"/>
            <a:ext cx="7378262" cy="584775"/>
          </a:xfrm>
          <a:prstGeom prst="rect">
            <a:avLst/>
          </a:prstGeom>
          <a:solidFill>
            <a:schemeClr val="bg1"/>
          </a:solidFill>
        </p:spPr>
        <p:txBody>
          <a:bodyPr wrap="square" rtlCol="0">
            <a:spAutoFit/>
          </a:bodyPr>
          <a:lstStyle/>
          <a:p>
            <a:r>
              <a:rPr lang="es-CO" sz="3200" b="1" dirty="0" smtClean="0">
                <a:latin typeface="Arial" panose="020B0604020202020204" pitchFamily="34" charset="0"/>
                <a:cs typeface="Arial" panose="020B0604020202020204" pitchFamily="34" charset="0"/>
              </a:rPr>
              <a:t>PRESUPUESTO 2017</a:t>
            </a:r>
            <a:endParaRPr lang="es-CO" sz="3200" b="1" dirty="0">
              <a:latin typeface="Arial" panose="020B0604020202020204" pitchFamily="34" charset="0"/>
              <a:cs typeface="Arial" panose="020B0604020202020204" pitchFamily="34" charset="0"/>
            </a:endParaRPr>
          </a:p>
        </p:txBody>
      </p:sp>
      <p:grpSp>
        <p:nvGrpSpPr>
          <p:cNvPr id="15" name="14 Grupo"/>
          <p:cNvGrpSpPr/>
          <p:nvPr/>
        </p:nvGrpSpPr>
        <p:grpSpPr>
          <a:xfrm rot="697868">
            <a:off x="9070189" y="958842"/>
            <a:ext cx="2216178" cy="1442328"/>
            <a:chOff x="9217025" y="2049516"/>
            <a:chExt cx="1845087" cy="1870021"/>
          </a:xfrm>
        </p:grpSpPr>
        <p:pic>
          <p:nvPicPr>
            <p:cNvPr id="16"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9666446" y="2588134"/>
              <a:ext cx="951667" cy="837987"/>
            </a:xfrm>
            <a:prstGeom prst="rect">
              <a:avLst/>
            </a:prstGeom>
            <a:noFill/>
          </p:spPr>
          <p:txBody>
            <a:bodyPr wrap="square" rtlCol="0">
              <a:spAutoFit/>
            </a:bodyPr>
            <a:lstStyle/>
            <a:p>
              <a:pPr algn="ctr"/>
              <a:r>
                <a:rPr lang="es-CO" sz="1200" b="1" dirty="0">
                  <a:latin typeface="Arial" panose="020B0604020202020204" pitchFamily="34" charset="0"/>
                  <a:cs typeface="Arial" panose="020B0604020202020204" pitchFamily="34" charset="0"/>
                </a:rPr>
                <a:t>3</a:t>
              </a:r>
              <a:r>
                <a:rPr lang="es-CO" sz="1200" b="1"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ANÁLISIS </a:t>
              </a:r>
            </a:p>
            <a:p>
              <a:pPr algn="ctr"/>
              <a:r>
                <a:rPr lang="es-CO" sz="1200" b="1" dirty="0" smtClean="0">
                  <a:latin typeface="Arial" panose="020B0604020202020204" pitchFamily="34" charset="0"/>
                  <a:cs typeface="Arial" panose="020B0604020202020204" pitchFamily="34" charset="0"/>
                </a:rPr>
                <a:t>FINANCIERO</a:t>
              </a:r>
            </a:p>
          </p:txBody>
        </p:sp>
      </p:grpSp>
      <p:sp>
        <p:nvSpPr>
          <p:cNvPr id="2" name="1 Rectángulo"/>
          <p:cNvSpPr/>
          <p:nvPr/>
        </p:nvSpPr>
        <p:spPr>
          <a:xfrm>
            <a:off x="1547850" y="1938982"/>
            <a:ext cx="7036882" cy="2677656"/>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El Presupuesto de Ingresos y Gastos de la Inspección de Tránsito y Transporte de </a:t>
            </a:r>
            <a:r>
              <a:rPr lang="es-MX" sz="2800" dirty="0" smtClean="0">
                <a:latin typeface="Arial" panose="020B0604020202020204" pitchFamily="34" charset="0"/>
                <a:cs typeface="Arial" panose="020B0604020202020204" pitchFamily="34" charset="0"/>
              </a:rPr>
              <a:t>Barrancabermeja </a:t>
            </a:r>
            <a:r>
              <a:rPr lang="es-MX" sz="2800" b="1" dirty="0" smtClean="0">
                <a:latin typeface="Arial" panose="020B0604020202020204" pitchFamily="34" charset="0"/>
                <a:cs typeface="Arial" panose="020B0604020202020204" pitchFamily="34" charset="0"/>
              </a:rPr>
              <a:t>vigencia 2017</a:t>
            </a:r>
            <a:r>
              <a:rPr lang="es-MX" sz="2800" dirty="0" smtClean="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fue aprobado mediante Acuerdo No. 013 de </a:t>
            </a:r>
            <a:r>
              <a:rPr lang="es-MX" sz="2800" dirty="0" smtClean="0">
                <a:latin typeface="Arial" panose="020B0604020202020204" pitchFamily="34" charset="0"/>
                <a:cs typeface="Arial" panose="020B0604020202020204" pitchFamily="34" charset="0"/>
              </a:rPr>
              <a:t>2.016, </a:t>
            </a:r>
            <a:r>
              <a:rPr lang="es-MX" sz="2800" dirty="0">
                <a:latin typeface="Arial" panose="020B0604020202020204" pitchFamily="34" charset="0"/>
                <a:cs typeface="Arial" panose="020B0604020202020204" pitchFamily="34" charset="0"/>
              </a:rPr>
              <a:t>por valor de </a:t>
            </a:r>
            <a:r>
              <a:rPr lang="es-MX" sz="2800" b="1" dirty="0">
                <a:latin typeface="Arial" panose="020B0604020202020204" pitchFamily="34" charset="0"/>
                <a:cs typeface="Arial" panose="020B0604020202020204" pitchFamily="34" charset="0"/>
              </a:rPr>
              <a:t>$12.253.000.000,oo </a:t>
            </a:r>
            <a:endParaRPr lang="es-CO" sz="2800" b="1"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 </a:t>
            </a:r>
            <a:endParaRPr lang="es-C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016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4"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5" cstate="print"/>
          <a:stretch>
            <a:fillRect/>
          </a:stretch>
        </p:blipFill>
        <p:spPr>
          <a:xfrm>
            <a:off x="692480" y="675823"/>
            <a:ext cx="855370" cy="817574"/>
          </a:xfrm>
          <a:prstGeom prst="rect">
            <a:avLst/>
          </a:prstGeom>
        </p:spPr>
      </p:pic>
      <p:sp>
        <p:nvSpPr>
          <p:cNvPr id="14" name="16 Rectángulo"/>
          <p:cNvSpPr>
            <a:spLocks noChangeArrowheads="1"/>
          </p:cNvSpPr>
          <p:nvPr/>
        </p:nvSpPr>
        <p:spPr bwMode="auto">
          <a:xfrm>
            <a:off x="978271" y="2127557"/>
            <a:ext cx="491802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dirty="0"/>
              <a:t>Presupuestado 	</a:t>
            </a:r>
            <a:r>
              <a:rPr lang="es-MX" dirty="0" smtClean="0"/>
              <a:t>$12.253.000.000,oo</a:t>
            </a:r>
          </a:p>
          <a:p>
            <a:r>
              <a:rPr lang="es-MX" dirty="0" smtClean="0"/>
              <a:t>Recaudado </a:t>
            </a:r>
          </a:p>
          <a:p>
            <a:r>
              <a:rPr lang="es-MX" dirty="0" smtClean="0"/>
              <a:t>(</a:t>
            </a:r>
            <a:r>
              <a:rPr lang="es-MX" sz="1400" dirty="0" smtClean="0"/>
              <a:t>Ene </a:t>
            </a:r>
            <a:r>
              <a:rPr lang="es-MX" sz="1400" dirty="0"/>
              <a:t>– </a:t>
            </a:r>
            <a:r>
              <a:rPr lang="es-MX" sz="1400" dirty="0" err="1" smtClean="0"/>
              <a:t>May</a:t>
            </a:r>
            <a:r>
              <a:rPr lang="es-MX" dirty="0" smtClean="0"/>
              <a:t>)		$  </a:t>
            </a:r>
            <a:r>
              <a:rPr lang="es-ES" dirty="0"/>
              <a:t>3.587.733.485 </a:t>
            </a:r>
            <a:endParaRPr lang="es-ES" dirty="0" smtClean="0"/>
          </a:p>
          <a:p>
            <a:r>
              <a:rPr lang="es-CO" dirty="0" smtClean="0"/>
              <a:t>Porcentaje </a:t>
            </a:r>
            <a:r>
              <a:rPr lang="es-CO" dirty="0"/>
              <a:t>	</a:t>
            </a:r>
            <a:r>
              <a:rPr lang="es-ES" dirty="0" smtClean="0"/>
              <a:t>29.2</a:t>
            </a:r>
            <a:r>
              <a:rPr lang="es-ES" dirty="0"/>
              <a:t>% </a:t>
            </a:r>
            <a:r>
              <a:rPr lang="es-CO" dirty="0" smtClean="0"/>
              <a:t>  			</a:t>
            </a:r>
            <a:endParaRPr lang="es-MX" dirty="0"/>
          </a:p>
          <a:p>
            <a:pPr eaLnBrk="1" hangingPunct="1"/>
            <a:endParaRPr lang="es-MX" dirty="0" smtClean="0"/>
          </a:p>
          <a:p>
            <a:pPr eaLnBrk="1" hangingPunct="1"/>
            <a:endParaRPr lang="es-MX" dirty="0"/>
          </a:p>
          <a:p>
            <a:r>
              <a:rPr lang="es-MX" dirty="0"/>
              <a:t>Ingresos Tributarios: 	</a:t>
            </a:r>
            <a:r>
              <a:rPr lang="es-MX" dirty="0" smtClean="0"/>
              <a:t>17.7%	</a:t>
            </a:r>
            <a:endParaRPr lang="es-MX" dirty="0"/>
          </a:p>
          <a:p>
            <a:pPr eaLnBrk="1" hangingPunct="1"/>
            <a:r>
              <a:rPr lang="es-MX" dirty="0"/>
              <a:t>(Impuesto Unificado </a:t>
            </a:r>
            <a:endParaRPr lang="es-MX" dirty="0" smtClean="0"/>
          </a:p>
          <a:p>
            <a:pPr eaLnBrk="1" hangingPunct="1"/>
            <a:r>
              <a:rPr lang="es-MX" dirty="0" smtClean="0"/>
              <a:t>de </a:t>
            </a:r>
            <a:r>
              <a:rPr lang="es-MX" dirty="0"/>
              <a:t>Automotores)</a:t>
            </a:r>
          </a:p>
          <a:p>
            <a:r>
              <a:rPr lang="es-MX" dirty="0" smtClean="0"/>
              <a:t>Ingresos </a:t>
            </a:r>
            <a:r>
              <a:rPr lang="es-MX" dirty="0"/>
              <a:t>no tributarios	36.7% </a:t>
            </a:r>
            <a:r>
              <a:rPr lang="es-MX" dirty="0" smtClean="0"/>
              <a:t>		</a:t>
            </a:r>
          </a:p>
          <a:p>
            <a:r>
              <a:rPr lang="es-MX" dirty="0" smtClean="0"/>
              <a:t>Ingresos </a:t>
            </a:r>
            <a:r>
              <a:rPr lang="es-MX" dirty="0"/>
              <a:t>de capital 		40.7%</a:t>
            </a:r>
            <a:r>
              <a:rPr lang="es-MX" dirty="0" smtClean="0"/>
              <a:t>		</a:t>
            </a:r>
            <a:endParaRPr lang="es-CO" dirty="0"/>
          </a:p>
        </p:txBody>
      </p:sp>
      <p:sp>
        <p:nvSpPr>
          <p:cNvPr id="9" name="8 CuadroTexto"/>
          <p:cNvSpPr txBox="1"/>
          <p:nvPr/>
        </p:nvSpPr>
        <p:spPr>
          <a:xfrm>
            <a:off x="2842358" y="640428"/>
            <a:ext cx="5065966" cy="584775"/>
          </a:xfrm>
          <a:prstGeom prst="rect">
            <a:avLst/>
          </a:prstGeom>
          <a:solidFill>
            <a:schemeClr val="bg1"/>
          </a:solidFill>
        </p:spPr>
        <p:txBody>
          <a:bodyPr wrap="square" rtlCol="0">
            <a:spAutoFit/>
          </a:bodyPr>
          <a:lstStyle/>
          <a:p>
            <a:r>
              <a:rPr lang="es-CO" sz="3200" b="1" dirty="0" smtClean="0">
                <a:latin typeface="Arial" panose="020B0604020202020204" pitchFamily="34" charset="0"/>
                <a:cs typeface="Arial" panose="020B0604020202020204" pitchFamily="34" charset="0"/>
              </a:rPr>
              <a:t>ANÁLISIS DE INGRESOS</a:t>
            </a:r>
            <a:endParaRPr lang="es-CO" sz="3200" b="1" dirty="0">
              <a:latin typeface="Arial" panose="020B0604020202020204" pitchFamily="34" charset="0"/>
              <a:cs typeface="Arial" panose="020B0604020202020204" pitchFamily="34" charset="0"/>
            </a:endParaRPr>
          </a:p>
        </p:txBody>
      </p:sp>
      <p:sp>
        <p:nvSpPr>
          <p:cNvPr id="10" name="9 CuadroTexto"/>
          <p:cNvSpPr txBox="1"/>
          <p:nvPr/>
        </p:nvSpPr>
        <p:spPr>
          <a:xfrm>
            <a:off x="1025569" y="3423497"/>
            <a:ext cx="2206427" cy="338554"/>
          </a:xfrm>
          <a:prstGeom prst="rect">
            <a:avLst/>
          </a:prstGeom>
          <a:solidFill>
            <a:schemeClr val="bg1"/>
          </a:solidFill>
        </p:spPr>
        <p:txBody>
          <a:bodyPr wrap="square" rtlCol="0">
            <a:spAutoFit/>
          </a:bodyPr>
          <a:lstStyle/>
          <a:p>
            <a:r>
              <a:rPr lang="es-CO" sz="1600" b="1" u="sng" dirty="0" smtClean="0">
                <a:latin typeface="Arial" panose="020B0604020202020204" pitchFamily="34" charset="0"/>
                <a:cs typeface="Arial" panose="020B0604020202020204" pitchFamily="34" charset="0"/>
              </a:rPr>
              <a:t>PARTICIPACIÓN</a:t>
            </a:r>
            <a:endParaRPr lang="es-CO" sz="1600" b="1" u="sng" dirty="0">
              <a:latin typeface="Arial" panose="020B0604020202020204" pitchFamily="34" charset="0"/>
              <a:cs typeface="Arial" panose="020B0604020202020204" pitchFamily="34" charset="0"/>
            </a:endParaRPr>
          </a:p>
        </p:txBody>
      </p:sp>
      <p:grpSp>
        <p:nvGrpSpPr>
          <p:cNvPr id="11" name="10 Grupo"/>
          <p:cNvGrpSpPr/>
          <p:nvPr/>
        </p:nvGrpSpPr>
        <p:grpSpPr>
          <a:xfrm rot="697868">
            <a:off x="9070187" y="625679"/>
            <a:ext cx="2216178" cy="1442328"/>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6446" y="2588134"/>
              <a:ext cx="951667" cy="837987"/>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3. </a:t>
              </a:r>
              <a:endParaRPr lang="es-CO" sz="1200" b="1" dirty="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ANÁLISIS </a:t>
              </a:r>
            </a:p>
            <a:p>
              <a:pPr algn="ctr"/>
              <a:r>
                <a:rPr lang="es-CO" sz="1200" b="1" dirty="0" smtClean="0">
                  <a:latin typeface="Arial" panose="020B0604020202020204" pitchFamily="34" charset="0"/>
                  <a:cs typeface="Arial" panose="020B0604020202020204" pitchFamily="34" charset="0"/>
                </a:rPr>
                <a:t>FINANCIERO</a:t>
              </a:r>
            </a:p>
          </p:txBody>
        </p:sp>
      </p:grpSp>
      <p:graphicFrame>
        <p:nvGraphicFramePr>
          <p:cNvPr id="17" name="16 Gráfico"/>
          <p:cNvGraphicFramePr/>
          <p:nvPr>
            <p:extLst>
              <p:ext uri="{D42A27DB-BD31-4B8C-83A1-F6EECF244321}">
                <p14:modId xmlns:p14="http://schemas.microsoft.com/office/powerpoint/2010/main" val="2086518952"/>
              </p:ext>
            </p:extLst>
          </p:nvPr>
        </p:nvGraphicFramePr>
        <p:xfrm>
          <a:off x="5358556" y="2127557"/>
          <a:ext cx="6050450" cy="34748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9835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4"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5" cstate="print"/>
          <a:stretch>
            <a:fillRect/>
          </a:stretch>
        </p:blipFill>
        <p:spPr>
          <a:xfrm>
            <a:off x="692480" y="675823"/>
            <a:ext cx="855370" cy="817574"/>
          </a:xfrm>
          <a:prstGeom prst="rect">
            <a:avLst/>
          </a:prstGeom>
        </p:spPr>
      </p:pic>
      <p:sp>
        <p:nvSpPr>
          <p:cNvPr id="5" name="Rectángulo 4"/>
          <p:cNvSpPr/>
          <p:nvPr/>
        </p:nvSpPr>
        <p:spPr>
          <a:xfrm>
            <a:off x="1711234" y="1737360"/>
            <a:ext cx="8438606" cy="48683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1855088" y="574745"/>
            <a:ext cx="7378262" cy="1077218"/>
          </a:xfrm>
          <a:prstGeom prst="rect">
            <a:avLst/>
          </a:prstGeom>
          <a:solidFill>
            <a:schemeClr val="bg1"/>
          </a:solidFill>
        </p:spPr>
        <p:txBody>
          <a:bodyPr wrap="square" rtlCol="0">
            <a:spAutoFit/>
          </a:bodyPr>
          <a:lstStyle/>
          <a:p>
            <a:r>
              <a:rPr lang="es-CO" sz="3200" b="1" dirty="0" smtClean="0">
                <a:latin typeface="Arial" panose="020B0604020202020204" pitchFamily="34" charset="0"/>
                <a:cs typeface="Arial" panose="020B0604020202020204" pitchFamily="34" charset="0"/>
              </a:rPr>
              <a:t>ANÁLISIS DE INGRESOS/ RECUPERACIÓN DE CARTERA</a:t>
            </a:r>
            <a:endParaRPr lang="es-CO" sz="3200" b="1" dirty="0">
              <a:latin typeface="Arial" panose="020B0604020202020204" pitchFamily="34" charset="0"/>
              <a:cs typeface="Arial" panose="020B0604020202020204" pitchFamily="34" charset="0"/>
            </a:endParaRPr>
          </a:p>
        </p:txBody>
      </p:sp>
      <p:grpSp>
        <p:nvGrpSpPr>
          <p:cNvPr id="11" name="10 Grupo"/>
          <p:cNvGrpSpPr/>
          <p:nvPr/>
        </p:nvGrpSpPr>
        <p:grpSpPr>
          <a:xfrm rot="697868">
            <a:off x="9694815" y="363446"/>
            <a:ext cx="2216178" cy="1442328"/>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6446" y="2588134"/>
              <a:ext cx="951667" cy="837987"/>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3. </a:t>
              </a:r>
              <a:endParaRPr lang="es-CO" sz="1200" b="1" dirty="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ANÁLISIS </a:t>
              </a:r>
            </a:p>
            <a:p>
              <a:pPr algn="ctr"/>
              <a:r>
                <a:rPr lang="es-CO" sz="1200" b="1" dirty="0" smtClean="0">
                  <a:latin typeface="Arial" panose="020B0604020202020204" pitchFamily="34" charset="0"/>
                  <a:cs typeface="Arial" panose="020B0604020202020204" pitchFamily="34" charset="0"/>
                </a:rPr>
                <a:t>FINANCIERO</a:t>
              </a:r>
            </a:p>
          </p:txBody>
        </p:sp>
      </p:grpSp>
      <p:graphicFrame>
        <p:nvGraphicFramePr>
          <p:cNvPr id="4" name="3 Tabla"/>
          <p:cNvGraphicFramePr>
            <a:graphicFrameLocks noGrp="1"/>
          </p:cNvGraphicFramePr>
          <p:nvPr>
            <p:extLst>
              <p:ext uri="{D42A27DB-BD31-4B8C-83A1-F6EECF244321}">
                <p14:modId xmlns:p14="http://schemas.microsoft.com/office/powerpoint/2010/main" val="892888104"/>
              </p:ext>
            </p:extLst>
          </p:nvPr>
        </p:nvGraphicFramePr>
        <p:xfrm>
          <a:off x="1855089" y="1876097"/>
          <a:ext cx="8108717" cy="4533495"/>
        </p:xfrm>
        <a:graphic>
          <a:graphicData uri="http://schemas.openxmlformats.org/drawingml/2006/table">
            <a:tbl>
              <a:tblPr firstRow="1" firstCol="1" bandRow="1">
                <a:tableStyleId>{91EBBBCC-DAD2-459C-BE2E-F6DE35CF9A28}</a:tableStyleId>
              </a:tblPr>
              <a:tblGrid>
                <a:gridCol w="3536718"/>
                <a:gridCol w="1592317"/>
                <a:gridCol w="1529255"/>
                <a:gridCol w="1450427"/>
              </a:tblGrid>
              <a:tr h="491102">
                <a:tc>
                  <a:txBody>
                    <a:bodyPr/>
                    <a:lstStyle/>
                    <a:p>
                      <a:pPr algn="ctr">
                        <a:spcAft>
                          <a:spcPts val="0"/>
                        </a:spcAft>
                      </a:pPr>
                      <a:r>
                        <a:rPr lang="es-CO" sz="1800" dirty="0">
                          <a:solidFill>
                            <a:schemeClr val="tx1"/>
                          </a:solidFill>
                          <a:effectLst/>
                        </a:rPr>
                        <a:t>DETALLE</a:t>
                      </a:r>
                      <a:endParaRPr lang="es-CO" sz="3200" dirty="0">
                        <a:solidFill>
                          <a:schemeClr val="tx1"/>
                        </a:solidFill>
                        <a:effectLst/>
                        <a:latin typeface="Times New Roman"/>
                        <a:ea typeface="Times New Roman"/>
                      </a:endParaRPr>
                    </a:p>
                  </a:txBody>
                  <a:tcPr marL="44450" marR="44450" marT="0" marB="0" anchor="ctr"/>
                </a:tc>
                <a:tc>
                  <a:txBody>
                    <a:bodyPr/>
                    <a:lstStyle/>
                    <a:p>
                      <a:pPr algn="ctr">
                        <a:spcAft>
                          <a:spcPts val="0"/>
                        </a:spcAft>
                      </a:pPr>
                      <a:r>
                        <a:rPr lang="es-CO" sz="1800" dirty="0">
                          <a:solidFill>
                            <a:schemeClr val="tx1"/>
                          </a:solidFill>
                          <a:effectLst/>
                        </a:rPr>
                        <a:t> PPTO 2017</a:t>
                      </a:r>
                      <a:endParaRPr lang="es-CO" sz="3200" dirty="0">
                        <a:solidFill>
                          <a:schemeClr val="tx1"/>
                        </a:solidFill>
                        <a:effectLst/>
                        <a:latin typeface="Times New Roman"/>
                        <a:ea typeface="Times New Roman"/>
                      </a:endParaRPr>
                    </a:p>
                  </a:txBody>
                  <a:tcPr marL="44450" marR="44450" marT="0" marB="0" anchor="ctr"/>
                </a:tc>
                <a:tc>
                  <a:txBody>
                    <a:bodyPr/>
                    <a:lstStyle/>
                    <a:p>
                      <a:pPr algn="ctr">
                        <a:spcAft>
                          <a:spcPts val="0"/>
                        </a:spcAft>
                      </a:pPr>
                      <a:r>
                        <a:rPr lang="es-CO" sz="1800" dirty="0">
                          <a:solidFill>
                            <a:schemeClr val="tx1"/>
                          </a:solidFill>
                          <a:effectLst/>
                        </a:rPr>
                        <a:t>ADICION </a:t>
                      </a:r>
                      <a:r>
                        <a:rPr lang="es-CO" sz="1800" dirty="0" err="1" smtClean="0">
                          <a:solidFill>
                            <a:schemeClr val="tx1"/>
                          </a:solidFill>
                          <a:effectLst/>
                        </a:rPr>
                        <a:t>PRESUPUEsTAL</a:t>
                      </a:r>
                      <a:endParaRPr lang="es-CO" sz="3200" dirty="0">
                        <a:solidFill>
                          <a:schemeClr val="tx1"/>
                        </a:solidFill>
                        <a:effectLst/>
                        <a:latin typeface="Times New Roman"/>
                        <a:ea typeface="Times New Roman"/>
                      </a:endParaRPr>
                    </a:p>
                  </a:txBody>
                  <a:tcPr marL="44450" marR="44450" marT="0" marB="0" anchor="ctr"/>
                </a:tc>
                <a:tc>
                  <a:txBody>
                    <a:bodyPr/>
                    <a:lstStyle/>
                    <a:p>
                      <a:pPr algn="ctr">
                        <a:spcAft>
                          <a:spcPts val="0"/>
                        </a:spcAft>
                      </a:pPr>
                      <a:r>
                        <a:rPr lang="es-CO" sz="1800" dirty="0">
                          <a:solidFill>
                            <a:schemeClr val="tx1"/>
                          </a:solidFill>
                          <a:effectLst/>
                        </a:rPr>
                        <a:t>RECAUDO     ENERO A MAYO</a:t>
                      </a:r>
                      <a:endParaRPr lang="es-CO" sz="3200" dirty="0">
                        <a:solidFill>
                          <a:schemeClr val="tx1"/>
                        </a:solidFill>
                        <a:effectLst/>
                        <a:latin typeface="Times New Roman"/>
                        <a:ea typeface="Times New Roman"/>
                      </a:endParaRPr>
                    </a:p>
                  </a:txBody>
                  <a:tcPr marL="44450" marR="44450" marT="0" marB="0" anchor="ctr"/>
                </a:tc>
              </a:tr>
              <a:tr h="358095">
                <a:tc>
                  <a:txBody>
                    <a:bodyPr/>
                    <a:lstStyle/>
                    <a:p>
                      <a:pPr>
                        <a:spcAft>
                          <a:spcPts val="0"/>
                        </a:spcAft>
                      </a:pPr>
                      <a:r>
                        <a:rPr lang="es-CO" sz="2000">
                          <a:effectLst/>
                        </a:rPr>
                        <a:t>RECURSOS DEL CAPITAL</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r>
              <a:tr h="358095">
                <a:tc>
                  <a:txBody>
                    <a:bodyPr/>
                    <a:lstStyle/>
                    <a:p>
                      <a:pPr>
                        <a:spcAft>
                          <a:spcPts val="0"/>
                        </a:spcAft>
                      </a:pPr>
                      <a:r>
                        <a:rPr lang="es-CO" sz="1600">
                          <a:effectLst/>
                        </a:rPr>
                        <a:t>RECURSOS DEL CREDITO</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r>
              <a:tr h="358095">
                <a:tc>
                  <a:txBody>
                    <a:bodyPr/>
                    <a:lstStyle/>
                    <a:p>
                      <a:pPr>
                        <a:spcAft>
                          <a:spcPts val="0"/>
                        </a:spcAft>
                      </a:pPr>
                      <a:r>
                        <a:rPr lang="es-CO" sz="1600">
                          <a:effectLst/>
                        </a:rPr>
                        <a:t>RECURSOS DEL BALANCE</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10,000,000.00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0.00</a:t>
                      </a:r>
                      <a:endParaRPr lang="es-CO" sz="3200">
                        <a:effectLst/>
                        <a:latin typeface="Times New Roman"/>
                        <a:ea typeface="Times New Roman"/>
                      </a:endParaRPr>
                    </a:p>
                  </a:txBody>
                  <a:tcPr marL="44450" marR="44450" marT="0" marB="0" anchor="b"/>
                </a:tc>
              </a:tr>
              <a:tr h="358095">
                <a:tc>
                  <a:txBody>
                    <a:bodyPr/>
                    <a:lstStyle/>
                    <a:p>
                      <a:pPr>
                        <a:spcAft>
                          <a:spcPts val="0"/>
                        </a:spcAft>
                      </a:pPr>
                      <a:r>
                        <a:rPr lang="es-CO" sz="1600" b="1" dirty="0">
                          <a:solidFill>
                            <a:srgbClr val="C00000"/>
                          </a:solidFill>
                          <a:effectLst/>
                        </a:rPr>
                        <a:t>RECUPERACION DE CARTERA</a:t>
                      </a:r>
                      <a:endParaRPr lang="es-CO" sz="3200" b="1" dirty="0">
                        <a:solidFill>
                          <a:srgbClr val="C00000"/>
                        </a:solidFill>
                        <a:effectLst/>
                        <a:latin typeface="Times New Roman"/>
                        <a:ea typeface="Times New Roman"/>
                      </a:endParaRPr>
                    </a:p>
                  </a:txBody>
                  <a:tcPr marL="44450" marR="44450" marT="0" marB="0" anchor="b"/>
                </a:tc>
                <a:tc>
                  <a:txBody>
                    <a:bodyPr/>
                    <a:lstStyle/>
                    <a:p>
                      <a:pPr algn="r">
                        <a:spcAft>
                          <a:spcPts val="0"/>
                        </a:spcAft>
                      </a:pPr>
                      <a:r>
                        <a:rPr lang="es-CO" sz="1600" b="1" dirty="0">
                          <a:solidFill>
                            <a:srgbClr val="C00000"/>
                          </a:solidFill>
                          <a:effectLst/>
                        </a:rPr>
                        <a:t>3,000,000,000.00</a:t>
                      </a:r>
                      <a:endParaRPr lang="es-CO" sz="3200" b="1" dirty="0">
                        <a:solidFill>
                          <a:srgbClr val="C00000"/>
                        </a:solidFill>
                        <a:effectLst/>
                        <a:latin typeface="Times New Roman"/>
                        <a:ea typeface="Times New Roman"/>
                      </a:endParaRPr>
                    </a:p>
                  </a:txBody>
                  <a:tcPr marL="44450" marR="44450" marT="0" marB="0" anchor="b"/>
                </a:tc>
                <a:tc>
                  <a:txBody>
                    <a:bodyPr/>
                    <a:lstStyle/>
                    <a:p>
                      <a:pPr algn="r">
                        <a:spcAft>
                          <a:spcPts val="0"/>
                        </a:spcAft>
                      </a:pPr>
                      <a:r>
                        <a:rPr lang="es-CO" sz="1600" b="1" dirty="0">
                          <a:solidFill>
                            <a:srgbClr val="C00000"/>
                          </a:solidFill>
                          <a:effectLst/>
                        </a:rPr>
                        <a:t> </a:t>
                      </a:r>
                      <a:endParaRPr lang="es-CO" sz="3200" b="1" dirty="0">
                        <a:solidFill>
                          <a:srgbClr val="C00000"/>
                        </a:solidFill>
                        <a:effectLst/>
                        <a:latin typeface="Times New Roman"/>
                        <a:ea typeface="Times New Roman"/>
                      </a:endParaRPr>
                    </a:p>
                  </a:txBody>
                  <a:tcPr marL="44450" marR="44450" marT="0" marB="0" anchor="b"/>
                </a:tc>
                <a:tc>
                  <a:txBody>
                    <a:bodyPr/>
                    <a:lstStyle/>
                    <a:p>
                      <a:pPr algn="r">
                        <a:spcAft>
                          <a:spcPts val="0"/>
                        </a:spcAft>
                      </a:pPr>
                      <a:r>
                        <a:rPr lang="es-CO" sz="1600" b="1" dirty="0">
                          <a:solidFill>
                            <a:srgbClr val="C00000"/>
                          </a:solidFill>
                          <a:effectLst/>
                        </a:rPr>
                        <a:t>1.459.534.966</a:t>
                      </a:r>
                      <a:endParaRPr lang="es-CO" sz="3200" b="1" dirty="0">
                        <a:solidFill>
                          <a:srgbClr val="C00000"/>
                        </a:solidFill>
                        <a:effectLst/>
                        <a:latin typeface="Times New Roman"/>
                        <a:ea typeface="Times New Roman"/>
                      </a:endParaRPr>
                    </a:p>
                  </a:txBody>
                  <a:tcPr marL="44450" marR="44450" marT="0" marB="0" anchor="b"/>
                </a:tc>
              </a:tr>
              <a:tr h="358095">
                <a:tc>
                  <a:txBody>
                    <a:bodyPr/>
                    <a:lstStyle/>
                    <a:p>
                      <a:pPr>
                        <a:spcAft>
                          <a:spcPts val="0"/>
                        </a:spcAft>
                      </a:pPr>
                      <a:r>
                        <a:rPr lang="es-CO" sz="1600">
                          <a:effectLst/>
                        </a:rPr>
                        <a:t>Recuperación cartera  comparendos</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1,300,000,000.00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400">
                          <a:effectLst/>
                        </a:rPr>
                        <a:t>373.071.629</a:t>
                      </a:r>
                      <a:endParaRPr lang="es-CO" sz="3200">
                        <a:effectLst/>
                        <a:latin typeface="Times New Roman"/>
                        <a:ea typeface="Times New Roman"/>
                      </a:endParaRPr>
                    </a:p>
                  </a:txBody>
                  <a:tcPr marL="44450" marR="44450" marT="0" marB="0" anchor="b"/>
                </a:tc>
              </a:tr>
              <a:tr h="358095">
                <a:tc>
                  <a:txBody>
                    <a:bodyPr/>
                    <a:lstStyle/>
                    <a:p>
                      <a:pPr>
                        <a:spcAft>
                          <a:spcPts val="0"/>
                        </a:spcAft>
                      </a:pPr>
                      <a:r>
                        <a:rPr lang="es-CO" sz="1600">
                          <a:effectLst/>
                        </a:rPr>
                        <a:t>Recuperación cartera  intereses</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470,000,000.00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400">
                          <a:effectLst/>
                        </a:rPr>
                        <a:t>332.170.936</a:t>
                      </a:r>
                      <a:endParaRPr lang="es-CO" sz="3200">
                        <a:effectLst/>
                        <a:latin typeface="Times New Roman"/>
                        <a:ea typeface="Times New Roman"/>
                      </a:endParaRPr>
                    </a:p>
                  </a:txBody>
                  <a:tcPr marL="44450" marR="44450" marT="0" marB="0" anchor="b"/>
                </a:tc>
              </a:tr>
              <a:tr h="358095">
                <a:tc>
                  <a:txBody>
                    <a:bodyPr/>
                    <a:lstStyle/>
                    <a:p>
                      <a:pPr>
                        <a:spcAft>
                          <a:spcPts val="0"/>
                        </a:spcAft>
                      </a:pPr>
                      <a:r>
                        <a:rPr lang="es-CO" sz="1600">
                          <a:effectLst/>
                        </a:rPr>
                        <a:t>Recuperación cartera porte de placas</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620,000,000.00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400">
                          <a:effectLst/>
                        </a:rPr>
                        <a:t>286.395.861</a:t>
                      </a:r>
                      <a:endParaRPr lang="es-CO" sz="3200">
                        <a:effectLst/>
                        <a:latin typeface="Times New Roman"/>
                        <a:ea typeface="Times New Roman"/>
                      </a:endParaRPr>
                    </a:p>
                  </a:txBody>
                  <a:tcPr marL="44450" marR="44450" marT="0" marB="0" anchor="b"/>
                </a:tc>
              </a:tr>
              <a:tr h="385076">
                <a:tc>
                  <a:txBody>
                    <a:bodyPr/>
                    <a:lstStyle/>
                    <a:p>
                      <a:pPr>
                        <a:spcAft>
                          <a:spcPts val="0"/>
                        </a:spcAft>
                      </a:pPr>
                      <a:r>
                        <a:rPr lang="es-CO" sz="1600">
                          <a:effectLst/>
                        </a:rPr>
                        <a:t>Recuperación cartera Sistematización y Facturación</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12,000,000.00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 </a:t>
                      </a:r>
                      <a:endParaRPr lang="es-CO" sz="3200">
                        <a:effectLst/>
                        <a:latin typeface="Times New Roman"/>
                        <a:ea typeface="Times New Roman"/>
                      </a:endParaRPr>
                    </a:p>
                  </a:txBody>
                  <a:tcPr marL="44450" marR="44450" marT="0" marB="0" anchor="b"/>
                </a:tc>
                <a:tc>
                  <a:txBody>
                    <a:bodyPr/>
                    <a:lstStyle/>
                    <a:p>
                      <a:pPr algn="r">
                        <a:spcAft>
                          <a:spcPts val="0"/>
                        </a:spcAft>
                      </a:pPr>
                      <a:r>
                        <a:rPr lang="es-CO" sz="1400">
                          <a:effectLst/>
                        </a:rPr>
                        <a:t>467.896.540</a:t>
                      </a:r>
                      <a:endParaRPr lang="es-CO" sz="3200">
                        <a:effectLst/>
                        <a:latin typeface="Times New Roman"/>
                        <a:ea typeface="Times New Roman"/>
                      </a:endParaRPr>
                    </a:p>
                  </a:txBody>
                  <a:tcPr marL="44450" marR="44450" marT="0" marB="0" anchor="b"/>
                </a:tc>
              </a:tr>
              <a:tr h="358095">
                <a:tc>
                  <a:txBody>
                    <a:bodyPr/>
                    <a:lstStyle/>
                    <a:p>
                      <a:pPr>
                        <a:spcAft>
                          <a:spcPts val="0"/>
                        </a:spcAft>
                      </a:pPr>
                      <a:r>
                        <a:rPr lang="es-CO" sz="1600">
                          <a:effectLst/>
                        </a:rPr>
                        <a:t>RENDIMIENTO FINANCIERO</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1,000,000.00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1,140,842.00</a:t>
                      </a:r>
                      <a:endParaRPr lang="es-CO" sz="3200">
                        <a:effectLst/>
                        <a:latin typeface="Times New Roman"/>
                        <a:ea typeface="Times New Roman"/>
                      </a:endParaRPr>
                    </a:p>
                  </a:txBody>
                  <a:tcPr marL="44450" marR="44450" marT="0" marB="0" anchor="b"/>
                </a:tc>
              </a:tr>
              <a:tr h="358095">
                <a:tc>
                  <a:txBody>
                    <a:bodyPr/>
                    <a:lstStyle/>
                    <a:p>
                      <a:pPr>
                        <a:spcAft>
                          <a:spcPts val="0"/>
                        </a:spcAft>
                      </a:pPr>
                      <a:r>
                        <a:rPr lang="es-CO" sz="1600">
                          <a:effectLst/>
                        </a:rPr>
                        <a:t>VENTA ACTIVOS</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1,000,000.00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a:effectLst/>
                        </a:rPr>
                        <a:t>0</a:t>
                      </a:r>
                      <a:endParaRPr lang="es-CO" sz="3200">
                        <a:effectLst/>
                        <a:latin typeface="Times New Roman"/>
                        <a:ea typeface="Times New Roman"/>
                      </a:endParaRPr>
                    </a:p>
                  </a:txBody>
                  <a:tcPr marL="44450" marR="44450" marT="0" marB="0" anchor="b"/>
                </a:tc>
                <a:tc>
                  <a:txBody>
                    <a:bodyPr/>
                    <a:lstStyle/>
                    <a:p>
                      <a:pPr algn="r">
                        <a:spcAft>
                          <a:spcPts val="0"/>
                        </a:spcAft>
                      </a:pPr>
                      <a:r>
                        <a:rPr lang="es-CO" sz="1600" dirty="0">
                          <a:effectLst/>
                        </a:rPr>
                        <a:t>0</a:t>
                      </a:r>
                      <a:endParaRPr lang="es-CO" sz="3200" dirty="0">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val="3431397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4"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5" cstate="print"/>
          <a:stretch>
            <a:fillRect/>
          </a:stretch>
        </p:blipFill>
        <p:spPr>
          <a:xfrm>
            <a:off x="692480" y="675823"/>
            <a:ext cx="855370" cy="817574"/>
          </a:xfrm>
          <a:prstGeom prst="rect">
            <a:avLst/>
          </a:prstGeom>
        </p:spPr>
      </p:pic>
      <p:sp>
        <p:nvSpPr>
          <p:cNvPr id="8" name="Rectangle 14"/>
          <p:cNvSpPr>
            <a:spLocks noChangeArrowheads="1"/>
          </p:cNvSpPr>
          <p:nvPr/>
        </p:nvSpPr>
        <p:spPr bwMode="auto">
          <a:xfrm>
            <a:off x="895035" y="2462926"/>
            <a:ext cx="98028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s-CO" sz="2400" dirty="0"/>
              <a:t>Ejecución de ingresos= Recaudo Ene-</a:t>
            </a:r>
            <a:r>
              <a:rPr lang="es-CO" sz="2400" dirty="0" err="1"/>
              <a:t>May</a:t>
            </a:r>
            <a:r>
              <a:rPr lang="es-CO" sz="2400" dirty="0"/>
              <a:t> /Presupuesto Ene-</a:t>
            </a:r>
            <a:r>
              <a:rPr lang="es-CO" sz="2400" dirty="0" err="1"/>
              <a:t>May</a:t>
            </a:r>
            <a:endParaRPr lang="es-CO" sz="2400" dirty="0"/>
          </a:p>
          <a:p>
            <a:r>
              <a:rPr lang="es-CO" sz="2400" dirty="0"/>
              <a:t>                                   </a:t>
            </a:r>
            <a:r>
              <a:rPr lang="es-CO" sz="2400" dirty="0" smtClean="0"/>
              <a:t>    =      </a:t>
            </a:r>
            <a:r>
              <a:rPr lang="es-CO" sz="2400" b="1" dirty="0" smtClean="0"/>
              <a:t>3.587.733.485 </a:t>
            </a:r>
            <a:r>
              <a:rPr lang="es-CO" sz="2400" b="1" dirty="0"/>
              <a:t>/ 5.105.416.667</a:t>
            </a:r>
            <a:r>
              <a:rPr lang="es-CO" sz="2400" dirty="0"/>
              <a:t>=70.2%</a:t>
            </a:r>
          </a:p>
          <a:p>
            <a:r>
              <a:rPr lang="es-CO" sz="2400" dirty="0"/>
              <a:t> </a:t>
            </a:r>
          </a:p>
          <a:p>
            <a:r>
              <a:rPr lang="es-CO" sz="2400" dirty="0"/>
              <a:t>Nos muestra que por cada $100 presupuestados de ingresos se obtuvo un recaudo de $70, en el periodo comprendido de Enero a Mayo de 2017.</a:t>
            </a:r>
          </a:p>
          <a:p>
            <a:pPr algn="just"/>
            <a:endParaRPr lang="es-CO" sz="2400" dirty="0">
              <a:latin typeface="Arial" panose="020B0604020202020204" pitchFamily="34" charset="0"/>
              <a:cs typeface="Arial" panose="020B0604020202020204" pitchFamily="34" charset="0"/>
            </a:endParaRPr>
          </a:p>
        </p:txBody>
      </p:sp>
      <p:sp>
        <p:nvSpPr>
          <p:cNvPr id="9" name="8 CuadroTexto"/>
          <p:cNvSpPr txBox="1"/>
          <p:nvPr/>
        </p:nvSpPr>
        <p:spPr>
          <a:xfrm>
            <a:off x="2107344" y="590511"/>
            <a:ext cx="7378262" cy="1077218"/>
          </a:xfrm>
          <a:prstGeom prst="rect">
            <a:avLst/>
          </a:prstGeom>
          <a:solidFill>
            <a:schemeClr val="bg1"/>
          </a:solidFill>
        </p:spPr>
        <p:txBody>
          <a:bodyPr wrap="square" rtlCol="0">
            <a:spAutoFit/>
          </a:bodyPr>
          <a:lstStyle/>
          <a:p>
            <a:r>
              <a:rPr lang="es-CO" sz="3200" b="1" dirty="0" smtClean="0">
                <a:latin typeface="Arial" panose="020B0604020202020204" pitchFamily="34" charset="0"/>
                <a:cs typeface="Arial" panose="020B0604020202020204" pitchFamily="34" charset="0"/>
              </a:rPr>
              <a:t>ANÁLISIS DE INGRESOS/ INDICADOR PRESUPUESTAL</a:t>
            </a:r>
            <a:endParaRPr lang="es-CO" sz="3200" b="1" dirty="0">
              <a:latin typeface="Arial" panose="020B0604020202020204" pitchFamily="34" charset="0"/>
              <a:cs typeface="Arial" panose="020B0604020202020204" pitchFamily="34" charset="0"/>
            </a:endParaRPr>
          </a:p>
        </p:txBody>
      </p:sp>
      <p:grpSp>
        <p:nvGrpSpPr>
          <p:cNvPr id="11" name="10 Grupo"/>
          <p:cNvGrpSpPr/>
          <p:nvPr/>
        </p:nvGrpSpPr>
        <p:grpSpPr>
          <a:xfrm rot="697868">
            <a:off x="9607931" y="687785"/>
            <a:ext cx="2216178" cy="1442328"/>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6446" y="2588134"/>
              <a:ext cx="951667" cy="837987"/>
            </a:xfrm>
            <a:prstGeom prst="rect">
              <a:avLst/>
            </a:prstGeom>
            <a:noFill/>
          </p:spPr>
          <p:txBody>
            <a:bodyPr wrap="square" rtlCol="0">
              <a:spAutoFit/>
            </a:bodyPr>
            <a:lstStyle/>
            <a:p>
              <a:pPr algn="ctr"/>
              <a:r>
                <a:rPr lang="es-CO" sz="1200" b="1" dirty="0">
                  <a:latin typeface="Arial" panose="020B0604020202020204" pitchFamily="34" charset="0"/>
                  <a:cs typeface="Arial" panose="020B0604020202020204" pitchFamily="34" charset="0"/>
                </a:rPr>
                <a:t>3</a:t>
              </a:r>
              <a:r>
                <a:rPr lang="es-CO" sz="1200" b="1"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ANÁLISIS </a:t>
              </a:r>
            </a:p>
            <a:p>
              <a:pPr algn="ctr"/>
              <a:r>
                <a:rPr lang="es-CO" sz="1200" b="1" dirty="0" smtClean="0">
                  <a:latin typeface="Arial" panose="020B0604020202020204" pitchFamily="34" charset="0"/>
                  <a:cs typeface="Arial" panose="020B0604020202020204" pitchFamily="34" charset="0"/>
                </a:rPr>
                <a:t>FINANCIERO</a:t>
              </a:r>
            </a:p>
          </p:txBody>
        </p:sp>
      </p:grpSp>
    </p:spTree>
    <p:extLst>
      <p:ext uri="{BB962C8B-B14F-4D97-AF65-F5344CB8AC3E}">
        <p14:creationId xmlns:p14="http://schemas.microsoft.com/office/powerpoint/2010/main" val="3593891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4"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5" cstate="print"/>
          <a:stretch>
            <a:fillRect/>
          </a:stretch>
        </p:blipFill>
        <p:spPr>
          <a:xfrm>
            <a:off x="692480" y="675823"/>
            <a:ext cx="855370" cy="817574"/>
          </a:xfrm>
          <a:prstGeom prst="rect">
            <a:avLst/>
          </a:prstGeom>
        </p:spPr>
      </p:pic>
      <p:sp>
        <p:nvSpPr>
          <p:cNvPr id="11" name="Rectangle 1"/>
          <p:cNvSpPr>
            <a:spLocks noChangeArrowheads="1"/>
          </p:cNvSpPr>
          <p:nvPr/>
        </p:nvSpPr>
        <p:spPr bwMode="auto">
          <a:xfrm>
            <a:off x="393578" y="1539520"/>
            <a:ext cx="8208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MX" b="1" dirty="0">
                <a:latin typeface="Arial" panose="020B0604020202020204" pitchFamily="34" charset="0"/>
                <a:cs typeface="Arial" panose="020B0604020202020204" pitchFamily="34" charset="0"/>
              </a:rPr>
              <a:t>Detalle Ejecución Presupuesto de </a:t>
            </a:r>
            <a:r>
              <a:rPr lang="es-MX" b="1" dirty="0" smtClean="0">
                <a:latin typeface="Arial" panose="020B0604020202020204" pitchFamily="34" charset="0"/>
                <a:cs typeface="Arial" panose="020B0604020202020204" pitchFamily="34" charset="0"/>
              </a:rPr>
              <a:t>Gastos periodo enero a mayo de 2017.</a:t>
            </a:r>
          </a:p>
        </p:txBody>
      </p:sp>
      <p:sp>
        <p:nvSpPr>
          <p:cNvPr id="6" name="Rectángulo 5"/>
          <p:cNvSpPr/>
          <p:nvPr/>
        </p:nvSpPr>
        <p:spPr>
          <a:xfrm>
            <a:off x="738544" y="2014367"/>
            <a:ext cx="9742694" cy="289963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2"/>
          <p:cNvSpPr>
            <a:spLocks noChangeArrowheads="1"/>
          </p:cNvSpPr>
          <p:nvPr/>
        </p:nvSpPr>
        <p:spPr bwMode="auto">
          <a:xfrm>
            <a:off x="1742293" y="5179486"/>
            <a:ext cx="75723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MX" sz="1600" dirty="0"/>
              <a:t>Del presupuesto total aprobado de Gastos de $12.253.000.000,oo  se ejecutaron durante el periodo correspondiente de Enero a Mayo de 2017, la suma de $2.957.809.588,oo equivalente al 24.1%.</a:t>
            </a:r>
            <a:endParaRPr lang="es-MX" sz="1600" dirty="0">
              <a:latin typeface="Arial" panose="020B0604020202020204" pitchFamily="34" charset="0"/>
              <a:cs typeface="Arial" panose="020B0604020202020204" pitchFamily="34" charset="0"/>
            </a:endParaRPr>
          </a:p>
        </p:txBody>
      </p:sp>
      <p:sp>
        <p:nvSpPr>
          <p:cNvPr id="16" name="15 CuadroTexto"/>
          <p:cNvSpPr txBox="1"/>
          <p:nvPr/>
        </p:nvSpPr>
        <p:spPr>
          <a:xfrm>
            <a:off x="1839322" y="716639"/>
            <a:ext cx="7378262" cy="584775"/>
          </a:xfrm>
          <a:prstGeom prst="rect">
            <a:avLst/>
          </a:prstGeom>
          <a:solidFill>
            <a:schemeClr val="bg1"/>
          </a:solidFill>
        </p:spPr>
        <p:txBody>
          <a:bodyPr wrap="square" rtlCol="0">
            <a:spAutoFit/>
          </a:bodyPr>
          <a:lstStyle/>
          <a:p>
            <a:r>
              <a:rPr lang="es-CO" sz="3200" b="1" dirty="0" smtClean="0">
                <a:latin typeface="Arial" panose="020B0604020202020204" pitchFamily="34" charset="0"/>
                <a:cs typeface="Arial" panose="020B0604020202020204" pitchFamily="34" charset="0"/>
              </a:rPr>
              <a:t>ANÁLISIS DE GASTOS</a:t>
            </a:r>
            <a:endParaRPr lang="es-CO" sz="3200" b="1" dirty="0">
              <a:latin typeface="Arial" panose="020B0604020202020204" pitchFamily="34" charset="0"/>
              <a:cs typeface="Arial" panose="020B0604020202020204" pitchFamily="34" charset="0"/>
            </a:endParaRPr>
          </a:p>
        </p:txBody>
      </p:sp>
      <p:grpSp>
        <p:nvGrpSpPr>
          <p:cNvPr id="17" name="16 Grupo"/>
          <p:cNvGrpSpPr/>
          <p:nvPr/>
        </p:nvGrpSpPr>
        <p:grpSpPr>
          <a:xfrm rot="697868">
            <a:off x="9748615" y="363445"/>
            <a:ext cx="2216178" cy="1442328"/>
            <a:chOff x="9217025" y="2049516"/>
            <a:chExt cx="1845087" cy="1870021"/>
          </a:xfrm>
        </p:grpSpPr>
        <p:pic>
          <p:nvPicPr>
            <p:cNvPr id="18"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9666446" y="2588134"/>
              <a:ext cx="951667" cy="837987"/>
            </a:xfrm>
            <a:prstGeom prst="rect">
              <a:avLst/>
            </a:prstGeom>
            <a:noFill/>
          </p:spPr>
          <p:txBody>
            <a:bodyPr wrap="square" rtlCol="0">
              <a:spAutoFit/>
            </a:bodyPr>
            <a:lstStyle/>
            <a:p>
              <a:pPr algn="ctr"/>
              <a:r>
                <a:rPr lang="es-CO" sz="1200" b="1" dirty="0">
                  <a:latin typeface="Arial" panose="020B0604020202020204" pitchFamily="34" charset="0"/>
                  <a:cs typeface="Arial" panose="020B0604020202020204" pitchFamily="34" charset="0"/>
                </a:rPr>
                <a:t>3</a:t>
              </a:r>
              <a:r>
                <a:rPr lang="es-CO" sz="1200" b="1"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ANÁLISIS </a:t>
              </a:r>
            </a:p>
            <a:p>
              <a:pPr algn="ctr"/>
              <a:r>
                <a:rPr lang="es-CO" sz="1200" b="1" dirty="0" smtClean="0">
                  <a:latin typeface="Arial" panose="020B0604020202020204" pitchFamily="34" charset="0"/>
                  <a:cs typeface="Arial" panose="020B0604020202020204" pitchFamily="34" charset="0"/>
                </a:rPr>
                <a:t>FINANCIERO</a:t>
              </a:r>
            </a:p>
          </p:txBody>
        </p:sp>
      </p:grpSp>
      <p:graphicFrame>
        <p:nvGraphicFramePr>
          <p:cNvPr id="5" name="4 Tabla"/>
          <p:cNvGraphicFramePr>
            <a:graphicFrameLocks noGrp="1"/>
          </p:cNvGraphicFramePr>
          <p:nvPr>
            <p:extLst>
              <p:ext uri="{D42A27DB-BD31-4B8C-83A1-F6EECF244321}">
                <p14:modId xmlns:p14="http://schemas.microsoft.com/office/powerpoint/2010/main" val="3958003626"/>
              </p:ext>
            </p:extLst>
          </p:nvPr>
        </p:nvGraphicFramePr>
        <p:xfrm>
          <a:off x="892000" y="2171632"/>
          <a:ext cx="9339427" cy="2605320"/>
        </p:xfrm>
        <a:graphic>
          <a:graphicData uri="http://schemas.openxmlformats.org/drawingml/2006/table">
            <a:tbl>
              <a:tblPr firstRow="1" firstCol="1" bandRow="1">
                <a:tableStyleId>{EB9631B5-78F2-41C9-869B-9F39066F8104}</a:tableStyleId>
              </a:tblPr>
              <a:tblGrid>
                <a:gridCol w="3996033"/>
                <a:gridCol w="1865067"/>
                <a:gridCol w="2264388"/>
                <a:gridCol w="1213939"/>
              </a:tblGrid>
              <a:tr h="347511">
                <a:tc gridSpan="4">
                  <a:txBody>
                    <a:bodyPr/>
                    <a:lstStyle/>
                    <a:p>
                      <a:pPr algn="ctr">
                        <a:spcAft>
                          <a:spcPts val="0"/>
                        </a:spcAft>
                      </a:pPr>
                      <a:r>
                        <a:rPr lang="es-ES" sz="1600" dirty="0">
                          <a:solidFill>
                            <a:schemeClr val="tx1"/>
                          </a:solidFill>
                          <a:effectLst/>
                        </a:rPr>
                        <a:t>INSPECCION DE TRANSITO Y TRANSPORTE DE BARRANCABERMEJA</a:t>
                      </a:r>
                      <a:endParaRPr lang="es-CO" sz="1800" dirty="0">
                        <a:solidFill>
                          <a:schemeClr val="tx1"/>
                        </a:solidFill>
                        <a:effectLst/>
                        <a:latin typeface="Times New Roman"/>
                        <a:ea typeface="Times New Roman"/>
                      </a:endParaRPr>
                    </a:p>
                  </a:txBody>
                  <a:tcPr marL="10795" marR="10795" marT="10795" marB="0" anchor="b">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47511">
                <a:tc gridSpan="4">
                  <a:txBody>
                    <a:bodyPr/>
                    <a:lstStyle/>
                    <a:p>
                      <a:pPr algn="ctr">
                        <a:spcAft>
                          <a:spcPts val="0"/>
                        </a:spcAft>
                      </a:pPr>
                      <a:r>
                        <a:rPr lang="es-ES" sz="1600" dirty="0">
                          <a:solidFill>
                            <a:schemeClr val="tx1"/>
                          </a:solidFill>
                          <a:effectLst/>
                        </a:rPr>
                        <a:t>PRESUPUESTO DE GASTOS VIGENCIA </a:t>
                      </a:r>
                      <a:r>
                        <a:rPr lang="es-ES" sz="1600" dirty="0" smtClean="0">
                          <a:solidFill>
                            <a:schemeClr val="tx1"/>
                          </a:solidFill>
                          <a:effectLst/>
                        </a:rPr>
                        <a:t>2017</a:t>
                      </a:r>
                      <a:endParaRPr lang="es-CO" sz="1800" dirty="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629318">
                <a:tc>
                  <a:txBody>
                    <a:bodyPr/>
                    <a:lstStyle/>
                    <a:p>
                      <a:pPr algn="ctr">
                        <a:spcAft>
                          <a:spcPts val="0"/>
                        </a:spcAft>
                      </a:pPr>
                      <a:r>
                        <a:rPr lang="es-ES" sz="1200" dirty="0">
                          <a:solidFill>
                            <a:schemeClr val="tx1"/>
                          </a:solidFill>
                          <a:effectLst/>
                        </a:rPr>
                        <a:t>DETALLE</a:t>
                      </a:r>
                      <a:endParaRPr lang="es-CO" sz="1800" dirty="0">
                        <a:solidFill>
                          <a:schemeClr val="tx1"/>
                        </a:solidFill>
                        <a:effectLst/>
                        <a:latin typeface="Times New Roman"/>
                        <a:ea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200">
                          <a:solidFill>
                            <a:schemeClr val="tx1"/>
                          </a:solidFill>
                          <a:effectLst/>
                        </a:rPr>
                        <a:t>PRESUPUESTO APROBADO</a:t>
                      </a:r>
                      <a:endParaRPr lang="es-CO" sz="1800">
                        <a:solidFill>
                          <a:schemeClr val="tx1"/>
                        </a:solidFill>
                        <a:effectLst/>
                        <a:latin typeface="Times New Roman"/>
                        <a:ea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200">
                          <a:solidFill>
                            <a:schemeClr val="tx1"/>
                          </a:solidFill>
                          <a:effectLst/>
                        </a:rPr>
                        <a:t>EJECUTADO</a:t>
                      </a:r>
                      <a:br>
                        <a:rPr lang="es-ES" sz="1200">
                          <a:solidFill>
                            <a:schemeClr val="tx1"/>
                          </a:solidFill>
                          <a:effectLst/>
                        </a:rPr>
                      </a:br>
                      <a:r>
                        <a:rPr lang="es-ES" sz="1200">
                          <a:solidFill>
                            <a:schemeClr val="tx1"/>
                          </a:solidFill>
                          <a:effectLst/>
                        </a:rPr>
                        <a:t>ENERO A MAYO</a:t>
                      </a:r>
                      <a:endParaRPr lang="es-CO" sz="1800">
                        <a:solidFill>
                          <a:schemeClr val="tx1"/>
                        </a:solidFill>
                        <a:effectLst/>
                        <a:latin typeface="Times New Roman"/>
                        <a:ea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200">
                          <a:solidFill>
                            <a:schemeClr val="tx1"/>
                          </a:solidFill>
                          <a:effectLst/>
                        </a:rPr>
                        <a:t>%</a:t>
                      </a:r>
                      <a:br>
                        <a:rPr lang="es-ES" sz="1200">
                          <a:solidFill>
                            <a:schemeClr val="tx1"/>
                          </a:solidFill>
                          <a:effectLst/>
                        </a:rPr>
                      </a:br>
                      <a:r>
                        <a:rPr lang="es-ES" sz="1200">
                          <a:solidFill>
                            <a:schemeClr val="tx1"/>
                          </a:solidFill>
                          <a:effectLst/>
                        </a:rPr>
                        <a:t>EJECUTADO</a:t>
                      </a:r>
                      <a:br>
                        <a:rPr lang="es-ES" sz="1200">
                          <a:solidFill>
                            <a:schemeClr val="tx1"/>
                          </a:solidFill>
                          <a:effectLst/>
                        </a:rPr>
                      </a:br>
                      <a:r>
                        <a:rPr lang="es-ES" sz="1200">
                          <a:solidFill>
                            <a:schemeClr val="tx1"/>
                          </a:solidFill>
                          <a:effectLst/>
                        </a:rPr>
                        <a:t>ENE-MAY</a:t>
                      </a:r>
                      <a:endParaRPr lang="es-CO" sz="1800">
                        <a:solidFill>
                          <a:schemeClr val="tx1"/>
                        </a:solidFill>
                        <a:effectLst/>
                        <a:latin typeface="Times New Roman"/>
                        <a:ea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931">
                <a:tc>
                  <a:txBody>
                    <a:bodyPr/>
                    <a:lstStyle/>
                    <a:p>
                      <a:pPr algn="just">
                        <a:spcAft>
                          <a:spcPts val="0"/>
                        </a:spcAft>
                      </a:pPr>
                      <a:r>
                        <a:rPr lang="es-ES" sz="1600" dirty="0">
                          <a:solidFill>
                            <a:schemeClr val="tx1"/>
                          </a:solidFill>
                          <a:effectLst/>
                        </a:rPr>
                        <a:t>GASTOS DE FUNCIONAMIENTO </a:t>
                      </a:r>
                      <a:endParaRPr lang="es-CO" sz="1800" dirty="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a:solidFill>
                            <a:schemeClr val="tx1"/>
                          </a:solidFill>
                          <a:effectLst/>
                        </a:rPr>
                        <a:t>      8.962.000.000</a:t>
                      </a:r>
                      <a:endParaRPr lang="es-CO" sz="180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a:solidFill>
                            <a:schemeClr val="tx1"/>
                          </a:solidFill>
                          <a:effectLst/>
                        </a:rPr>
                        <a:t>2.877.935.633</a:t>
                      </a:r>
                      <a:endParaRPr lang="es-CO" sz="180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a:solidFill>
                            <a:schemeClr val="tx1"/>
                          </a:solidFill>
                          <a:effectLst/>
                        </a:rPr>
                        <a:t>32.1</a:t>
                      </a:r>
                      <a:endParaRPr lang="es-CO" sz="180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9318">
                <a:tc>
                  <a:txBody>
                    <a:bodyPr/>
                    <a:lstStyle/>
                    <a:p>
                      <a:pPr algn="just">
                        <a:spcAft>
                          <a:spcPts val="0"/>
                        </a:spcAft>
                      </a:pPr>
                      <a:r>
                        <a:rPr lang="es-ES" sz="1600" dirty="0">
                          <a:solidFill>
                            <a:schemeClr val="tx1"/>
                          </a:solidFill>
                          <a:effectLst/>
                        </a:rPr>
                        <a:t>GASTOS DE INVERSION</a:t>
                      </a:r>
                      <a:endParaRPr lang="es-CO" sz="1800" dirty="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a:solidFill>
                            <a:schemeClr val="tx1"/>
                          </a:solidFill>
                          <a:effectLst/>
                        </a:rPr>
                        <a:t>  3.291.000.000</a:t>
                      </a:r>
                      <a:endParaRPr lang="es-CO" sz="180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a:solidFill>
                            <a:schemeClr val="tx1"/>
                          </a:solidFill>
                          <a:effectLst/>
                        </a:rPr>
                        <a:t>     79.873.955</a:t>
                      </a:r>
                      <a:endParaRPr lang="es-CO" sz="180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a:solidFill>
                            <a:schemeClr val="tx1"/>
                          </a:solidFill>
                          <a:effectLst/>
                        </a:rPr>
                        <a:t> </a:t>
                      </a:r>
                      <a:endParaRPr lang="es-CO" sz="1800">
                        <a:solidFill>
                          <a:schemeClr val="tx1"/>
                        </a:solidFill>
                        <a:effectLst/>
                      </a:endParaRPr>
                    </a:p>
                    <a:p>
                      <a:pPr algn="ctr">
                        <a:spcAft>
                          <a:spcPts val="0"/>
                        </a:spcAft>
                      </a:pPr>
                      <a:r>
                        <a:rPr lang="es-ES" sz="1800">
                          <a:solidFill>
                            <a:schemeClr val="tx1"/>
                          </a:solidFill>
                          <a:effectLst/>
                        </a:rPr>
                        <a:t>24.3</a:t>
                      </a:r>
                      <a:endParaRPr lang="es-CO" sz="180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731">
                <a:tc>
                  <a:txBody>
                    <a:bodyPr/>
                    <a:lstStyle/>
                    <a:p>
                      <a:pPr algn="just">
                        <a:spcAft>
                          <a:spcPts val="0"/>
                        </a:spcAft>
                      </a:pPr>
                      <a:r>
                        <a:rPr lang="es-ES" sz="1600" dirty="0">
                          <a:solidFill>
                            <a:schemeClr val="tx1"/>
                          </a:solidFill>
                          <a:effectLst/>
                        </a:rPr>
                        <a:t>TOTAL PRESUPUESTO GASTOS 2017</a:t>
                      </a:r>
                      <a:endParaRPr lang="es-CO" sz="1800" dirty="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solidFill>
                            <a:schemeClr val="tx1"/>
                          </a:solidFill>
                          <a:effectLst/>
                        </a:rPr>
                        <a:t>12.253.000.000</a:t>
                      </a:r>
                      <a:endParaRPr lang="es-CO" sz="1800" dirty="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solidFill>
                            <a:schemeClr val="tx1"/>
                          </a:solidFill>
                          <a:effectLst/>
                        </a:rPr>
                        <a:t>2.957.809.588</a:t>
                      </a:r>
                      <a:endParaRPr lang="es-CO" sz="1800" dirty="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dirty="0">
                          <a:solidFill>
                            <a:schemeClr val="tx1"/>
                          </a:solidFill>
                          <a:effectLst/>
                        </a:rPr>
                        <a:t>24.1</a:t>
                      </a:r>
                      <a:endParaRPr lang="es-CO" sz="1800" dirty="0">
                        <a:solidFill>
                          <a:schemeClr val="tx1"/>
                        </a:solidFill>
                        <a:effectLst/>
                        <a:latin typeface="Times New Roman"/>
                        <a:ea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1052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7908324" y="4487641"/>
            <a:ext cx="8076851" cy="4508187"/>
          </a:xfrm>
          <a:prstGeom prst="rect">
            <a:avLst/>
          </a:prstGeom>
        </p:spPr>
      </p:pic>
      <p:pic>
        <p:nvPicPr>
          <p:cNvPr id="26" name="Imagen 25"/>
          <p:cNvPicPr>
            <a:picLocks noChangeAspect="1"/>
          </p:cNvPicPr>
          <p:nvPr/>
        </p:nvPicPr>
        <p:blipFill>
          <a:blip r:embed="rId4" cstate="print"/>
          <a:stretch>
            <a:fillRect/>
          </a:stretch>
        </p:blipFill>
        <p:spPr>
          <a:xfrm>
            <a:off x="243" y="2381"/>
            <a:ext cx="221355" cy="6855619"/>
          </a:xfrm>
          <a:prstGeom prst="rect">
            <a:avLst/>
          </a:prstGeom>
        </p:spPr>
      </p:pic>
      <p:pic>
        <p:nvPicPr>
          <p:cNvPr id="28" name="Imagen 27"/>
          <p:cNvPicPr>
            <a:picLocks noChangeAspect="1"/>
          </p:cNvPicPr>
          <p:nvPr/>
        </p:nvPicPr>
        <p:blipFill>
          <a:blip r:embed="rId5" cstate="print"/>
          <a:stretch>
            <a:fillRect/>
          </a:stretch>
        </p:blipFill>
        <p:spPr>
          <a:xfrm>
            <a:off x="692480" y="675823"/>
            <a:ext cx="855370" cy="817574"/>
          </a:xfrm>
          <a:prstGeom prst="rect">
            <a:avLst/>
          </a:prstGeom>
        </p:spPr>
      </p:pic>
      <p:sp>
        <p:nvSpPr>
          <p:cNvPr id="8" name="Rectangle 14"/>
          <p:cNvSpPr>
            <a:spLocks noChangeArrowheads="1"/>
          </p:cNvSpPr>
          <p:nvPr/>
        </p:nvSpPr>
        <p:spPr bwMode="auto">
          <a:xfrm>
            <a:off x="879269" y="2098864"/>
            <a:ext cx="980287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s-CO" sz="2000" dirty="0"/>
              <a:t> </a:t>
            </a:r>
          </a:p>
          <a:p>
            <a:pPr lvl="0"/>
            <a:r>
              <a:rPr lang="es-CO" sz="2000" dirty="0" err="1"/>
              <a:t>Ejec</a:t>
            </a:r>
            <a:r>
              <a:rPr lang="es-CO" sz="2000" dirty="0"/>
              <a:t>. de Egresos  =  Gastos  Enero a Mayo / Presupuesto Enero a Mayo</a:t>
            </a:r>
          </a:p>
          <a:p>
            <a:r>
              <a:rPr lang="es-CO" sz="2000" dirty="0"/>
              <a:t>                                    =       </a:t>
            </a:r>
            <a:r>
              <a:rPr lang="es-CO" sz="2000" dirty="0" smtClean="0"/>
              <a:t>  </a:t>
            </a:r>
            <a:r>
              <a:rPr lang="es-CO" sz="2000" b="1" dirty="0" smtClean="0"/>
              <a:t>2.957.809.588</a:t>
            </a:r>
            <a:r>
              <a:rPr lang="es-CO" sz="2000" dirty="0" smtClean="0"/>
              <a:t> </a:t>
            </a:r>
            <a:r>
              <a:rPr lang="es-CO" sz="2000" dirty="0"/>
              <a:t>/</a:t>
            </a:r>
            <a:r>
              <a:rPr lang="es-CO" sz="2000" b="1" dirty="0"/>
              <a:t>5.105.416.667 </a:t>
            </a:r>
            <a:r>
              <a:rPr lang="es-CO" sz="2000" dirty="0"/>
              <a:t>=58</a:t>
            </a:r>
            <a:r>
              <a:rPr lang="es-CO" sz="2000" dirty="0" smtClean="0"/>
              <a:t>%</a:t>
            </a:r>
          </a:p>
          <a:p>
            <a:endParaRPr lang="es-CO" sz="2000" dirty="0"/>
          </a:p>
          <a:p>
            <a:r>
              <a:rPr lang="es-CO" sz="2000" dirty="0"/>
              <a:t>Este índice permite determinar que por cada $100  presupuestados se comprometieron $58.</a:t>
            </a:r>
          </a:p>
          <a:p>
            <a:pPr lvl="0"/>
            <a:endParaRPr lang="es-CO" sz="2000" dirty="0" smtClean="0"/>
          </a:p>
          <a:p>
            <a:pPr lvl="0"/>
            <a:r>
              <a:rPr lang="es-CO" sz="2000" dirty="0" err="1" smtClean="0"/>
              <a:t>Ejec</a:t>
            </a:r>
            <a:r>
              <a:rPr lang="es-CO" sz="2000" dirty="0"/>
              <a:t>. de Egresos  =  Gastos  Enero a Mayo/ Recaudo Enero a Mayo</a:t>
            </a:r>
          </a:p>
          <a:p>
            <a:r>
              <a:rPr lang="es-CO" sz="2000" dirty="0"/>
              <a:t>                                    =    </a:t>
            </a:r>
            <a:r>
              <a:rPr lang="es-CO" sz="2000" dirty="0" smtClean="0"/>
              <a:t>   </a:t>
            </a:r>
            <a:r>
              <a:rPr lang="es-CO" sz="2000" b="1" dirty="0"/>
              <a:t>2.957.809.588</a:t>
            </a:r>
            <a:r>
              <a:rPr lang="es-CO" sz="2000" dirty="0"/>
              <a:t> /</a:t>
            </a:r>
            <a:r>
              <a:rPr lang="es-CO" sz="2000" b="1" dirty="0"/>
              <a:t>3.587.733.485</a:t>
            </a:r>
            <a:r>
              <a:rPr lang="es-CO" sz="2000" dirty="0"/>
              <a:t> =97.2</a:t>
            </a:r>
            <a:r>
              <a:rPr lang="es-CO" sz="2000" dirty="0" smtClean="0"/>
              <a:t>%</a:t>
            </a:r>
          </a:p>
          <a:p>
            <a:endParaRPr lang="es-CO" sz="2000" dirty="0"/>
          </a:p>
          <a:p>
            <a:r>
              <a:rPr lang="es-CO" sz="2000" dirty="0"/>
              <a:t>Este índice permite determinar que por cada $100  recaudados se comprometieron $97.2</a:t>
            </a:r>
          </a:p>
          <a:p>
            <a:pPr algn="just"/>
            <a:endParaRPr lang="es-CO" sz="2000" dirty="0" smtClean="0">
              <a:latin typeface="Arial" panose="020B0604020202020204" pitchFamily="34" charset="0"/>
              <a:cs typeface="Arial" panose="020B0604020202020204" pitchFamily="34" charset="0"/>
            </a:endParaRPr>
          </a:p>
        </p:txBody>
      </p:sp>
      <p:sp>
        <p:nvSpPr>
          <p:cNvPr id="9" name="8 CuadroTexto"/>
          <p:cNvSpPr txBox="1"/>
          <p:nvPr/>
        </p:nvSpPr>
        <p:spPr>
          <a:xfrm>
            <a:off x="2091578" y="527447"/>
            <a:ext cx="7378262" cy="1077218"/>
          </a:xfrm>
          <a:prstGeom prst="rect">
            <a:avLst/>
          </a:prstGeom>
          <a:solidFill>
            <a:schemeClr val="bg1"/>
          </a:solidFill>
        </p:spPr>
        <p:txBody>
          <a:bodyPr wrap="square" rtlCol="0">
            <a:spAutoFit/>
          </a:bodyPr>
          <a:lstStyle/>
          <a:p>
            <a:r>
              <a:rPr lang="es-CO" sz="3200" b="1" dirty="0" smtClean="0">
                <a:latin typeface="Arial" panose="020B0604020202020204" pitchFamily="34" charset="0"/>
                <a:cs typeface="Arial" panose="020B0604020202020204" pitchFamily="34" charset="0"/>
              </a:rPr>
              <a:t>ANÁLISIS DE GASTOS/ INDICADOR PRESUPUESTAL</a:t>
            </a:r>
            <a:endParaRPr lang="es-CO" sz="3200" b="1" dirty="0">
              <a:latin typeface="Arial" panose="020B0604020202020204" pitchFamily="34" charset="0"/>
              <a:cs typeface="Arial" panose="020B0604020202020204" pitchFamily="34" charset="0"/>
            </a:endParaRPr>
          </a:p>
        </p:txBody>
      </p:sp>
      <p:grpSp>
        <p:nvGrpSpPr>
          <p:cNvPr id="11" name="10 Grupo"/>
          <p:cNvGrpSpPr/>
          <p:nvPr/>
        </p:nvGrpSpPr>
        <p:grpSpPr>
          <a:xfrm rot="697868">
            <a:off x="9512747" y="1056773"/>
            <a:ext cx="2216178" cy="1442328"/>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6446" y="2588134"/>
              <a:ext cx="951667" cy="837987"/>
            </a:xfrm>
            <a:prstGeom prst="rect">
              <a:avLst/>
            </a:prstGeom>
            <a:noFill/>
          </p:spPr>
          <p:txBody>
            <a:bodyPr wrap="square" rtlCol="0">
              <a:spAutoFit/>
            </a:bodyPr>
            <a:lstStyle/>
            <a:p>
              <a:pPr algn="ctr"/>
              <a:r>
                <a:rPr lang="es-CO" sz="1200" b="1" dirty="0">
                  <a:latin typeface="Arial" panose="020B0604020202020204" pitchFamily="34" charset="0"/>
                  <a:cs typeface="Arial" panose="020B0604020202020204" pitchFamily="34" charset="0"/>
                </a:rPr>
                <a:t>3</a:t>
              </a:r>
              <a:r>
                <a:rPr lang="es-CO" sz="1200" b="1"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ANÁLISIS </a:t>
              </a:r>
            </a:p>
            <a:p>
              <a:pPr algn="ctr"/>
              <a:r>
                <a:rPr lang="es-CO" sz="1200" b="1" dirty="0" smtClean="0">
                  <a:latin typeface="Arial" panose="020B0604020202020204" pitchFamily="34" charset="0"/>
                  <a:cs typeface="Arial" panose="020B0604020202020204" pitchFamily="34" charset="0"/>
                </a:rPr>
                <a:t>FINANCIERO</a:t>
              </a:r>
            </a:p>
          </p:txBody>
        </p:sp>
      </p:grpSp>
    </p:spTree>
    <p:extLst>
      <p:ext uri="{BB962C8B-B14F-4D97-AF65-F5344CB8AC3E}">
        <p14:creationId xmlns:p14="http://schemas.microsoft.com/office/powerpoint/2010/main" val="2091267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33593"/>
            <a:ext cx="10515600" cy="1325563"/>
          </a:xfrm>
        </p:spPr>
        <p:txBody>
          <a:bodyPr>
            <a:normAutofit/>
          </a:bodyPr>
          <a:lstStyle/>
          <a:p>
            <a:pPr algn="ctr"/>
            <a:r>
              <a:rPr lang="es-CO" sz="3000" b="1" dirty="0" smtClean="0">
                <a:latin typeface="Arial" panose="020B0604020202020204" pitchFamily="34" charset="0"/>
                <a:cs typeface="Arial" panose="020B0604020202020204" pitchFamily="34" charset="0"/>
              </a:rPr>
              <a:t>DIFICULTADES PRESENTADAS EN LA GESTIÓN</a:t>
            </a:r>
            <a:endParaRPr lang="es-CO" sz="3000" b="1" dirty="0">
              <a:latin typeface="Arial" panose="020B0604020202020204" pitchFamily="34" charset="0"/>
              <a:cs typeface="Arial" panose="020B0604020202020204" pitchFamily="34" charset="0"/>
            </a:endParaRPr>
          </a:p>
        </p:txBody>
      </p:sp>
      <p:pic>
        <p:nvPicPr>
          <p:cNvPr id="5"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6" name="Imagen 25"/>
          <p:cNvPicPr>
            <a:picLocks noChangeAspect="1"/>
          </p:cNvPicPr>
          <p:nvPr/>
        </p:nvPicPr>
        <p:blipFill>
          <a:blip r:embed="rId3" cstate="print"/>
          <a:stretch>
            <a:fillRect/>
          </a:stretch>
        </p:blipFill>
        <p:spPr>
          <a:xfrm>
            <a:off x="243" y="2381"/>
            <a:ext cx="221355" cy="6855619"/>
          </a:xfrm>
          <a:prstGeom prst="rect">
            <a:avLst/>
          </a:prstGeom>
        </p:spPr>
      </p:pic>
      <p:pic>
        <p:nvPicPr>
          <p:cNvPr id="7" name="Imagen 27"/>
          <p:cNvPicPr>
            <a:picLocks noChangeAspect="1"/>
          </p:cNvPicPr>
          <p:nvPr/>
        </p:nvPicPr>
        <p:blipFill>
          <a:blip r:embed="rId4" cstate="print"/>
          <a:stretch>
            <a:fillRect/>
          </a:stretch>
        </p:blipFill>
        <p:spPr>
          <a:xfrm>
            <a:off x="692480" y="675823"/>
            <a:ext cx="855370" cy="817574"/>
          </a:xfrm>
          <a:prstGeom prst="rect">
            <a:avLst/>
          </a:prstGeom>
        </p:spPr>
      </p:pic>
      <p:sp>
        <p:nvSpPr>
          <p:cNvPr id="10" name="9 Rectángulo"/>
          <p:cNvSpPr/>
          <p:nvPr/>
        </p:nvSpPr>
        <p:spPr>
          <a:xfrm>
            <a:off x="1120165" y="1860529"/>
            <a:ext cx="9884166" cy="4093428"/>
          </a:xfrm>
          <a:prstGeom prst="rect">
            <a:avLst/>
          </a:prstGeom>
        </p:spPr>
        <p:txBody>
          <a:bodyPr wrap="square">
            <a:spAutoFit/>
          </a:bodyPr>
          <a:lstStyle/>
          <a:p>
            <a:pPr marL="285750" lvl="0" indent="-285750" algn="just">
              <a:buFont typeface="Wingdings" panose="05000000000000000000" pitchFamily="2" charset="2"/>
              <a:buChar char="q"/>
            </a:pPr>
            <a:r>
              <a:rPr lang="es-CO" sz="2000" dirty="0"/>
              <a:t>La difícil situación económica por la cual atraviesa la ciudad ha impactado notoriamente el nivel de ingresos de la entidad, reduciendo considerablemente los indicadores de recaudo presupuestados para la vigencia, al no presentarse capacidad de pago, los usuarios no concurren a pagar multas de tránsito por cuanto debe atender sus necesidades primarias, de igual manera se evidencia el bajo nivel de trámites debido a que la operación comercial de compra y venta de vehículos también se ve estancada.  Este panorama, afecta la gestión de la ITTB, pues el bajo nivel de recaudo es utilizado para cubrir los gastos de funcionamiento y garantizar el normal desarrollo administrativo y operativo. Se denota una afectación fuerte hacia los gastos de inversión pues se encuentran en su ejecución mínima, limitando así el cumplimiento de metas asociadas al plan de desarrollo proyectadas para cumplir en la vigencia. Aun así, se realiza un arduo trabajo de recuperación de cartera, apoyada con personal especializado de cobro coactivo y realización de operativos en las principales vías de la ciudad.</a:t>
            </a:r>
          </a:p>
        </p:txBody>
      </p:sp>
    </p:spTree>
    <p:extLst>
      <p:ext uri="{BB962C8B-B14F-4D97-AF65-F5344CB8AC3E}">
        <p14:creationId xmlns:p14="http://schemas.microsoft.com/office/powerpoint/2010/main" val="345355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83576"/>
            <a:ext cx="12192000" cy="6805956"/>
          </a:xfrm>
          <a:prstGeom prst="rect">
            <a:avLst/>
          </a:prstGeom>
        </p:spPr>
      </p:pic>
      <p:grpSp>
        <p:nvGrpSpPr>
          <p:cNvPr id="7" name="6 Grupo"/>
          <p:cNvGrpSpPr/>
          <p:nvPr/>
        </p:nvGrpSpPr>
        <p:grpSpPr>
          <a:xfrm>
            <a:off x="3589361" y="3562066"/>
            <a:ext cx="4694830" cy="1378424"/>
            <a:chOff x="3589361" y="3562066"/>
            <a:chExt cx="4694830" cy="1378424"/>
          </a:xfrm>
        </p:grpSpPr>
        <p:sp>
          <p:nvSpPr>
            <p:cNvPr id="4" name="3 Rectángulo"/>
            <p:cNvSpPr/>
            <p:nvPr/>
          </p:nvSpPr>
          <p:spPr>
            <a:xfrm>
              <a:off x="3589361" y="3562066"/>
              <a:ext cx="4694830" cy="61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4 Rectángulo"/>
            <p:cNvSpPr/>
            <p:nvPr/>
          </p:nvSpPr>
          <p:spPr>
            <a:xfrm flipV="1">
              <a:off x="3712191" y="4176215"/>
              <a:ext cx="218364" cy="7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flipV="1">
              <a:off x="7290179" y="4176214"/>
              <a:ext cx="218364" cy="7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10 CuadroTexto"/>
          <p:cNvSpPr txBox="1"/>
          <p:nvPr/>
        </p:nvSpPr>
        <p:spPr>
          <a:xfrm>
            <a:off x="3519475" y="3742310"/>
            <a:ext cx="7378262" cy="1200329"/>
          </a:xfrm>
          <a:prstGeom prst="rect">
            <a:avLst/>
          </a:prstGeom>
          <a:solidFill>
            <a:schemeClr val="bg1"/>
          </a:solidFill>
        </p:spPr>
        <p:txBody>
          <a:bodyPr wrap="square" rtlCol="0">
            <a:spAutoFit/>
          </a:bodyPr>
          <a:lstStyle/>
          <a:p>
            <a:r>
              <a:rPr lang="es-CO" sz="3600" b="1" dirty="0" smtClean="0">
                <a:latin typeface="Arial" panose="020B0604020202020204" pitchFamily="34" charset="0"/>
                <a:cs typeface="Arial" panose="020B0604020202020204" pitchFamily="34" charset="0"/>
              </a:rPr>
              <a:t>AVANCE METAS </a:t>
            </a:r>
          </a:p>
          <a:p>
            <a:r>
              <a:rPr lang="es-CO" sz="3600" b="1" dirty="0" smtClean="0">
                <a:latin typeface="Arial" panose="020B0604020202020204" pitchFamily="34" charset="0"/>
                <a:cs typeface="Arial" panose="020B0604020202020204" pitchFamily="34" charset="0"/>
              </a:rPr>
              <a:t>PLAN DE DESARROLLO</a:t>
            </a:r>
            <a:endParaRPr lang="es-CO" sz="3600" b="1" dirty="0">
              <a:latin typeface="Arial" panose="020B0604020202020204" pitchFamily="34" charset="0"/>
              <a:cs typeface="Arial" panose="020B0604020202020204" pitchFamily="34" charset="0"/>
            </a:endParaRPr>
          </a:p>
        </p:txBody>
      </p:sp>
      <p:grpSp>
        <p:nvGrpSpPr>
          <p:cNvPr id="8" name="7 Grupo"/>
          <p:cNvGrpSpPr/>
          <p:nvPr/>
        </p:nvGrpSpPr>
        <p:grpSpPr>
          <a:xfrm rot="423263">
            <a:off x="9163511" y="4105804"/>
            <a:ext cx="1566635" cy="1353452"/>
            <a:chOff x="9217025" y="2049516"/>
            <a:chExt cx="1845087" cy="1870021"/>
          </a:xfrm>
        </p:grpSpPr>
        <p:pic>
          <p:nvPicPr>
            <p:cNvPr id="9" name="Picture 3" descr="C:\Users\Admin\AppData\Local\Microsoft\Windows\Temporary Internet Files\Content.IE5\A5ANN6TT\posit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9668898" y="2384360"/>
              <a:ext cx="951667" cy="1148162"/>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1.</a:t>
              </a:r>
            </a:p>
            <a:p>
              <a:r>
                <a:rPr lang="es-CO" sz="1200" b="1" dirty="0" smtClean="0">
                  <a:latin typeface="Arial" panose="020B0604020202020204" pitchFamily="34" charset="0"/>
                  <a:cs typeface="Arial" panose="020B0604020202020204" pitchFamily="34" charset="0"/>
                </a:rPr>
                <a:t>AVANCE</a:t>
              </a:r>
            </a:p>
            <a:p>
              <a:pPr algn="ctr"/>
              <a:r>
                <a:rPr lang="es-CO" sz="1200" b="1" dirty="0" smtClean="0">
                  <a:latin typeface="Arial" panose="020B0604020202020204" pitchFamily="34" charset="0"/>
                  <a:cs typeface="Arial" panose="020B0604020202020204" pitchFamily="34" charset="0"/>
                </a:rPr>
                <a:t>METAS</a:t>
              </a:r>
            </a:p>
            <a:p>
              <a:pPr algn="ctr"/>
              <a:r>
                <a:rPr lang="es-CO" sz="1200" b="1" dirty="0" smtClean="0">
                  <a:latin typeface="Arial" panose="020B0604020202020204" pitchFamily="34" charset="0"/>
                  <a:cs typeface="Arial" panose="020B0604020202020204" pitchFamily="34" charset="0"/>
                </a:rPr>
                <a:t>PDM</a:t>
              </a:r>
              <a:endParaRPr lang="es-CO"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44703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33593"/>
            <a:ext cx="10515600" cy="1325563"/>
          </a:xfrm>
        </p:spPr>
        <p:txBody>
          <a:bodyPr>
            <a:normAutofit/>
          </a:bodyPr>
          <a:lstStyle/>
          <a:p>
            <a:pPr algn="ctr"/>
            <a:r>
              <a:rPr lang="es-CO" sz="3000" b="1" dirty="0" smtClean="0">
                <a:latin typeface="Arial" panose="020B0604020202020204" pitchFamily="34" charset="0"/>
                <a:cs typeface="Arial" panose="020B0604020202020204" pitchFamily="34" charset="0"/>
              </a:rPr>
              <a:t>DIFICULTADES PRESENTADAS EN LA GESTIÓN</a:t>
            </a:r>
            <a:endParaRPr lang="es-CO" sz="3000" b="1" dirty="0">
              <a:latin typeface="Arial" panose="020B0604020202020204" pitchFamily="34" charset="0"/>
              <a:cs typeface="Arial" panose="020B0604020202020204" pitchFamily="34" charset="0"/>
            </a:endParaRPr>
          </a:p>
        </p:txBody>
      </p:sp>
      <p:pic>
        <p:nvPicPr>
          <p:cNvPr id="5"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6" name="Imagen 25"/>
          <p:cNvPicPr>
            <a:picLocks noChangeAspect="1"/>
          </p:cNvPicPr>
          <p:nvPr/>
        </p:nvPicPr>
        <p:blipFill>
          <a:blip r:embed="rId3" cstate="print"/>
          <a:stretch>
            <a:fillRect/>
          </a:stretch>
        </p:blipFill>
        <p:spPr>
          <a:xfrm>
            <a:off x="243" y="2381"/>
            <a:ext cx="221355" cy="6855619"/>
          </a:xfrm>
          <a:prstGeom prst="rect">
            <a:avLst/>
          </a:prstGeom>
        </p:spPr>
      </p:pic>
      <p:pic>
        <p:nvPicPr>
          <p:cNvPr id="7" name="Imagen 27"/>
          <p:cNvPicPr>
            <a:picLocks noChangeAspect="1"/>
          </p:cNvPicPr>
          <p:nvPr/>
        </p:nvPicPr>
        <p:blipFill>
          <a:blip r:embed="rId4" cstate="print"/>
          <a:stretch>
            <a:fillRect/>
          </a:stretch>
        </p:blipFill>
        <p:spPr>
          <a:xfrm>
            <a:off x="692480" y="675823"/>
            <a:ext cx="855370" cy="817574"/>
          </a:xfrm>
          <a:prstGeom prst="rect">
            <a:avLst/>
          </a:prstGeom>
        </p:spPr>
      </p:pic>
      <p:sp>
        <p:nvSpPr>
          <p:cNvPr id="10" name="9 Rectángulo"/>
          <p:cNvSpPr/>
          <p:nvPr/>
        </p:nvSpPr>
        <p:spPr>
          <a:xfrm>
            <a:off x="1120165" y="1860529"/>
            <a:ext cx="9884166" cy="4524315"/>
          </a:xfrm>
          <a:prstGeom prst="rect">
            <a:avLst/>
          </a:prstGeom>
        </p:spPr>
        <p:txBody>
          <a:bodyPr wrap="square">
            <a:spAutoFit/>
          </a:bodyPr>
          <a:lstStyle/>
          <a:p>
            <a:pPr marL="285750" indent="-285750" algn="just">
              <a:buFont typeface="Wingdings" panose="05000000000000000000" pitchFamily="2" charset="2"/>
              <a:buChar char="q"/>
            </a:pPr>
            <a:r>
              <a:rPr lang="es-CO" sz="2400" dirty="0" smtClean="0"/>
              <a:t> </a:t>
            </a:r>
            <a:r>
              <a:rPr lang="es-CO" sz="2400" b="1" dirty="0"/>
              <a:t>L</a:t>
            </a:r>
            <a:r>
              <a:rPr lang="es-CO" sz="2400" b="1" dirty="0" smtClean="0"/>
              <a:t>a </a:t>
            </a:r>
            <a:r>
              <a:rPr lang="es-CO" sz="2400" b="1" dirty="0"/>
              <a:t>cultura de no pago</a:t>
            </a:r>
            <a:r>
              <a:rPr lang="es-CO" sz="2400" dirty="0"/>
              <a:t>, característica muy arraigada en el municipio de Barrancabermeja y en la cultura del colombiano promedio. Si bien es cierto, se presentan innumerables casos de falta de liquidez en un buen porcentaje de los hogares </a:t>
            </a:r>
            <a:r>
              <a:rPr lang="es-CO" sz="2400" dirty="0" err="1"/>
              <a:t>barranqueños</a:t>
            </a:r>
            <a:r>
              <a:rPr lang="es-CO" sz="2400" dirty="0"/>
              <a:t>, también es cierto que quienes tienen la posibilidad de generar acuerdos de pago no recurren voluntariamente a esta estrategia, debiendo hacer uso de las herramientas coactivas para generar la voluntad de pago de los ciudadanos y tarea más ardua aún mantenerse en el cumplimiento de los pagos acordados. El gran riesgo que se corre de no ejercer la labor persuasiva y coactiva afectaría directamente las finanzas y liquidez de la entidad al enfrentar altos niveles de prescripción.</a:t>
            </a:r>
          </a:p>
          <a:p>
            <a:pPr marL="285750" lvl="0" indent="-285750" algn="just">
              <a:buFont typeface="Wingdings" panose="05000000000000000000" pitchFamily="2" charset="2"/>
              <a:buChar char="q"/>
            </a:pPr>
            <a:endParaRPr lang="es-CO" sz="2400" dirty="0"/>
          </a:p>
        </p:txBody>
      </p:sp>
    </p:spTree>
    <p:extLst>
      <p:ext uri="{BB962C8B-B14F-4D97-AF65-F5344CB8AC3E}">
        <p14:creationId xmlns:p14="http://schemas.microsoft.com/office/powerpoint/2010/main" val="199802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33593"/>
            <a:ext cx="10515600" cy="1325563"/>
          </a:xfrm>
        </p:spPr>
        <p:txBody>
          <a:bodyPr>
            <a:normAutofit/>
          </a:bodyPr>
          <a:lstStyle/>
          <a:p>
            <a:pPr algn="ctr"/>
            <a:r>
              <a:rPr lang="es-CO" sz="3000" b="1" dirty="0" smtClean="0">
                <a:latin typeface="Arial" panose="020B0604020202020204" pitchFamily="34" charset="0"/>
                <a:cs typeface="Arial" panose="020B0604020202020204" pitchFamily="34" charset="0"/>
              </a:rPr>
              <a:t>DIFICULTADES PRESENTADAS EN LA GESTIÓN</a:t>
            </a:r>
            <a:endParaRPr lang="es-CO" sz="3000" b="1" dirty="0">
              <a:latin typeface="Arial" panose="020B0604020202020204" pitchFamily="34" charset="0"/>
              <a:cs typeface="Arial" panose="020B0604020202020204" pitchFamily="34" charset="0"/>
            </a:endParaRPr>
          </a:p>
        </p:txBody>
      </p:sp>
      <p:pic>
        <p:nvPicPr>
          <p:cNvPr id="5"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6" name="Imagen 25"/>
          <p:cNvPicPr>
            <a:picLocks noChangeAspect="1"/>
          </p:cNvPicPr>
          <p:nvPr/>
        </p:nvPicPr>
        <p:blipFill>
          <a:blip r:embed="rId3" cstate="print"/>
          <a:stretch>
            <a:fillRect/>
          </a:stretch>
        </p:blipFill>
        <p:spPr>
          <a:xfrm>
            <a:off x="243" y="2381"/>
            <a:ext cx="221355" cy="6855619"/>
          </a:xfrm>
          <a:prstGeom prst="rect">
            <a:avLst/>
          </a:prstGeom>
        </p:spPr>
      </p:pic>
      <p:pic>
        <p:nvPicPr>
          <p:cNvPr id="7" name="Imagen 27"/>
          <p:cNvPicPr>
            <a:picLocks noChangeAspect="1"/>
          </p:cNvPicPr>
          <p:nvPr/>
        </p:nvPicPr>
        <p:blipFill>
          <a:blip r:embed="rId4" cstate="print"/>
          <a:stretch>
            <a:fillRect/>
          </a:stretch>
        </p:blipFill>
        <p:spPr>
          <a:xfrm>
            <a:off x="692480" y="675823"/>
            <a:ext cx="855370" cy="817574"/>
          </a:xfrm>
          <a:prstGeom prst="rect">
            <a:avLst/>
          </a:prstGeom>
        </p:spPr>
      </p:pic>
      <p:sp>
        <p:nvSpPr>
          <p:cNvPr id="10" name="9 Rectángulo"/>
          <p:cNvSpPr/>
          <p:nvPr/>
        </p:nvSpPr>
        <p:spPr>
          <a:xfrm>
            <a:off x="852143" y="1860529"/>
            <a:ext cx="9884166" cy="4524315"/>
          </a:xfrm>
          <a:prstGeom prst="rect">
            <a:avLst/>
          </a:prstGeom>
        </p:spPr>
        <p:txBody>
          <a:bodyPr wrap="square">
            <a:spAutoFit/>
          </a:bodyPr>
          <a:lstStyle/>
          <a:p>
            <a:pPr marL="285750" lvl="0" indent="-285750" algn="just">
              <a:buFont typeface="Wingdings" panose="05000000000000000000" pitchFamily="2" charset="2"/>
              <a:buChar char="q"/>
            </a:pPr>
            <a:r>
              <a:rPr lang="es-CO" sz="2400" dirty="0" smtClean="0"/>
              <a:t>  </a:t>
            </a:r>
            <a:r>
              <a:rPr lang="es-CO" sz="2400" dirty="0"/>
              <a:t>La planta de personal de la entidad en cuanto al nivel profesional y al cuerpo operativo es limitada para alcanzar a cubrir las necesidades de la comunidad y las necesidades de gestión administrativa contempladas en los sistemas de gestión institucional. </a:t>
            </a:r>
            <a:endParaRPr lang="es-CO" sz="2400" dirty="0" smtClean="0"/>
          </a:p>
          <a:p>
            <a:pPr lvl="0" algn="just"/>
            <a:endParaRPr lang="es-CO" sz="2400" dirty="0" smtClean="0"/>
          </a:p>
          <a:p>
            <a:pPr marL="285750" indent="-285750" algn="just">
              <a:buFont typeface="Wingdings" panose="05000000000000000000" pitchFamily="2" charset="2"/>
              <a:buChar char="q"/>
            </a:pPr>
            <a:r>
              <a:rPr lang="es-CO" sz="2400" dirty="0"/>
              <a:t> La </a:t>
            </a:r>
            <a:r>
              <a:rPr lang="es-CO" sz="2400" b="1" dirty="0"/>
              <a:t>Cultura de la informalidad </a:t>
            </a:r>
            <a:r>
              <a:rPr lang="es-CO" sz="2400" dirty="0"/>
              <a:t>arraigada en el </a:t>
            </a:r>
            <a:r>
              <a:rPr lang="es-CO" sz="2400" dirty="0" err="1"/>
              <a:t>barranqueño</a:t>
            </a:r>
            <a:r>
              <a:rPr lang="es-CO" sz="2400" dirty="0"/>
              <a:t>, hace parecer a los ciudadanos que al imponer normas de seguridad vial y realizar actividades de control vial, se le está vulnerando sus derechos, generando en muchos de ellos situaciones de agresión contra los agentes de tránsito y faltas al reconocimiento del ejercicio de autoridad que debe cumplir el cuerpo operativo, llegando al punto de recibir constantes amenazas y agravios tanto para la institución como para su personal operativo</a:t>
            </a:r>
            <a:r>
              <a:rPr lang="es-CO" sz="2400" dirty="0" smtClean="0"/>
              <a:t>.</a:t>
            </a:r>
            <a:endParaRPr lang="es-CO" sz="2400" dirty="0"/>
          </a:p>
        </p:txBody>
      </p:sp>
    </p:spTree>
    <p:extLst>
      <p:ext uri="{BB962C8B-B14F-4D97-AF65-F5344CB8AC3E}">
        <p14:creationId xmlns:p14="http://schemas.microsoft.com/office/powerpoint/2010/main" val="3776260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9525" y="389948"/>
            <a:ext cx="10515600" cy="955969"/>
          </a:xfrm>
        </p:spPr>
        <p:txBody>
          <a:bodyPr>
            <a:normAutofit/>
          </a:bodyPr>
          <a:lstStyle/>
          <a:p>
            <a:pPr algn="ctr"/>
            <a:r>
              <a:rPr lang="es-CO" sz="3000" b="1" dirty="0" smtClean="0">
                <a:latin typeface="Arial" panose="020B0604020202020204" pitchFamily="34" charset="0"/>
                <a:cs typeface="Arial" panose="020B0604020202020204" pitchFamily="34" charset="0"/>
              </a:rPr>
              <a:t>CONCLUSIONES</a:t>
            </a:r>
            <a:endParaRPr lang="es-CO" sz="3000" b="1" dirty="0">
              <a:latin typeface="Arial" panose="020B0604020202020204" pitchFamily="34" charset="0"/>
              <a:cs typeface="Arial" panose="020B0604020202020204" pitchFamily="34" charset="0"/>
            </a:endParaRPr>
          </a:p>
        </p:txBody>
      </p:sp>
      <p:pic>
        <p:nvPicPr>
          <p:cNvPr id="5"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6" name="Imagen 25"/>
          <p:cNvPicPr>
            <a:picLocks noChangeAspect="1"/>
          </p:cNvPicPr>
          <p:nvPr/>
        </p:nvPicPr>
        <p:blipFill>
          <a:blip r:embed="rId3" cstate="print"/>
          <a:stretch>
            <a:fillRect/>
          </a:stretch>
        </p:blipFill>
        <p:spPr>
          <a:xfrm>
            <a:off x="243" y="2381"/>
            <a:ext cx="221355" cy="6855619"/>
          </a:xfrm>
          <a:prstGeom prst="rect">
            <a:avLst/>
          </a:prstGeom>
        </p:spPr>
      </p:pic>
      <p:pic>
        <p:nvPicPr>
          <p:cNvPr id="7" name="Imagen 27"/>
          <p:cNvPicPr>
            <a:picLocks noChangeAspect="1"/>
          </p:cNvPicPr>
          <p:nvPr/>
        </p:nvPicPr>
        <p:blipFill>
          <a:blip r:embed="rId4" cstate="print"/>
          <a:stretch>
            <a:fillRect/>
          </a:stretch>
        </p:blipFill>
        <p:spPr>
          <a:xfrm>
            <a:off x="694919" y="471988"/>
            <a:ext cx="855370" cy="817574"/>
          </a:xfrm>
          <a:prstGeom prst="rect">
            <a:avLst/>
          </a:prstGeom>
        </p:spPr>
      </p:pic>
      <p:sp>
        <p:nvSpPr>
          <p:cNvPr id="10" name="9 Rectángulo"/>
          <p:cNvSpPr/>
          <p:nvPr/>
        </p:nvSpPr>
        <p:spPr>
          <a:xfrm>
            <a:off x="852143" y="1560975"/>
            <a:ext cx="9884166" cy="4801314"/>
          </a:xfrm>
          <a:prstGeom prst="rect">
            <a:avLst/>
          </a:prstGeom>
        </p:spPr>
        <p:txBody>
          <a:bodyPr wrap="square">
            <a:spAutoFit/>
          </a:bodyPr>
          <a:lstStyle/>
          <a:p>
            <a:pPr marL="285750" lvl="0" indent="-285750" algn="just">
              <a:buFont typeface="Wingdings" panose="05000000000000000000" pitchFamily="2" charset="2"/>
              <a:buChar char="q"/>
            </a:pPr>
            <a:r>
              <a:rPr lang="es-CO" dirty="0" smtClean="0"/>
              <a:t> La </a:t>
            </a:r>
            <a:r>
              <a:rPr lang="es-CO" dirty="0"/>
              <a:t>adecuada gestión financiera de la entidad y el adecuado manejo de sus estrategias de austeridad, son de principal relevancia para alcanzar el equilibrio económico necesario en épocas de crisis como la enfrentada actualmente, situación que impacta directamente el cumplimiento de las metas proyectadas en el Plan de Desarrollo vigencia 2017.</a:t>
            </a:r>
          </a:p>
          <a:p>
            <a:pPr algn="just"/>
            <a:endParaRPr lang="es-CO" dirty="0"/>
          </a:p>
          <a:p>
            <a:pPr marL="285750" indent="-285750" algn="just">
              <a:buFont typeface="Wingdings" panose="05000000000000000000" pitchFamily="2" charset="2"/>
              <a:buChar char="q"/>
            </a:pPr>
            <a:r>
              <a:rPr lang="es-CO" dirty="0"/>
              <a:t> </a:t>
            </a:r>
            <a:r>
              <a:rPr lang="es-CO" dirty="0" smtClean="0"/>
              <a:t>La </a:t>
            </a:r>
            <a:r>
              <a:rPr lang="es-CO" dirty="0"/>
              <a:t>entidad está llamada a analizar su entorno y en tal sentido tener en cuenta que el municipio ha venido creciendo como ciudad y por ende su parque vehicular ha venido en aumento, lo que a su vez no solo requiere fortalecer sus áreas misionales sino también desarrollar de una manera más preponderante temas específicos como la Movilidad urbana sostenible y la seguridad vial, es fundamental impulsar nuevas políticas que estén a tono con este crecimiento y particularmente la planificación urbana, la movilidad no motorizada y la construcción de una ciudadanía activa y responsable como componentes que permitan consolidar el cambio hacia una movilidad más humana.  </a:t>
            </a:r>
            <a:endParaRPr lang="es-CO" dirty="0" smtClean="0"/>
          </a:p>
          <a:p>
            <a:pPr algn="just"/>
            <a:endParaRPr lang="es-CO" dirty="0"/>
          </a:p>
          <a:p>
            <a:pPr marL="285750" lvl="0" indent="-285750" algn="just">
              <a:buFont typeface="Wingdings" panose="05000000000000000000" pitchFamily="2" charset="2"/>
              <a:buChar char="q"/>
            </a:pPr>
            <a:r>
              <a:rPr lang="es-CO" dirty="0"/>
              <a:t>Los indicadores de accidentalidad son de alta sensibilidad, deben tomarse acciones de forma tal que se incremente la capacidad administrativa y de gestión de la entidad, que permitan asegurar la reducción total de las cifras de mortalidad por accidentes de tránsito</a:t>
            </a:r>
            <a:r>
              <a:rPr lang="es-CO" dirty="0" smtClean="0"/>
              <a:t>.</a:t>
            </a:r>
            <a:endParaRPr lang="es-CO" dirty="0"/>
          </a:p>
        </p:txBody>
      </p:sp>
    </p:spTree>
    <p:extLst>
      <p:ext uri="{BB962C8B-B14F-4D97-AF65-F5344CB8AC3E}">
        <p14:creationId xmlns:p14="http://schemas.microsoft.com/office/powerpoint/2010/main" val="1369644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0"/>
            <a:ext cx="12294823" cy="6858000"/>
          </a:xfrm>
          <a:prstGeom prst="rect">
            <a:avLst/>
          </a:prstGeom>
        </p:spPr>
      </p:pic>
    </p:spTree>
    <p:extLst>
      <p:ext uri="{BB962C8B-B14F-4D97-AF65-F5344CB8AC3E}">
        <p14:creationId xmlns:p14="http://schemas.microsoft.com/office/powerpoint/2010/main" val="184947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7908324" y="4487641"/>
            <a:ext cx="8076851" cy="4508187"/>
          </a:xfrm>
          <a:prstGeom prst="rect">
            <a:avLst/>
          </a:prstGeom>
        </p:spPr>
      </p:pic>
      <p:pic>
        <p:nvPicPr>
          <p:cNvPr id="19" name="Imagen 18"/>
          <p:cNvPicPr>
            <a:picLocks noChangeAspect="1"/>
          </p:cNvPicPr>
          <p:nvPr/>
        </p:nvPicPr>
        <p:blipFill>
          <a:blip r:embed="rId3" cstate="print"/>
          <a:stretch>
            <a:fillRect/>
          </a:stretch>
        </p:blipFill>
        <p:spPr>
          <a:xfrm>
            <a:off x="692480" y="675823"/>
            <a:ext cx="855370" cy="817574"/>
          </a:xfrm>
          <a:prstGeom prst="rect">
            <a:avLst/>
          </a:prstGeom>
        </p:spPr>
      </p:pic>
      <p:pic>
        <p:nvPicPr>
          <p:cNvPr id="20" name="Imagen 19"/>
          <p:cNvPicPr>
            <a:picLocks noChangeAspect="1"/>
          </p:cNvPicPr>
          <p:nvPr/>
        </p:nvPicPr>
        <p:blipFill>
          <a:blip r:embed="rId4" cstate="print"/>
          <a:stretch>
            <a:fillRect/>
          </a:stretch>
        </p:blipFill>
        <p:spPr>
          <a:xfrm>
            <a:off x="243" y="2381"/>
            <a:ext cx="221355" cy="6855619"/>
          </a:xfrm>
          <a:prstGeom prst="rect">
            <a:avLst/>
          </a:prstGeom>
        </p:spPr>
      </p:pic>
      <p:sp>
        <p:nvSpPr>
          <p:cNvPr id="5" name="4 Título"/>
          <p:cNvSpPr>
            <a:spLocks noGrp="1"/>
          </p:cNvSpPr>
          <p:nvPr>
            <p:ph type="title"/>
          </p:nvPr>
        </p:nvSpPr>
        <p:spPr>
          <a:xfrm>
            <a:off x="1547850" y="1842869"/>
            <a:ext cx="10016197" cy="2644772"/>
          </a:xfrm>
        </p:spPr>
        <p:txBody>
          <a:bodyPr>
            <a:normAutofit fontScale="90000"/>
          </a:bodyPr>
          <a:lstStyle/>
          <a:p>
            <a:pPr algn="ctr"/>
            <a:r>
              <a:rPr lang="es-CO" sz="4000" b="1" dirty="0" smtClean="0">
                <a:latin typeface="Arial" panose="020B0604020202020204" pitchFamily="34" charset="0"/>
                <a:cs typeface="Arial" panose="020B0604020202020204" pitchFamily="34" charset="0"/>
              </a:rPr>
              <a:t>PLAN DE DESARROLLO 2016-2019</a:t>
            </a:r>
            <a:br>
              <a:rPr lang="es-CO" sz="4000" b="1" dirty="0" smtClean="0">
                <a:latin typeface="Arial" panose="020B0604020202020204" pitchFamily="34" charset="0"/>
                <a:cs typeface="Arial" panose="020B0604020202020204" pitchFamily="34" charset="0"/>
              </a:rPr>
            </a:br>
            <a:r>
              <a:rPr lang="es-CO" sz="4000" b="1" dirty="0" smtClean="0">
                <a:latin typeface="Arial" panose="020B0604020202020204" pitchFamily="34" charset="0"/>
                <a:cs typeface="Arial" panose="020B0604020202020204" pitchFamily="34" charset="0"/>
              </a:rPr>
              <a:t>“</a:t>
            </a:r>
            <a:r>
              <a:rPr lang="es-CO" sz="3600" b="1" dirty="0" smtClean="0">
                <a:latin typeface="Arial" panose="020B0604020202020204" pitchFamily="34" charset="0"/>
                <a:cs typeface="Arial" panose="020B0604020202020204" pitchFamily="34" charset="0"/>
              </a:rPr>
              <a:t>BARRANCABERMEJA INCLUYENTE, HUMANA Y PRODUCTIVA”</a:t>
            </a:r>
            <a:br>
              <a:rPr lang="es-CO" sz="3600" b="1" dirty="0" smtClean="0">
                <a:latin typeface="Arial" panose="020B0604020202020204" pitchFamily="34" charset="0"/>
                <a:cs typeface="Arial" panose="020B0604020202020204" pitchFamily="34" charset="0"/>
              </a:rPr>
            </a:br>
            <a:r>
              <a:rPr lang="es-CO" sz="3600" b="1" dirty="0" smtClean="0">
                <a:latin typeface="Arial" panose="020B0604020202020204" pitchFamily="34" charset="0"/>
                <a:cs typeface="Arial" panose="020B0604020202020204" pitchFamily="34" charset="0"/>
              </a:rPr>
              <a:t/>
            </a:r>
            <a:br>
              <a:rPr lang="es-CO" sz="3600" b="1" dirty="0" smtClean="0">
                <a:latin typeface="Arial" panose="020B0604020202020204" pitchFamily="34" charset="0"/>
                <a:cs typeface="Arial" panose="020B0604020202020204" pitchFamily="34" charset="0"/>
              </a:rPr>
            </a:br>
            <a:r>
              <a:rPr lang="es-CO" sz="3600" b="1" dirty="0" smtClean="0">
                <a:latin typeface="Arial" panose="020B0604020202020204" pitchFamily="34" charset="0"/>
                <a:cs typeface="Arial" panose="020B0604020202020204" pitchFamily="34" charset="0"/>
              </a:rPr>
              <a:t>5.1. PILAR DE SEGURIDAD HUMANA</a:t>
            </a:r>
            <a:br>
              <a:rPr lang="es-CO" sz="3600" b="1" dirty="0" smtClean="0">
                <a:latin typeface="Arial" panose="020B0604020202020204" pitchFamily="34" charset="0"/>
                <a:cs typeface="Arial" panose="020B0604020202020204" pitchFamily="34" charset="0"/>
              </a:rPr>
            </a:br>
            <a:r>
              <a:rPr lang="es-CO" sz="4000" b="1" dirty="0" smtClean="0">
                <a:latin typeface="Arial" panose="020B0604020202020204" pitchFamily="34" charset="0"/>
                <a:cs typeface="Arial" panose="020B0604020202020204" pitchFamily="34" charset="0"/>
              </a:rPr>
              <a:t/>
            </a:r>
            <a:br>
              <a:rPr lang="es-CO" sz="4000" b="1" dirty="0" smtClean="0">
                <a:latin typeface="Arial" panose="020B0604020202020204" pitchFamily="34" charset="0"/>
                <a:cs typeface="Arial" panose="020B0604020202020204" pitchFamily="34" charset="0"/>
              </a:rPr>
            </a:br>
            <a:r>
              <a:rPr lang="es-CO" sz="3100" b="1" dirty="0" smtClean="0">
                <a:latin typeface="Arial" panose="020B0604020202020204" pitchFamily="34" charset="0"/>
                <a:cs typeface="Arial" panose="020B0604020202020204" pitchFamily="34" charset="0"/>
              </a:rPr>
              <a:t>5.1.7. LÍNEA ESTRATÉGICA DESARROLLO TERRITORIAL</a:t>
            </a:r>
            <a:r>
              <a:rPr lang="es-CO" sz="3200" b="1" dirty="0" smtClean="0">
                <a:latin typeface="Arial" panose="020B0604020202020204" pitchFamily="34" charset="0"/>
                <a:cs typeface="Arial" panose="020B0604020202020204" pitchFamily="34" charset="0"/>
              </a:rPr>
              <a:t/>
            </a:r>
            <a:br>
              <a:rPr lang="es-CO" sz="3200" b="1" dirty="0" smtClean="0">
                <a:latin typeface="Arial" panose="020B0604020202020204" pitchFamily="34" charset="0"/>
                <a:cs typeface="Arial" panose="020B0604020202020204" pitchFamily="34" charset="0"/>
              </a:rPr>
            </a:br>
            <a:r>
              <a:rPr lang="es-CO" sz="3100" b="1" dirty="0" smtClean="0">
                <a:latin typeface="Arial" panose="020B0604020202020204" pitchFamily="34" charset="0"/>
                <a:cs typeface="Arial" panose="020B0604020202020204" pitchFamily="34" charset="0"/>
              </a:rPr>
              <a:t>MOVILIDAD URBANA</a:t>
            </a:r>
            <a:endParaRPr lang="es-CO" sz="3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029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011" y="916189"/>
            <a:ext cx="3305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cstate="print"/>
          <a:stretch>
            <a:fillRect/>
          </a:stretch>
        </p:blipFill>
        <p:spPr>
          <a:xfrm>
            <a:off x="7908324" y="4487641"/>
            <a:ext cx="8076851" cy="4508187"/>
          </a:xfrm>
          <a:prstGeom prst="rect">
            <a:avLst/>
          </a:prstGeom>
        </p:spPr>
      </p:pic>
      <p:pic>
        <p:nvPicPr>
          <p:cNvPr id="19" name="Imagen 18"/>
          <p:cNvPicPr>
            <a:picLocks noChangeAspect="1"/>
          </p:cNvPicPr>
          <p:nvPr/>
        </p:nvPicPr>
        <p:blipFill>
          <a:blip r:embed="rId4" cstate="print"/>
          <a:stretch>
            <a:fillRect/>
          </a:stretch>
        </p:blipFill>
        <p:spPr>
          <a:xfrm>
            <a:off x="692480" y="675823"/>
            <a:ext cx="855370" cy="817574"/>
          </a:xfrm>
          <a:prstGeom prst="rect">
            <a:avLst/>
          </a:prstGeom>
        </p:spPr>
      </p:pic>
      <p:pic>
        <p:nvPicPr>
          <p:cNvPr id="20" name="Imagen 19"/>
          <p:cNvPicPr>
            <a:picLocks noChangeAspect="1"/>
          </p:cNvPicPr>
          <p:nvPr/>
        </p:nvPicPr>
        <p:blipFill>
          <a:blip r:embed="rId5" cstate="print"/>
          <a:stretch>
            <a:fillRect/>
          </a:stretch>
        </p:blipFill>
        <p:spPr>
          <a:xfrm>
            <a:off x="243" y="2381"/>
            <a:ext cx="221355" cy="6855619"/>
          </a:xfrm>
          <a:prstGeom prst="rect">
            <a:avLst/>
          </a:prstGeom>
        </p:spPr>
      </p:pic>
      <p:sp>
        <p:nvSpPr>
          <p:cNvPr id="9" name="8 Rectángulo"/>
          <p:cNvSpPr/>
          <p:nvPr/>
        </p:nvSpPr>
        <p:spPr>
          <a:xfrm>
            <a:off x="2765185" y="916189"/>
            <a:ext cx="5689122" cy="707886"/>
          </a:xfrm>
          <a:prstGeom prst="rect">
            <a:avLst/>
          </a:prstGeom>
        </p:spPr>
        <p:txBody>
          <a:bodyPr wrap="none">
            <a:spAutoFit/>
          </a:bodyPr>
          <a:lstStyle/>
          <a:p>
            <a:r>
              <a:rPr lang="es-CO" sz="4000" b="1" dirty="0" smtClean="0">
                <a:latin typeface="Arial" panose="020B0604020202020204" pitchFamily="34" charset="0"/>
                <a:cs typeface="Arial" panose="020B0604020202020204" pitchFamily="34" charset="0"/>
              </a:rPr>
              <a:t>META DE RESULTADO</a:t>
            </a:r>
            <a:endParaRPr lang="es-CO" sz="4000" dirty="0"/>
          </a:p>
        </p:txBody>
      </p:sp>
      <p:sp>
        <p:nvSpPr>
          <p:cNvPr id="10" name="9 Título"/>
          <p:cNvSpPr>
            <a:spLocks noGrp="1"/>
          </p:cNvSpPr>
          <p:nvPr>
            <p:ph type="ctrTitle"/>
          </p:nvPr>
        </p:nvSpPr>
        <p:spPr>
          <a:xfrm>
            <a:off x="2301859" y="1241893"/>
            <a:ext cx="7250112" cy="2387600"/>
          </a:xfrm>
        </p:spPr>
        <p:txBody>
          <a:bodyPr>
            <a:normAutofit/>
          </a:bodyPr>
          <a:lstStyle/>
          <a:p>
            <a:pPr algn="l"/>
            <a:r>
              <a:rPr lang="es-CO" sz="3200" dirty="0" smtClean="0">
                <a:latin typeface="Arial" panose="020B0604020202020204" pitchFamily="34" charset="0"/>
                <a:cs typeface="Arial" panose="020B0604020202020204" pitchFamily="34" charset="0"/>
              </a:rPr>
              <a:t>Reducir en un 10% el índice de personas muertas por causas asociadas a los accidentes de tránsito por cada 100.000 habitantes.</a:t>
            </a:r>
            <a:endParaRPr lang="es-CO" sz="3200" dirty="0">
              <a:latin typeface="Arial" panose="020B0604020202020204" pitchFamily="34" charset="0"/>
              <a:cs typeface="Arial" panose="020B0604020202020204" pitchFamily="34" charset="0"/>
            </a:endParaRPr>
          </a:p>
        </p:txBody>
      </p:sp>
      <p:graphicFrame>
        <p:nvGraphicFramePr>
          <p:cNvPr id="2" name="1 Diagrama"/>
          <p:cNvGraphicFramePr/>
          <p:nvPr>
            <p:extLst>
              <p:ext uri="{D42A27DB-BD31-4B8C-83A1-F6EECF244321}">
                <p14:modId xmlns:p14="http://schemas.microsoft.com/office/powerpoint/2010/main" val="610666353"/>
              </p:ext>
            </p:extLst>
          </p:nvPr>
        </p:nvGraphicFramePr>
        <p:xfrm>
          <a:off x="3246983" y="4346917"/>
          <a:ext cx="4490248" cy="23948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94774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12833161"/>
              </p:ext>
            </p:extLst>
          </p:nvPr>
        </p:nvGraphicFramePr>
        <p:xfrm>
          <a:off x="692480" y="1408996"/>
          <a:ext cx="10213146" cy="4823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stretch>
            <a:fillRect/>
          </a:stretch>
        </p:blipFill>
        <p:spPr>
          <a:xfrm>
            <a:off x="7908324" y="4487641"/>
            <a:ext cx="8076851" cy="4508187"/>
          </a:xfrm>
          <a:prstGeom prst="rect">
            <a:avLst/>
          </a:prstGeom>
        </p:spPr>
      </p:pic>
      <p:pic>
        <p:nvPicPr>
          <p:cNvPr id="19" name="Imagen 18"/>
          <p:cNvPicPr>
            <a:picLocks noChangeAspect="1"/>
          </p:cNvPicPr>
          <p:nvPr/>
        </p:nvPicPr>
        <p:blipFill>
          <a:blip r:embed="rId8" cstate="print"/>
          <a:stretch>
            <a:fillRect/>
          </a:stretch>
        </p:blipFill>
        <p:spPr>
          <a:xfrm>
            <a:off x="740329" y="322629"/>
            <a:ext cx="855370" cy="817574"/>
          </a:xfrm>
          <a:prstGeom prst="rect">
            <a:avLst/>
          </a:prstGeom>
        </p:spPr>
      </p:pic>
      <p:pic>
        <p:nvPicPr>
          <p:cNvPr id="20" name="Imagen 19"/>
          <p:cNvPicPr>
            <a:picLocks noChangeAspect="1"/>
          </p:cNvPicPr>
          <p:nvPr/>
        </p:nvPicPr>
        <p:blipFill>
          <a:blip r:embed="rId9" cstate="print"/>
          <a:stretch>
            <a:fillRect/>
          </a:stretch>
        </p:blipFill>
        <p:spPr>
          <a:xfrm>
            <a:off x="243" y="2381"/>
            <a:ext cx="221355" cy="6855619"/>
          </a:xfrm>
          <a:prstGeom prst="rect">
            <a:avLst/>
          </a:prstGeom>
        </p:spPr>
      </p:pic>
      <p:sp>
        <p:nvSpPr>
          <p:cNvPr id="5" name="4 Título"/>
          <p:cNvSpPr>
            <a:spLocks noGrp="1"/>
          </p:cNvSpPr>
          <p:nvPr>
            <p:ph type="title"/>
          </p:nvPr>
        </p:nvSpPr>
        <p:spPr>
          <a:xfrm>
            <a:off x="4586055" y="577497"/>
            <a:ext cx="2912025" cy="562706"/>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s-CO" sz="2400" b="1" dirty="0" smtClean="0">
                <a:solidFill>
                  <a:schemeClr val="tx1"/>
                </a:solidFill>
                <a:latin typeface="Arial" panose="020B0604020202020204" pitchFamily="34" charset="0"/>
                <a:cs typeface="Arial" panose="020B0604020202020204" pitchFamily="34" charset="0"/>
              </a:rPr>
              <a:t>PROGRAMAS</a:t>
            </a:r>
            <a:endParaRPr lang="es-CO"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618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print"/>
          <a:stretch>
            <a:fillRect/>
          </a:stretch>
        </p:blipFill>
        <p:spPr>
          <a:xfrm>
            <a:off x="790956" y="338191"/>
            <a:ext cx="855370" cy="817574"/>
          </a:xfrm>
          <a:prstGeom prst="rect">
            <a:avLst/>
          </a:prstGeom>
        </p:spPr>
      </p:pic>
      <p:pic>
        <p:nvPicPr>
          <p:cNvPr id="20" name="Imagen 19"/>
          <p:cNvPicPr>
            <a:picLocks noChangeAspect="1"/>
          </p:cNvPicPr>
          <p:nvPr/>
        </p:nvPicPr>
        <p:blipFill>
          <a:blip r:embed="rId3" cstate="print"/>
          <a:stretch>
            <a:fillRect/>
          </a:stretch>
        </p:blipFill>
        <p:spPr>
          <a:xfrm>
            <a:off x="243" y="2381"/>
            <a:ext cx="221355" cy="6855619"/>
          </a:xfrm>
          <a:prstGeom prst="rect">
            <a:avLst/>
          </a:prstGeom>
        </p:spPr>
      </p:pic>
      <p:sp>
        <p:nvSpPr>
          <p:cNvPr id="8" name="7 Rectángulo"/>
          <p:cNvSpPr/>
          <p:nvPr/>
        </p:nvSpPr>
        <p:spPr>
          <a:xfrm>
            <a:off x="2121561" y="265983"/>
            <a:ext cx="7910627" cy="1384995"/>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lvl="0" algn="ctr"/>
            <a:r>
              <a:rPr lang="es-CO" sz="2800" b="1" dirty="0">
                <a:latin typeface="Arial" panose="020B0604020202020204" pitchFamily="34" charset="0"/>
                <a:cs typeface="Arial" panose="020B0604020202020204" pitchFamily="34" charset="0"/>
              </a:rPr>
              <a:t>PLAN DE MOVILIDAD URBANA SOSTENIBLE</a:t>
            </a:r>
          </a:p>
          <a:p>
            <a:pPr algn="ctr"/>
            <a:endParaRPr lang="es-CO" sz="2800" dirty="0"/>
          </a:p>
        </p:txBody>
      </p:sp>
      <p:grpSp>
        <p:nvGrpSpPr>
          <p:cNvPr id="11" name="10 Grupo"/>
          <p:cNvGrpSpPr/>
          <p:nvPr/>
        </p:nvGrpSpPr>
        <p:grpSpPr>
          <a:xfrm>
            <a:off x="10380114" y="87070"/>
            <a:ext cx="1811886" cy="1073345"/>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8898" y="2384360"/>
              <a:ext cx="951667" cy="1148162"/>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1.</a:t>
              </a:r>
            </a:p>
            <a:p>
              <a:r>
                <a:rPr lang="es-CO" sz="1200" b="1" dirty="0" smtClean="0">
                  <a:latin typeface="Arial" panose="020B0604020202020204" pitchFamily="34" charset="0"/>
                  <a:cs typeface="Arial" panose="020B0604020202020204" pitchFamily="34" charset="0"/>
                </a:rPr>
                <a:t>AVANCE</a:t>
              </a:r>
            </a:p>
            <a:p>
              <a:pPr algn="ctr"/>
              <a:r>
                <a:rPr lang="es-CO" sz="1200" b="1" dirty="0" smtClean="0">
                  <a:latin typeface="Arial" panose="020B0604020202020204" pitchFamily="34" charset="0"/>
                  <a:cs typeface="Arial" panose="020B0604020202020204" pitchFamily="34" charset="0"/>
                </a:rPr>
                <a:t>METAS</a:t>
              </a:r>
            </a:p>
            <a:p>
              <a:pPr algn="ctr"/>
              <a:r>
                <a:rPr lang="es-CO" sz="1200" b="1" dirty="0" smtClean="0">
                  <a:latin typeface="Arial" panose="020B0604020202020204" pitchFamily="34" charset="0"/>
                  <a:cs typeface="Arial" panose="020B0604020202020204" pitchFamily="34" charset="0"/>
                </a:rPr>
                <a:t>PDM</a:t>
              </a:r>
              <a:endParaRPr lang="es-CO" sz="1200" b="1" dirty="0">
                <a:latin typeface="Arial" panose="020B0604020202020204" pitchFamily="34" charset="0"/>
                <a:cs typeface="Arial" panose="020B0604020202020204" pitchFamily="34" charset="0"/>
              </a:endParaRPr>
            </a:p>
          </p:txBody>
        </p:sp>
      </p:grpSp>
      <p:graphicFrame>
        <p:nvGraphicFramePr>
          <p:cNvPr id="5" name="4 Tabla"/>
          <p:cNvGraphicFramePr>
            <a:graphicFrameLocks noGrp="1"/>
          </p:cNvGraphicFramePr>
          <p:nvPr>
            <p:extLst>
              <p:ext uri="{D42A27DB-BD31-4B8C-83A1-F6EECF244321}">
                <p14:modId xmlns:p14="http://schemas.microsoft.com/office/powerpoint/2010/main" val="4255968192"/>
              </p:ext>
            </p:extLst>
          </p:nvPr>
        </p:nvGraphicFramePr>
        <p:xfrm>
          <a:off x="536026" y="1516935"/>
          <a:ext cx="11222371" cy="4847635"/>
        </p:xfrm>
        <a:graphic>
          <a:graphicData uri="http://schemas.openxmlformats.org/drawingml/2006/table">
            <a:tbl>
              <a:tblPr>
                <a:tableStyleId>{5C22544A-7EE6-4342-B048-85BDC9FD1C3A}</a:tableStyleId>
              </a:tblPr>
              <a:tblGrid>
                <a:gridCol w="7018937"/>
                <a:gridCol w="693963"/>
                <a:gridCol w="693963"/>
                <a:gridCol w="674136"/>
                <a:gridCol w="674136"/>
                <a:gridCol w="733618"/>
                <a:gridCol w="733618"/>
              </a:tblGrid>
              <a:tr h="265551">
                <a:tc rowSpan="4">
                  <a:txBody>
                    <a:bodyPr/>
                    <a:lstStyle/>
                    <a:p>
                      <a:pPr algn="ctr" fontAlgn="ctr"/>
                      <a:r>
                        <a:rPr lang="es-CO" sz="1600" u="none" strike="noStrike">
                          <a:effectLst/>
                        </a:rPr>
                        <a:t>META DE PRODUCTO</a:t>
                      </a:r>
                      <a:endParaRPr lang="es-CO" sz="1600" b="1" i="0" u="none" strike="noStrike">
                        <a:solidFill>
                          <a:srgbClr val="000000"/>
                        </a:solidFill>
                        <a:effectLst/>
                        <a:latin typeface="Arial"/>
                      </a:endParaRPr>
                    </a:p>
                  </a:txBody>
                  <a:tcPr marL="9525" marR="9525" marT="9525" marB="0" anchor="ctr"/>
                </a:tc>
                <a:tc gridSpan="6">
                  <a:txBody>
                    <a:bodyPr/>
                    <a:lstStyle/>
                    <a:p>
                      <a:pPr algn="ctr" fontAlgn="ctr"/>
                      <a:r>
                        <a:rPr lang="es-CO" sz="1600" u="none" strike="noStrike">
                          <a:effectLst/>
                        </a:rPr>
                        <a:t>% CUMPLIMIENTO</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52905">
                <a:tc vMerge="1">
                  <a:txBody>
                    <a:bodyPr/>
                    <a:lstStyle/>
                    <a:p>
                      <a:endParaRPr lang="es-CO"/>
                    </a:p>
                  </a:txBody>
                  <a:tcPr/>
                </a:tc>
                <a:tc gridSpan="3">
                  <a:txBody>
                    <a:bodyPr/>
                    <a:lstStyle/>
                    <a:p>
                      <a:pPr algn="ctr" fontAlgn="ctr"/>
                      <a:r>
                        <a:rPr lang="es-CO" sz="1600" u="none" strike="noStrike">
                          <a:effectLst/>
                        </a:rPr>
                        <a:t>Meta</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gridSpan="3">
                  <a:txBody>
                    <a:bodyPr/>
                    <a:lstStyle/>
                    <a:p>
                      <a:pPr algn="ctr" fontAlgn="ctr"/>
                      <a:r>
                        <a:rPr lang="es-CO" sz="1600" u="none" strike="noStrike">
                          <a:effectLst/>
                        </a:rPr>
                        <a:t>Meta</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r>
              <a:tr h="265551">
                <a:tc vMerge="1">
                  <a:txBody>
                    <a:bodyPr/>
                    <a:lstStyle/>
                    <a:p>
                      <a:endParaRPr lang="es-CO"/>
                    </a:p>
                  </a:txBody>
                  <a:tcPr/>
                </a:tc>
                <a:tc gridSpan="3">
                  <a:txBody>
                    <a:bodyPr/>
                    <a:lstStyle/>
                    <a:p>
                      <a:pPr algn="ctr" fontAlgn="ctr"/>
                      <a:r>
                        <a:rPr lang="es-CO" sz="1600" u="none" strike="noStrike">
                          <a:effectLst/>
                        </a:rPr>
                        <a:t>2016</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gridSpan="3">
                  <a:txBody>
                    <a:bodyPr/>
                    <a:lstStyle/>
                    <a:p>
                      <a:pPr algn="ctr" fontAlgn="ctr"/>
                      <a:r>
                        <a:rPr lang="es-CO" sz="1600" u="none" strike="noStrike">
                          <a:effectLst/>
                        </a:rPr>
                        <a:t>2017</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r>
              <a:tr h="265551">
                <a:tc vMerge="1">
                  <a:txBody>
                    <a:bodyPr/>
                    <a:lstStyle/>
                    <a:p>
                      <a:endParaRPr lang="es-CO"/>
                    </a:p>
                  </a:txBody>
                  <a:tcPr/>
                </a:tc>
                <a:tc>
                  <a:txBody>
                    <a:bodyPr/>
                    <a:lstStyle/>
                    <a:p>
                      <a:pPr algn="ctr" fontAlgn="ctr"/>
                      <a:r>
                        <a:rPr lang="es-CO" sz="1600" u="none" strike="noStrike">
                          <a:effectLst/>
                        </a:rPr>
                        <a:t>Prog</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Cump</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Prog</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Cump</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a:t>
                      </a:r>
                      <a:endParaRPr lang="es-CO" sz="1600" b="1" i="0" u="none" strike="noStrike">
                        <a:solidFill>
                          <a:srgbClr val="000000"/>
                        </a:solidFill>
                        <a:effectLst/>
                        <a:latin typeface="Arial"/>
                      </a:endParaRPr>
                    </a:p>
                  </a:txBody>
                  <a:tcPr marL="9525" marR="9525" marT="9525" marB="0" anchor="ctr"/>
                </a:tc>
              </a:tr>
              <a:tr h="581682">
                <a:tc>
                  <a:txBody>
                    <a:bodyPr/>
                    <a:lstStyle/>
                    <a:p>
                      <a:pPr algn="just" fontAlgn="ctr"/>
                      <a:r>
                        <a:rPr lang="es-CO" sz="1600" u="none" strike="noStrike">
                          <a:effectLst/>
                        </a:rPr>
                        <a:t>Formular y presentar proyecto de Acuerdo de la Política pública de Movilidad en el Municipio de Barrancabermeja,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392003">
                <a:tc>
                  <a:txBody>
                    <a:bodyPr/>
                    <a:lstStyle/>
                    <a:p>
                      <a:pPr algn="just" fontAlgn="ctr"/>
                      <a:r>
                        <a:rPr lang="es-CO" sz="1600" u="none" strike="noStrike">
                          <a:effectLst/>
                        </a:rPr>
                        <a:t>Crear el Consejo Asesor del Plan de Movilidad Urbana Sostenible (PMUS),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392003">
                <a:tc>
                  <a:txBody>
                    <a:bodyPr/>
                    <a:lstStyle/>
                    <a:p>
                      <a:pPr algn="just" fontAlgn="ctr"/>
                      <a:r>
                        <a:rPr lang="es-CO" sz="1600" u="none" strike="noStrike">
                          <a:effectLst/>
                        </a:rPr>
                        <a:t>Formular y adoptar el Plan de Movilidad Urbana Sostenible.</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392003">
                <a:tc>
                  <a:txBody>
                    <a:bodyPr/>
                    <a:lstStyle/>
                    <a:p>
                      <a:pPr algn="just" fontAlgn="ctr"/>
                      <a:r>
                        <a:rPr lang="es-CO" sz="1600" u="none" strike="noStrike">
                          <a:effectLst/>
                        </a:rPr>
                        <a:t>Implementar veinte (20) diálogos Ciudadanos por la Movilidad,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392003">
                <a:tc>
                  <a:txBody>
                    <a:bodyPr/>
                    <a:lstStyle/>
                    <a:p>
                      <a:pPr algn="just" fontAlgn="ctr"/>
                      <a:r>
                        <a:rPr lang="es-CO" sz="1600" u="none" strike="noStrike">
                          <a:effectLst/>
                        </a:rPr>
                        <a:t>Firmar veinte (20) “Pactos ciudadanos por la Movilidad”,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961039">
                <a:tc>
                  <a:txBody>
                    <a:bodyPr/>
                    <a:lstStyle/>
                    <a:p>
                      <a:pPr algn="just" fontAlgn="ctr"/>
                      <a:r>
                        <a:rPr lang="es-CO" sz="1600" u="none" strike="noStrike">
                          <a:effectLst/>
                        </a:rPr>
                        <a:t>Implementación de un (1) Plan de Medios y manejo de Redes sociales para dar a conocer las diferentes actividades, programas y acciones que realiza la ITTB en materia de Movilidad,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581682">
                <a:tc>
                  <a:txBody>
                    <a:bodyPr/>
                    <a:lstStyle/>
                    <a:p>
                      <a:pPr algn="just" fontAlgn="ctr"/>
                      <a:r>
                        <a:rPr lang="es-CO" sz="1600" u="none" strike="noStrike">
                          <a:effectLst/>
                        </a:rPr>
                        <a:t>Celebrar un (1) Convenio Interinstitucional para el fortalecimiento de la cultura de la movilidad,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dirty="0">
                          <a:effectLst/>
                        </a:rPr>
                        <a:t>0</a:t>
                      </a:r>
                      <a:endParaRPr lang="es-CO" sz="16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047618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print"/>
          <a:stretch>
            <a:fillRect/>
          </a:stretch>
        </p:blipFill>
        <p:spPr>
          <a:xfrm>
            <a:off x="790956" y="338191"/>
            <a:ext cx="855370" cy="817574"/>
          </a:xfrm>
          <a:prstGeom prst="rect">
            <a:avLst/>
          </a:prstGeom>
        </p:spPr>
      </p:pic>
      <p:pic>
        <p:nvPicPr>
          <p:cNvPr id="20" name="Imagen 19"/>
          <p:cNvPicPr>
            <a:picLocks noChangeAspect="1"/>
          </p:cNvPicPr>
          <p:nvPr/>
        </p:nvPicPr>
        <p:blipFill>
          <a:blip r:embed="rId3" cstate="print"/>
          <a:stretch>
            <a:fillRect/>
          </a:stretch>
        </p:blipFill>
        <p:spPr>
          <a:xfrm>
            <a:off x="243" y="2381"/>
            <a:ext cx="221355" cy="6855619"/>
          </a:xfrm>
          <a:prstGeom prst="rect">
            <a:avLst/>
          </a:prstGeom>
        </p:spPr>
      </p:pic>
      <p:sp>
        <p:nvSpPr>
          <p:cNvPr id="8" name="7 Rectángulo"/>
          <p:cNvSpPr/>
          <p:nvPr/>
        </p:nvSpPr>
        <p:spPr>
          <a:xfrm>
            <a:off x="4104605" y="329047"/>
            <a:ext cx="4480587" cy="1815882"/>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algn="ctr"/>
            <a:r>
              <a:rPr lang="es-CO" sz="2800" b="1" dirty="0" smtClean="0">
                <a:latin typeface="Arial" panose="020B0604020202020204" pitchFamily="34" charset="0"/>
                <a:cs typeface="Arial" panose="020B0604020202020204" pitchFamily="34" charset="0"/>
              </a:rPr>
              <a:t>SISTEMA INTEGRAL DE </a:t>
            </a:r>
          </a:p>
          <a:p>
            <a:pPr algn="ctr"/>
            <a:r>
              <a:rPr lang="es-CO" sz="2800" b="1" dirty="0" smtClean="0">
                <a:latin typeface="Arial" panose="020B0604020202020204" pitchFamily="34" charset="0"/>
                <a:cs typeface="Arial" panose="020B0604020202020204" pitchFamily="34" charset="0"/>
              </a:rPr>
              <a:t>CONTROL DE TRÁNSITO</a:t>
            </a:r>
            <a:endParaRPr lang="es-CO" sz="2800" b="1" dirty="0">
              <a:latin typeface="Arial" panose="020B0604020202020204" pitchFamily="34" charset="0"/>
              <a:cs typeface="Arial" panose="020B0604020202020204" pitchFamily="34" charset="0"/>
            </a:endParaRPr>
          </a:p>
          <a:p>
            <a:pPr algn="ctr"/>
            <a:endParaRPr lang="es-CO" sz="2800" dirty="0"/>
          </a:p>
        </p:txBody>
      </p:sp>
      <p:grpSp>
        <p:nvGrpSpPr>
          <p:cNvPr id="11" name="10 Grupo"/>
          <p:cNvGrpSpPr/>
          <p:nvPr/>
        </p:nvGrpSpPr>
        <p:grpSpPr>
          <a:xfrm>
            <a:off x="10380114" y="87070"/>
            <a:ext cx="1566635" cy="1353452"/>
            <a:chOff x="9217025" y="2049516"/>
            <a:chExt cx="1845087" cy="1870021"/>
          </a:xfrm>
        </p:grpSpPr>
        <p:pic>
          <p:nvPicPr>
            <p:cNvPr id="12" name="Picture 3" descr="C:\Users\Admin\AppData\Local\Microsoft\Windows\Temporary Internet Files\Content.IE5\A5ANN6TT\posit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7025" y="2049516"/>
              <a:ext cx="1845087" cy="1870021"/>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9668898" y="2384360"/>
              <a:ext cx="951667" cy="1148162"/>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1.</a:t>
              </a:r>
            </a:p>
            <a:p>
              <a:r>
                <a:rPr lang="es-CO" sz="1200" b="1" dirty="0" smtClean="0">
                  <a:latin typeface="Arial" panose="020B0604020202020204" pitchFamily="34" charset="0"/>
                  <a:cs typeface="Arial" panose="020B0604020202020204" pitchFamily="34" charset="0"/>
                </a:rPr>
                <a:t>AVANCE</a:t>
              </a:r>
            </a:p>
            <a:p>
              <a:pPr algn="ctr"/>
              <a:r>
                <a:rPr lang="es-CO" sz="1200" b="1" dirty="0" smtClean="0">
                  <a:latin typeface="Arial" panose="020B0604020202020204" pitchFamily="34" charset="0"/>
                  <a:cs typeface="Arial" panose="020B0604020202020204" pitchFamily="34" charset="0"/>
                </a:rPr>
                <a:t>METAS</a:t>
              </a:r>
            </a:p>
            <a:p>
              <a:pPr algn="ctr"/>
              <a:r>
                <a:rPr lang="es-CO" sz="1200" b="1" dirty="0" smtClean="0">
                  <a:latin typeface="Arial" panose="020B0604020202020204" pitchFamily="34" charset="0"/>
                  <a:cs typeface="Arial" panose="020B0604020202020204" pitchFamily="34" charset="0"/>
                </a:rPr>
                <a:t>PDM</a:t>
              </a:r>
              <a:endParaRPr lang="es-CO" sz="1200" b="1" dirty="0">
                <a:latin typeface="Arial" panose="020B0604020202020204" pitchFamily="34" charset="0"/>
                <a:cs typeface="Arial" panose="020B0604020202020204" pitchFamily="34" charset="0"/>
              </a:endParaRPr>
            </a:p>
          </p:txBody>
        </p:sp>
      </p:grpSp>
      <p:graphicFrame>
        <p:nvGraphicFramePr>
          <p:cNvPr id="5" name="4 Tabla"/>
          <p:cNvGraphicFramePr>
            <a:graphicFrameLocks noGrp="1"/>
          </p:cNvGraphicFramePr>
          <p:nvPr>
            <p:extLst>
              <p:ext uri="{D42A27DB-BD31-4B8C-83A1-F6EECF244321}">
                <p14:modId xmlns:p14="http://schemas.microsoft.com/office/powerpoint/2010/main" val="2402590021"/>
              </p:ext>
            </p:extLst>
          </p:nvPr>
        </p:nvGraphicFramePr>
        <p:xfrm>
          <a:off x="646387" y="1857370"/>
          <a:ext cx="10925452" cy="4385775"/>
        </p:xfrm>
        <a:graphic>
          <a:graphicData uri="http://schemas.openxmlformats.org/drawingml/2006/table">
            <a:tbl>
              <a:tblPr>
                <a:tableStyleId>{5C22544A-7EE6-4342-B048-85BDC9FD1C3A}</a:tableStyleId>
              </a:tblPr>
              <a:tblGrid>
                <a:gridCol w="6833232"/>
                <a:gridCol w="675602"/>
                <a:gridCol w="675602"/>
                <a:gridCol w="656300"/>
                <a:gridCol w="656300"/>
                <a:gridCol w="714208"/>
                <a:gridCol w="714208"/>
              </a:tblGrid>
              <a:tr h="279095">
                <a:tc rowSpan="4">
                  <a:txBody>
                    <a:bodyPr/>
                    <a:lstStyle/>
                    <a:p>
                      <a:pPr algn="ctr" fontAlgn="ctr"/>
                      <a:r>
                        <a:rPr lang="es-CO" sz="1600" u="none" strike="noStrike">
                          <a:effectLst/>
                        </a:rPr>
                        <a:t>META DE PRODUCTO</a:t>
                      </a:r>
                      <a:endParaRPr lang="es-CO" sz="1600" b="1" i="0" u="none" strike="noStrike">
                        <a:solidFill>
                          <a:srgbClr val="000000"/>
                        </a:solidFill>
                        <a:effectLst/>
                        <a:latin typeface="Arial"/>
                      </a:endParaRPr>
                    </a:p>
                  </a:txBody>
                  <a:tcPr marL="9525" marR="9525" marT="9525" marB="0" anchor="ctr"/>
                </a:tc>
                <a:tc gridSpan="6">
                  <a:txBody>
                    <a:bodyPr/>
                    <a:lstStyle/>
                    <a:p>
                      <a:pPr algn="ctr" fontAlgn="ctr"/>
                      <a:r>
                        <a:rPr lang="es-CO" sz="1600" u="none" strike="noStrike">
                          <a:effectLst/>
                        </a:rPr>
                        <a:t>% CUMPLIMIENTO</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65805">
                <a:tc vMerge="1">
                  <a:txBody>
                    <a:bodyPr/>
                    <a:lstStyle/>
                    <a:p>
                      <a:endParaRPr lang="es-CO"/>
                    </a:p>
                  </a:txBody>
                  <a:tcPr/>
                </a:tc>
                <a:tc gridSpan="3">
                  <a:txBody>
                    <a:bodyPr/>
                    <a:lstStyle/>
                    <a:p>
                      <a:pPr algn="ctr" fontAlgn="ctr"/>
                      <a:r>
                        <a:rPr lang="es-CO" sz="1600" u="none" strike="noStrike">
                          <a:effectLst/>
                        </a:rPr>
                        <a:t>Meta</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gridSpan="3">
                  <a:txBody>
                    <a:bodyPr/>
                    <a:lstStyle/>
                    <a:p>
                      <a:pPr algn="ctr" fontAlgn="ctr"/>
                      <a:r>
                        <a:rPr lang="es-CO" sz="1600" u="none" strike="noStrike">
                          <a:effectLst/>
                        </a:rPr>
                        <a:t>Meta</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r>
              <a:tr h="279095">
                <a:tc vMerge="1">
                  <a:txBody>
                    <a:bodyPr/>
                    <a:lstStyle/>
                    <a:p>
                      <a:endParaRPr lang="es-CO"/>
                    </a:p>
                  </a:txBody>
                  <a:tcPr/>
                </a:tc>
                <a:tc gridSpan="3">
                  <a:txBody>
                    <a:bodyPr/>
                    <a:lstStyle/>
                    <a:p>
                      <a:pPr algn="ctr" fontAlgn="ctr"/>
                      <a:r>
                        <a:rPr lang="es-CO" sz="1600" u="none" strike="noStrike">
                          <a:effectLst/>
                        </a:rPr>
                        <a:t>2016</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c gridSpan="3">
                  <a:txBody>
                    <a:bodyPr/>
                    <a:lstStyle/>
                    <a:p>
                      <a:pPr algn="ctr" fontAlgn="ctr"/>
                      <a:r>
                        <a:rPr lang="es-CO" sz="1600" u="none" strike="noStrike">
                          <a:effectLst/>
                        </a:rPr>
                        <a:t>2017</a:t>
                      </a:r>
                      <a:endParaRPr lang="es-CO" sz="1600" b="1" i="0" u="none" strike="noStrike">
                        <a:solidFill>
                          <a:srgbClr val="000000"/>
                        </a:solidFill>
                        <a:effectLst/>
                        <a:latin typeface="Arial"/>
                      </a:endParaRPr>
                    </a:p>
                  </a:txBody>
                  <a:tcPr marL="9525" marR="9525" marT="9525" marB="0" anchor="ctr"/>
                </a:tc>
                <a:tc hMerge="1">
                  <a:txBody>
                    <a:bodyPr/>
                    <a:lstStyle/>
                    <a:p>
                      <a:endParaRPr lang="es-CO"/>
                    </a:p>
                  </a:txBody>
                  <a:tcPr/>
                </a:tc>
                <a:tc hMerge="1">
                  <a:txBody>
                    <a:bodyPr/>
                    <a:lstStyle/>
                    <a:p>
                      <a:endParaRPr lang="es-CO"/>
                    </a:p>
                  </a:txBody>
                  <a:tcPr/>
                </a:tc>
              </a:tr>
              <a:tr h="279095">
                <a:tc vMerge="1">
                  <a:txBody>
                    <a:bodyPr/>
                    <a:lstStyle/>
                    <a:p>
                      <a:endParaRPr lang="es-CO"/>
                    </a:p>
                  </a:txBody>
                  <a:tcPr/>
                </a:tc>
                <a:tc>
                  <a:txBody>
                    <a:bodyPr/>
                    <a:lstStyle/>
                    <a:p>
                      <a:pPr algn="ctr" fontAlgn="ctr"/>
                      <a:r>
                        <a:rPr lang="es-CO" sz="1600" u="none" strike="noStrike">
                          <a:effectLst/>
                        </a:rPr>
                        <a:t>Prog</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Cump</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Prog</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Cump</a:t>
                      </a:r>
                      <a:endParaRPr lang="es-CO" sz="1600" b="1"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a:t>
                      </a:r>
                      <a:endParaRPr lang="es-CO" sz="1600" b="1" i="0" u="none" strike="noStrike">
                        <a:solidFill>
                          <a:srgbClr val="000000"/>
                        </a:solidFill>
                        <a:effectLst/>
                        <a:latin typeface="Arial"/>
                      </a:endParaRPr>
                    </a:p>
                  </a:txBody>
                  <a:tcPr marL="9525" marR="9525" marT="9525" marB="0" anchor="ctr"/>
                </a:tc>
              </a:tr>
              <a:tr h="810703">
                <a:tc>
                  <a:txBody>
                    <a:bodyPr/>
                    <a:lstStyle/>
                    <a:p>
                      <a:pPr algn="just" fontAlgn="ctr"/>
                      <a:r>
                        <a:rPr lang="es-CO" sz="1600" u="none" strike="noStrike">
                          <a:effectLst/>
                        </a:rPr>
                        <a:t>Modernizar la red de semaforización actual, por un sistema de semaforización inteligente que optimice los flujos viales y reduzca la congestión vehicular,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411997">
                <a:tc>
                  <a:txBody>
                    <a:bodyPr/>
                    <a:lstStyle/>
                    <a:p>
                      <a:pPr algn="just" fontAlgn="ctr"/>
                      <a:r>
                        <a:rPr lang="es-CO" sz="1600" u="none" strike="noStrike">
                          <a:effectLst/>
                        </a:rPr>
                        <a:t>Semaforizar cuatro (4) nuevas intersecciones viales,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r>
              <a:tr h="411997">
                <a:tc>
                  <a:txBody>
                    <a:bodyPr/>
                    <a:lstStyle/>
                    <a:p>
                      <a:pPr algn="just" fontAlgn="ctr"/>
                      <a:r>
                        <a:rPr lang="es-CO" sz="1600" u="none" strike="noStrike">
                          <a:effectLst/>
                        </a:rPr>
                        <a:t>Mantener la Red de Semáforos,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44</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40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90.91%</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44</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33</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75%</a:t>
                      </a:r>
                      <a:endParaRPr lang="es-CO" sz="1600" b="0" i="0" u="none" strike="noStrike">
                        <a:solidFill>
                          <a:srgbClr val="000000"/>
                        </a:solidFill>
                        <a:effectLst/>
                        <a:latin typeface="Arial"/>
                      </a:endParaRPr>
                    </a:p>
                  </a:txBody>
                  <a:tcPr marL="9525" marR="9525" marT="9525" marB="0" anchor="ctr"/>
                </a:tc>
              </a:tr>
              <a:tr h="411997">
                <a:tc>
                  <a:txBody>
                    <a:bodyPr/>
                    <a:lstStyle/>
                    <a:p>
                      <a:pPr algn="just" fontAlgn="ctr"/>
                      <a:r>
                        <a:rPr lang="es-CO" sz="1600" u="none" strike="noStrike">
                          <a:effectLst/>
                        </a:rPr>
                        <a:t>Demarcar 10.000 metros cuadrados de marcas viales,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13290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13290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915,37</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91,54%</a:t>
                      </a:r>
                      <a:endParaRPr lang="es-CO" sz="1600" b="0" i="0" u="none" strike="noStrike">
                        <a:solidFill>
                          <a:srgbClr val="000000"/>
                        </a:solidFill>
                        <a:effectLst/>
                        <a:latin typeface="Arial"/>
                      </a:endParaRPr>
                    </a:p>
                  </a:txBody>
                  <a:tcPr marL="9525" marR="9525" marT="9525" marB="0" anchor="ctr"/>
                </a:tc>
              </a:tr>
              <a:tr h="411997">
                <a:tc>
                  <a:txBody>
                    <a:bodyPr/>
                    <a:lstStyle/>
                    <a:p>
                      <a:pPr algn="just" fontAlgn="ctr"/>
                      <a:r>
                        <a:rPr lang="es-CO" sz="1600" u="none" strike="noStrike">
                          <a:effectLst/>
                        </a:rPr>
                        <a:t>Demarcar 20.000 metros lineales,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15394</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15394</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1535</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2215</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tc>
              </a:tr>
              <a:tr h="411997">
                <a:tc>
                  <a:txBody>
                    <a:bodyPr/>
                    <a:lstStyle/>
                    <a:p>
                      <a:pPr algn="just" fontAlgn="ctr"/>
                      <a:r>
                        <a:rPr lang="es-CO" sz="1600" u="none" strike="noStrike">
                          <a:effectLst/>
                        </a:rPr>
                        <a:t>Instalar doscientas (200) señales verticales nuevas,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200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15</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7,50%</a:t>
                      </a:r>
                      <a:endParaRPr lang="es-CO" sz="1600" b="0" i="0" u="none" strike="noStrike">
                        <a:solidFill>
                          <a:srgbClr val="000000"/>
                        </a:solidFill>
                        <a:effectLst/>
                        <a:latin typeface="Arial"/>
                      </a:endParaRPr>
                    </a:p>
                  </a:txBody>
                  <a:tcPr marL="9525" marR="9525" marT="9525" marB="0" anchor="ctr"/>
                </a:tc>
              </a:tr>
              <a:tr h="411997">
                <a:tc>
                  <a:txBody>
                    <a:bodyPr/>
                    <a:lstStyle/>
                    <a:p>
                      <a:pPr algn="just" fontAlgn="ctr"/>
                      <a:r>
                        <a:rPr lang="es-CO" sz="1600" u="none" strike="noStrike">
                          <a:effectLst/>
                        </a:rPr>
                        <a:t>Realizar mantenimiento a cien (100) señales verticales, durante el cuatrienio.</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33</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a:effectLst/>
                        </a:rPr>
                        <a:t>44</a:t>
                      </a:r>
                      <a:endParaRPr lang="es-CO" sz="1600" b="0" i="0" u="none" strike="noStrike">
                        <a:solidFill>
                          <a:srgbClr val="000000"/>
                        </a:solidFill>
                        <a:effectLst/>
                        <a:latin typeface="Arial"/>
                      </a:endParaRPr>
                    </a:p>
                  </a:txBody>
                  <a:tcPr marL="9525" marR="9525" marT="9525" marB="0" anchor="ctr"/>
                </a:tc>
                <a:tc>
                  <a:txBody>
                    <a:bodyPr/>
                    <a:lstStyle/>
                    <a:p>
                      <a:pPr algn="ctr" fontAlgn="ctr"/>
                      <a:r>
                        <a:rPr lang="es-CO" sz="1600" u="none" strike="noStrike" dirty="0">
                          <a:effectLst/>
                        </a:rPr>
                        <a:t>100%</a:t>
                      </a:r>
                      <a:endParaRPr lang="es-CO" sz="16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50832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4871</TotalTime>
  <Words>2877</Words>
  <Application>Microsoft Office PowerPoint</Application>
  <PresentationFormat>Personalizado</PresentationFormat>
  <Paragraphs>700</Paragraphs>
  <Slides>43</Slides>
  <Notes>21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 </vt:lpstr>
      <vt:lpstr>Gestión realizada por la ITTB, partiendo del análisis de los componentes estratégicos institucionales contenidos en su Plan de Desarrollo 2016-2019,  “Barrancabermeja incluyente, humana y productiva”,  pilar de seguridad humana, línea estratégica desarrollo territorial/movilidad urbana; concebido éste para dar respuesta a las necesidades identificadas en materia de Movilidad urbana sostenible,  comprometiéndose así a trabajar en la construcción de una nueva cultura ciudadana que permita mejorar la convivencia y gozar de una adecuada seguridad vial protegiendo la vida del ser humano.</vt:lpstr>
      <vt:lpstr>CONTENIDO</vt:lpstr>
      <vt:lpstr>Presentación de PowerPoint</vt:lpstr>
      <vt:lpstr>PLAN DE DESARROLLO 2016-2019 “BARRANCABERMEJA INCLUYENTE, HUMANA Y PRODUCTIVA”  5.1. PILAR DE SEGURIDAD HUMANA  5.1.7. LÍNEA ESTRATÉGICA DESARROLLO TERRITORIAL MOVILIDAD URBANA</vt:lpstr>
      <vt:lpstr>Reducir en un 10% el índice de personas muertas por causas asociadas a los accidentes de tránsito por cada 100.000 habitantes.</vt:lpstr>
      <vt:lpstr>PROGRAMAS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DIFICULTADES PRESENTADAS EN LA GESTIÓN</vt:lpstr>
      <vt:lpstr>DIFICULTADES PRESENTADAS EN LA GESTIÓN</vt:lpstr>
      <vt:lpstr>DIFICULTADES PRESENTADAS EN LA GESTIÓN</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omaro Design</dc:creator>
  <cp:lastModifiedBy>Admin</cp:lastModifiedBy>
  <cp:revision>339</cp:revision>
  <dcterms:created xsi:type="dcterms:W3CDTF">2016-07-21T17:48:19Z</dcterms:created>
  <dcterms:modified xsi:type="dcterms:W3CDTF">2017-07-04T17:07:42Z</dcterms:modified>
</cp:coreProperties>
</file>